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447" r:id="rId2"/>
    <p:sldId id="328" r:id="rId3"/>
    <p:sldId id="332" r:id="rId4"/>
    <p:sldId id="333" r:id="rId5"/>
    <p:sldId id="360" r:id="rId6"/>
    <p:sldId id="357" r:id="rId7"/>
    <p:sldId id="334" r:id="rId8"/>
    <p:sldId id="335" r:id="rId9"/>
    <p:sldId id="337" r:id="rId10"/>
    <p:sldId id="339" r:id="rId11"/>
    <p:sldId id="341" r:id="rId12"/>
    <p:sldId id="344" r:id="rId13"/>
    <p:sldId id="346" r:id="rId14"/>
    <p:sldId id="363" r:id="rId15"/>
    <p:sldId id="347" r:id="rId16"/>
    <p:sldId id="371" r:id="rId17"/>
    <p:sldId id="348" r:id="rId18"/>
    <p:sldId id="349" r:id="rId19"/>
    <p:sldId id="350" r:id="rId20"/>
    <p:sldId id="467" r:id="rId21"/>
    <p:sldId id="372" r:id="rId22"/>
    <p:sldId id="373" r:id="rId23"/>
    <p:sldId id="474" r:id="rId24"/>
    <p:sldId id="411" r:id="rId25"/>
    <p:sldId id="459" r:id="rId26"/>
    <p:sldId id="475" r:id="rId27"/>
    <p:sldId id="460" r:id="rId28"/>
    <p:sldId id="461" r:id="rId29"/>
    <p:sldId id="462" r:id="rId30"/>
    <p:sldId id="463" r:id="rId31"/>
    <p:sldId id="464" r:id="rId32"/>
    <p:sldId id="465" r:id="rId33"/>
    <p:sldId id="466" r:id="rId34"/>
    <p:sldId id="365" r:id="rId35"/>
    <p:sldId id="469" r:id="rId36"/>
    <p:sldId id="355" r:id="rId37"/>
    <p:sldId id="364" r:id="rId38"/>
    <p:sldId id="369" r:id="rId39"/>
    <p:sldId id="370" r:id="rId40"/>
    <p:sldId id="412" r:id="rId41"/>
    <p:sldId id="413" r:id="rId42"/>
    <p:sldId id="433" r:id="rId43"/>
    <p:sldId id="434" r:id="rId44"/>
    <p:sldId id="414" r:id="rId45"/>
    <p:sldId id="415" r:id="rId46"/>
    <p:sldId id="416" r:id="rId47"/>
    <p:sldId id="417" r:id="rId48"/>
    <p:sldId id="418" r:id="rId49"/>
    <p:sldId id="446" r:id="rId50"/>
    <p:sldId id="424" r:id="rId51"/>
    <p:sldId id="421" r:id="rId52"/>
    <p:sldId id="468" r:id="rId53"/>
    <p:sldId id="423" r:id="rId54"/>
    <p:sldId id="379" r:id="rId55"/>
    <p:sldId id="381" r:id="rId56"/>
    <p:sldId id="458" r:id="rId57"/>
    <p:sldId id="457" r:id="rId58"/>
    <p:sldId id="378" r:id="rId59"/>
    <p:sldId id="383" r:id="rId60"/>
    <p:sldId id="384" r:id="rId61"/>
    <p:sldId id="388" r:id="rId62"/>
    <p:sldId id="389" r:id="rId63"/>
    <p:sldId id="390" r:id="rId64"/>
    <p:sldId id="391" r:id="rId65"/>
    <p:sldId id="385" r:id="rId66"/>
    <p:sldId id="397" r:id="rId67"/>
    <p:sldId id="399" r:id="rId68"/>
    <p:sldId id="456" r:id="rId69"/>
    <p:sldId id="406" r:id="rId70"/>
    <p:sldId id="455" r:id="rId71"/>
    <p:sldId id="407" r:id="rId72"/>
    <p:sldId id="329" r:id="rId73"/>
    <p:sldId id="361" r:id="rId74"/>
    <p:sldId id="409" r:id="rId75"/>
    <p:sldId id="408" r:id="rId76"/>
    <p:sldId id="451" r:id="rId77"/>
    <p:sldId id="452" r:id="rId78"/>
    <p:sldId id="453" r:id="rId79"/>
    <p:sldId id="454" r:id="rId80"/>
    <p:sldId id="420" r:id="rId81"/>
    <p:sldId id="472" r:id="rId82"/>
    <p:sldId id="449" r:id="rId8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00FFFF"/>
    <a:srgbClr val="CC0000"/>
    <a:srgbClr val="800080"/>
    <a:srgbClr val="006600"/>
    <a:srgbClr val="0000FF"/>
    <a:srgbClr val="996633"/>
    <a:srgbClr val="FFD03B"/>
    <a:srgbClr val="FDD37F"/>
    <a:srgbClr val="00FF00"/>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5" autoAdjust="0"/>
    <p:restoredTop sz="98432" autoAdjust="0"/>
  </p:normalViewPr>
  <p:slideViewPr>
    <p:cSldViewPr snapToGrid="0" showGuides="1">
      <p:cViewPr varScale="1">
        <p:scale>
          <a:sx n="105" d="100"/>
          <a:sy n="105" d="100"/>
        </p:scale>
        <p:origin x="-1278" y="-90"/>
      </p:cViewPr>
      <p:guideLst>
        <p:guide orient="horz" pos="1843"/>
        <p:guide pos="127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1DF25-FED8-4A7E-A1B4-FD2BB0076656}" type="datetimeFigureOut">
              <a:rPr lang="el-GR" smtClean="0"/>
              <a:pPr/>
              <a:t>28/10/2013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B3D0C-7A53-4967-AB03-0BF91BBD6F6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D5B3D0C-7A53-4967-AB03-0BF91BBD6F6E}" type="slidenum">
              <a:rPr lang="el-GR" smtClean="0"/>
              <a:pPr/>
              <a:t>62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A7A99-12A5-423F-AF1C-580E50FD6B9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gif"/><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3.gif"/><Relationship Id="rId7" Type="http://schemas.openxmlformats.org/officeDocument/2006/relationships/image" Target="../media/image107.gif"/><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87.pn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gif"/><Relationship Id="rId4" Type="http://schemas.openxmlformats.org/officeDocument/2006/relationships/image" Target="../media/image116.gif"/></Relationships>
</file>

<file path=ppt/slides/_rels/slide31.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25.gif"/><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16.gif"/><Relationship Id="rId4" Type="http://schemas.openxmlformats.org/officeDocument/2006/relationships/image" Target="../media/image134.png"/></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25.gif"/><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gif"/></Relationships>
</file>

<file path=ppt/slides/_rels/slide39.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1.jpeg"/><Relationship Id="rId3" Type="http://schemas.openxmlformats.org/officeDocument/2006/relationships/image" Target="../media/image153.png"/><Relationship Id="rId7" Type="http://schemas.openxmlformats.org/officeDocument/2006/relationships/image" Target="../media/image157.gif"/><Relationship Id="rId12" Type="http://schemas.openxmlformats.org/officeDocument/2006/relationships/image" Target="../media/image160.jpe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59.png"/><Relationship Id="rId5" Type="http://schemas.openxmlformats.org/officeDocument/2006/relationships/image" Target="../media/image155.png"/><Relationship Id="rId10" Type="http://schemas.openxmlformats.org/officeDocument/2006/relationships/image" Target="../media/image151.gif"/><Relationship Id="rId4" Type="http://schemas.openxmlformats.org/officeDocument/2006/relationships/image" Target="../media/image154.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41.xml.rels><?xml version="1.0" encoding="UTF-8" standalone="yes"?>
<Relationships xmlns="http://schemas.openxmlformats.org/package/2006/relationships"><Relationship Id="rId8" Type="http://schemas.openxmlformats.org/officeDocument/2006/relationships/image" Target="../media/image175.gif"/><Relationship Id="rId13" Type="http://schemas.openxmlformats.org/officeDocument/2006/relationships/image" Target="../media/image180.jpeg"/><Relationship Id="rId18" Type="http://schemas.openxmlformats.org/officeDocument/2006/relationships/image" Target="../media/image185.gif"/><Relationship Id="rId3" Type="http://schemas.openxmlformats.org/officeDocument/2006/relationships/image" Target="../media/image170.jpe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jpeg"/><Relationship Id="rId2" Type="http://schemas.openxmlformats.org/officeDocument/2006/relationships/image" Target="../media/image169.jpeg"/><Relationship Id="rId16"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78.jpe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gif"/><Relationship Id="rId4" Type="http://schemas.openxmlformats.org/officeDocument/2006/relationships/image" Target="../media/image171.png"/><Relationship Id="rId9" Type="http://schemas.openxmlformats.org/officeDocument/2006/relationships/image" Target="../media/image176.jpeg"/><Relationship Id="rId14" Type="http://schemas.openxmlformats.org/officeDocument/2006/relationships/image" Target="../media/image181.jpeg"/></Relationships>
</file>

<file path=ppt/slides/_rels/slide4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gif"/><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gif"/><Relationship Id="rId4" Type="http://schemas.openxmlformats.org/officeDocument/2006/relationships/image" Target="../media/image188.png"/></Relationships>
</file>

<file path=ppt/slides/_rels/slide43.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jpeg"/><Relationship Id="rId3" Type="http://schemas.openxmlformats.org/officeDocument/2006/relationships/image" Target="../media/image194.png"/><Relationship Id="rId7" Type="http://schemas.openxmlformats.org/officeDocument/2006/relationships/image" Target="../media/image196.png"/><Relationship Id="rId12" Type="http://schemas.openxmlformats.org/officeDocument/2006/relationships/image" Target="../media/image201.jpeg"/><Relationship Id="rId17" Type="http://schemas.openxmlformats.org/officeDocument/2006/relationships/image" Target="../media/image87.png"/><Relationship Id="rId2" Type="http://schemas.openxmlformats.org/officeDocument/2006/relationships/image" Target="../media/image193.png"/><Relationship Id="rId16"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200.png"/><Relationship Id="rId5" Type="http://schemas.openxmlformats.org/officeDocument/2006/relationships/image" Target="../media/image192.png"/><Relationship Id="rId15" Type="http://schemas.openxmlformats.org/officeDocument/2006/relationships/image" Target="../media/image204.jpeg"/><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image" Target="../media/image198.jpeg"/><Relationship Id="rId14" Type="http://schemas.openxmlformats.org/officeDocument/2006/relationships/image" Target="../media/image203.jpeg"/></Relationships>
</file>

<file path=ppt/slides/_rels/slide44.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e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image" Target="../media/image206.jpe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jpeg"/><Relationship Id="rId10" Type="http://schemas.openxmlformats.org/officeDocument/2006/relationships/image" Target="../media/image214.png"/><Relationship Id="rId4" Type="http://schemas.openxmlformats.org/officeDocument/2006/relationships/image" Target="../media/image208.jpeg"/><Relationship Id="rId9" Type="http://schemas.openxmlformats.org/officeDocument/2006/relationships/image" Target="../media/image213.jpeg"/></Relationships>
</file>

<file path=ppt/slides/_rels/slide4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gif"/><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image" Target="../media/image219.jpeg"/></Relationships>
</file>

<file path=ppt/slides/_rels/slide46.xml.rels><?xml version="1.0" encoding="UTF-8" standalone="yes"?>
<Relationships xmlns="http://schemas.openxmlformats.org/package/2006/relationships"><Relationship Id="rId3" Type="http://schemas.openxmlformats.org/officeDocument/2006/relationships/image" Target="../media/image223.gif"/><Relationship Id="rId2" Type="http://schemas.openxmlformats.org/officeDocument/2006/relationships/image" Target="../media/image222.png"/><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4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228.png"/></Relationships>
</file>

<file path=ppt/slides/_rels/slide4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image" Target="../media/image232.png"/></Relationships>
</file>

<file path=ppt/slides/_rels/slide4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jpeg"/><Relationship Id="rId7" Type="http://schemas.openxmlformats.org/officeDocument/2006/relationships/image" Target="../media/image239.png"/><Relationship Id="rId2" Type="http://schemas.openxmlformats.org/officeDocument/2006/relationships/image" Target="../media/image234.jpe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gif"/><Relationship Id="rId4" Type="http://schemas.openxmlformats.org/officeDocument/2006/relationships/image" Target="../media/image23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50.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png"/><Relationship Id="rId7" Type="http://schemas.openxmlformats.org/officeDocument/2006/relationships/image" Target="../media/image246.jpe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45.png"/><Relationship Id="rId5" Type="http://schemas.openxmlformats.org/officeDocument/2006/relationships/image" Target="../media/image244.jpeg"/><Relationship Id="rId4" Type="http://schemas.openxmlformats.org/officeDocument/2006/relationships/image" Target="../media/image243.png"/><Relationship Id="rId9" Type="http://schemas.openxmlformats.org/officeDocument/2006/relationships/image" Target="../media/image248.png"/></Relationships>
</file>

<file path=ppt/slides/_rels/slide51.xml.rels><?xml version="1.0" encoding="UTF-8" standalone="yes"?>
<Relationships xmlns="http://schemas.openxmlformats.org/package/2006/relationships"><Relationship Id="rId8" Type="http://schemas.openxmlformats.org/officeDocument/2006/relationships/image" Target="../media/image255.gif"/><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gif"/><Relationship Id="rId1" Type="http://schemas.openxmlformats.org/officeDocument/2006/relationships/slideLayout" Target="../slideLayouts/slideLayout7.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 Id="rId9" Type="http://schemas.openxmlformats.org/officeDocument/2006/relationships/image" Target="../media/image237.gif"/></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57.png"/><Relationship Id="rId7" Type="http://schemas.openxmlformats.org/officeDocument/2006/relationships/image" Target="../media/image118.png"/><Relationship Id="rId2" Type="http://schemas.openxmlformats.org/officeDocument/2006/relationships/image" Target="../media/image256.pn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53.xml.rels><?xml version="1.0" encoding="UTF-8" standalone="yes"?>
<Relationships xmlns="http://schemas.openxmlformats.org/package/2006/relationships"><Relationship Id="rId8" Type="http://schemas.openxmlformats.org/officeDocument/2006/relationships/image" Target="../media/image267.jpeg"/><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jpeg"/></Relationships>
</file>

<file path=ppt/slides/_rels/slide5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7.xml"/><Relationship Id="rId5" Type="http://schemas.openxmlformats.org/officeDocument/2006/relationships/image" Target="../media/image273.jpeg"/><Relationship Id="rId4" Type="http://schemas.openxmlformats.org/officeDocument/2006/relationships/image" Target="../media/image272.jpeg"/></Relationships>
</file>

<file path=ppt/slides/_rels/slide56.xml.rels><?xml version="1.0" encoding="UTF-8" standalone="yes"?>
<Relationships xmlns="http://schemas.openxmlformats.org/package/2006/relationships"><Relationship Id="rId3" Type="http://schemas.openxmlformats.org/officeDocument/2006/relationships/image" Target="../media/image275.gif"/><Relationship Id="rId7" Type="http://schemas.openxmlformats.org/officeDocument/2006/relationships/image" Target="../media/image279.gif"/><Relationship Id="rId2" Type="http://schemas.openxmlformats.org/officeDocument/2006/relationships/image" Target="../media/image274.gif"/><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image" Target="../media/image276.jpeg"/></Relationships>
</file>

<file path=ppt/slides/_rels/slide57.xml.rels><?xml version="1.0" encoding="UTF-8" standalone="yes"?>
<Relationships xmlns="http://schemas.openxmlformats.org/package/2006/relationships"><Relationship Id="rId8" Type="http://schemas.openxmlformats.org/officeDocument/2006/relationships/image" Target="../media/image286.jpeg"/><Relationship Id="rId3" Type="http://schemas.openxmlformats.org/officeDocument/2006/relationships/image" Target="../media/image281.jpeg"/><Relationship Id="rId7" Type="http://schemas.openxmlformats.org/officeDocument/2006/relationships/image" Target="../media/image285.jpeg"/><Relationship Id="rId2" Type="http://schemas.openxmlformats.org/officeDocument/2006/relationships/image" Target="../media/image280.jpeg"/><Relationship Id="rId1" Type="http://schemas.openxmlformats.org/officeDocument/2006/relationships/slideLayout" Target="../slideLayouts/slideLayout7.xml"/><Relationship Id="rId6" Type="http://schemas.openxmlformats.org/officeDocument/2006/relationships/image" Target="../media/image284.jpeg"/><Relationship Id="rId5" Type="http://schemas.openxmlformats.org/officeDocument/2006/relationships/image" Target="../media/image283.jpeg"/><Relationship Id="rId10" Type="http://schemas.openxmlformats.org/officeDocument/2006/relationships/image" Target="../media/image288.png"/><Relationship Id="rId4" Type="http://schemas.openxmlformats.org/officeDocument/2006/relationships/image" Target="../media/image282.gif"/><Relationship Id="rId9" Type="http://schemas.openxmlformats.org/officeDocument/2006/relationships/image" Target="../media/image287.jpeg"/></Relationships>
</file>

<file path=ppt/slides/_rels/slide5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jpeg"/><Relationship Id="rId1" Type="http://schemas.openxmlformats.org/officeDocument/2006/relationships/slideLayout" Target="../slideLayouts/slideLayout7.xml"/><Relationship Id="rId5" Type="http://schemas.openxmlformats.org/officeDocument/2006/relationships/image" Target="../media/image294.png"/><Relationship Id="rId4" Type="http://schemas.openxmlformats.org/officeDocument/2006/relationships/image" Target="../media/image29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7.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6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02.png"/><Relationship Id="rId7" Type="http://schemas.openxmlformats.org/officeDocument/2006/relationships/image" Target="../media/image306.jpe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jpeg"/></Relationships>
</file>

<file path=ppt/slides/_rels/slide64.xml.rels><?xml version="1.0" encoding="UTF-8" standalone="yes"?>
<Relationships xmlns="http://schemas.openxmlformats.org/package/2006/relationships"><Relationship Id="rId3" Type="http://schemas.openxmlformats.org/officeDocument/2006/relationships/image" Target="../media/image308.gif"/><Relationship Id="rId7" Type="http://schemas.openxmlformats.org/officeDocument/2006/relationships/image" Target="../media/image312.png"/><Relationship Id="rId2"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gif"/></Relationships>
</file>

<file path=ppt/slides/_rels/slide65.xml.rels><?xml version="1.0" encoding="UTF-8" standalone="yes"?>
<Relationships xmlns="http://schemas.openxmlformats.org/package/2006/relationships"><Relationship Id="rId8" Type="http://schemas.openxmlformats.org/officeDocument/2006/relationships/image" Target="../media/image319.jpeg"/><Relationship Id="rId13" Type="http://schemas.openxmlformats.org/officeDocument/2006/relationships/image" Target="../media/image322.png"/><Relationship Id="rId3" Type="http://schemas.openxmlformats.org/officeDocument/2006/relationships/image" Target="../media/image314.jpeg"/><Relationship Id="rId7" Type="http://schemas.openxmlformats.org/officeDocument/2006/relationships/image" Target="../media/image318.gif"/><Relationship Id="rId12" Type="http://schemas.openxmlformats.org/officeDocument/2006/relationships/image" Target="../media/image87.png"/><Relationship Id="rId2"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317.jpeg"/><Relationship Id="rId11" Type="http://schemas.openxmlformats.org/officeDocument/2006/relationships/image" Target="../media/image118.png"/><Relationship Id="rId5" Type="http://schemas.openxmlformats.org/officeDocument/2006/relationships/image" Target="../media/image316.jpeg"/><Relationship Id="rId10" Type="http://schemas.openxmlformats.org/officeDocument/2006/relationships/image" Target="../media/image321.jpeg"/><Relationship Id="rId4" Type="http://schemas.openxmlformats.org/officeDocument/2006/relationships/image" Target="../media/image315.png"/><Relationship Id="rId9" Type="http://schemas.openxmlformats.org/officeDocument/2006/relationships/image" Target="../media/image320.png"/></Relationships>
</file>

<file path=ppt/slides/_rels/slide6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png"/><Relationship Id="rId1" Type="http://schemas.openxmlformats.org/officeDocument/2006/relationships/slideLayout" Target="../slideLayouts/slideLayout7.xml"/><Relationship Id="rId4" Type="http://schemas.openxmlformats.org/officeDocument/2006/relationships/image" Target="../media/image325.gif"/></Relationships>
</file>

<file path=ppt/slides/_rels/slide67.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7.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28.jpeg"/></Relationships>
</file>

<file path=ppt/slides/_rels/slide68.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6.jpeg"/><Relationship Id="rId2" Type="http://schemas.openxmlformats.org/officeDocument/2006/relationships/image" Target="../media/image331.gif"/><Relationship Id="rId1" Type="http://schemas.openxmlformats.org/officeDocument/2006/relationships/slideLayout" Target="../slideLayouts/slideLayout7.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69.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7.xml"/><Relationship Id="rId6" Type="http://schemas.openxmlformats.org/officeDocument/2006/relationships/image" Target="../media/image341.jpeg"/><Relationship Id="rId5" Type="http://schemas.openxmlformats.org/officeDocument/2006/relationships/image" Target="../media/image340.png"/><Relationship Id="rId4" Type="http://schemas.openxmlformats.org/officeDocument/2006/relationships/image" Target="../media/image339.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7.xml"/><Relationship Id="rId5" Type="http://schemas.openxmlformats.org/officeDocument/2006/relationships/image" Target="../media/image345.jpeg"/><Relationship Id="rId4" Type="http://schemas.openxmlformats.org/officeDocument/2006/relationships/image" Target="../media/image344.png"/></Relationships>
</file>

<file path=ppt/slides/_rels/slide71.xml.rels><?xml version="1.0" encoding="UTF-8" standalone="yes"?>
<Relationships xmlns="http://schemas.openxmlformats.org/package/2006/relationships"><Relationship Id="rId3" Type="http://schemas.openxmlformats.org/officeDocument/2006/relationships/image" Target="../media/image347.jpeg"/><Relationship Id="rId7" Type="http://schemas.openxmlformats.org/officeDocument/2006/relationships/image" Target="../media/image87.png"/><Relationship Id="rId2" Type="http://schemas.openxmlformats.org/officeDocument/2006/relationships/image" Target="../media/image346.jpeg"/><Relationship Id="rId1" Type="http://schemas.openxmlformats.org/officeDocument/2006/relationships/slideLayout" Target="../slideLayouts/slideLayout7.xml"/><Relationship Id="rId6" Type="http://schemas.openxmlformats.org/officeDocument/2006/relationships/image" Target="../media/image350.png"/><Relationship Id="rId5" Type="http://schemas.openxmlformats.org/officeDocument/2006/relationships/image" Target="../media/image349.jpeg"/><Relationship Id="rId4" Type="http://schemas.openxmlformats.org/officeDocument/2006/relationships/image" Target="../media/image348.jpe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gif"/><Relationship Id="rId1" Type="http://schemas.openxmlformats.org/officeDocument/2006/relationships/slideLayout" Target="../slideLayouts/slideLayout7.xml"/><Relationship Id="rId6" Type="http://schemas.openxmlformats.org/officeDocument/2006/relationships/image" Target="../media/image355.png"/><Relationship Id="rId5" Type="http://schemas.openxmlformats.org/officeDocument/2006/relationships/image" Target="../media/image354.jpeg"/><Relationship Id="rId4" Type="http://schemas.openxmlformats.org/officeDocument/2006/relationships/image" Target="../media/image353.jpeg"/></Relationships>
</file>

<file path=ppt/slides/_rels/slide74.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7.xml"/><Relationship Id="rId5" Type="http://schemas.openxmlformats.org/officeDocument/2006/relationships/image" Target="../media/image359.png"/><Relationship Id="rId4" Type="http://schemas.openxmlformats.org/officeDocument/2006/relationships/image" Target="../media/image358.png"/></Relationships>
</file>

<file path=ppt/slides/_rels/slide75.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63.jpeg"/><Relationship Id="rId4" Type="http://schemas.openxmlformats.org/officeDocument/2006/relationships/image" Target="../media/image362.jpe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 Id="rId6" Type="http://schemas.openxmlformats.org/officeDocument/2006/relationships/image" Target="../media/image367.png"/><Relationship Id="rId5" Type="http://schemas.openxmlformats.org/officeDocument/2006/relationships/image" Target="../media/image87.png"/><Relationship Id="rId4" Type="http://schemas.openxmlformats.org/officeDocument/2006/relationships/image" Target="../media/image366.png"/></Relationships>
</file>

<file path=ppt/slides/_rels/slide78.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gif"/><Relationship Id="rId1" Type="http://schemas.openxmlformats.org/officeDocument/2006/relationships/slideLayout" Target="../slideLayouts/slideLayout7.xml"/><Relationship Id="rId5" Type="http://schemas.openxmlformats.org/officeDocument/2006/relationships/image" Target="../media/image367.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7.xml"/><Relationship Id="rId4" Type="http://schemas.openxmlformats.org/officeDocument/2006/relationships/image" Target="../media/image367.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image" Target="../media/image118.png"/><Relationship Id="rId7" Type="http://schemas.openxmlformats.org/officeDocument/2006/relationships/image" Target="../media/image37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3.gif"/><Relationship Id="rId5" Type="http://schemas.openxmlformats.org/officeDocument/2006/relationships/image" Target="../media/image372.png"/><Relationship Id="rId4" Type="http://schemas.openxmlformats.org/officeDocument/2006/relationships/image" Target="../media/image87.png"/><Relationship Id="rId9" Type="http://schemas.openxmlformats.org/officeDocument/2006/relationships/image" Target="../media/image376.jpeg"/></Relationships>
</file>

<file path=ppt/slides/_rels/slide81.xml.rels><?xml version="1.0" encoding="UTF-8" standalone="yes"?>
<Relationships xmlns="http://schemas.openxmlformats.org/package/2006/relationships"><Relationship Id="rId8" Type="http://schemas.openxmlformats.org/officeDocument/2006/relationships/image" Target="../media/image382.gif"/><Relationship Id="rId3" Type="http://schemas.openxmlformats.org/officeDocument/2006/relationships/image" Target="../media/image378.jpeg"/><Relationship Id="rId7" Type="http://schemas.openxmlformats.org/officeDocument/2006/relationships/image" Target="../media/image381.jpeg"/><Relationship Id="rId2" Type="http://schemas.openxmlformats.org/officeDocument/2006/relationships/image" Target="../media/image377.png"/><Relationship Id="rId1" Type="http://schemas.openxmlformats.org/officeDocument/2006/relationships/slideLayout" Target="../slideLayouts/slideLayout7.xml"/><Relationship Id="rId6" Type="http://schemas.openxmlformats.org/officeDocument/2006/relationships/image" Target="../media/image380.gif"/><Relationship Id="rId5" Type="http://schemas.openxmlformats.org/officeDocument/2006/relationships/image" Target="../media/image379.png"/><Relationship Id="rId4" Type="http://schemas.openxmlformats.org/officeDocument/2006/relationships/image" Target="../media/image116.gif"/></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5.gif"/><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4.gif"/><Relationship Id="rId5" Type="http://schemas.openxmlformats.org/officeDocument/2006/relationships/image" Target="../media/image383.gif"/><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electro-maniacs.net/27240.jpg"/>
          <p:cNvPicPr>
            <a:picLocks noChangeAspect="1" noChangeArrowheads="1"/>
          </p:cNvPicPr>
          <p:nvPr/>
        </p:nvPicPr>
        <p:blipFill>
          <a:blip r:embed="rId2" cstate="print">
            <a:duotone>
              <a:schemeClr val="accent2">
                <a:shade val="45000"/>
                <a:satMod val="135000"/>
              </a:schemeClr>
              <a:prstClr val="white"/>
            </a:duotone>
          </a:blip>
          <a:srcRect b="10162"/>
          <a:stretch>
            <a:fillRect/>
          </a:stretch>
        </p:blipFill>
        <p:spPr bwMode="auto">
          <a:xfrm>
            <a:off x="0" y="0"/>
            <a:ext cx="9144000" cy="6859807"/>
          </a:xfrm>
          <a:prstGeom prst="rect">
            <a:avLst/>
          </a:prstGeom>
          <a:noFill/>
        </p:spPr>
      </p:pic>
      <p:sp>
        <p:nvSpPr>
          <p:cNvPr id="3" name="2 - TextBox"/>
          <p:cNvSpPr txBox="1"/>
          <p:nvPr/>
        </p:nvSpPr>
        <p:spPr>
          <a:xfrm>
            <a:off x="5802646" y="3676081"/>
            <a:ext cx="3198120" cy="307777"/>
          </a:xfrm>
          <a:prstGeom prst="rect">
            <a:avLst/>
          </a:prstGeom>
          <a:noFill/>
        </p:spPr>
        <p:txBody>
          <a:bodyPr wrap="none" rtlCol="0">
            <a:spAutoFit/>
          </a:bodyPr>
          <a:lstStyle/>
          <a:p>
            <a:r>
              <a:rPr lang="en-US" sz="1400" dirty="0" smtClean="0">
                <a:solidFill>
                  <a:schemeClr val="bg1"/>
                </a:solidFill>
                <a:latin typeface="Arial Black" pitchFamily="34" charset="0"/>
              </a:rPr>
              <a:t>Global        Threat Assessment</a:t>
            </a:r>
            <a:endParaRPr lang="el-GR" sz="1400" dirty="0">
              <a:solidFill>
                <a:schemeClr val="bg1"/>
              </a:solidFill>
              <a:latin typeface="Arial Black" pitchFamily="34" charset="0"/>
            </a:endParaRPr>
          </a:p>
        </p:txBody>
      </p:sp>
      <p:pic>
        <p:nvPicPr>
          <p:cNvPr id="17" name="Picture 2" descr="http://img.electro-maniacs.net/27240.jpg"/>
          <p:cNvPicPr>
            <a:picLocks noChangeAspect="1" noChangeArrowheads="1"/>
          </p:cNvPicPr>
          <p:nvPr/>
        </p:nvPicPr>
        <p:blipFill>
          <a:blip r:embed="rId2" cstate="print">
            <a:duotone>
              <a:schemeClr val="accent2">
                <a:shade val="45000"/>
                <a:satMod val="135000"/>
              </a:schemeClr>
              <a:prstClr val="white"/>
            </a:duotone>
          </a:blip>
          <a:srcRect l="82869" t="32202" r="12698" b="64218"/>
          <a:stretch>
            <a:fillRect/>
          </a:stretch>
        </p:blipFill>
        <p:spPr bwMode="auto">
          <a:xfrm>
            <a:off x="7004117" y="2578675"/>
            <a:ext cx="707008" cy="371919"/>
          </a:xfrm>
          <a:prstGeom prst="rect">
            <a:avLst/>
          </a:prstGeom>
          <a:ln>
            <a:noFill/>
          </a:ln>
          <a:effectLst>
            <a:softEdge rad="112500"/>
          </a:effectLst>
        </p:spPr>
      </p:pic>
      <p:sp>
        <p:nvSpPr>
          <p:cNvPr id="10" name="9 - TextBox"/>
          <p:cNvSpPr txBox="1"/>
          <p:nvPr/>
        </p:nvSpPr>
        <p:spPr>
          <a:xfrm>
            <a:off x="6117605" y="138140"/>
            <a:ext cx="2890600" cy="938719"/>
          </a:xfrm>
          <a:prstGeom prst="rect">
            <a:avLst/>
          </a:prstGeom>
          <a:noFill/>
        </p:spPr>
        <p:txBody>
          <a:bodyPr wrap="none" rtlCol="0">
            <a:spAutoFit/>
          </a:bodyPr>
          <a:lstStyle/>
          <a:p>
            <a:pPr algn="r"/>
            <a:r>
              <a:rPr lang="en-US" sz="1100" b="1" dirty="0" smtClean="0">
                <a:solidFill>
                  <a:srgbClr val="960000"/>
                </a:solidFill>
                <a:latin typeface="Arial Narrow" pitchFamily="34" charset="0"/>
              </a:rPr>
              <a:t>Brig Gen (r) John  GALATAS, MD, MA, MC (Army)</a:t>
            </a:r>
          </a:p>
          <a:p>
            <a:pPr algn="r"/>
            <a:r>
              <a:rPr lang="en-US" sz="1100" b="1" dirty="0" smtClean="0">
                <a:solidFill>
                  <a:srgbClr val="CC0000"/>
                </a:solidFill>
                <a:latin typeface="Arial Narrow" pitchFamily="34" charset="0"/>
              </a:rPr>
              <a:t>Consultant in Allergy &amp; Clinical Immunology</a:t>
            </a:r>
          </a:p>
          <a:p>
            <a:pPr algn="r"/>
            <a:r>
              <a:rPr lang="en-US" sz="1100" b="1" dirty="0" smtClean="0">
                <a:solidFill>
                  <a:srgbClr val="CC0000"/>
                </a:solidFill>
                <a:latin typeface="Arial Narrow" pitchFamily="34" charset="0"/>
              </a:rPr>
              <a:t>CBRNE Planner &amp; Instructor</a:t>
            </a:r>
          </a:p>
          <a:p>
            <a:pPr algn="r"/>
            <a:r>
              <a:rPr lang="en-US" sz="1100" b="1" dirty="0" smtClean="0">
                <a:solidFill>
                  <a:srgbClr val="CC0000"/>
                </a:solidFill>
                <a:latin typeface="Arial Narrow" pitchFamily="34" charset="0"/>
              </a:rPr>
              <a:t>Senior Asymmetric Threats Analyst</a:t>
            </a:r>
          </a:p>
          <a:p>
            <a:pPr algn="r"/>
            <a:r>
              <a:rPr lang="en-US" sz="1100" b="1" dirty="0" smtClean="0">
                <a:solidFill>
                  <a:srgbClr val="A50021"/>
                </a:solidFill>
                <a:latin typeface="Arial Narrow" pitchFamily="34" charset="0"/>
              </a:rPr>
              <a:t>Athens, Greece</a:t>
            </a:r>
            <a:endParaRPr lang="el-GR" sz="1100" b="1" dirty="0">
              <a:solidFill>
                <a:srgbClr val="A50021"/>
              </a:solidFill>
              <a:latin typeface="Arial Narrow" pitchFamily="34" charset="0"/>
            </a:endParaRPr>
          </a:p>
        </p:txBody>
      </p:sp>
      <p:sp>
        <p:nvSpPr>
          <p:cNvPr id="7" name="6 - TextBox"/>
          <p:cNvSpPr txBox="1"/>
          <p:nvPr/>
        </p:nvSpPr>
        <p:spPr>
          <a:xfrm>
            <a:off x="7613959" y="2721188"/>
            <a:ext cx="1325491" cy="276999"/>
          </a:xfrm>
          <a:prstGeom prst="rect">
            <a:avLst/>
          </a:prstGeom>
          <a:noFill/>
        </p:spPr>
        <p:txBody>
          <a:bodyPr wrap="none" rtlCol="0">
            <a:spAutoFit/>
          </a:bodyPr>
          <a:lstStyle/>
          <a:p>
            <a:r>
              <a:rPr lang="en-US" sz="1200" b="1" dirty="0" smtClean="0">
                <a:solidFill>
                  <a:srgbClr val="CC0000"/>
                </a:solidFill>
                <a:latin typeface="Arial Narrow" pitchFamily="34" charset="0"/>
              </a:rPr>
              <a:t>11 November  2013</a:t>
            </a:r>
            <a:endParaRPr lang="el-GR" sz="1200" b="1" dirty="0">
              <a:solidFill>
                <a:srgbClr val="CC0000"/>
              </a:solidFill>
              <a:latin typeface="Arial Narrow" pitchFamily="34" charset="0"/>
            </a:endParaRPr>
          </a:p>
        </p:txBody>
      </p:sp>
      <p:sp>
        <p:nvSpPr>
          <p:cNvPr id="8" name="7 - TextBox"/>
          <p:cNvSpPr txBox="1"/>
          <p:nvPr/>
        </p:nvSpPr>
        <p:spPr>
          <a:xfrm>
            <a:off x="8037961" y="4801975"/>
            <a:ext cx="928459" cy="276999"/>
          </a:xfrm>
          <a:prstGeom prst="rect">
            <a:avLst/>
          </a:prstGeom>
          <a:noFill/>
        </p:spPr>
        <p:txBody>
          <a:bodyPr wrap="none" rtlCol="0">
            <a:spAutoFit/>
          </a:bodyPr>
          <a:lstStyle/>
          <a:p>
            <a:r>
              <a:rPr lang="en-US" sz="1200" b="1" dirty="0" smtClean="0">
                <a:solidFill>
                  <a:srgbClr val="CC0000"/>
                </a:solidFill>
                <a:latin typeface="Arial Narrow" pitchFamily="34" charset="0"/>
              </a:rPr>
              <a:t>Houston, TX</a:t>
            </a:r>
            <a:endParaRPr lang="el-GR" sz="1200" b="1" dirty="0">
              <a:solidFill>
                <a:srgbClr val="CC0000"/>
              </a:solidFill>
              <a:latin typeface="Arial Narrow" pitchFamily="34" charset="0"/>
            </a:endParaRPr>
          </a:p>
        </p:txBody>
      </p:sp>
      <p:pic>
        <p:nvPicPr>
          <p:cNvPr id="146436" name="Picture 4" descr="http://img65.imageshack.us/img65/9651/step1uf1.gif"/>
          <p:cNvPicPr>
            <a:picLocks noChangeAspect="1" noChangeArrowheads="1"/>
          </p:cNvPicPr>
          <p:nvPr/>
        </p:nvPicPr>
        <p:blipFill>
          <a:blip r:embed="rId3" cstate="print"/>
          <a:srcRect/>
          <a:stretch>
            <a:fillRect/>
          </a:stretch>
        </p:blipFill>
        <p:spPr bwMode="auto">
          <a:xfrm>
            <a:off x="4430598" y="3352800"/>
            <a:ext cx="4714206" cy="3505200"/>
          </a:xfrm>
          <a:prstGeom prst="rect">
            <a:avLst/>
          </a:prstGeom>
          <a:noFill/>
        </p:spPr>
      </p:pic>
      <p:sp>
        <p:nvSpPr>
          <p:cNvPr id="9" name="8 - Ορθογώνιο"/>
          <p:cNvSpPr/>
          <p:nvPr/>
        </p:nvSpPr>
        <p:spPr>
          <a:xfrm>
            <a:off x="7206559" y="1729212"/>
            <a:ext cx="1937442" cy="434566"/>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Arial Black" pitchFamily="34" charset="0"/>
              </a:rPr>
              <a:t>        PART 2   </a:t>
            </a:r>
            <a:endParaRPr lang="el-GR" sz="2000" dirty="0">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8545" name="Picture 1"/>
          <p:cNvPicPr>
            <a:picLocks noChangeAspect="1" noChangeArrowheads="1"/>
          </p:cNvPicPr>
          <p:nvPr/>
        </p:nvPicPr>
        <p:blipFill>
          <a:blip r:embed="rId2" cstate="print"/>
          <a:srcRect l="50273" t="34131" r="14043" b="19757"/>
          <a:stretch>
            <a:fillRect/>
          </a:stretch>
        </p:blipFill>
        <p:spPr bwMode="auto">
          <a:xfrm>
            <a:off x="0" y="1092005"/>
            <a:ext cx="5710137" cy="4611778"/>
          </a:xfrm>
          <a:prstGeom prst="rect">
            <a:avLst/>
          </a:prstGeom>
          <a:noFill/>
          <a:ln w="9525">
            <a:noFill/>
            <a:miter lim="800000"/>
            <a:headEnd/>
            <a:tailEnd/>
          </a:ln>
        </p:spPr>
      </p:pic>
      <p:sp>
        <p:nvSpPr>
          <p:cNvPr id="3" name="2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4" name="3 - TextBox"/>
          <p:cNvSpPr txBox="1"/>
          <p:nvPr/>
        </p:nvSpPr>
        <p:spPr>
          <a:xfrm>
            <a:off x="114300" y="742390"/>
            <a:ext cx="939873" cy="307777"/>
          </a:xfrm>
          <a:prstGeom prst="rect">
            <a:avLst/>
          </a:prstGeom>
          <a:noFill/>
        </p:spPr>
        <p:txBody>
          <a:bodyPr wrap="none" rtlCol="0">
            <a:spAutoFit/>
          </a:bodyPr>
          <a:lstStyle/>
          <a:p>
            <a:r>
              <a:rPr lang="en-US" sz="1400" dirty="0" smtClean="0">
                <a:solidFill>
                  <a:srgbClr val="FF0000"/>
                </a:solidFill>
                <a:latin typeface="Arial Black" pitchFamily="34" charset="0"/>
              </a:rPr>
              <a:t>Targets</a:t>
            </a:r>
            <a:endParaRPr lang="el-GR" sz="1400" dirty="0">
              <a:solidFill>
                <a:srgbClr val="FF0000"/>
              </a:solidFill>
              <a:latin typeface="Arial Black" pitchFamily="34" charset="0"/>
            </a:endParaRPr>
          </a:p>
        </p:txBody>
      </p:sp>
      <p:grpSp>
        <p:nvGrpSpPr>
          <p:cNvPr id="10" name="9 - Ομάδα"/>
          <p:cNvGrpSpPr/>
          <p:nvPr/>
        </p:nvGrpSpPr>
        <p:grpSpPr>
          <a:xfrm>
            <a:off x="3209325" y="1628120"/>
            <a:ext cx="5934675" cy="4961217"/>
            <a:chOff x="3209325" y="1628120"/>
            <a:chExt cx="5934675" cy="4961217"/>
          </a:xfrm>
        </p:grpSpPr>
        <p:pic>
          <p:nvPicPr>
            <p:cNvPr id="5" name="Picture 1"/>
            <p:cNvPicPr>
              <a:picLocks noChangeAspect="1" noChangeArrowheads="1"/>
            </p:cNvPicPr>
            <p:nvPr/>
          </p:nvPicPr>
          <p:blipFill>
            <a:blip r:embed="rId3" cstate="print"/>
            <a:srcRect l="33313" t="26085" r="13191" b="6432"/>
            <a:stretch>
              <a:fillRect/>
            </a:stretch>
          </p:blipFill>
          <p:spPr bwMode="auto">
            <a:xfrm>
              <a:off x="3209325" y="1910281"/>
              <a:ext cx="5934675" cy="4679056"/>
            </a:xfrm>
            <a:prstGeom prst="rect">
              <a:avLst/>
            </a:prstGeom>
            <a:noFill/>
            <a:ln w="9525">
              <a:noFill/>
              <a:miter lim="800000"/>
              <a:headEnd/>
              <a:tailEnd/>
            </a:ln>
          </p:spPr>
        </p:pic>
        <p:sp>
          <p:nvSpPr>
            <p:cNvPr id="6" name="5 - TextBox"/>
            <p:cNvSpPr txBox="1"/>
            <p:nvPr/>
          </p:nvSpPr>
          <p:spPr>
            <a:xfrm>
              <a:off x="7074906" y="1628120"/>
              <a:ext cx="1872307" cy="307777"/>
            </a:xfrm>
            <a:prstGeom prst="rect">
              <a:avLst/>
            </a:prstGeom>
            <a:noFill/>
          </p:spPr>
          <p:txBody>
            <a:bodyPr wrap="none" rtlCol="0">
              <a:spAutoFit/>
            </a:bodyPr>
            <a:lstStyle/>
            <a:p>
              <a:r>
                <a:rPr lang="en-US" sz="1400" dirty="0" smtClean="0">
                  <a:solidFill>
                    <a:srgbClr val="FF0000"/>
                  </a:solidFill>
                  <a:latin typeface="Arial Black" pitchFamily="34" charset="0"/>
                </a:rPr>
                <a:t>Trends in targets</a:t>
              </a:r>
              <a:endParaRPr lang="el-GR" sz="1400" dirty="0">
                <a:solidFill>
                  <a:srgbClr val="FF0000"/>
                </a:solidFill>
                <a:latin typeface="Arial Black" pitchFamily="34" charset="0"/>
              </a:endParaRPr>
            </a:p>
          </p:txBody>
        </p:sp>
        <p:sp>
          <p:nvSpPr>
            <p:cNvPr id="7" name="6 - Έλλειψη"/>
            <p:cNvSpPr/>
            <p:nvPr/>
          </p:nvSpPr>
          <p:spPr>
            <a:xfrm>
              <a:off x="8003246" y="3711922"/>
              <a:ext cx="995880" cy="4617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7804647" y="4677562"/>
              <a:ext cx="873957" cy="338554"/>
            </a:xfrm>
            <a:prstGeom prst="rect">
              <a:avLst/>
            </a:prstGeom>
            <a:noFill/>
          </p:spPr>
          <p:txBody>
            <a:bodyPr wrap="none" rtlCol="0">
              <a:spAutoFit/>
            </a:bodyPr>
            <a:lstStyle/>
            <a:p>
              <a:r>
                <a:rPr lang="en-US" sz="1600" b="1" dirty="0" smtClean="0">
                  <a:solidFill>
                    <a:schemeClr val="accent6">
                      <a:lumMod val="75000"/>
                    </a:schemeClr>
                  </a:solidFill>
                  <a:latin typeface="Arial Narrow" pitchFamily="34" charset="0"/>
                </a:rPr>
                <a:t>X9 times</a:t>
              </a:r>
              <a:endParaRPr lang="el-GR" sz="1600" b="1" dirty="0">
                <a:solidFill>
                  <a:schemeClr val="accent6">
                    <a:lumMod val="75000"/>
                  </a:schemeClr>
                </a:solidFill>
                <a:latin typeface="Arial Narrow" pitchFamily="34" charset="0"/>
              </a:endParaRPr>
            </a:p>
          </p:txBody>
        </p:sp>
        <p:sp>
          <p:nvSpPr>
            <p:cNvPr id="9" name="8 - TextBox"/>
            <p:cNvSpPr txBox="1"/>
            <p:nvPr/>
          </p:nvSpPr>
          <p:spPr>
            <a:xfrm>
              <a:off x="6984984" y="4105886"/>
              <a:ext cx="612668" cy="338554"/>
            </a:xfrm>
            <a:prstGeom prst="rect">
              <a:avLst/>
            </a:prstGeom>
            <a:noFill/>
          </p:spPr>
          <p:txBody>
            <a:bodyPr wrap="none" rtlCol="0">
              <a:spAutoFit/>
            </a:bodyPr>
            <a:lstStyle/>
            <a:p>
              <a:r>
                <a:rPr lang="en-US" sz="1600" b="1" dirty="0" smtClean="0">
                  <a:solidFill>
                    <a:srgbClr val="FF0000"/>
                  </a:solidFill>
                  <a:latin typeface="Arial Narrow" pitchFamily="34" charset="0"/>
                </a:rPr>
                <a:t>640%</a:t>
              </a:r>
              <a:endParaRPr lang="el-GR" sz="1600" b="1" dirty="0">
                <a:solidFill>
                  <a:srgbClr val="FF0000"/>
                </a:solidFill>
                <a:latin typeface="Arial Narrow" pitchFamily="34" charset="0"/>
              </a:endParaRPr>
            </a:p>
          </p:txBody>
        </p:sp>
      </p:grpSp>
      <p:pic>
        <p:nvPicPr>
          <p:cNvPr id="11" name="Picture 1"/>
          <p:cNvPicPr>
            <a:picLocks noChangeAspect="1" noChangeArrowheads="1"/>
          </p:cNvPicPr>
          <p:nvPr/>
        </p:nvPicPr>
        <p:blipFill>
          <a:blip r:embed="rId4" cstate="print"/>
          <a:srcRect l="32584" t="18869" r="33617" b="5848"/>
          <a:stretch>
            <a:fillRect/>
          </a:stretch>
        </p:blipFill>
        <p:spPr bwMode="auto">
          <a:xfrm>
            <a:off x="333514" y="4590106"/>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6497" name="Picture 1"/>
          <p:cNvPicPr>
            <a:picLocks noChangeAspect="1" noChangeArrowheads="1"/>
          </p:cNvPicPr>
          <p:nvPr/>
        </p:nvPicPr>
        <p:blipFill>
          <a:blip r:embed="rId2" cstate="print"/>
          <a:srcRect l="37282" t="36496" r="10578" b="4973"/>
          <a:stretch>
            <a:fillRect/>
          </a:stretch>
        </p:blipFill>
        <p:spPr bwMode="auto">
          <a:xfrm>
            <a:off x="59982" y="1023051"/>
            <a:ext cx="6510511" cy="4567895"/>
          </a:xfrm>
          <a:prstGeom prst="rect">
            <a:avLst/>
          </a:prstGeom>
          <a:noFill/>
          <a:ln w="9525">
            <a:noFill/>
            <a:miter lim="800000"/>
            <a:headEnd/>
            <a:tailEnd/>
          </a:ln>
        </p:spPr>
      </p:pic>
      <p:sp>
        <p:nvSpPr>
          <p:cNvPr id="3" name="2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4" name="3 - TextBox"/>
          <p:cNvSpPr txBox="1"/>
          <p:nvPr/>
        </p:nvSpPr>
        <p:spPr>
          <a:xfrm>
            <a:off x="114300" y="742390"/>
            <a:ext cx="3553217" cy="307777"/>
          </a:xfrm>
          <a:prstGeom prst="rect">
            <a:avLst/>
          </a:prstGeom>
          <a:noFill/>
        </p:spPr>
        <p:txBody>
          <a:bodyPr wrap="none" rtlCol="0">
            <a:spAutoFit/>
          </a:bodyPr>
          <a:lstStyle/>
          <a:p>
            <a:r>
              <a:rPr lang="en-US" sz="1400" dirty="0" smtClean="0">
                <a:solidFill>
                  <a:srgbClr val="FF0000"/>
                </a:solidFill>
                <a:latin typeface="Arial Black" pitchFamily="34" charset="0"/>
              </a:rPr>
              <a:t>Incidents by terrorist organization</a:t>
            </a:r>
            <a:endParaRPr lang="el-GR" sz="1400" dirty="0">
              <a:solidFill>
                <a:srgbClr val="FF0000"/>
              </a:solidFill>
              <a:latin typeface="Arial Black" pitchFamily="34" charset="0"/>
            </a:endParaRPr>
          </a:p>
        </p:txBody>
      </p:sp>
      <p:sp>
        <p:nvSpPr>
          <p:cNvPr id="5" name="4 - Έλλειψη"/>
          <p:cNvSpPr/>
          <p:nvPr/>
        </p:nvSpPr>
        <p:spPr>
          <a:xfrm>
            <a:off x="1330859" y="1167898"/>
            <a:ext cx="588476" cy="307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9" name="8 - Ομάδα"/>
          <p:cNvGrpSpPr/>
          <p:nvPr/>
        </p:nvGrpSpPr>
        <p:grpSpPr>
          <a:xfrm>
            <a:off x="3460064" y="1890672"/>
            <a:ext cx="5683936" cy="4836049"/>
            <a:chOff x="3460064" y="1890672"/>
            <a:chExt cx="5683936" cy="4836049"/>
          </a:xfrm>
        </p:grpSpPr>
        <p:pic>
          <p:nvPicPr>
            <p:cNvPr id="6" name="Picture 1"/>
            <p:cNvPicPr>
              <a:picLocks noChangeAspect="1" noChangeArrowheads="1"/>
            </p:cNvPicPr>
            <p:nvPr/>
          </p:nvPicPr>
          <p:blipFill>
            <a:blip r:embed="rId3" cstate="print"/>
            <a:srcRect l="38415" t="22888" r="14286" b="17443"/>
            <a:stretch>
              <a:fillRect/>
            </a:stretch>
          </p:blipFill>
          <p:spPr bwMode="auto">
            <a:xfrm>
              <a:off x="3460064" y="2245255"/>
              <a:ext cx="5683936" cy="4481466"/>
            </a:xfrm>
            <a:prstGeom prst="rect">
              <a:avLst/>
            </a:prstGeom>
            <a:noFill/>
            <a:ln w="9525">
              <a:noFill/>
              <a:miter lim="800000"/>
              <a:headEnd/>
              <a:tailEnd/>
            </a:ln>
          </p:spPr>
        </p:pic>
        <p:sp>
          <p:nvSpPr>
            <p:cNvPr id="7" name="6 - TextBox"/>
            <p:cNvSpPr txBox="1"/>
            <p:nvPr/>
          </p:nvSpPr>
          <p:spPr>
            <a:xfrm>
              <a:off x="5390961" y="1890672"/>
              <a:ext cx="3553537" cy="307777"/>
            </a:xfrm>
            <a:prstGeom prst="rect">
              <a:avLst/>
            </a:prstGeom>
            <a:noFill/>
          </p:spPr>
          <p:txBody>
            <a:bodyPr wrap="none" rtlCol="0">
              <a:spAutoFit/>
            </a:bodyPr>
            <a:lstStyle/>
            <a:p>
              <a:r>
                <a:rPr lang="en-US" sz="1400" dirty="0" smtClean="0">
                  <a:solidFill>
                    <a:srgbClr val="FF0000"/>
                  </a:solidFill>
                  <a:latin typeface="Arial Black" pitchFamily="34" charset="0"/>
                </a:rPr>
                <a:t>Fatalities by terrorist organization</a:t>
              </a:r>
              <a:endParaRPr lang="el-GR" sz="1400" dirty="0">
                <a:solidFill>
                  <a:srgbClr val="FF0000"/>
                </a:solidFill>
                <a:latin typeface="Arial Black" pitchFamily="34" charset="0"/>
              </a:endParaRPr>
            </a:p>
          </p:txBody>
        </p:sp>
        <p:sp>
          <p:nvSpPr>
            <p:cNvPr id="8" name="7 - Ορθογώνιο"/>
            <p:cNvSpPr/>
            <p:nvPr/>
          </p:nvSpPr>
          <p:spPr>
            <a:xfrm>
              <a:off x="5963483" y="4536064"/>
              <a:ext cx="3113872" cy="1815882"/>
            </a:xfrm>
            <a:prstGeom prst="rect">
              <a:avLst/>
            </a:prstGeom>
          </p:spPr>
          <p:txBody>
            <a:bodyPr wrap="square">
              <a:spAutoFit/>
            </a:bodyPr>
            <a:lstStyle/>
            <a:p>
              <a:pPr algn="r"/>
              <a:r>
                <a:rPr lang="en-US" sz="1400" dirty="0" err="1" smtClean="0">
                  <a:latin typeface="Arial Narrow" pitchFamily="34" charset="0"/>
                </a:rPr>
                <a:t>Tawhid</a:t>
              </a:r>
              <a:r>
                <a:rPr lang="en-US" sz="1400" dirty="0" smtClean="0">
                  <a:latin typeface="Arial Narrow" pitchFamily="34" charset="0"/>
                </a:rPr>
                <a:t> and Jihad, Al-</a:t>
              </a:r>
              <a:r>
                <a:rPr lang="en-US" sz="1400" dirty="0" err="1" smtClean="0">
                  <a:latin typeface="Arial Narrow" pitchFamily="34" charset="0"/>
                </a:rPr>
                <a:t>Qa’ida</a:t>
              </a:r>
              <a:r>
                <a:rPr lang="en-US" sz="1400" dirty="0" smtClean="0">
                  <a:latin typeface="Arial Narrow" pitchFamily="34" charset="0"/>
                </a:rPr>
                <a:t> in Iraq, and Islamic State of Iraq were all headed by Abu </a:t>
              </a:r>
              <a:r>
                <a:rPr lang="en-US" sz="1400" dirty="0" err="1" smtClean="0">
                  <a:latin typeface="Arial Narrow" pitchFamily="34" charset="0"/>
                </a:rPr>
                <a:t>Musab</a:t>
              </a:r>
              <a:r>
                <a:rPr lang="en-US" sz="1400" dirty="0" smtClean="0">
                  <a:latin typeface="Arial Narrow" pitchFamily="34" charset="0"/>
                </a:rPr>
                <a:t> al-Zarqawi. These three are essentially the </a:t>
              </a:r>
              <a:r>
                <a:rPr lang="en-US" sz="1400" b="1" dirty="0" smtClean="0">
                  <a:solidFill>
                    <a:srgbClr val="FF0000"/>
                  </a:solidFill>
                  <a:latin typeface="Arial Narrow" pitchFamily="34" charset="0"/>
                </a:rPr>
                <a:t>same organization</a:t>
              </a:r>
              <a:r>
                <a:rPr lang="en-US" sz="1400" dirty="0" smtClean="0">
                  <a:latin typeface="Arial Narrow" pitchFamily="34" charset="0"/>
                </a:rPr>
                <a:t>;</a:t>
              </a:r>
            </a:p>
            <a:p>
              <a:pPr algn="r"/>
              <a:endParaRPr lang="en-US" sz="1400" dirty="0" smtClean="0">
                <a:latin typeface="Arial Narrow" pitchFamily="34" charset="0"/>
              </a:endParaRPr>
            </a:p>
            <a:p>
              <a:pPr algn="r"/>
              <a:r>
                <a:rPr lang="en-US" sz="1400" dirty="0" smtClean="0">
                  <a:latin typeface="Arial Narrow" pitchFamily="34" charset="0"/>
                </a:rPr>
                <a:t>If the three organizations are treated as one then the fatalities committed would be the </a:t>
              </a:r>
              <a:r>
                <a:rPr lang="en-US" sz="1400" b="1" dirty="0" smtClean="0">
                  <a:solidFill>
                    <a:srgbClr val="FF0000"/>
                  </a:solidFill>
                  <a:latin typeface="Arial Narrow" pitchFamily="34" charset="0"/>
                </a:rPr>
                <a:t>same as the Taliban</a:t>
              </a:r>
              <a:r>
                <a:rPr lang="en-US" sz="1400" dirty="0" smtClean="0">
                  <a:latin typeface="Arial Narrow" pitchFamily="34" charset="0"/>
                </a:rPr>
                <a:t>.</a:t>
              </a:r>
              <a:endParaRPr lang="en-US" sz="1400" dirty="0">
                <a:latin typeface="Arial Narrow" pitchFamily="34" charset="0"/>
              </a:endParaRPr>
            </a:p>
          </p:txBody>
        </p:sp>
      </p:grpSp>
      <p:grpSp>
        <p:nvGrpSpPr>
          <p:cNvPr id="13" name="12 - Ομάδα"/>
          <p:cNvGrpSpPr/>
          <p:nvPr/>
        </p:nvGrpSpPr>
        <p:grpSpPr>
          <a:xfrm>
            <a:off x="232114" y="1511904"/>
            <a:ext cx="8755547" cy="4110273"/>
            <a:chOff x="214008" y="1032095"/>
            <a:chExt cx="8755547" cy="4110273"/>
          </a:xfrm>
        </p:grpSpPr>
        <p:pic>
          <p:nvPicPr>
            <p:cNvPr id="14" name="Picture 1"/>
            <p:cNvPicPr>
              <a:picLocks noChangeAspect="1" noChangeArrowheads="1"/>
            </p:cNvPicPr>
            <p:nvPr/>
          </p:nvPicPr>
          <p:blipFill>
            <a:blip r:embed="rId4" cstate="print"/>
            <a:srcRect l="22128" t="35581" r="21519" b="22091"/>
            <a:stretch>
              <a:fillRect/>
            </a:stretch>
          </p:blipFill>
          <p:spPr bwMode="auto">
            <a:xfrm>
              <a:off x="214008" y="1032095"/>
              <a:ext cx="8755547" cy="4110273"/>
            </a:xfrm>
            <a:prstGeom prst="rect">
              <a:avLst/>
            </a:prstGeom>
            <a:noFill/>
            <a:ln w="9525">
              <a:solidFill>
                <a:srgbClr val="FF0000"/>
              </a:solidFill>
              <a:miter lim="800000"/>
              <a:headEnd/>
              <a:tailEnd/>
            </a:ln>
          </p:spPr>
        </p:pic>
        <p:sp>
          <p:nvSpPr>
            <p:cNvPr id="15" name="14 - TextBox"/>
            <p:cNvSpPr txBox="1"/>
            <p:nvPr/>
          </p:nvSpPr>
          <p:spPr>
            <a:xfrm>
              <a:off x="693721" y="1430453"/>
              <a:ext cx="2284472" cy="307777"/>
            </a:xfrm>
            <a:prstGeom prst="rect">
              <a:avLst/>
            </a:prstGeom>
            <a:noFill/>
          </p:spPr>
          <p:txBody>
            <a:bodyPr wrap="none" rtlCol="0">
              <a:spAutoFit/>
            </a:bodyPr>
            <a:lstStyle/>
            <a:p>
              <a:r>
                <a:rPr lang="en-US" sz="1400" dirty="0" smtClean="0">
                  <a:solidFill>
                    <a:srgbClr val="FF0000"/>
                  </a:solidFill>
                  <a:latin typeface="Arial Black" pitchFamily="34" charset="0"/>
                </a:rPr>
                <a:t>Incidents by ideology</a:t>
              </a:r>
              <a:endParaRPr lang="el-GR" sz="1400" dirty="0">
                <a:solidFill>
                  <a:srgbClr val="FF0000"/>
                </a:solidFill>
                <a:latin typeface="Arial Black" pitchFamily="34" charset="0"/>
              </a:endParaRPr>
            </a:p>
          </p:txBody>
        </p:sp>
      </p:grpSp>
      <p:sp>
        <p:nvSpPr>
          <p:cNvPr id="17" name="16 - Βέλος προς τα κάτω"/>
          <p:cNvSpPr/>
          <p:nvPr/>
        </p:nvSpPr>
        <p:spPr>
          <a:xfrm>
            <a:off x="7921786" y="1358020"/>
            <a:ext cx="660903" cy="62468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pic>
        <p:nvPicPr>
          <p:cNvPr id="18" name="Picture 1"/>
          <p:cNvPicPr>
            <a:picLocks noChangeAspect="1" noChangeArrowheads="1"/>
          </p:cNvPicPr>
          <p:nvPr/>
        </p:nvPicPr>
        <p:blipFill>
          <a:blip r:embed="rId5" cstate="print"/>
          <a:srcRect l="32584" t="18869" r="33617" b="5848"/>
          <a:stretch>
            <a:fillRect/>
          </a:stretch>
        </p:blipFill>
        <p:spPr bwMode="auto">
          <a:xfrm>
            <a:off x="224873" y="5486400"/>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425" name="Picture 1"/>
          <p:cNvPicPr>
            <a:picLocks noChangeAspect="1" noChangeArrowheads="1"/>
          </p:cNvPicPr>
          <p:nvPr/>
        </p:nvPicPr>
        <p:blipFill>
          <a:blip r:embed="rId2" cstate="print"/>
          <a:srcRect l="17994" t="21106" r="20182" b="7210"/>
          <a:stretch>
            <a:fillRect/>
          </a:stretch>
        </p:blipFill>
        <p:spPr bwMode="auto">
          <a:xfrm>
            <a:off x="0" y="1041149"/>
            <a:ext cx="9144001" cy="5604748"/>
          </a:xfrm>
          <a:prstGeom prst="rect">
            <a:avLst/>
          </a:prstGeom>
          <a:noFill/>
          <a:ln w="9525">
            <a:noFill/>
            <a:miter lim="800000"/>
            <a:headEnd/>
            <a:tailEnd/>
          </a:ln>
        </p:spPr>
      </p:pic>
      <p:sp>
        <p:nvSpPr>
          <p:cNvPr id="3" name="2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4" name="3 - TextBox"/>
          <p:cNvSpPr txBox="1"/>
          <p:nvPr/>
        </p:nvSpPr>
        <p:spPr>
          <a:xfrm>
            <a:off x="2676427" y="814817"/>
            <a:ext cx="4178580" cy="307777"/>
          </a:xfrm>
          <a:prstGeom prst="rect">
            <a:avLst/>
          </a:prstGeom>
          <a:noFill/>
        </p:spPr>
        <p:txBody>
          <a:bodyPr wrap="none" rtlCol="0">
            <a:spAutoFit/>
          </a:bodyPr>
          <a:lstStyle/>
          <a:p>
            <a:r>
              <a:rPr lang="en-US" sz="1400" dirty="0" smtClean="0">
                <a:solidFill>
                  <a:srgbClr val="FF0000"/>
                </a:solidFill>
                <a:latin typeface="Arial Black" pitchFamily="34" charset="0"/>
              </a:rPr>
              <a:t>TOP-10 countries </a:t>
            </a:r>
            <a:r>
              <a:rPr lang="en-US" sz="1400" dirty="0" smtClean="0">
                <a:latin typeface="Arial Black" pitchFamily="34" charset="0"/>
              </a:rPr>
              <a:t>terrorist group </a:t>
            </a:r>
            <a:r>
              <a:rPr lang="en-US" sz="1400" dirty="0" smtClean="0">
                <a:solidFill>
                  <a:srgbClr val="FF0000"/>
                </a:solidFill>
                <a:latin typeface="Arial Black" pitchFamily="34" charset="0"/>
              </a:rPr>
              <a:t>activity</a:t>
            </a:r>
            <a:endParaRPr lang="el-GR" sz="1400" dirty="0">
              <a:solidFill>
                <a:srgbClr val="FF0000"/>
              </a:solidFill>
              <a:latin typeface="Arial Black" pitchFamily="34" charset="0"/>
            </a:endParaRPr>
          </a:p>
        </p:txBody>
      </p:sp>
      <p:pic>
        <p:nvPicPr>
          <p:cNvPr id="5" name="Picture 1"/>
          <p:cNvPicPr>
            <a:picLocks noChangeAspect="1" noChangeArrowheads="1"/>
          </p:cNvPicPr>
          <p:nvPr/>
        </p:nvPicPr>
        <p:blipFill>
          <a:blip r:embed="rId3" cstate="print"/>
          <a:srcRect l="32584" t="18869" r="33617" b="5848"/>
          <a:stretch>
            <a:fillRect/>
          </a:stretch>
        </p:blipFill>
        <p:spPr bwMode="auto">
          <a:xfrm>
            <a:off x="369729" y="5305330"/>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1377" name="Picture 1"/>
          <p:cNvPicPr>
            <a:picLocks noChangeAspect="1" noChangeArrowheads="1"/>
          </p:cNvPicPr>
          <p:nvPr/>
        </p:nvPicPr>
        <p:blipFill>
          <a:blip r:embed="rId2" cstate="print"/>
          <a:srcRect l="7295" t="23781" r="39270" b="4097"/>
          <a:stretch>
            <a:fillRect/>
          </a:stretch>
        </p:blipFill>
        <p:spPr bwMode="auto">
          <a:xfrm>
            <a:off x="87141" y="977775"/>
            <a:ext cx="9009747" cy="5658416"/>
          </a:xfrm>
          <a:prstGeom prst="rect">
            <a:avLst/>
          </a:prstGeom>
          <a:noFill/>
          <a:ln w="9525">
            <a:noFill/>
            <a:miter lim="800000"/>
            <a:headEnd/>
            <a:tailEnd/>
          </a:ln>
        </p:spPr>
      </p:pic>
      <p:sp>
        <p:nvSpPr>
          <p:cNvPr id="3" name="2 - Ορθογώνιο"/>
          <p:cNvSpPr/>
          <p:nvPr/>
        </p:nvSpPr>
        <p:spPr>
          <a:xfrm>
            <a:off x="933400" y="1056201"/>
            <a:ext cx="5222963" cy="1815882"/>
          </a:xfrm>
          <a:prstGeom prst="rect">
            <a:avLst/>
          </a:prstGeom>
        </p:spPr>
        <p:txBody>
          <a:bodyPr wrap="square">
            <a:spAutoFit/>
          </a:bodyPr>
          <a:lstStyle/>
          <a:p>
            <a:r>
              <a:rPr lang="en-US" sz="1400" b="1" dirty="0" smtClean="0">
                <a:solidFill>
                  <a:srgbClr val="FF0000"/>
                </a:solidFill>
                <a:latin typeface="Arial Narrow" pitchFamily="34" charset="0"/>
              </a:rPr>
              <a:t>GPI correlates significantly with the GTI;</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in part due to the fact that the GPI is intrinsically a measure of </a:t>
            </a:r>
          </a:p>
          <a:p>
            <a:r>
              <a:rPr lang="en-US" sz="1400" dirty="0" smtClean="0">
                <a:latin typeface="Arial Narrow" pitchFamily="34" charset="0"/>
              </a:rPr>
              <a:t>                  violence as the definition of peace used in the construction of the </a:t>
            </a:r>
          </a:p>
          <a:p>
            <a:r>
              <a:rPr lang="en-US" sz="1400" dirty="0" smtClean="0">
                <a:latin typeface="Arial Narrow" pitchFamily="34" charset="0"/>
              </a:rPr>
              <a:t>                  index is “</a:t>
            </a:r>
            <a:r>
              <a:rPr lang="en-US" sz="1400" b="1" dirty="0" smtClean="0">
                <a:latin typeface="Arial Narrow" pitchFamily="34" charset="0"/>
              </a:rPr>
              <a:t>the absence of violence or fear of violence</a:t>
            </a:r>
            <a:r>
              <a:rPr lang="en-US" sz="1400" dirty="0" smtClean="0">
                <a:latin typeface="Arial Narrow" pitchFamily="34" charset="0"/>
              </a:rPr>
              <a:t>”;</a:t>
            </a:r>
          </a:p>
          <a:p>
            <a:endParaRPr lang="en-US" sz="1400" dirty="0" smtClean="0">
              <a:latin typeface="Arial Narrow" pitchFamily="34" charset="0"/>
            </a:endParaRPr>
          </a:p>
          <a:p>
            <a:r>
              <a:rPr lang="en-US" sz="1400" dirty="0" smtClean="0">
                <a:latin typeface="Arial Narrow" pitchFamily="34" charset="0"/>
              </a:rPr>
              <a:t>The types of violence which these countries suffer from are usually some form of conflict whether it is </a:t>
            </a:r>
            <a:r>
              <a:rPr lang="en-US" sz="1400" b="1" dirty="0" smtClean="0">
                <a:latin typeface="Arial Narrow" pitchFamily="34" charset="0"/>
              </a:rPr>
              <a:t>war</a:t>
            </a:r>
            <a:r>
              <a:rPr lang="en-US" sz="1400" dirty="0" smtClean="0">
                <a:latin typeface="Arial Narrow" pitchFamily="34" charset="0"/>
              </a:rPr>
              <a:t>, as with Iraq and Afghanistan, or</a:t>
            </a:r>
          </a:p>
          <a:p>
            <a:r>
              <a:rPr lang="en-US" sz="1400" b="1" dirty="0" smtClean="0">
                <a:latin typeface="Arial Narrow" pitchFamily="34" charset="0"/>
              </a:rPr>
              <a:t>internal conflicts </a:t>
            </a:r>
            <a:r>
              <a:rPr lang="en-US" sz="1400" dirty="0" smtClean="0">
                <a:latin typeface="Arial Narrow" pitchFamily="34" charset="0"/>
              </a:rPr>
              <a:t>such is the case with India and Pakistan;</a:t>
            </a:r>
          </a:p>
        </p:txBody>
      </p:sp>
      <p:sp>
        <p:nvSpPr>
          <p:cNvPr id="4" name="3 - TextBox"/>
          <p:cNvSpPr txBox="1"/>
          <p:nvPr/>
        </p:nvSpPr>
        <p:spPr>
          <a:xfrm>
            <a:off x="117689" y="660908"/>
            <a:ext cx="3944350" cy="276999"/>
          </a:xfrm>
          <a:prstGeom prst="rect">
            <a:avLst/>
          </a:prstGeom>
          <a:noFill/>
        </p:spPr>
        <p:txBody>
          <a:bodyPr wrap="none" rtlCol="0">
            <a:spAutoFit/>
          </a:bodyPr>
          <a:lstStyle/>
          <a:p>
            <a:r>
              <a:rPr lang="en-US" sz="1200" dirty="0" smtClean="0">
                <a:latin typeface="Arial Black" pitchFamily="34" charset="0"/>
              </a:rPr>
              <a:t>Global Peace Index </a:t>
            </a:r>
            <a:r>
              <a:rPr lang="en-US" sz="1200" dirty="0" err="1" smtClean="0">
                <a:latin typeface="Arial Black" pitchFamily="34" charset="0"/>
              </a:rPr>
              <a:t>vs</a:t>
            </a:r>
            <a:r>
              <a:rPr lang="en-US" sz="1200" dirty="0" smtClean="0">
                <a:latin typeface="Arial Black" pitchFamily="34" charset="0"/>
              </a:rPr>
              <a:t> Global Terrorist Index</a:t>
            </a:r>
            <a:endParaRPr lang="el-GR" sz="1200" dirty="0">
              <a:latin typeface="Arial Black" pitchFamily="34" charset="0"/>
            </a:endParaRPr>
          </a:p>
        </p:txBody>
      </p:sp>
      <p:sp>
        <p:nvSpPr>
          <p:cNvPr id="5" name="4 - TextBox"/>
          <p:cNvSpPr txBox="1"/>
          <p:nvPr/>
        </p:nvSpPr>
        <p:spPr>
          <a:xfrm>
            <a:off x="4436194" y="4771165"/>
            <a:ext cx="4507620" cy="1384995"/>
          </a:xfrm>
          <a:prstGeom prst="rect">
            <a:avLst/>
          </a:prstGeom>
          <a:noFill/>
        </p:spPr>
        <p:txBody>
          <a:bodyPr wrap="square" rtlCol="0">
            <a:spAutoFit/>
          </a:bodyPr>
          <a:lstStyle/>
          <a:p>
            <a:pPr algn="r"/>
            <a:r>
              <a:rPr lang="en-US" sz="1400" dirty="0" smtClean="0">
                <a:latin typeface="Arial Narrow" pitchFamily="34" charset="0"/>
              </a:rPr>
              <a:t>Given that most terrorism occurs within the context of a wider conflict, it is not surprising that there is a correlation between the GPI and the GTI;</a:t>
            </a:r>
          </a:p>
          <a:p>
            <a:pPr algn="r"/>
            <a:endParaRPr lang="en-US" sz="1400" dirty="0" smtClean="0">
              <a:latin typeface="Arial Narrow" pitchFamily="34" charset="0"/>
            </a:endParaRPr>
          </a:p>
          <a:p>
            <a:pPr algn="r"/>
            <a:r>
              <a:rPr lang="en-US" sz="1400" dirty="0" smtClean="0">
                <a:latin typeface="Arial Narrow" pitchFamily="34" charset="0"/>
              </a:rPr>
              <a:t>More peaceful nations tend to be impacted less</a:t>
            </a:r>
          </a:p>
          <a:p>
            <a:pPr algn="r"/>
            <a:r>
              <a:rPr lang="en-US" sz="1400" dirty="0" smtClean="0">
                <a:latin typeface="Arial Narrow" pitchFamily="34" charset="0"/>
              </a:rPr>
              <a:t>by terrorism than less peaceful nations. </a:t>
            </a:r>
            <a:endParaRPr lang="el-GR" sz="1400" dirty="0"/>
          </a:p>
        </p:txBody>
      </p:sp>
      <p:sp>
        <p:nvSpPr>
          <p:cNvPr id="6" name="5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7" name="Picture 1"/>
          <p:cNvPicPr>
            <a:picLocks noChangeAspect="1" noChangeArrowheads="1"/>
          </p:cNvPicPr>
          <p:nvPr/>
        </p:nvPicPr>
        <p:blipFill>
          <a:blip r:embed="rId3" cstate="print"/>
          <a:srcRect l="32584" t="18869" r="33617" b="5848"/>
          <a:stretch>
            <a:fillRect/>
          </a:stretch>
        </p:blipFill>
        <p:spPr bwMode="auto">
          <a:xfrm>
            <a:off x="6236374" y="724277"/>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p:cNvPicPr>
            <a:picLocks noChangeAspect="1" noChangeArrowheads="1"/>
          </p:cNvPicPr>
          <p:nvPr/>
        </p:nvPicPr>
        <p:blipFill>
          <a:blip r:embed="rId4" cstate="print"/>
          <a:srcRect l="34050" t="24349" r="35278" b="4529"/>
          <a:stretch>
            <a:fillRect/>
          </a:stretch>
        </p:blipFill>
        <p:spPr bwMode="auto">
          <a:xfrm>
            <a:off x="6868683" y="805758"/>
            <a:ext cx="763388" cy="98825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1858" name="Picture 2"/>
          <p:cNvPicPr>
            <a:picLocks noChangeAspect="1" noChangeArrowheads="1"/>
          </p:cNvPicPr>
          <p:nvPr/>
        </p:nvPicPr>
        <p:blipFill>
          <a:blip r:embed="rId2" cstate="print"/>
          <a:srcRect l="27217" t="19161" r="37386" b="26176"/>
          <a:stretch>
            <a:fillRect/>
          </a:stretch>
        </p:blipFill>
        <p:spPr bwMode="auto">
          <a:xfrm>
            <a:off x="102811" y="747426"/>
            <a:ext cx="4480302" cy="4324196"/>
          </a:xfrm>
          <a:prstGeom prst="rect">
            <a:avLst/>
          </a:prstGeom>
          <a:noFill/>
          <a:ln w="9525">
            <a:noFill/>
            <a:miter lim="800000"/>
            <a:headEnd/>
            <a:tailEnd/>
          </a:ln>
        </p:spPr>
      </p:pic>
      <p:sp>
        <p:nvSpPr>
          <p:cNvPr id="4" name="3 - Ορθογώνιο"/>
          <p:cNvSpPr/>
          <p:nvPr/>
        </p:nvSpPr>
        <p:spPr>
          <a:xfrm>
            <a:off x="54391" y="755656"/>
            <a:ext cx="2286588" cy="338554"/>
          </a:xfrm>
          <a:prstGeom prst="rect">
            <a:avLst/>
          </a:prstGeom>
        </p:spPr>
        <p:txBody>
          <a:bodyPr wrap="none">
            <a:spAutoFit/>
          </a:bodyPr>
          <a:lstStyle/>
          <a:p>
            <a:r>
              <a:rPr lang="en-US" sz="1600" b="1" dirty="0" smtClean="0">
                <a:latin typeface="Arial Narrow" pitchFamily="34" charset="0"/>
              </a:rPr>
              <a:t>May 2, 2010 </a:t>
            </a:r>
            <a:r>
              <a:rPr lang="en-US" sz="1600" b="1" dirty="0" smtClean="0">
                <a:solidFill>
                  <a:srgbClr val="FF0000"/>
                </a:solidFill>
                <a:latin typeface="Arial Narrow" pitchFamily="34" charset="0"/>
              </a:rPr>
              <a:t>to</a:t>
            </a:r>
            <a:r>
              <a:rPr lang="en-US" sz="1600" b="1" dirty="0" smtClean="0">
                <a:latin typeface="Arial Narrow" pitchFamily="34" charset="0"/>
              </a:rPr>
              <a:t> May 2, 2011</a:t>
            </a:r>
            <a:endParaRPr lang="el-GR" sz="1600" b="1" dirty="0">
              <a:latin typeface="Arial Narrow" pitchFamily="34" charset="0"/>
            </a:endParaRPr>
          </a:p>
        </p:txBody>
      </p:sp>
      <p:grpSp>
        <p:nvGrpSpPr>
          <p:cNvPr id="10" name="9 - Ομάδα"/>
          <p:cNvGrpSpPr/>
          <p:nvPr/>
        </p:nvGrpSpPr>
        <p:grpSpPr>
          <a:xfrm>
            <a:off x="4788816" y="2752628"/>
            <a:ext cx="4296989" cy="4001416"/>
            <a:chOff x="4788816" y="2752628"/>
            <a:chExt cx="4296989" cy="4001416"/>
          </a:xfrm>
        </p:grpSpPr>
        <p:pic>
          <p:nvPicPr>
            <p:cNvPr id="121859" name="Picture 3"/>
            <p:cNvPicPr>
              <a:picLocks noChangeAspect="1" noChangeArrowheads="1"/>
            </p:cNvPicPr>
            <p:nvPr/>
          </p:nvPicPr>
          <p:blipFill>
            <a:blip r:embed="rId3" cstate="print"/>
            <a:srcRect l="27325" t="19216" r="37356" b="26122"/>
            <a:stretch>
              <a:fillRect/>
            </a:stretch>
          </p:blipFill>
          <p:spPr bwMode="auto">
            <a:xfrm>
              <a:off x="4788816" y="2752628"/>
              <a:ext cx="4257507" cy="4001416"/>
            </a:xfrm>
            <a:prstGeom prst="rect">
              <a:avLst/>
            </a:prstGeom>
            <a:noFill/>
            <a:ln w="9525">
              <a:noFill/>
              <a:miter lim="800000"/>
              <a:headEnd/>
              <a:tailEnd/>
            </a:ln>
          </p:spPr>
        </p:pic>
        <p:sp>
          <p:nvSpPr>
            <p:cNvPr id="5" name="4 - Ορθογώνιο"/>
            <p:cNvSpPr/>
            <p:nvPr/>
          </p:nvSpPr>
          <p:spPr>
            <a:xfrm>
              <a:off x="6824865" y="2772994"/>
              <a:ext cx="2260940" cy="338554"/>
            </a:xfrm>
            <a:prstGeom prst="rect">
              <a:avLst/>
            </a:prstGeom>
          </p:spPr>
          <p:txBody>
            <a:bodyPr wrap="none">
              <a:spAutoFit/>
            </a:bodyPr>
            <a:lstStyle/>
            <a:p>
              <a:r>
                <a:rPr lang="en-US" sz="1600" b="1" dirty="0" smtClean="0">
                  <a:latin typeface="Arial Narrow" pitchFamily="34" charset="0"/>
                </a:rPr>
                <a:t>May 2, 2011 </a:t>
              </a:r>
              <a:r>
                <a:rPr lang="en-US" sz="1600" b="1" dirty="0" smtClean="0">
                  <a:solidFill>
                    <a:srgbClr val="FF0000"/>
                  </a:solidFill>
                  <a:latin typeface="Arial Narrow" pitchFamily="34" charset="0"/>
                </a:rPr>
                <a:t>to</a:t>
              </a:r>
              <a:r>
                <a:rPr lang="en-US" sz="1600" b="1" dirty="0" smtClean="0">
                  <a:latin typeface="Arial Narrow" pitchFamily="34" charset="0"/>
                </a:rPr>
                <a:t> the present</a:t>
              </a:r>
              <a:endParaRPr lang="el-GR" sz="1600" b="1" dirty="0">
                <a:latin typeface="Arial Narrow" pitchFamily="34" charset="0"/>
              </a:endParaRPr>
            </a:p>
          </p:txBody>
        </p:sp>
      </p:grpSp>
      <p:sp>
        <p:nvSpPr>
          <p:cNvPr id="121861" name="AutoShape 5" descr="Center for American Progress masthe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1863" name="AutoShape 7" descr="Center for American Progress masthe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4754" name="Picture 2" descr="https://encrypted-tbn1.gstatic.com/images?q=tbn:ANd9GcR_DiCFoF58oOv00VzMPZ_QvF-s8GDz3IGJO-iUAjR-R5XheQdaYw"/>
          <p:cNvPicPr>
            <a:picLocks noChangeAspect="1" noChangeArrowheads="1"/>
          </p:cNvPicPr>
          <p:nvPr/>
        </p:nvPicPr>
        <p:blipFill>
          <a:blip r:embed="rId4" cstate="print"/>
          <a:srcRect r="67612"/>
          <a:stretch>
            <a:fillRect/>
          </a:stretch>
        </p:blipFill>
        <p:spPr bwMode="auto">
          <a:xfrm>
            <a:off x="186724" y="3182310"/>
            <a:ext cx="894627" cy="1657351"/>
          </a:xfrm>
          <a:prstGeom prst="rect">
            <a:avLst/>
          </a:prstGeom>
          <a:noFill/>
        </p:spPr>
      </p:pic>
      <p:pic>
        <p:nvPicPr>
          <p:cNvPr id="12" name="Picture 2" descr="https://encrypted-tbn1.gstatic.com/images?q=tbn:ANd9GcR_DiCFoF58oOv00VzMPZ_QvF-s8GDz3IGJO-iUAjR-R5XheQdaYw"/>
          <p:cNvPicPr>
            <a:picLocks noChangeAspect="1" noChangeArrowheads="1"/>
          </p:cNvPicPr>
          <p:nvPr/>
        </p:nvPicPr>
        <p:blipFill>
          <a:blip r:embed="rId4" cstate="print"/>
          <a:srcRect l="67512"/>
          <a:stretch>
            <a:fillRect/>
          </a:stretch>
        </p:blipFill>
        <p:spPr bwMode="auto">
          <a:xfrm>
            <a:off x="4861709" y="4882852"/>
            <a:ext cx="897394" cy="1657351"/>
          </a:xfrm>
          <a:prstGeom prst="rect">
            <a:avLst/>
          </a:prstGeom>
          <a:noFill/>
        </p:spPr>
      </p:pic>
      <p:sp>
        <p:nvSpPr>
          <p:cNvPr id="6" name="5 - Ορθογώνιο"/>
          <p:cNvSpPr/>
          <p:nvPr/>
        </p:nvSpPr>
        <p:spPr>
          <a:xfrm>
            <a:off x="1319752" y="1511293"/>
            <a:ext cx="6052009" cy="4801314"/>
          </a:xfrm>
          <a:prstGeom prst="rect">
            <a:avLst/>
          </a:prstGeom>
          <a:solidFill>
            <a:srgbClr val="FFFF00"/>
          </a:solidFill>
        </p:spPr>
        <p:txBody>
          <a:bodyPr wrap="square">
            <a:spAutoFit/>
          </a:bodyPr>
          <a:lstStyle/>
          <a:p>
            <a:r>
              <a:rPr lang="en-US" b="1" dirty="0" smtClean="0">
                <a:solidFill>
                  <a:srgbClr val="FF0000"/>
                </a:solidFill>
                <a:latin typeface="Arial Narrow" pitchFamily="34" charset="0"/>
                <a:sym typeface="Wingdings 3"/>
              </a:rPr>
              <a:t> </a:t>
            </a:r>
            <a:r>
              <a:rPr lang="en-US" b="1" dirty="0" smtClean="0">
                <a:solidFill>
                  <a:srgbClr val="FF0000"/>
                </a:solidFill>
                <a:latin typeface="Arial Narrow" pitchFamily="34" charset="0"/>
              </a:rPr>
              <a:t>Drop 16%</a:t>
            </a:r>
          </a:p>
          <a:p>
            <a:r>
              <a:rPr lang="en-US" dirty="0" smtClean="0">
                <a:latin typeface="Arial Narrow" pitchFamily="34" charset="0"/>
              </a:rPr>
              <a:t>in successful attacks by AQ network in the year following OBL’s death compared to the year before;</a:t>
            </a:r>
          </a:p>
          <a:p>
            <a:r>
              <a:rPr lang="en-US" b="1" dirty="0" smtClean="0">
                <a:solidFill>
                  <a:srgbClr val="FF0000"/>
                </a:solidFill>
                <a:latin typeface="Arial Narrow" pitchFamily="34" charset="0"/>
                <a:sym typeface="Wingdings 3"/>
              </a:rPr>
              <a:t> </a:t>
            </a:r>
            <a:r>
              <a:rPr lang="en-US" b="1" dirty="0" smtClean="0">
                <a:solidFill>
                  <a:srgbClr val="FF0000"/>
                </a:solidFill>
                <a:latin typeface="Arial Narrow" pitchFamily="34" charset="0"/>
              </a:rPr>
              <a:t>Drop 65%</a:t>
            </a:r>
          </a:p>
          <a:p>
            <a:r>
              <a:rPr lang="en-US" dirty="0" smtClean="0">
                <a:latin typeface="Arial Narrow" pitchFamily="34" charset="0"/>
              </a:rPr>
              <a:t>in successful attacks by AQ network outside of Africa in the year following OBL’s death compared to the year before;</a:t>
            </a:r>
          </a:p>
          <a:p>
            <a:r>
              <a:rPr lang="en-US" b="1" dirty="0" smtClean="0">
                <a:solidFill>
                  <a:srgbClr val="FF0000"/>
                </a:solidFill>
                <a:latin typeface="Arial Narrow" pitchFamily="34" charset="0"/>
                <a:sym typeface="Wingdings 3"/>
              </a:rPr>
              <a:t> </a:t>
            </a:r>
            <a:r>
              <a:rPr lang="en-US" b="1" dirty="0" smtClean="0">
                <a:solidFill>
                  <a:srgbClr val="FF0000"/>
                </a:solidFill>
                <a:latin typeface="Arial Narrow" pitchFamily="34" charset="0"/>
              </a:rPr>
              <a:t>Drop 35%</a:t>
            </a:r>
          </a:p>
          <a:p>
            <a:r>
              <a:rPr lang="en-US" dirty="0" smtClean="0">
                <a:latin typeface="Arial Narrow" pitchFamily="34" charset="0"/>
              </a:rPr>
              <a:t>in casualties caused by AQ network in the year following OBL’s death compared to the year before;</a:t>
            </a:r>
          </a:p>
          <a:p>
            <a:pPr>
              <a:buFont typeface="Wingdings 3"/>
              <a:buChar char=""/>
            </a:pPr>
            <a:r>
              <a:rPr lang="en-US" b="1" dirty="0" smtClean="0">
                <a:solidFill>
                  <a:srgbClr val="FF0000"/>
                </a:solidFill>
                <a:latin typeface="Arial Narrow" pitchFamily="34" charset="0"/>
              </a:rPr>
              <a:t> 81</a:t>
            </a:r>
          </a:p>
          <a:p>
            <a:r>
              <a:rPr lang="en-US" dirty="0" smtClean="0">
                <a:latin typeface="Arial Narrow" pitchFamily="34" charset="0"/>
              </a:rPr>
              <a:t>successful attacks by AQ network in Pakistan since OBL’s death, down from 159 the year before;</a:t>
            </a:r>
          </a:p>
          <a:p>
            <a:r>
              <a:rPr lang="en-US" b="1" dirty="0" smtClean="0">
                <a:solidFill>
                  <a:srgbClr val="FF0000"/>
                </a:solidFill>
                <a:latin typeface="Arial Narrow" pitchFamily="34" charset="0"/>
              </a:rPr>
              <a:t>22</a:t>
            </a:r>
          </a:p>
          <a:p>
            <a:r>
              <a:rPr lang="en-US" dirty="0" smtClean="0">
                <a:latin typeface="Arial Narrow" pitchFamily="34" charset="0"/>
              </a:rPr>
              <a:t>AQ network senior-level operatives/leaders captured or killed since May 2011;</a:t>
            </a:r>
          </a:p>
          <a:p>
            <a:r>
              <a:rPr lang="en-US" b="1" dirty="0" smtClean="0">
                <a:solidFill>
                  <a:srgbClr val="FF0000"/>
                </a:solidFill>
                <a:latin typeface="Arial Narrow" pitchFamily="34" charset="0"/>
              </a:rPr>
              <a:t>0</a:t>
            </a:r>
          </a:p>
          <a:p>
            <a:r>
              <a:rPr lang="en-US" dirty="0" smtClean="0">
                <a:latin typeface="Arial Narrow" pitchFamily="34" charset="0"/>
              </a:rPr>
              <a:t>successful attacks by AQ network in US since OBL’s death.</a:t>
            </a:r>
            <a:endParaRPr lang="en-US" dirty="0">
              <a:latin typeface="Arial Narrow" pitchFamily="34" charset="0"/>
            </a:endParaRPr>
          </a:p>
        </p:txBody>
      </p:sp>
      <p:pic>
        <p:nvPicPr>
          <p:cNvPr id="121864" name="Picture 8"/>
          <p:cNvPicPr>
            <a:picLocks noChangeAspect="1" noChangeArrowheads="1"/>
          </p:cNvPicPr>
          <p:nvPr/>
        </p:nvPicPr>
        <p:blipFill>
          <a:blip r:embed="rId5" cstate="print"/>
          <a:srcRect l="27073" t="21669" r="47334" b="73057"/>
          <a:stretch>
            <a:fillRect/>
          </a:stretch>
        </p:blipFill>
        <p:spPr bwMode="auto">
          <a:xfrm>
            <a:off x="4809356" y="1122191"/>
            <a:ext cx="4095345" cy="527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12 - TextBox"/>
          <p:cNvSpPr txBox="1"/>
          <p:nvPr/>
        </p:nvSpPr>
        <p:spPr>
          <a:xfrm>
            <a:off x="122201" y="263569"/>
            <a:ext cx="1811393" cy="307777"/>
          </a:xfrm>
          <a:prstGeom prst="rect">
            <a:avLst/>
          </a:prstGeom>
          <a:noFill/>
        </p:spPr>
        <p:txBody>
          <a:bodyPr wrap="none" rtlCol="0">
            <a:spAutoFit/>
          </a:bodyPr>
          <a:lstStyle/>
          <a:p>
            <a:r>
              <a:rPr lang="en-US" sz="1400" dirty="0" smtClean="0">
                <a:solidFill>
                  <a:schemeClr val="bg1"/>
                </a:solidFill>
                <a:latin typeface="Arial Black" pitchFamily="34" charset="0"/>
              </a:rPr>
              <a:t>Terrorism &amp; </a:t>
            </a:r>
            <a:r>
              <a:rPr lang="en-US" sz="1400" dirty="0" err="1" smtClean="0">
                <a:solidFill>
                  <a:schemeClr val="bg1"/>
                </a:solidFill>
                <a:latin typeface="Arial Black" pitchFamily="34" charset="0"/>
              </a:rPr>
              <a:t>ObL</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0353" name="Picture 1"/>
          <p:cNvPicPr>
            <a:picLocks noChangeAspect="1" noChangeArrowheads="1"/>
          </p:cNvPicPr>
          <p:nvPr/>
        </p:nvPicPr>
        <p:blipFill>
          <a:blip r:embed="rId2" cstate="print"/>
          <a:srcRect l="20122" t="15173" r="21216" b="11100"/>
          <a:stretch>
            <a:fillRect/>
          </a:stretch>
        </p:blipFill>
        <p:spPr bwMode="auto">
          <a:xfrm>
            <a:off x="0" y="1018508"/>
            <a:ext cx="9144001" cy="5671986"/>
          </a:xfrm>
          <a:prstGeom prst="rect">
            <a:avLst/>
          </a:prstGeom>
          <a:noFill/>
          <a:ln w="9525">
            <a:noFill/>
            <a:miter lim="800000"/>
            <a:headEnd/>
            <a:tailEnd/>
          </a:ln>
        </p:spPr>
      </p:pic>
      <p:pic>
        <p:nvPicPr>
          <p:cNvPr id="100356" name="Picture 4"/>
          <p:cNvPicPr>
            <a:picLocks noChangeAspect="1" noChangeArrowheads="1"/>
          </p:cNvPicPr>
          <p:nvPr/>
        </p:nvPicPr>
        <p:blipFill>
          <a:blip r:embed="rId3" cstate="print"/>
          <a:srcRect l="20274" t="19021" r="40456" b="28164"/>
          <a:stretch>
            <a:fillRect/>
          </a:stretch>
        </p:blipFill>
        <p:spPr bwMode="auto">
          <a:xfrm>
            <a:off x="4468305" y="3987538"/>
            <a:ext cx="4609706" cy="2653645"/>
          </a:xfrm>
          <a:prstGeom prst="rect">
            <a:avLst/>
          </a:prstGeom>
          <a:noFill/>
          <a:ln w="9525">
            <a:solidFill>
              <a:srgbClr val="FF0000"/>
            </a:solidFill>
            <a:miter lim="800000"/>
            <a:headEnd/>
            <a:tailEnd/>
          </a:ln>
        </p:spPr>
      </p:pic>
      <p:pic>
        <p:nvPicPr>
          <p:cNvPr id="100354" name="Picture 2"/>
          <p:cNvPicPr>
            <a:picLocks noChangeAspect="1" noChangeArrowheads="1"/>
          </p:cNvPicPr>
          <p:nvPr/>
        </p:nvPicPr>
        <p:blipFill>
          <a:blip r:embed="rId4" cstate="print"/>
          <a:srcRect l="20508" t="15444" r="41680" b="54403"/>
          <a:stretch>
            <a:fillRect/>
          </a:stretch>
        </p:blipFill>
        <p:spPr bwMode="auto">
          <a:xfrm>
            <a:off x="4973538" y="1481200"/>
            <a:ext cx="4095046" cy="2440339"/>
          </a:xfrm>
          <a:prstGeom prst="rect">
            <a:avLst/>
          </a:prstGeom>
          <a:noFill/>
          <a:ln w="9525">
            <a:solidFill>
              <a:srgbClr val="FF0000"/>
            </a:solidFill>
            <a:miter lim="800000"/>
            <a:headEnd/>
            <a:tailEnd/>
          </a:ln>
        </p:spPr>
      </p:pic>
      <p:sp>
        <p:nvSpPr>
          <p:cNvPr id="5" name="4 - TextBox"/>
          <p:cNvSpPr txBox="1"/>
          <p:nvPr/>
        </p:nvSpPr>
        <p:spPr>
          <a:xfrm>
            <a:off x="122201" y="263569"/>
            <a:ext cx="2089611" cy="307777"/>
          </a:xfrm>
          <a:prstGeom prst="rect">
            <a:avLst/>
          </a:prstGeom>
          <a:noFill/>
        </p:spPr>
        <p:txBody>
          <a:bodyPr wrap="none" rtlCol="0">
            <a:spAutoFit/>
          </a:bodyPr>
          <a:lstStyle/>
          <a:p>
            <a:r>
              <a:rPr lang="en-US" sz="1400" dirty="0" smtClean="0">
                <a:solidFill>
                  <a:schemeClr val="bg1"/>
                </a:solidFill>
                <a:latin typeface="Arial Black" pitchFamily="34" charset="0"/>
              </a:rPr>
              <a:t>(virtual?) Terrorism</a:t>
            </a:r>
            <a:endParaRPr lang="el-GR" sz="1400" dirty="0">
              <a:solidFill>
                <a:schemeClr val="bg1"/>
              </a:solidFill>
              <a:latin typeface="Arial Black" pitchFamily="34" charset="0"/>
            </a:endParaRPr>
          </a:p>
        </p:txBody>
      </p:sp>
      <p:sp>
        <p:nvSpPr>
          <p:cNvPr id="6" name="5 - TextBox"/>
          <p:cNvSpPr txBox="1"/>
          <p:nvPr/>
        </p:nvSpPr>
        <p:spPr>
          <a:xfrm>
            <a:off x="126742" y="669955"/>
            <a:ext cx="1369286" cy="338554"/>
          </a:xfrm>
          <a:prstGeom prst="rect">
            <a:avLst/>
          </a:prstGeom>
          <a:noFill/>
        </p:spPr>
        <p:txBody>
          <a:bodyPr wrap="none" rtlCol="0">
            <a:spAutoFit/>
          </a:bodyPr>
          <a:lstStyle/>
          <a:p>
            <a:r>
              <a:rPr lang="en-US" sz="1600" b="1" dirty="0" smtClean="0">
                <a:solidFill>
                  <a:srgbClr val="FF0000"/>
                </a:solidFill>
                <a:latin typeface="Arial Narrow" pitchFamily="34" charset="0"/>
              </a:rPr>
              <a:t>AQ is not dead</a:t>
            </a:r>
            <a:endParaRPr lang="el-GR" sz="1600" b="1" dirty="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6978" name="Picture 2"/>
          <p:cNvPicPr>
            <a:picLocks noChangeAspect="1" noChangeArrowheads="1"/>
          </p:cNvPicPr>
          <p:nvPr/>
        </p:nvPicPr>
        <p:blipFill>
          <a:blip r:embed="rId2" cstate="print"/>
          <a:srcRect t="21585" r="39696" b="68222"/>
          <a:stretch>
            <a:fillRect/>
          </a:stretch>
        </p:blipFill>
        <p:spPr bwMode="auto">
          <a:xfrm>
            <a:off x="49001" y="684508"/>
            <a:ext cx="7797849" cy="823781"/>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t="42839" r="39696" b="13096"/>
          <a:stretch>
            <a:fillRect/>
          </a:stretch>
        </p:blipFill>
        <p:spPr bwMode="auto">
          <a:xfrm>
            <a:off x="-9427" y="1517714"/>
            <a:ext cx="9164723" cy="5043342"/>
          </a:xfrm>
          <a:prstGeom prst="rect">
            <a:avLst/>
          </a:prstGeom>
          <a:noFill/>
          <a:ln w="9525">
            <a:noFill/>
            <a:miter lim="800000"/>
            <a:headEnd/>
            <a:tailEnd/>
          </a:ln>
        </p:spPr>
      </p:pic>
      <p:sp>
        <p:nvSpPr>
          <p:cNvPr id="5" name="4 - Ορθογώνιο"/>
          <p:cNvSpPr/>
          <p:nvPr/>
        </p:nvSpPr>
        <p:spPr>
          <a:xfrm>
            <a:off x="3469064" y="1827897"/>
            <a:ext cx="5561814" cy="4610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6980" name="Picture 4" descr="The bombers routes"/>
          <p:cNvPicPr>
            <a:picLocks noChangeAspect="1" noChangeArrowheads="1"/>
          </p:cNvPicPr>
          <p:nvPr/>
        </p:nvPicPr>
        <p:blipFill>
          <a:blip r:embed="rId3" cstate="print"/>
          <a:srcRect t="1050" b="1367"/>
          <a:stretch>
            <a:fillRect/>
          </a:stretch>
        </p:blipFill>
        <p:spPr bwMode="auto">
          <a:xfrm>
            <a:off x="3685880" y="2234153"/>
            <a:ext cx="5403508" cy="4374037"/>
          </a:xfrm>
          <a:prstGeom prst="rect">
            <a:avLst/>
          </a:prstGeom>
          <a:noFill/>
        </p:spPr>
      </p:pic>
      <p:sp>
        <p:nvSpPr>
          <p:cNvPr id="6" name="5 - Ορθογώνιο"/>
          <p:cNvSpPr/>
          <p:nvPr/>
        </p:nvSpPr>
        <p:spPr>
          <a:xfrm>
            <a:off x="7450991" y="1873826"/>
            <a:ext cx="157607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2006</a:t>
            </a:r>
            <a:endPar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26982" name="Picture 6" descr="http://media.salon.com/2010/04/eu_to_phase_out_restrictions_on_liquids_in_carry_ons-1280x960.jpg"/>
          <p:cNvPicPr>
            <a:picLocks noChangeAspect="1" noChangeArrowheads="1"/>
          </p:cNvPicPr>
          <p:nvPr/>
        </p:nvPicPr>
        <p:blipFill>
          <a:blip r:embed="rId4" cstate="print"/>
          <a:srcRect/>
          <a:stretch>
            <a:fillRect/>
          </a:stretch>
        </p:blipFill>
        <p:spPr bwMode="auto">
          <a:xfrm>
            <a:off x="3676437" y="1913640"/>
            <a:ext cx="2997740" cy="2249232"/>
          </a:xfrm>
          <a:prstGeom prst="rect">
            <a:avLst/>
          </a:prstGeom>
          <a:noFill/>
        </p:spPr>
      </p:pic>
      <p:sp>
        <p:nvSpPr>
          <p:cNvPr id="8" name="7 - TextBox"/>
          <p:cNvSpPr txBox="1"/>
          <p:nvPr/>
        </p:nvSpPr>
        <p:spPr>
          <a:xfrm>
            <a:off x="122201" y="263569"/>
            <a:ext cx="2089611" cy="307777"/>
          </a:xfrm>
          <a:prstGeom prst="rect">
            <a:avLst/>
          </a:prstGeom>
          <a:noFill/>
        </p:spPr>
        <p:txBody>
          <a:bodyPr wrap="none" rtlCol="0">
            <a:spAutoFit/>
          </a:bodyPr>
          <a:lstStyle/>
          <a:p>
            <a:r>
              <a:rPr lang="en-US" sz="1400" dirty="0" smtClean="0">
                <a:solidFill>
                  <a:schemeClr val="bg1"/>
                </a:solidFill>
                <a:latin typeface="Arial Black" pitchFamily="34" charset="0"/>
              </a:rPr>
              <a:t>(virtual?) Terrorism</a:t>
            </a:r>
            <a:endParaRPr lang="el-GR" sz="1400" dirty="0">
              <a:solidFill>
                <a:schemeClr val="bg1"/>
              </a:solidFill>
              <a:latin typeface="Arial Black" pitchFamily="34" charset="0"/>
            </a:endParaRPr>
          </a:p>
        </p:txBody>
      </p:sp>
      <p:sp>
        <p:nvSpPr>
          <p:cNvPr id="9" name="8 - Έλλειψη"/>
          <p:cNvSpPr/>
          <p:nvPr/>
        </p:nvSpPr>
        <p:spPr>
          <a:xfrm>
            <a:off x="244444" y="117698"/>
            <a:ext cx="851024" cy="5613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box(out)">
                                      <p:cBhvr>
                                        <p:cTn id="7" dur="500"/>
                                        <p:tgtEl>
                                          <p:spTgt spid="126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317484" y="1145752"/>
            <a:ext cx="8531258" cy="2585323"/>
          </a:xfrm>
          <a:prstGeom prst="rect">
            <a:avLst/>
          </a:prstGeom>
        </p:spPr>
        <p:txBody>
          <a:bodyPr wrap="square">
            <a:spAutoFit/>
          </a:bodyPr>
          <a:lstStyle/>
          <a:p>
            <a:r>
              <a:rPr lang="en-US" dirty="0" smtClean="0">
                <a:latin typeface="Arial Narrow" pitchFamily="34" charset="0"/>
              </a:rPr>
              <a:t>A </a:t>
            </a:r>
            <a:r>
              <a:rPr lang="en-US" b="1" dirty="0" smtClean="0">
                <a:solidFill>
                  <a:srgbClr val="FF0000"/>
                </a:solidFill>
                <a:latin typeface="Arial Narrow" pitchFamily="34" charset="0"/>
              </a:rPr>
              <a:t>lone wolf</a:t>
            </a:r>
            <a:r>
              <a:rPr lang="en-US" dirty="0" smtClean="0">
                <a:solidFill>
                  <a:srgbClr val="FF0000"/>
                </a:solidFill>
                <a:latin typeface="Arial Narrow" pitchFamily="34" charset="0"/>
              </a:rPr>
              <a:t> </a:t>
            </a:r>
            <a:r>
              <a:rPr lang="en-US" dirty="0" smtClean="0">
                <a:latin typeface="Arial Narrow" pitchFamily="34" charset="0"/>
              </a:rPr>
              <a:t>is someone who commits or prepares for, or is suspected of committing or preparing for, violent acts in support of some group, movement, or ideology, but who does so alone, outside of any command structure and without material assistance from any group.</a:t>
            </a:r>
          </a:p>
          <a:p>
            <a:endParaRPr lang="en-US" sz="1600" dirty="0" smtClean="0">
              <a:latin typeface="Arial Narrow" pitchFamily="34" charset="0"/>
            </a:endParaRPr>
          </a:p>
          <a:p>
            <a:r>
              <a:rPr lang="en-US" sz="1600" dirty="0" smtClean="0">
                <a:latin typeface="Arial Narrow" pitchFamily="34" charset="0"/>
              </a:rPr>
              <a:t>                        In the </a:t>
            </a:r>
            <a:r>
              <a:rPr lang="en-US" sz="1600" b="1" dirty="0" smtClean="0">
                <a:solidFill>
                  <a:srgbClr val="FF0000"/>
                </a:solidFill>
                <a:latin typeface="Arial Narrow" pitchFamily="34" charset="0"/>
              </a:rPr>
              <a:t>U.S. legal context</a:t>
            </a:r>
            <a:r>
              <a:rPr lang="en-US" sz="1600" dirty="0" smtClean="0">
                <a:latin typeface="Arial Narrow" pitchFamily="34" charset="0"/>
              </a:rPr>
              <a:t>, the </a:t>
            </a:r>
            <a:r>
              <a:rPr lang="en-US" sz="1600" i="1" dirty="0" smtClean="0">
                <a:latin typeface="Arial Narrow" pitchFamily="34" charset="0"/>
              </a:rPr>
              <a:t>lone wolf</a:t>
            </a:r>
            <a:r>
              <a:rPr lang="en-US" sz="1600" dirty="0" smtClean="0">
                <a:latin typeface="Arial Narrow" pitchFamily="34" charset="0"/>
              </a:rPr>
              <a:t> is associated with the U.S. terror-law FISA, bearing in </a:t>
            </a:r>
          </a:p>
          <a:p>
            <a:r>
              <a:rPr lang="en-US" sz="1600" dirty="0" smtClean="0">
                <a:latin typeface="Arial Narrow" pitchFamily="34" charset="0"/>
              </a:rPr>
              <a:t>                        mind that U.S. terror-law comprises non-violent, as well as violent acts. Moreover, a </a:t>
            </a:r>
            <a:r>
              <a:rPr lang="en-US" sz="1600" b="1" dirty="0" smtClean="0">
                <a:latin typeface="Arial Narrow" pitchFamily="34" charset="0"/>
              </a:rPr>
              <a:t>lone wolf</a:t>
            </a:r>
            <a:r>
              <a:rPr lang="en-US" sz="1600" dirty="0" smtClean="0">
                <a:latin typeface="Arial Narrow" pitchFamily="34" charset="0"/>
              </a:rPr>
              <a:t> can </a:t>
            </a:r>
          </a:p>
          <a:p>
            <a:r>
              <a:rPr lang="en-US" sz="1600" dirty="0" smtClean="0">
                <a:latin typeface="Arial Narrow" pitchFamily="34" charset="0"/>
              </a:rPr>
              <a:t>                        be so defined on the mere basis of suspicion ("reasonable belief", not actual charges). Probable </a:t>
            </a:r>
          </a:p>
          <a:p>
            <a:r>
              <a:rPr lang="en-US" sz="1600" dirty="0" smtClean="0">
                <a:latin typeface="Arial Narrow" pitchFamily="34" charset="0"/>
              </a:rPr>
              <a:t>                        cause is not required.</a:t>
            </a:r>
          </a:p>
          <a:p>
            <a:endParaRPr lang="en-US" sz="1600" dirty="0" smtClean="0">
              <a:latin typeface="Arial Narrow" pitchFamily="34" charset="0"/>
            </a:endParaRPr>
          </a:p>
          <a:p>
            <a:pPr algn="r"/>
            <a:r>
              <a:rPr lang="en-US" sz="1200" dirty="0" smtClean="0">
                <a:latin typeface="Arial Narrow" pitchFamily="34" charset="0"/>
              </a:rPr>
              <a:t>* Foreign Intelligence Surveillance Act of 1978</a:t>
            </a:r>
            <a:endParaRPr lang="en-US" sz="1200" dirty="0">
              <a:latin typeface="Arial Narrow" pitchFamily="34" charset="0"/>
            </a:endParaRPr>
          </a:p>
        </p:txBody>
      </p:sp>
      <p:pic>
        <p:nvPicPr>
          <p:cNvPr id="99330" name="Picture 2" descr="http://www.resist.com/updates/2009/APR_09/00-LoneWolf.gif"/>
          <p:cNvPicPr>
            <a:picLocks noChangeAspect="1" noChangeArrowheads="1"/>
          </p:cNvPicPr>
          <p:nvPr/>
        </p:nvPicPr>
        <p:blipFill>
          <a:blip r:embed="rId2" cstate="print"/>
          <a:srcRect/>
          <a:stretch>
            <a:fillRect/>
          </a:stretch>
        </p:blipFill>
        <p:spPr bwMode="auto">
          <a:xfrm>
            <a:off x="3259249" y="4743450"/>
            <a:ext cx="5884752" cy="2114550"/>
          </a:xfrm>
          <a:prstGeom prst="rect">
            <a:avLst/>
          </a:prstGeom>
          <a:noFill/>
        </p:spPr>
      </p:pic>
      <p:pic>
        <p:nvPicPr>
          <p:cNvPr id="99332" name="Picture 4" descr="http://www.aaat.com/graphics/articles/terrorist.png"/>
          <p:cNvPicPr>
            <a:picLocks noChangeAspect="1" noChangeArrowheads="1"/>
          </p:cNvPicPr>
          <p:nvPr/>
        </p:nvPicPr>
        <p:blipFill>
          <a:blip r:embed="rId3" cstate="print"/>
          <a:srcRect/>
          <a:stretch>
            <a:fillRect/>
          </a:stretch>
        </p:blipFill>
        <p:spPr bwMode="auto">
          <a:xfrm>
            <a:off x="7860719" y="3663656"/>
            <a:ext cx="1285875" cy="1962150"/>
          </a:xfrm>
          <a:prstGeom prst="rect">
            <a:avLst/>
          </a:prstGeom>
          <a:noFill/>
        </p:spPr>
      </p:pic>
      <p:sp>
        <p:nvSpPr>
          <p:cNvPr id="5" name="4 - TextBox"/>
          <p:cNvSpPr txBox="1"/>
          <p:nvPr/>
        </p:nvSpPr>
        <p:spPr>
          <a:xfrm>
            <a:off x="122201" y="263569"/>
            <a:ext cx="2530501" cy="307777"/>
          </a:xfrm>
          <a:prstGeom prst="rect">
            <a:avLst/>
          </a:prstGeom>
          <a:noFill/>
        </p:spPr>
        <p:txBody>
          <a:bodyPr wrap="none" rtlCol="0">
            <a:spAutoFit/>
          </a:bodyPr>
          <a:lstStyle/>
          <a:p>
            <a:r>
              <a:rPr lang="en-US" sz="1400" dirty="0" smtClean="0">
                <a:solidFill>
                  <a:srgbClr val="FFFF00"/>
                </a:solidFill>
                <a:latin typeface="Arial Black" pitchFamily="34" charset="0"/>
              </a:rPr>
              <a:t>(re-emerging) </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6" name="5 - Ορθογώνιο"/>
          <p:cNvSpPr/>
          <p:nvPr/>
        </p:nvSpPr>
        <p:spPr>
          <a:xfrm>
            <a:off x="6369113" y="6611779"/>
            <a:ext cx="2774887" cy="246221"/>
          </a:xfrm>
          <a:prstGeom prst="rect">
            <a:avLst/>
          </a:prstGeom>
        </p:spPr>
        <p:txBody>
          <a:bodyPr wrap="square">
            <a:spAutoFit/>
          </a:bodyPr>
          <a:lstStyle/>
          <a:p>
            <a:r>
              <a:rPr lang="en-US" sz="1000" dirty="0" smtClean="0">
                <a:latin typeface="Arial Narrow" pitchFamily="34" charset="0"/>
              </a:rPr>
              <a:t>http://en.wikipedia.org/wiki/Lone_wolf_%28terrorism%29</a:t>
            </a:r>
            <a:endParaRPr lang="el-GR" sz="1000" dirty="0">
              <a:latin typeface="Arial Narrow" pitchFamily="34" charset="0"/>
            </a:endParaRPr>
          </a:p>
        </p:txBody>
      </p:sp>
      <p:pic>
        <p:nvPicPr>
          <p:cNvPr id="71682" name="Picture 2" descr="File:Great Seal of the United States (obverse).svg"/>
          <p:cNvPicPr>
            <a:picLocks noChangeAspect="1" noChangeArrowheads="1"/>
          </p:cNvPicPr>
          <p:nvPr/>
        </p:nvPicPr>
        <p:blipFill>
          <a:blip r:embed="rId4" cstate="print"/>
          <a:srcRect/>
          <a:stretch>
            <a:fillRect/>
          </a:stretch>
        </p:blipFill>
        <p:spPr bwMode="auto">
          <a:xfrm>
            <a:off x="284589" y="2127577"/>
            <a:ext cx="1122630" cy="11226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71682"/>
                                        </p:tgtEl>
                                        <p:attrNameLst>
                                          <p:attrName>style.visibility</p:attrName>
                                        </p:attrNameLst>
                                      </p:cBhvr>
                                      <p:to>
                                        <p:strVal val="visible"/>
                                      </p:to>
                                    </p:set>
                                    <p:animEffect transition="in" filter="dissolve">
                                      <p:cBhvr>
                                        <p:cTn id="28"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99649" y="716776"/>
            <a:ext cx="8766928" cy="5693866"/>
          </a:xfrm>
          <a:prstGeom prst="rect">
            <a:avLst/>
          </a:prstGeom>
        </p:spPr>
        <p:txBody>
          <a:bodyPr wrap="square">
            <a:spAutoFit/>
          </a:bodyPr>
          <a:lstStyle/>
          <a:p>
            <a:r>
              <a:rPr lang="en-US" sz="1600" b="1" dirty="0" smtClean="0">
                <a:latin typeface="Arial Narrow" pitchFamily="34" charset="0"/>
              </a:rPr>
              <a:t>Lone wolves in Europe</a:t>
            </a:r>
          </a:p>
          <a:p>
            <a:endParaRPr lang="en-US" sz="1400" b="1" dirty="0" smtClean="0">
              <a:solidFill>
                <a:srgbClr val="FF0000"/>
              </a:solidFill>
              <a:latin typeface="Arial Narrow" pitchFamily="34" charset="0"/>
            </a:endParaRPr>
          </a:p>
          <a:p>
            <a:r>
              <a:rPr lang="en-US" sz="1400" b="1" dirty="0" smtClean="0">
                <a:solidFill>
                  <a:srgbClr val="FF0000"/>
                </a:solidFill>
                <a:latin typeface="Arial Narrow" pitchFamily="34" charset="0"/>
              </a:rPr>
              <a:t>1993-1997 in Austria</a:t>
            </a:r>
          </a:p>
          <a:p>
            <a:r>
              <a:rPr lang="en-US" sz="1400" dirty="0" smtClean="0">
                <a:latin typeface="Arial Narrow" pitchFamily="34" charset="0"/>
              </a:rPr>
              <a:t>Franz Fuchs engaged in a campaign against foreigners, and organizations and individuals he believed to be friendly to foreigners. He killed four people and injured 15, some seriously, using three improvised explosive devices and five waves of 25 mail-bombs in total.</a:t>
            </a:r>
          </a:p>
          <a:p>
            <a:r>
              <a:rPr lang="en-US" sz="1400" b="1" dirty="0" smtClean="0">
                <a:solidFill>
                  <a:srgbClr val="FF0000"/>
                </a:solidFill>
                <a:latin typeface="Arial Narrow" pitchFamily="34" charset="0"/>
              </a:rPr>
              <a:t>April 1999 in London</a:t>
            </a:r>
          </a:p>
          <a:p>
            <a:r>
              <a:rPr lang="en-US" sz="1400" dirty="0" smtClean="0">
                <a:latin typeface="Arial Narrow" pitchFamily="34" charset="0"/>
              </a:rPr>
              <a:t>David Copeland targeted blacks, Asians and gays with nail bombs, killing three and injuring 129. His aim was to start a race war. He was sentenced to at least 50 years and is now in a </a:t>
            </a:r>
            <a:r>
              <a:rPr lang="en-US" sz="1400" i="1" dirty="0" smtClean="0">
                <a:latin typeface="Arial Narrow" pitchFamily="34" charset="0"/>
              </a:rPr>
              <a:t>secure mental hospital.</a:t>
            </a:r>
            <a:endParaRPr lang="en-US" sz="1400" dirty="0" smtClean="0">
              <a:latin typeface="Arial Narrow" pitchFamily="34" charset="0"/>
            </a:endParaRPr>
          </a:p>
          <a:p>
            <a:r>
              <a:rPr lang="en-US" sz="1400" b="1" dirty="0" smtClean="0">
                <a:solidFill>
                  <a:srgbClr val="FF0000"/>
                </a:solidFill>
                <a:latin typeface="Arial Narrow" pitchFamily="34" charset="0"/>
              </a:rPr>
              <a:t>May 6, 2002 in the Netherlands</a:t>
            </a:r>
          </a:p>
          <a:p>
            <a:r>
              <a:rPr lang="en-US" sz="1400" dirty="0" smtClean="0">
                <a:latin typeface="Arial Narrow" pitchFamily="34" charset="0"/>
              </a:rPr>
              <a:t>Nine days before elections, Dutch politician </a:t>
            </a:r>
            <a:r>
              <a:rPr lang="en-US" sz="1400" dirty="0" err="1" smtClean="0">
                <a:latin typeface="Arial Narrow" pitchFamily="34" charset="0"/>
              </a:rPr>
              <a:t>Pim</a:t>
            </a:r>
            <a:r>
              <a:rPr lang="en-US" sz="1400" dirty="0" smtClean="0">
                <a:latin typeface="Arial Narrow" pitchFamily="34" charset="0"/>
              </a:rPr>
              <a:t> </a:t>
            </a:r>
            <a:r>
              <a:rPr lang="en-US" sz="1400" dirty="0" err="1" smtClean="0">
                <a:latin typeface="Arial Narrow" pitchFamily="34" charset="0"/>
              </a:rPr>
              <a:t>Fortuyn</a:t>
            </a:r>
            <a:r>
              <a:rPr lang="en-US" sz="1400" dirty="0" smtClean="0">
                <a:latin typeface="Arial Narrow" pitchFamily="34" charset="0"/>
              </a:rPr>
              <a:t> was murdered by </a:t>
            </a:r>
            <a:r>
              <a:rPr lang="en-US" sz="1400" dirty="0" err="1" smtClean="0">
                <a:latin typeface="Arial Narrow" pitchFamily="34" charset="0"/>
              </a:rPr>
              <a:t>Volkert</a:t>
            </a:r>
            <a:r>
              <a:rPr lang="en-US" sz="1400" dirty="0" smtClean="0">
                <a:latin typeface="Arial Narrow" pitchFamily="34" charset="0"/>
              </a:rPr>
              <a:t> van </a:t>
            </a:r>
            <a:r>
              <a:rPr lang="en-US" sz="1400" dirty="0" err="1" smtClean="0">
                <a:latin typeface="Arial Narrow" pitchFamily="34" charset="0"/>
              </a:rPr>
              <a:t>der</a:t>
            </a:r>
            <a:r>
              <a:rPr lang="en-US" sz="1400" dirty="0" smtClean="0">
                <a:latin typeface="Arial Narrow" pitchFamily="34" charset="0"/>
              </a:rPr>
              <a:t> </a:t>
            </a:r>
            <a:r>
              <a:rPr lang="en-US" sz="1400" dirty="0" err="1" smtClean="0">
                <a:latin typeface="Arial Narrow" pitchFamily="34" charset="0"/>
              </a:rPr>
              <a:t>Graaf</a:t>
            </a:r>
            <a:r>
              <a:rPr lang="en-US" sz="1400" dirty="0" smtClean="0">
                <a:latin typeface="Arial Narrow" pitchFamily="34" charset="0"/>
              </a:rPr>
              <a:t>, an environmental activist who declared he saw </a:t>
            </a:r>
            <a:r>
              <a:rPr lang="en-US" sz="1400" dirty="0" err="1" smtClean="0">
                <a:latin typeface="Arial Narrow" pitchFamily="34" charset="0"/>
              </a:rPr>
              <a:t>Pim</a:t>
            </a:r>
            <a:r>
              <a:rPr lang="en-US" sz="1400" dirty="0" smtClean="0">
                <a:latin typeface="Arial Narrow" pitchFamily="34" charset="0"/>
              </a:rPr>
              <a:t> </a:t>
            </a:r>
            <a:r>
              <a:rPr lang="en-US" sz="1400" dirty="0" err="1" smtClean="0">
                <a:latin typeface="Arial Narrow" pitchFamily="34" charset="0"/>
              </a:rPr>
              <a:t>Fortuyn</a:t>
            </a:r>
            <a:r>
              <a:rPr lang="en-US" sz="1400" dirty="0" smtClean="0">
                <a:latin typeface="Arial Narrow" pitchFamily="34" charset="0"/>
              </a:rPr>
              <a:t> as a threat to Dutch society.</a:t>
            </a:r>
          </a:p>
          <a:p>
            <a:r>
              <a:rPr lang="en-US" sz="1400" b="1" dirty="0" smtClean="0">
                <a:solidFill>
                  <a:srgbClr val="FF0000"/>
                </a:solidFill>
                <a:latin typeface="Arial Narrow" pitchFamily="34" charset="0"/>
              </a:rPr>
              <a:t>March 2, 2011 in Germany</a:t>
            </a:r>
          </a:p>
          <a:p>
            <a:r>
              <a:rPr lang="en-US" sz="1400" dirty="0" smtClean="0">
                <a:latin typeface="Arial Narrow" pitchFamily="34" charset="0"/>
              </a:rPr>
              <a:t>Arid </a:t>
            </a:r>
            <a:r>
              <a:rPr lang="en-US" sz="1400" dirty="0" err="1" smtClean="0">
                <a:latin typeface="Arial Narrow" pitchFamily="34" charset="0"/>
              </a:rPr>
              <a:t>Uka</a:t>
            </a:r>
            <a:r>
              <a:rPr lang="en-US" sz="1400" dirty="0" smtClean="0">
                <a:latin typeface="Arial Narrow" pitchFamily="34" charset="0"/>
              </a:rPr>
              <a:t> shot and killed two US soldiers and seriously wounded two others in the 2011 Frankfurt Airport shooting. </a:t>
            </a:r>
          </a:p>
          <a:p>
            <a:r>
              <a:rPr lang="en-US" sz="1400" b="1" dirty="0" smtClean="0">
                <a:latin typeface="Arial Narrow"/>
              </a:rPr>
              <a:t>►</a:t>
            </a:r>
            <a:r>
              <a:rPr lang="en-US" sz="1400" b="1" dirty="0" smtClean="0">
                <a:solidFill>
                  <a:srgbClr val="FF0000"/>
                </a:solidFill>
                <a:latin typeface="Arial Narrow" pitchFamily="34" charset="0"/>
              </a:rPr>
              <a:t>July 22, 2011 in Norway</a:t>
            </a:r>
          </a:p>
          <a:p>
            <a:r>
              <a:rPr lang="en-US" sz="1400" dirty="0" smtClean="0">
                <a:latin typeface="Arial Narrow" pitchFamily="34" charset="0"/>
              </a:rPr>
              <a:t>Anders Behring </a:t>
            </a:r>
            <a:r>
              <a:rPr lang="en-US" sz="1400" dirty="0" err="1" smtClean="0">
                <a:latin typeface="Arial Narrow" pitchFamily="34" charset="0"/>
              </a:rPr>
              <a:t>Breivik</a:t>
            </a:r>
            <a:r>
              <a:rPr lang="en-US" sz="1400" dirty="0" smtClean="0">
                <a:latin typeface="Arial Narrow" pitchFamily="34" charset="0"/>
              </a:rPr>
              <a:t> killed eight people with a heavy car-bomb placed in the heart of the Norwegian government headquarters in Oslo. An hour later, he appeared at the summer camp of the Worker's Youth League (Labor Party) at the island of </a:t>
            </a:r>
            <a:r>
              <a:rPr lang="en-US" sz="1400" dirty="0" err="1" smtClean="0">
                <a:latin typeface="Arial Narrow" pitchFamily="34" charset="0"/>
              </a:rPr>
              <a:t>Utoya</a:t>
            </a:r>
            <a:r>
              <a:rPr lang="en-US" sz="1400" dirty="0" smtClean="0">
                <a:latin typeface="Arial Narrow" pitchFamily="34" charset="0"/>
              </a:rPr>
              <a:t>, 35km west of Oslo. There were 500 people on the island. Impersonating a police officer, he shot for approximately 90 minutes, killing 69 people.</a:t>
            </a:r>
          </a:p>
          <a:p>
            <a:r>
              <a:rPr lang="en-US" sz="1400" b="1" dirty="0" smtClean="0">
                <a:solidFill>
                  <a:srgbClr val="FF0000"/>
                </a:solidFill>
                <a:latin typeface="Arial Narrow" pitchFamily="34" charset="0"/>
              </a:rPr>
              <a:t>March 2012 in France</a:t>
            </a:r>
          </a:p>
          <a:p>
            <a:r>
              <a:rPr lang="en-US" sz="1400" dirty="0" smtClean="0">
                <a:latin typeface="Arial Narrow" pitchFamily="34" charset="0"/>
              </a:rPr>
              <a:t>Mohammed </a:t>
            </a:r>
            <a:r>
              <a:rPr lang="en-US" sz="1400" dirty="0" err="1" smtClean="0">
                <a:latin typeface="Arial Narrow" pitchFamily="34" charset="0"/>
              </a:rPr>
              <a:t>Merah</a:t>
            </a:r>
            <a:r>
              <a:rPr lang="en-US" sz="1400" dirty="0" smtClean="0">
                <a:latin typeface="Arial Narrow" pitchFamily="34" charset="0"/>
              </a:rPr>
              <a:t> targeted French soldiers and Jewish civilians during the 2012 Midi-Pyrénées shootings. </a:t>
            </a:r>
          </a:p>
          <a:p>
            <a:r>
              <a:rPr lang="en-US" sz="1400" b="1" dirty="0" smtClean="0">
                <a:latin typeface="Arial Narrow"/>
              </a:rPr>
              <a:t>►</a:t>
            </a:r>
            <a:r>
              <a:rPr lang="en-US" sz="1400" b="1" dirty="0" smtClean="0">
                <a:solidFill>
                  <a:srgbClr val="FF0000"/>
                </a:solidFill>
                <a:latin typeface="Arial Narrow" pitchFamily="34" charset="0"/>
              </a:rPr>
              <a:t>May 22, 2013 in London</a:t>
            </a:r>
          </a:p>
          <a:p>
            <a:r>
              <a:rPr lang="en-US" sz="1400" dirty="0" smtClean="0">
                <a:latin typeface="Arial Narrow" pitchFamily="34" charset="0"/>
              </a:rPr>
              <a:t>Michael </a:t>
            </a:r>
            <a:r>
              <a:rPr lang="en-US" sz="1400" dirty="0" err="1" smtClean="0">
                <a:latin typeface="Arial Narrow" pitchFamily="34" charset="0"/>
              </a:rPr>
              <a:t>Adebowale</a:t>
            </a:r>
            <a:r>
              <a:rPr lang="en-US" sz="1400" dirty="0" smtClean="0">
                <a:latin typeface="Arial Narrow" pitchFamily="34" charset="0"/>
              </a:rPr>
              <a:t> hacking to death soldier Lee Rigby using </a:t>
            </a:r>
            <a:r>
              <a:rPr lang="en-US" sz="1400" b="1" u="sng" dirty="0" smtClean="0">
                <a:latin typeface="Arial Narrow" pitchFamily="34" charset="0"/>
              </a:rPr>
              <a:t>meat cleaver and a knife</a:t>
            </a:r>
            <a:r>
              <a:rPr lang="en-US" sz="1400" dirty="0" smtClean="0">
                <a:latin typeface="Arial Narrow" pitchFamily="34" charset="0"/>
              </a:rPr>
              <a:t>. Extreme Islamist beliefs is the motive of the attack.</a:t>
            </a:r>
          </a:p>
          <a:p>
            <a:r>
              <a:rPr lang="en-US" sz="1400" b="1" dirty="0" smtClean="0">
                <a:solidFill>
                  <a:srgbClr val="FF0000"/>
                </a:solidFill>
                <a:latin typeface="Arial Narrow" pitchFamily="34" charset="0"/>
              </a:rPr>
              <a:t>May 26, 2013 in Paris</a:t>
            </a:r>
          </a:p>
          <a:p>
            <a:r>
              <a:rPr lang="en-US" sz="1400" dirty="0" smtClean="0">
                <a:latin typeface="Arial Narrow" pitchFamily="34" charset="0"/>
              </a:rPr>
              <a:t>A man stabbed a soldier </a:t>
            </a:r>
            <a:r>
              <a:rPr lang="en-US" sz="1400" dirty="0" err="1" smtClean="0">
                <a:latin typeface="Arial Narrow" pitchFamily="34" charset="0"/>
              </a:rPr>
              <a:t>Cédric</a:t>
            </a:r>
            <a:r>
              <a:rPr lang="en-US" sz="1400" dirty="0" smtClean="0">
                <a:latin typeface="Arial Narrow" pitchFamily="34" charset="0"/>
              </a:rPr>
              <a:t> </a:t>
            </a:r>
            <a:r>
              <a:rPr lang="en-US" sz="1400" dirty="0" err="1" smtClean="0">
                <a:latin typeface="Arial Narrow" pitchFamily="34" charset="0"/>
              </a:rPr>
              <a:t>Cordier</a:t>
            </a:r>
            <a:r>
              <a:rPr lang="en-US" sz="1400" dirty="0" smtClean="0">
                <a:latin typeface="Arial Narrow" pitchFamily="34" charset="0"/>
              </a:rPr>
              <a:t> in the throat outside Paris. The Soldier was hospitalized but officials said his throat wound was not life-threatening.</a:t>
            </a:r>
            <a:endParaRPr lang="en-US" sz="1400" dirty="0">
              <a:latin typeface="Arial Narrow" pitchFamily="34" charset="0"/>
            </a:endParaRPr>
          </a:p>
        </p:txBody>
      </p:sp>
      <p:sp>
        <p:nvSpPr>
          <p:cNvPr id="4" name="3 - TextBox"/>
          <p:cNvSpPr txBox="1"/>
          <p:nvPr/>
        </p:nvSpPr>
        <p:spPr>
          <a:xfrm>
            <a:off x="122201" y="263569"/>
            <a:ext cx="2530501" cy="307777"/>
          </a:xfrm>
          <a:prstGeom prst="rect">
            <a:avLst/>
          </a:prstGeom>
          <a:noFill/>
        </p:spPr>
        <p:txBody>
          <a:bodyPr wrap="none" rtlCol="0">
            <a:spAutoFit/>
          </a:bodyPr>
          <a:lstStyle/>
          <a:p>
            <a:r>
              <a:rPr lang="en-US" sz="1400" dirty="0" smtClean="0">
                <a:solidFill>
                  <a:srgbClr val="FFFF00"/>
                </a:solidFill>
                <a:latin typeface="Arial Black" pitchFamily="34" charset="0"/>
              </a:rPr>
              <a:t>(re-emerging) </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64514" name="Picture 2" descr="http://news.bbcimg.co.uk/media/images/54247000/jpg/_54247858_composite.jpg"/>
          <p:cNvPicPr>
            <a:picLocks noChangeAspect="1" noChangeArrowheads="1"/>
          </p:cNvPicPr>
          <p:nvPr/>
        </p:nvPicPr>
        <p:blipFill>
          <a:blip r:embed="rId2" cstate="print"/>
          <a:srcRect/>
          <a:stretch>
            <a:fillRect/>
          </a:stretch>
        </p:blipFill>
        <p:spPr bwMode="auto">
          <a:xfrm>
            <a:off x="237056" y="1255397"/>
            <a:ext cx="4419600" cy="2486026"/>
          </a:xfrm>
          <a:prstGeom prst="rect">
            <a:avLst/>
          </a:prstGeom>
          <a:noFill/>
        </p:spPr>
      </p:pic>
      <p:pic>
        <p:nvPicPr>
          <p:cNvPr id="64516" name="Picture 4" descr="http://i.telegraph.co.uk/multimedia/archive/01954/norwaysplit_1954363c.jpg"/>
          <p:cNvPicPr>
            <a:picLocks noChangeAspect="1" noChangeArrowheads="1"/>
          </p:cNvPicPr>
          <p:nvPr/>
        </p:nvPicPr>
        <p:blipFill>
          <a:blip r:embed="rId3" cstate="print"/>
          <a:srcRect l="6367" r="57266"/>
          <a:stretch>
            <a:fillRect/>
          </a:stretch>
        </p:blipFill>
        <p:spPr bwMode="auto">
          <a:xfrm>
            <a:off x="4520924" y="805757"/>
            <a:ext cx="1273293" cy="2000817"/>
          </a:xfrm>
          <a:prstGeom prst="rect">
            <a:avLst/>
          </a:prstGeom>
          <a:noFill/>
          <a:ln>
            <a:solidFill>
              <a:srgbClr val="FF0000"/>
            </a:solidFill>
          </a:ln>
        </p:spPr>
      </p:pic>
      <p:pic>
        <p:nvPicPr>
          <p:cNvPr id="70658" name="Picture 2" descr="http://resources2.news.com.au/images/2013/05/25/1226649/602962-woolwich-machete-hacking-attack-against-soldier-lee-rigby.gif"/>
          <p:cNvPicPr>
            <a:picLocks noChangeAspect="1" noChangeArrowheads="1"/>
          </p:cNvPicPr>
          <p:nvPr/>
        </p:nvPicPr>
        <p:blipFill>
          <a:blip r:embed="rId4" cstate="print"/>
          <a:srcRect/>
          <a:stretch>
            <a:fillRect/>
          </a:stretch>
        </p:blipFill>
        <p:spPr bwMode="auto">
          <a:xfrm>
            <a:off x="2563800" y="1439502"/>
            <a:ext cx="6428930" cy="37738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box(out)">
                                      <p:cBhvr>
                                        <p:cTn id="12" dur="500"/>
                                        <p:tgtEl>
                                          <p:spTgt spid="645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658"/>
                                        </p:tgtEl>
                                        <p:attrNameLst>
                                          <p:attrName>style.visibility</p:attrName>
                                        </p:attrNameLst>
                                      </p:cBhvr>
                                      <p:to>
                                        <p:strVal val="visible"/>
                                      </p:to>
                                    </p:set>
                                    <p:animEffect transition="in" filter="dissolve">
                                      <p:cBhvr>
                                        <p:cTn id="17" dur="1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207390" y="932775"/>
            <a:ext cx="8738648" cy="5693866"/>
          </a:xfrm>
          <a:prstGeom prst="rect">
            <a:avLst/>
          </a:prstGeom>
        </p:spPr>
        <p:txBody>
          <a:bodyPr wrap="square">
            <a:spAutoFit/>
          </a:bodyPr>
          <a:lstStyle/>
          <a:p>
            <a:r>
              <a:rPr lang="en-US" sz="1600" b="1" dirty="0" smtClean="0">
                <a:latin typeface="Arial Narrow" pitchFamily="34" charset="0"/>
              </a:rPr>
              <a:t>Lone wolves in the United States</a:t>
            </a:r>
          </a:p>
          <a:p>
            <a:endParaRPr lang="en-US" sz="1400" dirty="0" smtClean="0">
              <a:latin typeface="Arial Narrow" pitchFamily="34" charset="0"/>
            </a:endParaRPr>
          </a:p>
          <a:p>
            <a:r>
              <a:rPr lang="en-US" sz="1400" dirty="0" smtClean="0">
                <a:latin typeface="Arial Narrow" pitchFamily="34" charset="0"/>
              </a:rPr>
              <a:t>McVeigh was convicted and executed for the </a:t>
            </a:r>
            <a:r>
              <a:rPr lang="en-US" sz="1400" b="1" dirty="0" smtClean="0">
                <a:solidFill>
                  <a:srgbClr val="FF0000"/>
                </a:solidFill>
                <a:latin typeface="Arial Narrow" pitchFamily="34" charset="0"/>
              </a:rPr>
              <a:t>April 19, 1995 Oklahoma City bombing</a:t>
            </a:r>
            <a:r>
              <a:rPr lang="en-US" sz="1400" dirty="0" smtClean="0">
                <a:latin typeface="Arial Narrow" pitchFamily="34" charset="0"/>
              </a:rPr>
              <a:t>, which killed 168 people and injured hundreds with a truck bomb. </a:t>
            </a:r>
          </a:p>
          <a:p>
            <a:endParaRPr lang="en-US" sz="1400" dirty="0" smtClean="0">
              <a:latin typeface="Arial Narrow" pitchFamily="34" charset="0"/>
            </a:endParaRPr>
          </a:p>
          <a:p>
            <a:r>
              <a:rPr lang="en-US" sz="1400" b="1" dirty="0" smtClean="0">
                <a:solidFill>
                  <a:srgbClr val="FF0000"/>
                </a:solidFill>
                <a:latin typeface="Arial Narrow" pitchFamily="34" charset="0"/>
              </a:rPr>
              <a:t>1978-1995</a:t>
            </a:r>
          </a:p>
          <a:p>
            <a:r>
              <a:rPr lang="en-US" sz="1400" dirty="0" smtClean="0">
                <a:latin typeface="Arial Narrow" pitchFamily="34" charset="0"/>
              </a:rPr>
              <a:t>Theodore Kaczynski, known as the "</a:t>
            </a:r>
            <a:r>
              <a:rPr lang="en-US" sz="1400" b="1" dirty="0" smtClean="0">
                <a:latin typeface="Arial Narrow" pitchFamily="34" charset="0"/>
              </a:rPr>
              <a:t>Unabomber</a:t>
            </a:r>
            <a:r>
              <a:rPr lang="en-US" sz="1400" dirty="0" smtClean="0">
                <a:latin typeface="Arial Narrow" pitchFamily="34" charset="0"/>
              </a:rPr>
              <a:t>", engaged in a mail bombing campaign that killed three and wounded 23. He threatened to continue the bombings unless his anti-industrial manifesto was published by the </a:t>
            </a:r>
            <a:r>
              <a:rPr lang="en-US" sz="1400" i="1" dirty="0" smtClean="0">
                <a:latin typeface="Arial Narrow" pitchFamily="34" charset="0"/>
              </a:rPr>
              <a:t>New York Times</a:t>
            </a:r>
            <a:r>
              <a:rPr lang="en-US" sz="1400" dirty="0" smtClean="0">
                <a:latin typeface="Arial Narrow" pitchFamily="34" charset="0"/>
              </a:rPr>
              <a:t>, which acquiesced.</a:t>
            </a:r>
          </a:p>
          <a:p>
            <a:endParaRPr lang="en-US" sz="1400" dirty="0" smtClean="0">
              <a:latin typeface="Arial Narrow" pitchFamily="34" charset="0"/>
            </a:endParaRPr>
          </a:p>
          <a:p>
            <a:r>
              <a:rPr lang="en-US" sz="1400" b="1" dirty="0" smtClean="0">
                <a:solidFill>
                  <a:srgbClr val="FF0000"/>
                </a:solidFill>
                <a:latin typeface="Arial Narrow" pitchFamily="34" charset="0"/>
              </a:rPr>
              <a:t>1996-1998</a:t>
            </a:r>
          </a:p>
          <a:p>
            <a:r>
              <a:rPr lang="en-US" sz="1400" dirty="0" smtClean="0">
                <a:latin typeface="Arial Narrow" pitchFamily="34" charset="0"/>
              </a:rPr>
              <a:t>Eric Robert Rudolph, a Christian Identity adherent, engaged in a series of bombings against civilians in the Southern United States, resulting in the deaths of three people and injuries to at least 150 others. His targets included abortion clinics, gay nightclubs, and the 1996 Olympics in Atlanta</a:t>
            </a:r>
          </a:p>
          <a:p>
            <a:endParaRPr lang="en-US" sz="1400" dirty="0" smtClean="0">
              <a:latin typeface="Arial Narrow" pitchFamily="34" charset="0"/>
            </a:endParaRPr>
          </a:p>
          <a:p>
            <a:r>
              <a:rPr lang="en-US" sz="1400" b="1" dirty="0" smtClean="0">
                <a:solidFill>
                  <a:srgbClr val="FF0000"/>
                </a:solidFill>
                <a:latin typeface="Arial Narrow" pitchFamily="34" charset="0"/>
              </a:rPr>
              <a:t>November 5, 2009</a:t>
            </a:r>
          </a:p>
          <a:p>
            <a:r>
              <a:rPr lang="en-US" sz="1400" b="1" dirty="0" err="1" smtClean="0">
                <a:latin typeface="Arial Narrow" pitchFamily="34" charset="0"/>
              </a:rPr>
              <a:t>Nidal</a:t>
            </a:r>
            <a:r>
              <a:rPr lang="en-US" sz="1400" b="1" dirty="0" smtClean="0">
                <a:latin typeface="Arial Narrow" pitchFamily="34" charset="0"/>
              </a:rPr>
              <a:t> </a:t>
            </a:r>
            <a:r>
              <a:rPr lang="en-US" sz="1400" b="1" dirty="0" err="1" smtClean="0">
                <a:latin typeface="Arial Narrow" pitchFamily="34" charset="0"/>
              </a:rPr>
              <a:t>Malik</a:t>
            </a:r>
            <a:r>
              <a:rPr lang="en-US" sz="1400" b="1" dirty="0" smtClean="0">
                <a:latin typeface="Arial Narrow" pitchFamily="34" charset="0"/>
              </a:rPr>
              <a:t> </a:t>
            </a:r>
            <a:r>
              <a:rPr lang="en-US" sz="1400" b="1" dirty="0" err="1" smtClean="0">
                <a:latin typeface="Arial Narrow" pitchFamily="34" charset="0"/>
              </a:rPr>
              <a:t>Hasan</a:t>
            </a:r>
            <a:r>
              <a:rPr lang="en-US" sz="1400" b="1" dirty="0" smtClean="0">
                <a:latin typeface="Arial Narrow" pitchFamily="34" charset="0"/>
              </a:rPr>
              <a:t> </a:t>
            </a:r>
            <a:r>
              <a:rPr lang="en-US" sz="1400" dirty="0" smtClean="0">
                <a:latin typeface="Arial Narrow" pitchFamily="34" charset="0"/>
              </a:rPr>
              <a:t>shot and killed 13 people in an attack at Fort Hood that wounded 30 others.</a:t>
            </a:r>
          </a:p>
          <a:p>
            <a:endParaRPr lang="en-US" sz="1400" dirty="0" smtClean="0">
              <a:latin typeface="Arial Narrow" pitchFamily="34" charset="0"/>
            </a:endParaRPr>
          </a:p>
          <a:p>
            <a:r>
              <a:rPr lang="en-US" sz="1400" b="1" dirty="0" smtClean="0">
                <a:solidFill>
                  <a:srgbClr val="FF0000"/>
                </a:solidFill>
                <a:latin typeface="Arial Narrow" pitchFamily="34" charset="0"/>
              </a:rPr>
              <a:t>February 18, 2010</a:t>
            </a:r>
          </a:p>
          <a:p>
            <a:r>
              <a:rPr lang="en-US" sz="1400" dirty="0" smtClean="0">
                <a:latin typeface="Arial Narrow" pitchFamily="34" charset="0"/>
              </a:rPr>
              <a:t>Joseph Andrew Stack III flew a small personal plane into an office complex containing an IRS office in </a:t>
            </a:r>
            <a:r>
              <a:rPr lang="en-US" sz="1400" dirty="0" err="1" smtClean="0">
                <a:latin typeface="Arial Narrow" pitchFamily="34" charset="0"/>
              </a:rPr>
              <a:t>Austi</a:t>
            </a:r>
            <a:r>
              <a:rPr lang="en-US" sz="1400" dirty="0" smtClean="0">
                <a:latin typeface="Arial Narrow" pitchFamily="34" charset="0"/>
              </a:rPr>
              <a:t>, Texas after posting a manifesto on his website stating his anti-government motives and burning his house. One person other than Stack died; 13 were injured.</a:t>
            </a:r>
          </a:p>
          <a:p>
            <a:endParaRPr lang="en-US" sz="1400" dirty="0" smtClean="0">
              <a:latin typeface="Arial Narrow" pitchFamily="34" charset="0"/>
            </a:endParaRPr>
          </a:p>
          <a:p>
            <a:r>
              <a:rPr lang="en-US" sz="1400" b="1" dirty="0" smtClean="0">
                <a:latin typeface="Arial Narrow"/>
              </a:rPr>
              <a:t>►</a:t>
            </a:r>
            <a:r>
              <a:rPr lang="en-US" sz="1400" b="1" dirty="0" smtClean="0">
                <a:solidFill>
                  <a:srgbClr val="FF0000"/>
                </a:solidFill>
                <a:latin typeface="Arial Narrow" pitchFamily="34" charset="0"/>
              </a:rPr>
              <a:t>April 15, 2013</a:t>
            </a:r>
          </a:p>
          <a:p>
            <a:r>
              <a:rPr lang="en-US" sz="1400" dirty="0" err="1" smtClean="0">
                <a:latin typeface="Arial Narrow" pitchFamily="34" charset="0"/>
              </a:rPr>
              <a:t>Dzhokhar</a:t>
            </a:r>
            <a:r>
              <a:rPr lang="en-US" sz="1400" dirty="0" smtClean="0">
                <a:latin typeface="Arial Narrow" pitchFamily="34" charset="0"/>
              </a:rPr>
              <a:t> and </a:t>
            </a:r>
            <a:r>
              <a:rPr lang="en-US" sz="1400" dirty="0" err="1" smtClean="0">
                <a:latin typeface="Arial Narrow" pitchFamily="34" charset="0"/>
              </a:rPr>
              <a:t>Tamerlan</a:t>
            </a:r>
            <a:r>
              <a:rPr lang="en-US" sz="1400" dirty="0" smtClean="0">
                <a:latin typeface="Arial Narrow" pitchFamily="34" charset="0"/>
              </a:rPr>
              <a:t> </a:t>
            </a:r>
            <a:r>
              <a:rPr lang="en-US" sz="1400" dirty="0" err="1" smtClean="0">
                <a:latin typeface="Arial Narrow" pitchFamily="34" charset="0"/>
              </a:rPr>
              <a:t>Tsarnaev</a:t>
            </a:r>
            <a:r>
              <a:rPr lang="en-US" sz="1400" dirty="0" smtClean="0">
                <a:latin typeface="Arial Narrow" pitchFamily="34" charset="0"/>
              </a:rPr>
              <a:t> set off two pressure cooker bombs at the finish line of </a:t>
            </a:r>
            <a:r>
              <a:rPr lang="en-US" sz="1400" b="1" dirty="0" smtClean="0">
                <a:solidFill>
                  <a:srgbClr val="FF0000"/>
                </a:solidFill>
                <a:latin typeface="Arial Narrow" pitchFamily="34" charset="0"/>
              </a:rPr>
              <a:t>the 2013 Boston Marathon </a:t>
            </a:r>
            <a:r>
              <a:rPr lang="en-US" sz="1400" dirty="0" smtClean="0">
                <a:latin typeface="Arial Narrow" pitchFamily="34" charset="0"/>
              </a:rPr>
              <a:t>and killed three people.</a:t>
            </a:r>
            <a:endParaRPr lang="en-US" sz="1400" dirty="0">
              <a:latin typeface="Arial Narrow" pitchFamily="34" charset="0"/>
            </a:endParaRPr>
          </a:p>
        </p:txBody>
      </p:sp>
      <p:pic>
        <p:nvPicPr>
          <p:cNvPr id="16386" name="Picture 2" descr="http://blogs.denverpost.com/opinion/files/2013/04/boston-bombing-cartoon-parker.jpg"/>
          <p:cNvPicPr>
            <a:picLocks noChangeAspect="1" noChangeArrowheads="1"/>
          </p:cNvPicPr>
          <p:nvPr/>
        </p:nvPicPr>
        <p:blipFill>
          <a:blip r:embed="rId2" cstate="print"/>
          <a:srcRect t="17291"/>
          <a:stretch>
            <a:fillRect/>
          </a:stretch>
        </p:blipFill>
        <p:spPr bwMode="auto">
          <a:xfrm>
            <a:off x="0" y="1204116"/>
            <a:ext cx="9144000" cy="4506666"/>
          </a:xfrm>
          <a:prstGeom prst="rect">
            <a:avLst/>
          </a:prstGeom>
          <a:noFill/>
        </p:spPr>
      </p:pic>
      <p:sp>
        <p:nvSpPr>
          <p:cNvPr id="4" name="3 - TextBox"/>
          <p:cNvSpPr txBox="1"/>
          <p:nvPr/>
        </p:nvSpPr>
        <p:spPr>
          <a:xfrm>
            <a:off x="122201" y="263569"/>
            <a:ext cx="2530501" cy="307777"/>
          </a:xfrm>
          <a:prstGeom prst="rect">
            <a:avLst/>
          </a:prstGeom>
          <a:noFill/>
        </p:spPr>
        <p:txBody>
          <a:bodyPr wrap="none" rtlCol="0">
            <a:spAutoFit/>
          </a:bodyPr>
          <a:lstStyle/>
          <a:p>
            <a:r>
              <a:rPr lang="en-US" sz="1400" dirty="0" smtClean="0">
                <a:solidFill>
                  <a:srgbClr val="FFFF00"/>
                </a:solidFill>
                <a:latin typeface="Arial Black" pitchFamily="34" charset="0"/>
              </a:rPr>
              <a:t>(re-emerging) </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wallng.com/images/2013/08/temple-landscape-alone-fantasy-nature-high-quality.jpg"/>
          <p:cNvPicPr>
            <a:picLocks noChangeAspect="1" noChangeArrowheads="1"/>
          </p:cNvPicPr>
          <p:nvPr/>
        </p:nvPicPr>
        <p:blipFill>
          <a:blip r:embed="rId2" cstate="print"/>
          <a:srcRect r="2125"/>
          <a:stretch>
            <a:fillRect/>
          </a:stretch>
        </p:blipFill>
        <p:spPr bwMode="auto">
          <a:xfrm>
            <a:off x="-2" y="0"/>
            <a:ext cx="9144001" cy="6858000"/>
          </a:xfrm>
          <a:prstGeom prst="rect">
            <a:avLst/>
          </a:prstGeom>
          <a:noFill/>
        </p:spPr>
      </p:pic>
      <p:pic>
        <p:nvPicPr>
          <p:cNvPr id="18436" name="Picture 4" descr="http://www.property-inspection.co/wp-content/uploads/2012/08/contact-man.png"/>
          <p:cNvPicPr>
            <a:picLocks noChangeAspect="1" noChangeArrowheads="1"/>
          </p:cNvPicPr>
          <p:nvPr/>
        </p:nvPicPr>
        <p:blipFill>
          <a:blip r:embed="rId3" cstate="print"/>
          <a:srcRect/>
          <a:stretch>
            <a:fillRect/>
          </a:stretch>
        </p:blipFill>
        <p:spPr bwMode="auto">
          <a:xfrm>
            <a:off x="5613697" y="1523999"/>
            <a:ext cx="3409950" cy="5334001"/>
          </a:xfrm>
          <a:prstGeom prst="rect">
            <a:avLst/>
          </a:prstGeom>
          <a:noFill/>
        </p:spPr>
      </p:pic>
      <p:pic>
        <p:nvPicPr>
          <p:cNvPr id="18440" name="Picture 8" descr="http://www-03.ibm.com/software/lotus/symphony/gallery.nsf/GalleryClipArtAll/E91C0D1F89C8E0FA852575950059A4EE/$File/A22-CircleArrow.png"/>
          <p:cNvPicPr>
            <a:picLocks noChangeAspect="1" noChangeArrowheads="1"/>
          </p:cNvPicPr>
          <p:nvPr/>
        </p:nvPicPr>
        <p:blipFill>
          <a:blip r:embed="rId4" cstate="print"/>
          <a:srcRect/>
          <a:stretch>
            <a:fillRect/>
          </a:stretch>
        </p:blipFill>
        <p:spPr bwMode="auto">
          <a:xfrm flipH="1">
            <a:off x="952107" y="3027472"/>
            <a:ext cx="5519885" cy="2660621"/>
          </a:xfrm>
          <a:prstGeom prst="rect">
            <a:avLst/>
          </a:prstGeom>
          <a:noFill/>
        </p:spPr>
      </p:pic>
      <p:sp>
        <p:nvSpPr>
          <p:cNvPr id="6" name="5 - TextBox"/>
          <p:cNvSpPr txBox="1"/>
          <p:nvPr/>
        </p:nvSpPr>
        <p:spPr>
          <a:xfrm rot="3126142">
            <a:off x="4920791" y="3930977"/>
            <a:ext cx="1183337" cy="400110"/>
          </a:xfrm>
          <a:prstGeom prst="rect">
            <a:avLst/>
          </a:prstGeom>
          <a:noFill/>
        </p:spPr>
        <p:txBody>
          <a:bodyPr wrap="none" rtlCol="0">
            <a:prstTxWarp prst="textFadeLeft">
              <a:avLst/>
            </a:prstTxWarp>
            <a:spAutoFit/>
          </a:bodyPr>
          <a:lstStyle/>
          <a:p>
            <a:r>
              <a:rPr lang="en-US" sz="2000" dirty="0" smtClean="0">
                <a:solidFill>
                  <a:srgbClr val="006600"/>
                </a:solidFill>
                <a:latin typeface="Arial Black" pitchFamily="34" charset="0"/>
              </a:rPr>
              <a:t>natural</a:t>
            </a:r>
            <a:endParaRPr lang="el-GR" sz="2000" dirty="0">
              <a:solidFill>
                <a:srgbClr val="006600"/>
              </a:solidFill>
              <a:latin typeface="Arial Black" pitchFamily="34" charset="0"/>
            </a:endParaRPr>
          </a:p>
        </p:txBody>
      </p:sp>
      <p:sp>
        <p:nvSpPr>
          <p:cNvPr id="7" name="6 - TextBox"/>
          <p:cNvSpPr txBox="1"/>
          <p:nvPr/>
        </p:nvSpPr>
        <p:spPr>
          <a:xfrm rot="1119206">
            <a:off x="1255336" y="4960070"/>
            <a:ext cx="1640193" cy="400110"/>
          </a:xfrm>
          <a:prstGeom prst="rect">
            <a:avLst/>
          </a:prstGeom>
          <a:noFill/>
        </p:spPr>
        <p:txBody>
          <a:bodyPr wrap="none" rtlCol="0">
            <a:prstTxWarp prst="textCurveUp">
              <a:avLst/>
            </a:prstTxWarp>
            <a:spAutoFit/>
          </a:bodyPr>
          <a:lstStyle/>
          <a:p>
            <a:r>
              <a:rPr lang="en-US" sz="2000" dirty="0" smtClean="0">
                <a:solidFill>
                  <a:schemeClr val="bg1"/>
                </a:solidFill>
                <a:latin typeface="Arial Black" pitchFamily="34" charset="0"/>
              </a:rPr>
              <a:t>man-made</a:t>
            </a:r>
            <a:endParaRPr lang="el-GR" sz="2000" dirty="0">
              <a:solidFill>
                <a:schemeClr val="bg1"/>
              </a:solidFill>
              <a:latin typeface="Arial Black" pitchFamily="34" charset="0"/>
            </a:endParaRPr>
          </a:p>
        </p:txBody>
      </p:sp>
      <p:sp>
        <p:nvSpPr>
          <p:cNvPr id="8" name="7 - TextBox"/>
          <p:cNvSpPr txBox="1"/>
          <p:nvPr/>
        </p:nvSpPr>
        <p:spPr>
          <a:xfrm rot="21029522">
            <a:off x="1651261" y="3285605"/>
            <a:ext cx="1555234" cy="400110"/>
          </a:xfrm>
          <a:prstGeom prst="rect">
            <a:avLst/>
          </a:prstGeom>
          <a:noFill/>
        </p:spPr>
        <p:txBody>
          <a:bodyPr wrap="none" rtlCol="0">
            <a:prstTxWarp prst="textFadeRight">
              <a:avLst/>
            </a:prstTxWarp>
            <a:spAutoFit/>
          </a:bodyPr>
          <a:lstStyle/>
          <a:p>
            <a:r>
              <a:rPr lang="en-US" sz="2000" dirty="0" smtClean="0">
                <a:latin typeface="Arial Black" pitchFamily="34" charset="0"/>
              </a:rPr>
              <a:t>combined</a:t>
            </a:r>
            <a:endParaRPr lang="el-GR" sz="2000" dirty="0">
              <a:latin typeface="Arial Black" pitchFamily="34" charset="0"/>
            </a:endParaRPr>
          </a:p>
        </p:txBody>
      </p:sp>
      <p:pic>
        <p:nvPicPr>
          <p:cNvPr id="86018" name="Picture 2" descr="http://www.mcmaster.ca/bms/student/images/check%20mark.png"/>
          <p:cNvPicPr>
            <a:picLocks noChangeAspect="1" noChangeArrowheads="1"/>
          </p:cNvPicPr>
          <p:nvPr/>
        </p:nvPicPr>
        <p:blipFill>
          <a:blip r:embed="rId5" cstate="print"/>
          <a:srcRect/>
          <a:stretch>
            <a:fillRect/>
          </a:stretch>
        </p:blipFill>
        <p:spPr bwMode="auto">
          <a:xfrm>
            <a:off x="5439168" y="3124413"/>
            <a:ext cx="1271080" cy="1271080"/>
          </a:xfrm>
          <a:prstGeom prst="rect">
            <a:avLst/>
          </a:prstGeom>
          <a:noFill/>
        </p:spPr>
      </p:pic>
      <p:sp>
        <p:nvSpPr>
          <p:cNvPr id="9" name="8 - Ορθογώνιο"/>
          <p:cNvSpPr/>
          <p:nvPr/>
        </p:nvSpPr>
        <p:spPr>
          <a:xfrm>
            <a:off x="2582703" y="3966576"/>
            <a:ext cx="17727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5 - Ομάδα"/>
          <p:cNvGrpSpPr/>
          <p:nvPr/>
        </p:nvGrpSpPr>
        <p:grpSpPr>
          <a:xfrm>
            <a:off x="212136" y="633019"/>
            <a:ext cx="5660764" cy="3228322"/>
            <a:chOff x="212136" y="633019"/>
            <a:chExt cx="5660764" cy="3228322"/>
          </a:xfrm>
        </p:grpSpPr>
        <p:pic>
          <p:nvPicPr>
            <p:cNvPr id="96257" name="Picture 1"/>
            <p:cNvPicPr>
              <a:picLocks noChangeAspect="1" noChangeArrowheads="1"/>
            </p:cNvPicPr>
            <p:nvPr/>
          </p:nvPicPr>
          <p:blipFill>
            <a:blip r:embed="rId2" cstate="print"/>
            <a:srcRect l="19735" t="36474" r="47903" b="36875"/>
            <a:stretch>
              <a:fillRect/>
            </a:stretch>
          </p:blipFill>
          <p:spPr bwMode="auto">
            <a:xfrm>
              <a:off x="292229" y="1195962"/>
              <a:ext cx="5401561" cy="2665379"/>
            </a:xfrm>
            <a:prstGeom prst="rect">
              <a:avLst/>
            </a:prstGeom>
            <a:noFill/>
            <a:ln w="9525">
              <a:noFill/>
              <a:miter lim="800000"/>
              <a:headEnd/>
              <a:tailEnd/>
            </a:ln>
          </p:spPr>
        </p:pic>
        <p:pic>
          <p:nvPicPr>
            <p:cNvPr id="96259" name="Picture 3" descr="The Huffington Post"/>
            <p:cNvPicPr>
              <a:picLocks noChangeAspect="1" noChangeArrowheads="1"/>
            </p:cNvPicPr>
            <p:nvPr/>
          </p:nvPicPr>
          <p:blipFill>
            <a:blip r:embed="rId3" cstate="print"/>
            <a:srcRect/>
            <a:stretch>
              <a:fillRect/>
            </a:stretch>
          </p:blipFill>
          <p:spPr bwMode="auto">
            <a:xfrm>
              <a:off x="212136" y="633019"/>
              <a:ext cx="5524500" cy="666751"/>
            </a:xfrm>
            <a:prstGeom prst="rect">
              <a:avLst/>
            </a:prstGeom>
            <a:noFill/>
          </p:spPr>
        </p:pic>
        <p:sp>
          <p:nvSpPr>
            <p:cNvPr id="4" name="3 - Ορθογώνιο"/>
            <p:cNvSpPr/>
            <p:nvPr/>
          </p:nvSpPr>
          <p:spPr>
            <a:xfrm>
              <a:off x="3233394" y="2130458"/>
              <a:ext cx="2498103" cy="480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5421984" y="1500433"/>
              <a:ext cx="450916" cy="30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96260" name="Picture 4"/>
          <p:cNvPicPr>
            <a:picLocks noChangeAspect="1" noChangeArrowheads="1"/>
          </p:cNvPicPr>
          <p:nvPr/>
        </p:nvPicPr>
        <p:blipFill>
          <a:blip r:embed="rId4" cstate="print"/>
          <a:srcRect l="14728" t="54565" r="40486" b="6334"/>
          <a:stretch>
            <a:fillRect/>
          </a:stretch>
        </p:blipFill>
        <p:spPr bwMode="auto">
          <a:xfrm>
            <a:off x="2769796" y="3251346"/>
            <a:ext cx="6318266" cy="3447580"/>
          </a:xfrm>
          <a:prstGeom prst="rect">
            <a:avLst/>
          </a:prstGeom>
          <a:noFill/>
          <a:ln w="9525">
            <a:noFill/>
            <a:miter lim="800000"/>
            <a:headEnd/>
            <a:tailEnd/>
          </a:ln>
        </p:spPr>
      </p:pic>
      <p:grpSp>
        <p:nvGrpSpPr>
          <p:cNvPr id="3" name="9 - Ομάδα"/>
          <p:cNvGrpSpPr/>
          <p:nvPr/>
        </p:nvGrpSpPr>
        <p:grpSpPr>
          <a:xfrm>
            <a:off x="170214" y="3808428"/>
            <a:ext cx="8790629" cy="2149311"/>
            <a:chOff x="170214" y="3808428"/>
            <a:chExt cx="8790629" cy="2149311"/>
          </a:xfrm>
        </p:grpSpPr>
        <p:pic>
          <p:nvPicPr>
            <p:cNvPr id="8" name="Picture 4"/>
            <p:cNvPicPr>
              <a:picLocks noChangeAspect="1" noChangeArrowheads="1"/>
            </p:cNvPicPr>
            <p:nvPr/>
          </p:nvPicPr>
          <p:blipFill>
            <a:blip r:embed="rId4" cstate="print"/>
            <a:srcRect l="14728" t="69632" r="40486" b="15614"/>
            <a:stretch>
              <a:fillRect/>
            </a:stretch>
          </p:blipFill>
          <p:spPr bwMode="auto">
            <a:xfrm>
              <a:off x="170214" y="3808428"/>
              <a:ext cx="8790629" cy="2149311"/>
            </a:xfrm>
            <a:prstGeom prst="rect">
              <a:avLst/>
            </a:prstGeom>
            <a:noFill/>
            <a:ln w="38100">
              <a:solidFill>
                <a:srgbClr val="FF0000"/>
              </a:solidFill>
              <a:miter lim="800000"/>
              <a:headEnd/>
              <a:tailEnd/>
            </a:ln>
          </p:spPr>
        </p:pic>
        <p:sp>
          <p:nvSpPr>
            <p:cNvPr id="9" name="8 - Ορθογώνιο"/>
            <p:cNvSpPr/>
            <p:nvPr/>
          </p:nvSpPr>
          <p:spPr>
            <a:xfrm>
              <a:off x="254524" y="3855563"/>
              <a:ext cx="6947554" cy="311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6" name="13 - Ομάδα"/>
          <p:cNvGrpSpPr/>
          <p:nvPr/>
        </p:nvGrpSpPr>
        <p:grpSpPr>
          <a:xfrm>
            <a:off x="6447934" y="1204842"/>
            <a:ext cx="2508739" cy="1990846"/>
            <a:chOff x="6447934" y="1204842"/>
            <a:chExt cx="2508739" cy="1990846"/>
          </a:xfrm>
        </p:grpSpPr>
        <p:pic>
          <p:nvPicPr>
            <p:cNvPr id="96262" name="Picture 6" descr="http://fuzzbytes.files.wordpress.com/2012/02/angry_wolf_by_silmasan-d32cgkx.jpg"/>
            <p:cNvPicPr>
              <a:picLocks noChangeAspect="1" noChangeArrowheads="1"/>
            </p:cNvPicPr>
            <p:nvPr/>
          </p:nvPicPr>
          <p:blipFill>
            <a:blip r:embed="rId5" cstate="print"/>
            <a:srcRect/>
            <a:stretch>
              <a:fillRect/>
            </a:stretch>
          </p:blipFill>
          <p:spPr bwMode="auto">
            <a:xfrm flipH="1">
              <a:off x="6695641" y="1204842"/>
              <a:ext cx="2261032" cy="1990846"/>
            </a:xfrm>
            <a:prstGeom prst="rect">
              <a:avLst/>
            </a:prstGeom>
            <a:noFill/>
          </p:spPr>
        </p:pic>
        <p:sp>
          <p:nvSpPr>
            <p:cNvPr id="12" name="11 - Έλλειψη"/>
            <p:cNvSpPr/>
            <p:nvPr/>
          </p:nvSpPr>
          <p:spPr>
            <a:xfrm>
              <a:off x="6617616" y="2677212"/>
              <a:ext cx="367646" cy="3393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Έλλειψη"/>
            <p:cNvSpPr/>
            <p:nvPr/>
          </p:nvSpPr>
          <p:spPr>
            <a:xfrm>
              <a:off x="6447934" y="1470581"/>
              <a:ext cx="953678" cy="4996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14 - TextBox"/>
          <p:cNvSpPr txBox="1"/>
          <p:nvPr/>
        </p:nvSpPr>
        <p:spPr>
          <a:xfrm>
            <a:off x="122201" y="263569"/>
            <a:ext cx="1862689" cy="307777"/>
          </a:xfrm>
          <a:prstGeom prst="rect">
            <a:avLst/>
          </a:prstGeom>
          <a:noFill/>
        </p:spPr>
        <p:txBody>
          <a:bodyPr wrap="none" rtlCol="0">
            <a:spAutoFit/>
          </a:bodyPr>
          <a:lstStyle/>
          <a:p>
            <a:r>
              <a:rPr lang="en-US" sz="1400" dirty="0" smtClean="0">
                <a:solidFill>
                  <a:schemeClr val="bg1"/>
                </a:solidFill>
                <a:latin typeface="Arial Black" pitchFamily="34" charset="0"/>
              </a:rPr>
              <a:t>(new?) Terrorism</a:t>
            </a:r>
            <a:endParaRPr lang="el-GR" sz="1400" dirty="0">
              <a:solidFill>
                <a:schemeClr val="bg1"/>
              </a:solidFill>
              <a:latin typeface="Arial Black" pitchFamily="34" charset="0"/>
            </a:endParaRPr>
          </a:p>
        </p:txBody>
      </p:sp>
      <p:grpSp>
        <p:nvGrpSpPr>
          <p:cNvPr id="7" name="20 - Ομάδα"/>
          <p:cNvGrpSpPr/>
          <p:nvPr/>
        </p:nvGrpSpPr>
        <p:grpSpPr>
          <a:xfrm>
            <a:off x="1133349" y="1762392"/>
            <a:ext cx="5715596" cy="4112961"/>
            <a:chOff x="1133349" y="1762392"/>
            <a:chExt cx="5715596" cy="4112961"/>
          </a:xfrm>
        </p:grpSpPr>
        <p:pic>
          <p:nvPicPr>
            <p:cNvPr id="69634" name="Picture 2" descr="http://media2.s-nbcnews.com/j/MSNBC/Components/Photo/_new/130823-school-security-hmed-719p.photoblog600.jpg"/>
            <p:cNvPicPr>
              <a:picLocks noChangeAspect="1" noChangeArrowheads="1"/>
            </p:cNvPicPr>
            <p:nvPr/>
          </p:nvPicPr>
          <p:blipFill>
            <a:blip r:embed="rId6" cstate="print"/>
            <a:srcRect/>
            <a:stretch>
              <a:fillRect/>
            </a:stretch>
          </p:blipFill>
          <p:spPr bwMode="auto">
            <a:xfrm>
              <a:off x="1133349" y="2255853"/>
              <a:ext cx="5715000" cy="3619500"/>
            </a:xfrm>
            <a:prstGeom prst="rect">
              <a:avLst/>
            </a:prstGeom>
            <a:noFill/>
          </p:spPr>
        </p:pic>
        <p:pic>
          <p:nvPicPr>
            <p:cNvPr id="69636" name="Picture 4" descr="DeKalb County Sheriff's Office photo shows Michael Brandon Hill on 21 August 2013"/>
            <p:cNvPicPr>
              <a:picLocks noChangeAspect="1" noChangeArrowheads="1"/>
            </p:cNvPicPr>
            <p:nvPr/>
          </p:nvPicPr>
          <p:blipFill>
            <a:blip r:embed="rId7" cstate="print"/>
            <a:srcRect l="27412" r="11748"/>
            <a:stretch>
              <a:fillRect/>
            </a:stretch>
          </p:blipFill>
          <p:spPr bwMode="auto">
            <a:xfrm>
              <a:off x="1333657" y="1762392"/>
              <a:ext cx="923748" cy="854059"/>
            </a:xfrm>
            <a:prstGeom prst="rect">
              <a:avLst/>
            </a:prstGeom>
            <a:noFill/>
          </p:spPr>
        </p:pic>
        <p:sp>
          <p:nvSpPr>
            <p:cNvPr id="18" name="17 - Ορθογώνιο"/>
            <p:cNvSpPr/>
            <p:nvPr/>
          </p:nvSpPr>
          <p:spPr>
            <a:xfrm>
              <a:off x="2276945" y="1784990"/>
              <a:ext cx="4572000" cy="738664"/>
            </a:xfrm>
            <a:prstGeom prst="rect">
              <a:avLst/>
            </a:prstGeom>
            <a:solidFill>
              <a:srgbClr val="FFFF00"/>
            </a:solidFill>
          </p:spPr>
          <p:txBody>
            <a:bodyPr>
              <a:spAutoFit/>
            </a:bodyPr>
            <a:lstStyle/>
            <a:p>
              <a:r>
                <a:rPr lang="en-US" sz="1400" b="1" dirty="0" smtClean="0">
                  <a:solidFill>
                    <a:srgbClr val="FF0000"/>
                  </a:solidFill>
                  <a:latin typeface="Arial Narrow" pitchFamily="34" charset="0"/>
                </a:rPr>
                <a:t>21 Aug 2013</a:t>
              </a:r>
            </a:p>
            <a:p>
              <a:r>
                <a:rPr lang="en-US" sz="1400" dirty="0" smtClean="0">
                  <a:latin typeface="Arial Narrow" pitchFamily="34" charset="0"/>
                </a:rPr>
                <a:t>20-year-old slipped into an elementary school (Decatur, GA) armed with an </a:t>
              </a:r>
              <a:r>
                <a:rPr lang="en-US" sz="1400" b="1" u="sng" dirty="0" smtClean="0">
                  <a:latin typeface="Arial Narrow" pitchFamily="34" charset="0"/>
                </a:rPr>
                <a:t>AK-47</a:t>
              </a:r>
              <a:r>
                <a:rPr lang="en-US" sz="1400" dirty="0" smtClean="0">
                  <a:latin typeface="Arial Narrow" pitchFamily="34" charset="0"/>
                </a:rPr>
                <a:t> and nearly </a:t>
              </a:r>
              <a:r>
                <a:rPr lang="en-US" sz="1400" b="1" dirty="0" smtClean="0">
                  <a:latin typeface="Arial Narrow" pitchFamily="34" charset="0"/>
                </a:rPr>
                <a:t>500 rounds </a:t>
              </a:r>
              <a:r>
                <a:rPr lang="en-US" sz="1400" dirty="0" smtClean="0">
                  <a:latin typeface="Arial Narrow" pitchFamily="34" charset="0"/>
                </a:rPr>
                <a:t>of ammunition.</a:t>
              </a:r>
              <a:endParaRPr lang="el-GR" sz="1400" dirty="0">
                <a:latin typeface="Arial Narrow" pitchFamily="34" charset="0"/>
              </a:endParaRPr>
            </a:p>
          </p:txBody>
        </p:sp>
        <p:sp>
          <p:nvSpPr>
            <p:cNvPr id="19" name="18 - TextBox"/>
            <p:cNvSpPr txBox="1"/>
            <p:nvPr/>
          </p:nvSpPr>
          <p:spPr>
            <a:xfrm>
              <a:off x="1267488" y="2580239"/>
              <a:ext cx="1146468" cy="246221"/>
            </a:xfrm>
            <a:prstGeom prst="rect">
              <a:avLst/>
            </a:prstGeom>
            <a:noFill/>
          </p:spPr>
          <p:txBody>
            <a:bodyPr wrap="none" rtlCol="0">
              <a:spAutoFit/>
            </a:bodyPr>
            <a:lstStyle/>
            <a:p>
              <a:r>
                <a:rPr lang="en-US" sz="1000" dirty="0" smtClean="0">
                  <a:latin typeface="Arial Narrow" pitchFamily="34" charset="0"/>
                </a:rPr>
                <a:t>Michael Brandon Hill</a:t>
              </a:r>
              <a:endParaRPr lang="el-GR" sz="1000" dirty="0"/>
            </a:p>
          </p:txBody>
        </p:sp>
        <p:sp>
          <p:nvSpPr>
            <p:cNvPr id="20" name="19 - TextBox"/>
            <p:cNvSpPr txBox="1"/>
            <p:nvPr/>
          </p:nvSpPr>
          <p:spPr>
            <a:xfrm>
              <a:off x="1152590" y="5468291"/>
              <a:ext cx="3091744" cy="369332"/>
            </a:xfrm>
            <a:prstGeom prst="rect">
              <a:avLst/>
            </a:prstGeom>
            <a:noFill/>
          </p:spPr>
          <p:txBody>
            <a:bodyPr wrap="none" rtlCol="0">
              <a:spAutoFit/>
            </a:bodyPr>
            <a:lstStyle/>
            <a:p>
              <a:r>
                <a:rPr lang="en-US" dirty="0" smtClean="0">
                  <a:solidFill>
                    <a:schemeClr val="bg1"/>
                  </a:solidFill>
                  <a:latin typeface="Arial Black" pitchFamily="34" charset="0"/>
                </a:rPr>
                <a:t>SCHOOL TERRORISM ?</a:t>
              </a:r>
              <a:endParaRPr lang="el-GR" dirty="0">
                <a:solidFill>
                  <a:schemeClr val="bg1"/>
                </a:solidFill>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http://postnoon.com/wp-content/uploads/2013/08/INS-Sindhurakshak-gutted-18-feared-dead-2.jpg"/>
          <p:cNvPicPr>
            <a:picLocks noChangeAspect="1" noChangeArrowheads="1"/>
          </p:cNvPicPr>
          <p:nvPr/>
        </p:nvPicPr>
        <p:blipFill>
          <a:blip r:embed="rId2" cstate="print"/>
          <a:srcRect/>
          <a:stretch>
            <a:fillRect/>
          </a:stretch>
        </p:blipFill>
        <p:spPr bwMode="auto">
          <a:xfrm>
            <a:off x="4661587" y="736223"/>
            <a:ext cx="1902791" cy="2278095"/>
          </a:xfrm>
          <a:prstGeom prst="rect">
            <a:avLst/>
          </a:prstGeom>
          <a:noFill/>
        </p:spPr>
      </p:pic>
      <p:pic>
        <p:nvPicPr>
          <p:cNvPr id="1028" name="Picture 4" descr="http://www.thehindu.com/multimedia/dynamic/01551/deepak_1551727g.jpg"/>
          <p:cNvPicPr>
            <a:picLocks noChangeAspect="1" noChangeArrowheads="1"/>
          </p:cNvPicPr>
          <p:nvPr/>
        </p:nvPicPr>
        <p:blipFill>
          <a:blip r:embed="rId3" cstate="print"/>
          <a:srcRect r="1353" b="4114"/>
          <a:stretch>
            <a:fillRect/>
          </a:stretch>
        </p:blipFill>
        <p:spPr bwMode="auto">
          <a:xfrm>
            <a:off x="0" y="721314"/>
            <a:ext cx="4581525" cy="5877449"/>
          </a:xfrm>
          <a:prstGeom prst="rect">
            <a:avLst/>
          </a:prstGeom>
          <a:noFill/>
        </p:spPr>
      </p:pic>
      <p:pic>
        <p:nvPicPr>
          <p:cNvPr id="1030" name="Picture 6" descr="http://media.indiatimes.in/media/content/2013/Aug/explosion,_fire_on_ins_sindhurakshak_1376449329_540x540.jpg"/>
          <p:cNvPicPr>
            <a:picLocks noChangeAspect="1" noChangeArrowheads="1"/>
          </p:cNvPicPr>
          <p:nvPr/>
        </p:nvPicPr>
        <p:blipFill>
          <a:blip r:embed="rId4" cstate="print"/>
          <a:srcRect/>
          <a:stretch>
            <a:fillRect/>
          </a:stretch>
        </p:blipFill>
        <p:spPr bwMode="auto">
          <a:xfrm>
            <a:off x="5806911" y="3072941"/>
            <a:ext cx="3206325" cy="1965358"/>
          </a:xfrm>
          <a:prstGeom prst="rect">
            <a:avLst/>
          </a:prstGeom>
          <a:noFill/>
        </p:spPr>
      </p:pic>
      <p:pic>
        <p:nvPicPr>
          <p:cNvPr id="1032" name="Picture 8" descr="http://static.indianexpress.com/pic/uploadedImages/bigImages/B_Id_410182_sindhurakshak-explosion.jpg"/>
          <p:cNvPicPr>
            <a:picLocks noChangeAspect="1" noChangeArrowheads="1"/>
          </p:cNvPicPr>
          <p:nvPr/>
        </p:nvPicPr>
        <p:blipFill>
          <a:blip r:embed="rId5" cstate="print"/>
          <a:srcRect/>
          <a:stretch>
            <a:fillRect/>
          </a:stretch>
        </p:blipFill>
        <p:spPr bwMode="auto">
          <a:xfrm>
            <a:off x="4666266" y="4914677"/>
            <a:ext cx="4034673" cy="1825487"/>
          </a:xfrm>
          <a:prstGeom prst="rect">
            <a:avLst/>
          </a:prstGeom>
          <a:noFill/>
        </p:spPr>
      </p:pic>
      <p:pic>
        <p:nvPicPr>
          <p:cNvPr id="1034" name="Picture 10" descr="http://www.ndtv.com/news/images/INS-Sindhurakshak-submarine-630.jpg"/>
          <p:cNvPicPr>
            <a:picLocks noChangeAspect="1" noChangeArrowheads="1"/>
          </p:cNvPicPr>
          <p:nvPr/>
        </p:nvPicPr>
        <p:blipFill>
          <a:blip r:embed="rId6" cstate="print"/>
          <a:srcRect l="6915"/>
          <a:stretch>
            <a:fillRect/>
          </a:stretch>
        </p:blipFill>
        <p:spPr bwMode="auto">
          <a:xfrm>
            <a:off x="6617615" y="1461153"/>
            <a:ext cx="2394409" cy="1534409"/>
          </a:xfrm>
          <a:prstGeom prst="rect">
            <a:avLst/>
          </a:prstGeom>
          <a:noFill/>
        </p:spPr>
      </p:pic>
      <p:sp>
        <p:nvSpPr>
          <p:cNvPr id="7" name="6 - TextBox"/>
          <p:cNvSpPr txBox="1"/>
          <p:nvPr/>
        </p:nvSpPr>
        <p:spPr>
          <a:xfrm>
            <a:off x="7843103" y="1206632"/>
            <a:ext cx="1259768" cy="307777"/>
          </a:xfrm>
          <a:prstGeom prst="rect">
            <a:avLst/>
          </a:prstGeom>
          <a:noFill/>
        </p:spPr>
        <p:txBody>
          <a:bodyPr wrap="none" rtlCol="0">
            <a:spAutoFit/>
          </a:bodyPr>
          <a:lstStyle/>
          <a:p>
            <a:r>
              <a:rPr lang="en-US" sz="1400" b="1" dirty="0" smtClean="0">
                <a:latin typeface="Arial Narrow" pitchFamily="34" charset="0"/>
              </a:rPr>
              <a:t>13 August </a:t>
            </a:r>
            <a:r>
              <a:rPr lang="en-US" sz="1400" b="1" dirty="0" smtClean="0">
                <a:solidFill>
                  <a:srgbClr val="FF0000"/>
                </a:solidFill>
                <a:latin typeface="Arial Narrow" pitchFamily="34" charset="0"/>
              </a:rPr>
              <a:t>2013</a:t>
            </a:r>
            <a:endParaRPr lang="el-GR" sz="1400" b="1" dirty="0">
              <a:solidFill>
                <a:srgbClr val="FF0000"/>
              </a:solidFill>
              <a:latin typeface="Arial Narrow" pitchFamily="34" charset="0"/>
            </a:endParaRPr>
          </a:p>
        </p:txBody>
      </p:sp>
      <p:sp>
        <p:nvSpPr>
          <p:cNvPr id="8" name="7 - Ορθογώνιο"/>
          <p:cNvSpPr/>
          <p:nvPr/>
        </p:nvSpPr>
        <p:spPr>
          <a:xfrm>
            <a:off x="4581525" y="2788226"/>
            <a:ext cx="1271503"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3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t>
            </a:r>
            <a:endParaRPr lang="el-GR" sz="13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9" name="8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69634" name="Picture 2" descr="http://www.rw-designer.com/icon-image/8787-256x256x32.png"/>
          <p:cNvPicPr>
            <a:picLocks noChangeAspect="1" noChangeArrowheads="1"/>
          </p:cNvPicPr>
          <p:nvPr/>
        </p:nvPicPr>
        <p:blipFill>
          <a:blip r:embed="rId7" cstate="print"/>
          <a:srcRect/>
          <a:stretch>
            <a:fillRect/>
          </a:stretch>
        </p:blipFill>
        <p:spPr bwMode="auto">
          <a:xfrm>
            <a:off x="5124261" y="4219921"/>
            <a:ext cx="611266" cy="611266"/>
          </a:xfrm>
          <a:prstGeom prst="rect">
            <a:avLst/>
          </a:prstGeom>
          <a:noFill/>
        </p:spPr>
      </p:pic>
      <p:sp>
        <p:nvSpPr>
          <p:cNvPr id="11" name="10 - TextBox"/>
          <p:cNvSpPr txBox="1"/>
          <p:nvPr/>
        </p:nvSpPr>
        <p:spPr>
          <a:xfrm>
            <a:off x="5513560" y="760491"/>
            <a:ext cx="1093376" cy="276999"/>
          </a:xfrm>
          <a:prstGeom prst="rect">
            <a:avLst/>
          </a:prstGeom>
          <a:noFill/>
        </p:spPr>
        <p:txBody>
          <a:bodyPr wrap="none" rtlCol="0">
            <a:spAutoFit/>
          </a:bodyPr>
          <a:lstStyle/>
          <a:p>
            <a:r>
              <a:rPr lang="en-US" sz="1200" dirty="0" smtClean="0">
                <a:solidFill>
                  <a:srgbClr val="FFC000"/>
                </a:solidFill>
                <a:latin typeface="Arial Black" pitchFamily="34" charset="0"/>
              </a:rPr>
              <a:t>KILO class</a:t>
            </a:r>
            <a:endParaRPr lang="el-GR" sz="1200" dirty="0">
              <a:solidFill>
                <a:srgbClr val="FFC000"/>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1137" name="Picture 1"/>
          <p:cNvPicPr>
            <a:picLocks noChangeAspect="1" noChangeArrowheads="1"/>
          </p:cNvPicPr>
          <p:nvPr/>
        </p:nvPicPr>
        <p:blipFill>
          <a:blip r:embed="rId2" cstate="print"/>
          <a:srcRect l="20122" t="16729" r="21520" b="5167"/>
          <a:stretch>
            <a:fillRect/>
          </a:stretch>
        </p:blipFill>
        <p:spPr bwMode="auto">
          <a:xfrm>
            <a:off x="0" y="1023928"/>
            <a:ext cx="9144000" cy="5612542"/>
          </a:xfrm>
          <a:prstGeom prst="rect">
            <a:avLst/>
          </a:prstGeom>
          <a:noFill/>
          <a:ln w="9525">
            <a:noFill/>
            <a:miter lim="800000"/>
            <a:headEnd/>
            <a:tailEnd/>
          </a:ln>
        </p:spPr>
      </p:pic>
      <p:pic>
        <p:nvPicPr>
          <p:cNvPr id="91139" name="Picture 3" descr="Iranian military units are routinely equipped with surface-to-air missiles. 400 such units were taken during the Benghazi terror attack, says lawyer Joe diGenova"/>
          <p:cNvPicPr>
            <a:picLocks noChangeAspect="1" noChangeArrowheads="1"/>
          </p:cNvPicPr>
          <p:nvPr/>
        </p:nvPicPr>
        <p:blipFill>
          <a:blip r:embed="rId3" cstate="print"/>
          <a:srcRect/>
          <a:stretch>
            <a:fillRect/>
          </a:stretch>
        </p:blipFill>
        <p:spPr bwMode="auto">
          <a:xfrm>
            <a:off x="6231117" y="2323434"/>
            <a:ext cx="2865748" cy="2078883"/>
          </a:xfrm>
          <a:prstGeom prst="rect">
            <a:avLst/>
          </a:prstGeom>
          <a:noFill/>
        </p:spPr>
      </p:pic>
      <p:pic>
        <p:nvPicPr>
          <p:cNvPr id="129026" name="Picture 2" descr="http://i1.mirror.co.uk/incoming/article88151.ece/ALTERNATES/s2197/western-libya-rebels-prepare-to-fire-a-surface-to-air-russian-made-sam-set-missile-pic-getty-416193816-88151.jpg"/>
          <p:cNvPicPr>
            <a:picLocks noChangeAspect="1" noChangeArrowheads="1"/>
          </p:cNvPicPr>
          <p:nvPr/>
        </p:nvPicPr>
        <p:blipFill>
          <a:blip r:embed="rId4" cstate="print"/>
          <a:srcRect/>
          <a:stretch>
            <a:fillRect/>
          </a:stretch>
        </p:blipFill>
        <p:spPr bwMode="auto">
          <a:xfrm>
            <a:off x="6218848" y="4456996"/>
            <a:ext cx="2878017" cy="2198328"/>
          </a:xfrm>
          <a:prstGeom prst="rect">
            <a:avLst/>
          </a:prstGeom>
          <a:noFill/>
        </p:spPr>
      </p:pic>
      <p:sp>
        <p:nvSpPr>
          <p:cNvPr id="5" name="4 - Έλλειψη"/>
          <p:cNvSpPr/>
          <p:nvPr/>
        </p:nvSpPr>
        <p:spPr>
          <a:xfrm>
            <a:off x="5797485" y="933253"/>
            <a:ext cx="829558" cy="320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9" name="8 - Ορθογώνιο"/>
          <p:cNvSpPr/>
          <p:nvPr/>
        </p:nvSpPr>
        <p:spPr>
          <a:xfrm>
            <a:off x="4834550" y="3684760"/>
            <a:ext cx="1222218" cy="17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5540426" y="3464401"/>
            <a:ext cx="1091966" cy="186204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15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t>
            </a:r>
            <a:endParaRPr lang="el-GR" sz="115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68610" name="Picture 2" descr="http://www.veryicon.com/icon/png/Transport/Standard%20Transport/Plane.png"/>
          <p:cNvPicPr>
            <a:picLocks noChangeAspect="1" noChangeArrowheads="1"/>
          </p:cNvPicPr>
          <p:nvPr/>
        </p:nvPicPr>
        <p:blipFill>
          <a:blip r:embed="rId5" cstate="print"/>
          <a:srcRect/>
          <a:stretch>
            <a:fillRect/>
          </a:stretch>
        </p:blipFill>
        <p:spPr bwMode="auto">
          <a:xfrm rot="2157515">
            <a:off x="5187636" y="3000970"/>
            <a:ext cx="1063940" cy="106394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A map of the US Navy Yard complex"/>
          <p:cNvPicPr>
            <a:picLocks noChangeAspect="1" noChangeArrowheads="1"/>
          </p:cNvPicPr>
          <p:nvPr/>
        </p:nvPicPr>
        <p:blipFill>
          <a:blip r:embed="rId2" cstate="print"/>
          <a:srcRect l="38408"/>
          <a:stretch>
            <a:fillRect/>
          </a:stretch>
        </p:blipFill>
        <p:spPr bwMode="auto">
          <a:xfrm>
            <a:off x="1758918" y="2657367"/>
            <a:ext cx="4346575" cy="3969595"/>
          </a:xfrm>
          <a:prstGeom prst="rect">
            <a:avLst/>
          </a:prstGeom>
          <a:noFill/>
        </p:spPr>
      </p:pic>
      <p:pic>
        <p:nvPicPr>
          <p:cNvPr id="2050" name="Picture 2" descr="Shooting at Washington Navy Yard"/>
          <p:cNvPicPr>
            <a:picLocks noChangeAspect="1" noChangeArrowheads="1"/>
          </p:cNvPicPr>
          <p:nvPr/>
        </p:nvPicPr>
        <p:blipFill>
          <a:blip r:embed="rId3" cstate="print"/>
          <a:srcRect l="1956" t="3287" r="70498" b="48380"/>
          <a:stretch>
            <a:fillRect/>
          </a:stretch>
        </p:blipFill>
        <p:spPr bwMode="auto">
          <a:xfrm>
            <a:off x="91855" y="1643864"/>
            <a:ext cx="2988013" cy="2384928"/>
          </a:xfrm>
          <a:prstGeom prst="rect">
            <a:avLst/>
          </a:prstGeom>
          <a:noFill/>
        </p:spPr>
      </p:pic>
      <p:sp>
        <p:nvSpPr>
          <p:cNvPr id="3" name="2 - Ορθογώνιο"/>
          <p:cNvSpPr/>
          <p:nvPr/>
        </p:nvSpPr>
        <p:spPr>
          <a:xfrm>
            <a:off x="107608" y="706911"/>
            <a:ext cx="6096000" cy="954107"/>
          </a:xfrm>
          <a:prstGeom prst="rect">
            <a:avLst/>
          </a:prstGeom>
        </p:spPr>
        <p:txBody>
          <a:bodyPr wrap="square">
            <a:spAutoFit/>
          </a:bodyPr>
          <a:lstStyle/>
          <a:p>
            <a:r>
              <a:rPr lang="en-US" sz="1400" b="1" dirty="0" smtClean="0">
                <a:solidFill>
                  <a:srgbClr val="FF0000"/>
                </a:solidFill>
                <a:latin typeface="Arial Narrow" pitchFamily="34" charset="0"/>
              </a:rPr>
              <a:t>16 Sept 2013</a:t>
            </a:r>
          </a:p>
          <a:p>
            <a:r>
              <a:rPr lang="en-US" sz="1400" b="1" dirty="0" smtClean="0">
                <a:latin typeface="Arial Narrow" pitchFamily="34" charset="0"/>
              </a:rPr>
              <a:t>Washington DC</a:t>
            </a:r>
          </a:p>
          <a:p>
            <a:r>
              <a:rPr lang="en-US" sz="1400" dirty="0" smtClean="0">
                <a:latin typeface="Arial Narrow" pitchFamily="34" charset="0"/>
              </a:rPr>
              <a:t>Twelve people were killed Monday after Texan shooter Aaron Alexis (also killed) opened fire in a rampage at a Navy Yard in the nation's capital</a:t>
            </a:r>
            <a:endParaRPr lang="el-GR" sz="1400" dirty="0">
              <a:latin typeface="Arial Narrow" pitchFamily="34" charset="0"/>
            </a:endParaRPr>
          </a:p>
        </p:txBody>
      </p:sp>
      <p:pic>
        <p:nvPicPr>
          <p:cNvPr id="2052" name="Picture 4" descr="Police vehicles move toward the Navy Yard."/>
          <p:cNvPicPr>
            <a:picLocks noChangeAspect="1" noChangeArrowheads="1"/>
          </p:cNvPicPr>
          <p:nvPr/>
        </p:nvPicPr>
        <p:blipFill>
          <a:blip r:embed="rId4" cstate="print"/>
          <a:srcRect/>
          <a:stretch>
            <a:fillRect/>
          </a:stretch>
        </p:blipFill>
        <p:spPr bwMode="auto">
          <a:xfrm>
            <a:off x="5576934" y="1528492"/>
            <a:ext cx="3414890" cy="1920877"/>
          </a:xfrm>
          <a:prstGeom prst="rect">
            <a:avLst/>
          </a:prstGeom>
          <a:noFill/>
        </p:spPr>
      </p:pic>
      <p:pic>
        <p:nvPicPr>
          <p:cNvPr id="2056" name="Picture 8" descr="http://thinkprogress.org/wp-content/uploads/2013/09/Shooting-Navy-Yard-victim-2-555x416.jpg"/>
          <p:cNvPicPr>
            <a:picLocks noChangeAspect="1" noChangeArrowheads="1"/>
          </p:cNvPicPr>
          <p:nvPr/>
        </p:nvPicPr>
        <p:blipFill>
          <a:blip r:embed="rId5" cstate="print"/>
          <a:srcRect/>
          <a:stretch>
            <a:fillRect/>
          </a:stretch>
        </p:blipFill>
        <p:spPr bwMode="auto">
          <a:xfrm>
            <a:off x="5902859" y="4084511"/>
            <a:ext cx="3114397" cy="2334395"/>
          </a:xfrm>
          <a:prstGeom prst="rect">
            <a:avLst/>
          </a:prstGeom>
          <a:noFill/>
        </p:spPr>
      </p:pic>
      <p:sp>
        <p:nvSpPr>
          <p:cNvPr id="8" name="7 - TextBox"/>
          <p:cNvSpPr txBox="1"/>
          <p:nvPr/>
        </p:nvSpPr>
        <p:spPr>
          <a:xfrm>
            <a:off x="122201" y="263569"/>
            <a:ext cx="4047968" cy="307777"/>
          </a:xfrm>
          <a:prstGeom prst="rect">
            <a:avLst/>
          </a:prstGeom>
          <a:noFill/>
        </p:spPr>
        <p:txBody>
          <a:bodyPr wrap="none" rtlCol="0">
            <a:spAutoFit/>
          </a:bodyPr>
          <a:lstStyle/>
          <a:p>
            <a:r>
              <a:rPr lang="en-US" sz="1400" dirty="0" smtClean="0">
                <a:solidFill>
                  <a:schemeClr val="bg1"/>
                </a:solidFill>
                <a:latin typeface="Arial Black" pitchFamily="34" charset="0"/>
              </a:rPr>
              <a:t>The unexpected that </a:t>
            </a:r>
            <a:r>
              <a:rPr lang="en-US" sz="1400" dirty="0" smtClean="0">
                <a:solidFill>
                  <a:srgbClr val="FFFF00"/>
                </a:solidFill>
                <a:latin typeface="Arial Black" pitchFamily="34" charset="0"/>
              </a:rPr>
              <a:t>always</a:t>
            </a:r>
            <a:r>
              <a:rPr lang="en-US" sz="1400" dirty="0" smtClean="0">
                <a:solidFill>
                  <a:schemeClr val="bg1"/>
                </a:solidFill>
                <a:latin typeface="Arial Black" pitchFamily="34" charset="0"/>
              </a:rPr>
              <a:t> happens…</a:t>
            </a:r>
            <a:endParaRPr lang="el-GR" sz="1400" dirty="0">
              <a:solidFill>
                <a:schemeClr val="bg1"/>
              </a:solidFill>
              <a:latin typeface="Arial Black" pitchFamily="34" charset="0"/>
            </a:endParaRPr>
          </a:p>
        </p:txBody>
      </p:sp>
      <p:pic>
        <p:nvPicPr>
          <p:cNvPr id="1026" name="Picture 2" descr="http://resources1.news.com.au/images/2013/09/17/1226720/577117-navy-yard-shooting-aaron-alexis.jpg"/>
          <p:cNvPicPr>
            <a:picLocks noChangeAspect="1" noChangeArrowheads="1"/>
          </p:cNvPicPr>
          <p:nvPr/>
        </p:nvPicPr>
        <p:blipFill>
          <a:blip r:embed="rId6" cstate="print"/>
          <a:srcRect/>
          <a:stretch>
            <a:fillRect/>
          </a:stretch>
        </p:blipFill>
        <p:spPr bwMode="auto">
          <a:xfrm>
            <a:off x="3150606" y="1636034"/>
            <a:ext cx="1657130" cy="933092"/>
          </a:xfrm>
          <a:prstGeom prst="rect">
            <a:avLst/>
          </a:prstGeom>
          <a:noFill/>
        </p:spPr>
      </p:pic>
      <p:pic>
        <p:nvPicPr>
          <p:cNvPr id="1028" name="Picture 4" descr="http://www.thestar.com/content/dam/thestar/news/world/2013/09/16/washington_navy_yard_shooting_12_people_confirmed_dead/navy_yard.jpg.size.xxlarge.promo.jpg"/>
          <p:cNvPicPr>
            <a:picLocks noChangeAspect="1" noChangeArrowheads="1"/>
          </p:cNvPicPr>
          <p:nvPr/>
        </p:nvPicPr>
        <p:blipFill>
          <a:blip r:embed="rId7" cstate="print"/>
          <a:srcRect/>
          <a:stretch>
            <a:fillRect/>
          </a:stretch>
        </p:blipFill>
        <p:spPr bwMode="auto">
          <a:xfrm>
            <a:off x="91639" y="4940613"/>
            <a:ext cx="2504714" cy="1677469"/>
          </a:xfrm>
          <a:prstGeom prst="rect">
            <a:avLst/>
          </a:prstGeom>
          <a:noFill/>
        </p:spPr>
      </p:pic>
      <p:sp>
        <p:nvSpPr>
          <p:cNvPr id="10" name="9 - TextBox"/>
          <p:cNvSpPr txBox="1"/>
          <p:nvPr/>
        </p:nvSpPr>
        <p:spPr>
          <a:xfrm>
            <a:off x="3485581" y="4798339"/>
            <a:ext cx="1556388" cy="369332"/>
          </a:xfrm>
          <a:prstGeom prst="rect">
            <a:avLst/>
          </a:prstGeom>
          <a:noFill/>
        </p:spPr>
        <p:txBody>
          <a:bodyPr wrap="none" rtlCol="0">
            <a:spAutoFit/>
          </a:bodyPr>
          <a:lstStyle/>
          <a:p>
            <a:r>
              <a:rPr lang="en-US" dirty="0" smtClean="0">
                <a:solidFill>
                  <a:schemeClr val="bg1"/>
                </a:solidFill>
                <a:latin typeface="Arial Black" pitchFamily="34" charset="0"/>
              </a:rPr>
              <a:t>Terrorism?</a:t>
            </a:r>
            <a:endParaRPr lang="el-GR"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Picture 2"/>
          <p:cNvPicPr>
            <a:picLocks noChangeAspect="1" noChangeArrowheads="1"/>
          </p:cNvPicPr>
          <p:nvPr/>
        </p:nvPicPr>
        <p:blipFill>
          <a:blip r:embed="rId2" cstate="print"/>
          <a:srcRect l="20973" t="49314" r="44821" b="4584"/>
          <a:stretch>
            <a:fillRect/>
          </a:stretch>
        </p:blipFill>
        <p:spPr bwMode="auto">
          <a:xfrm>
            <a:off x="-7859" y="1423440"/>
            <a:ext cx="5692220" cy="3063717"/>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l="20973" t="16340" r="22128" b="68913"/>
          <a:stretch>
            <a:fillRect/>
          </a:stretch>
        </p:blipFill>
        <p:spPr bwMode="auto">
          <a:xfrm>
            <a:off x="75415" y="682741"/>
            <a:ext cx="5297863" cy="92924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3446" t="51329" r="45714" b="11870"/>
          <a:stretch>
            <a:fillRect/>
          </a:stretch>
        </p:blipFill>
        <p:spPr bwMode="auto">
          <a:xfrm>
            <a:off x="414777" y="4449453"/>
            <a:ext cx="5099903" cy="212102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duotone>
              <a:prstClr val="black"/>
              <a:schemeClr val="accent3">
                <a:tint val="45000"/>
                <a:satMod val="400000"/>
              </a:schemeClr>
            </a:duotone>
          </a:blip>
          <a:srcRect l="23313" t="56176" r="46049" b="19313"/>
          <a:stretch>
            <a:fillRect/>
          </a:stretch>
        </p:blipFill>
        <p:spPr bwMode="auto">
          <a:xfrm>
            <a:off x="3959157" y="4084413"/>
            <a:ext cx="4902741" cy="2451371"/>
          </a:xfrm>
          <a:prstGeom prst="rect">
            <a:avLst/>
          </a:prstGeom>
          <a:noFill/>
          <a:ln w="9525">
            <a:noFill/>
            <a:miter lim="800000"/>
            <a:headEnd/>
            <a:tailEnd/>
          </a:ln>
        </p:spPr>
      </p:pic>
      <p:pic>
        <p:nvPicPr>
          <p:cNvPr id="1030" name="Picture 6" descr="Exclusive: "/>
          <p:cNvPicPr>
            <a:picLocks noChangeAspect="1" noChangeArrowheads="1"/>
          </p:cNvPicPr>
          <p:nvPr/>
        </p:nvPicPr>
        <p:blipFill>
          <a:blip r:embed="rId5" cstate="print"/>
          <a:srcRect l="10776" r="10165"/>
          <a:stretch>
            <a:fillRect/>
          </a:stretch>
        </p:blipFill>
        <p:spPr bwMode="auto">
          <a:xfrm>
            <a:off x="5533534" y="1200617"/>
            <a:ext cx="3307123" cy="2352990"/>
          </a:xfrm>
          <a:prstGeom prst="rect">
            <a:avLst/>
          </a:prstGeom>
          <a:noFill/>
        </p:spPr>
      </p:pic>
      <p:sp>
        <p:nvSpPr>
          <p:cNvPr id="7" name="6 - Ορθογώνιο"/>
          <p:cNvSpPr/>
          <p:nvPr/>
        </p:nvSpPr>
        <p:spPr>
          <a:xfrm>
            <a:off x="5279010" y="3501756"/>
            <a:ext cx="3864990" cy="430887"/>
          </a:xfrm>
          <a:prstGeom prst="rect">
            <a:avLst/>
          </a:prstGeom>
        </p:spPr>
        <p:txBody>
          <a:bodyPr wrap="square">
            <a:spAutoFit/>
          </a:bodyPr>
          <a:lstStyle/>
          <a:p>
            <a:pPr algn="ctr"/>
            <a:r>
              <a:rPr lang="en-US" sz="1100" b="1" dirty="0" smtClean="0">
                <a:solidFill>
                  <a:srgbClr val="FF0000"/>
                </a:solidFill>
                <a:latin typeface="Arial Narrow" pitchFamily="34" charset="0"/>
              </a:rPr>
              <a:t>Watch the video</a:t>
            </a:r>
          </a:p>
          <a:p>
            <a:pPr algn="ctr"/>
            <a:r>
              <a:rPr lang="en-US" sz="1050" dirty="0" smtClean="0">
                <a:latin typeface="Arial Narrow" pitchFamily="34" charset="0"/>
              </a:rPr>
              <a:t>http://www.channel4.com/news/syria-rebels-jihad-british-foreign-assad</a:t>
            </a:r>
            <a:endParaRPr lang="el-GR" sz="1050" dirty="0">
              <a:latin typeface="Arial Narrow" pitchFamily="34" charset="0"/>
            </a:endParaRPr>
          </a:p>
        </p:txBody>
      </p:sp>
      <p:sp>
        <p:nvSpPr>
          <p:cNvPr id="8" name="7 - Ορθογώνιο"/>
          <p:cNvSpPr/>
          <p:nvPr/>
        </p:nvSpPr>
        <p:spPr>
          <a:xfrm>
            <a:off x="5446788" y="637916"/>
            <a:ext cx="1361270"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Aug 2013</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grpSp>
        <p:nvGrpSpPr>
          <p:cNvPr id="18" name="17 - Ομάδα"/>
          <p:cNvGrpSpPr/>
          <p:nvPr/>
        </p:nvGrpSpPr>
        <p:grpSpPr>
          <a:xfrm>
            <a:off x="823773" y="1224731"/>
            <a:ext cx="4581499" cy="3361968"/>
            <a:chOff x="4318502" y="787651"/>
            <a:chExt cx="4581499" cy="3361968"/>
          </a:xfrm>
        </p:grpSpPr>
        <p:sp>
          <p:nvSpPr>
            <p:cNvPr id="19" name="18 - Ορθογώνιο"/>
            <p:cNvSpPr/>
            <p:nvPr/>
          </p:nvSpPr>
          <p:spPr>
            <a:xfrm>
              <a:off x="4336610" y="787651"/>
              <a:ext cx="4535786" cy="3349783"/>
            </a:xfrm>
            <a:prstGeom prst="rect">
              <a:avLst/>
            </a:prstGeom>
            <a:gradFill>
              <a:gsLst>
                <a:gs pos="0">
                  <a:srgbClr val="FFC000"/>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318502" y="1471963"/>
              <a:ext cx="4572000" cy="2677656"/>
            </a:xfrm>
            <a:prstGeom prst="rect">
              <a:avLst/>
            </a:prstGeom>
          </p:spPr>
          <p:txBody>
            <a:bodyPr>
              <a:spAutoFit/>
            </a:bodyPr>
            <a:lstStyle/>
            <a:p>
              <a:pPr algn="r"/>
              <a:r>
                <a:rPr lang="en-US" b="1" dirty="0" smtClean="0">
                  <a:latin typeface="Arial Narrow" pitchFamily="34" charset="0"/>
                </a:rPr>
                <a:t>Breast implants</a:t>
              </a:r>
            </a:p>
            <a:p>
              <a:pPr algn="r"/>
              <a:r>
                <a:rPr lang="en-US" b="1" dirty="0" smtClean="0">
                  <a:latin typeface="Arial Narrow" pitchFamily="34" charset="0"/>
                </a:rPr>
                <a:t>suicide bomb threat:</a:t>
              </a:r>
            </a:p>
            <a:p>
              <a:pPr algn="r"/>
              <a:r>
                <a:rPr lang="en-US" b="1" dirty="0" smtClean="0">
                  <a:latin typeface="Arial Narrow" pitchFamily="34" charset="0"/>
                </a:rPr>
                <a:t>Heathrow on</a:t>
              </a:r>
            </a:p>
            <a:p>
              <a:pPr algn="r"/>
              <a:r>
                <a:rPr lang="en-US" b="1" dirty="0" smtClean="0">
                  <a:latin typeface="Arial Narrow" pitchFamily="34" charset="0"/>
                </a:rPr>
                <a:t> high alert over</a:t>
              </a:r>
            </a:p>
            <a:p>
              <a:pPr algn="r"/>
              <a:r>
                <a:rPr lang="en-US" b="1" dirty="0" smtClean="0">
                  <a:latin typeface="Arial Narrow" pitchFamily="34" charset="0"/>
                </a:rPr>
                <a:t>“credible” intelligence </a:t>
              </a:r>
            </a:p>
            <a:p>
              <a:endParaRPr lang="en-US" dirty="0" smtClean="0">
                <a:latin typeface="Arial Narrow" pitchFamily="34" charset="0"/>
              </a:endParaRPr>
            </a:p>
            <a:p>
              <a:r>
                <a:rPr lang="en-US" sz="1600" dirty="0" smtClean="0">
                  <a:latin typeface="Arial Narrow" pitchFamily="34" charset="0"/>
                </a:rPr>
                <a:t>Security has been beefed up after intelligence al-Qaeda is plotting attacks on airlines flying out of London</a:t>
              </a:r>
            </a:p>
            <a:p>
              <a:endParaRPr lang="en-US" dirty="0" smtClean="0">
                <a:latin typeface="Arial Narrow" pitchFamily="34" charset="0"/>
              </a:endParaRPr>
            </a:p>
            <a:p>
              <a:r>
                <a:rPr lang="en-US" sz="1000" dirty="0" smtClean="0">
                  <a:latin typeface="Arial Narrow" pitchFamily="34" charset="0"/>
                </a:rPr>
                <a:t>http://www.mirror.co.uk/news/uk-news/breast-implants-suicide-bomb-threat-2172911</a:t>
              </a:r>
            </a:p>
          </p:txBody>
        </p:sp>
        <p:pic>
          <p:nvPicPr>
            <p:cNvPr id="21" name="Picture 2" descr="Surgeon holding silicone breast implants"/>
            <p:cNvPicPr>
              <a:picLocks noChangeAspect="1" noChangeArrowheads="1"/>
            </p:cNvPicPr>
            <p:nvPr/>
          </p:nvPicPr>
          <p:blipFill>
            <a:blip r:embed="rId6" cstate="print"/>
            <a:srcRect/>
            <a:stretch>
              <a:fillRect/>
            </a:stretch>
          </p:blipFill>
          <p:spPr bwMode="auto">
            <a:xfrm>
              <a:off x="4419284" y="1476673"/>
              <a:ext cx="2316494" cy="1540563"/>
            </a:xfrm>
            <a:prstGeom prst="rect">
              <a:avLst/>
            </a:prstGeom>
            <a:noFill/>
          </p:spPr>
        </p:pic>
        <p:pic>
          <p:nvPicPr>
            <p:cNvPr id="22" name="Picture 4" descr="http://www.amigoloans.co.uk/MediaUpdates/InTheNews/Images/Daily-Mirror-logo.jpg"/>
            <p:cNvPicPr>
              <a:picLocks noChangeAspect="1" noChangeArrowheads="1"/>
            </p:cNvPicPr>
            <p:nvPr/>
          </p:nvPicPr>
          <p:blipFill>
            <a:blip r:embed="rId7" cstate="print"/>
            <a:srcRect/>
            <a:stretch>
              <a:fillRect/>
            </a:stretch>
          </p:blipFill>
          <p:spPr bwMode="auto">
            <a:xfrm>
              <a:off x="4383545" y="838215"/>
              <a:ext cx="1690298" cy="456431"/>
            </a:xfrm>
            <a:prstGeom prst="rect">
              <a:avLst/>
            </a:prstGeom>
            <a:noFill/>
          </p:spPr>
        </p:pic>
        <p:sp>
          <p:nvSpPr>
            <p:cNvPr id="23" name="22 - TextBox"/>
            <p:cNvSpPr txBox="1"/>
            <p:nvPr/>
          </p:nvSpPr>
          <p:spPr>
            <a:xfrm>
              <a:off x="7740709" y="1267486"/>
              <a:ext cx="1159292" cy="261610"/>
            </a:xfrm>
            <a:prstGeom prst="rect">
              <a:avLst/>
            </a:prstGeom>
            <a:noFill/>
          </p:spPr>
          <p:txBody>
            <a:bodyPr wrap="none" rtlCol="0">
              <a:spAutoFit/>
            </a:bodyPr>
            <a:lstStyle/>
            <a:p>
              <a:r>
                <a:rPr lang="en-US" sz="1100" dirty="0" smtClean="0">
                  <a:latin typeface="Arial Narrow" pitchFamily="34" charset="0"/>
                </a:rPr>
                <a:t>16 Aug 2013 00:00</a:t>
              </a:r>
            </a:p>
          </p:txBody>
        </p:sp>
      </p:grpSp>
      <p:grpSp>
        <p:nvGrpSpPr>
          <p:cNvPr id="11" name="10 - Ομάδα"/>
          <p:cNvGrpSpPr/>
          <p:nvPr/>
        </p:nvGrpSpPr>
        <p:grpSpPr>
          <a:xfrm>
            <a:off x="2649461" y="1515917"/>
            <a:ext cx="4790388" cy="5079533"/>
            <a:chOff x="1366886" y="797067"/>
            <a:chExt cx="4790388" cy="5079533"/>
          </a:xfrm>
        </p:grpSpPr>
        <p:pic>
          <p:nvPicPr>
            <p:cNvPr id="1031" name="Picture 7"/>
            <p:cNvPicPr>
              <a:picLocks noChangeAspect="1" noChangeArrowheads="1"/>
            </p:cNvPicPr>
            <p:nvPr/>
          </p:nvPicPr>
          <p:blipFill>
            <a:blip r:embed="rId8" cstate="print"/>
            <a:srcRect l="21208" t="16924" r="40061" b="71287"/>
            <a:stretch>
              <a:fillRect/>
            </a:stretch>
          </p:blipFill>
          <p:spPr bwMode="auto">
            <a:xfrm>
              <a:off x="1366886" y="797067"/>
              <a:ext cx="4779390" cy="909185"/>
            </a:xfrm>
            <a:prstGeom prst="rect">
              <a:avLst/>
            </a:prstGeom>
            <a:noFill/>
            <a:ln w="9525">
              <a:noFill/>
              <a:miter lim="800000"/>
              <a:headEnd/>
              <a:tailEnd/>
            </a:ln>
          </p:spPr>
        </p:pic>
        <p:pic>
          <p:nvPicPr>
            <p:cNvPr id="10" name="Picture 7"/>
            <p:cNvPicPr>
              <a:picLocks noChangeAspect="1" noChangeArrowheads="1"/>
            </p:cNvPicPr>
            <p:nvPr/>
          </p:nvPicPr>
          <p:blipFill>
            <a:blip r:embed="rId8" cstate="print"/>
            <a:srcRect l="21208" t="34315" r="40061" b="11489"/>
            <a:stretch>
              <a:fillRect/>
            </a:stretch>
          </p:blipFill>
          <p:spPr bwMode="auto">
            <a:xfrm>
              <a:off x="1377884" y="1696824"/>
              <a:ext cx="4779390" cy="4179776"/>
            </a:xfrm>
            <a:prstGeom prst="rect">
              <a:avLst/>
            </a:prstGeom>
            <a:noFill/>
            <a:ln w="9525">
              <a:noFill/>
              <a:miter lim="800000"/>
              <a:headEnd/>
              <a:tailEnd/>
            </a:ln>
          </p:spPr>
        </p:pic>
      </p:grpSp>
      <p:grpSp>
        <p:nvGrpSpPr>
          <p:cNvPr id="24" name="23 - Ομάδα"/>
          <p:cNvGrpSpPr/>
          <p:nvPr/>
        </p:nvGrpSpPr>
        <p:grpSpPr>
          <a:xfrm>
            <a:off x="1011670" y="3950236"/>
            <a:ext cx="7490298" cy="2441643"/>
            <a:chOff x="2523599" y="4122252"/>
            <a:chExt cx="7490298" cy="2441643"/>
          </a:xfrm>
        </p:grpSpPr>
        <p:grpSp>
          <p:nvGrpSpPr>
            <p:cNvPr id="16" name="15 - Ομάδα"/>
            <p:cNvGrpSpPr/>
            <p:nvPr/>
          </p:nvGrpSpPr>
          <p:grpSpPr>
            <a:xfrm>
              <a:off x="2523599" y="4122252"/>
              <a:ext cx="7490298" cy="2441643"/>
              <a:chOff x="1194798" y="2978113"/>
              <a:chExt cx="7490298" cy="2441643"/>
            </a:xfrm>
          </p:grpSpPr>
          <p:pic>
            <p:nvPicPr>
              <p:cNvPr id="1032" name="Picture 8"/>
              <p:cNvPicPr>
                <a:picLocks noChangeAspect="1" noChangeArrowheads="1"/>
              </p:cNvPicPr>
              <p:nvPr/>
            </p:nvPicPr>
            <p:blipFill>
              <a:blip r:embed="rId9" cstate="print"/>
              <a:srcRect l="15228" t="38766" r="37964" b="36821"/>
              <a:stretch>
                <a:fillRect/>
              </a:stretch>
            </p:blipFill>
            <p:spPr bwMode="auto">
              <a:xfrm>
                <a:off x="1194798" y="2978113"/>
                <a:ext cx="7490298" cy="2441643"/>
              </a:xfrm>
              <a:prstGeom prst="rect">
                <a:avLst/>
              </a:prstGeom>
              <a:noFill/>
              <a:ln w="38100">
                <a:solidFill>
                  <a:srgbClr val="FF0000"/>
                </a:solidFill>
                <a:miter lim="800000"/>
                <a:headEnd/>
                <a:tailEnd/>
              </a:ln>
            </p:spPr>
          </p:pic>
          <p:cxnSp>
            <p:nvCxnSpPr>
              <p:cNvPr id="14" name="13 - Ευθύγραμμο βέλος σύνδεσης"/>
              <p:cNvCxnSpPr/>
              <p:nvPr/>
            </p:nvCxnSpPr>
            <p:spPr>
              <a:xfrm>
                <a:off x="7522590" y="3327662"/>
                <a:ext cx="226243" cy="3205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a:off x="5591666" y="4545291"/>
                <a:ext cx="226243" cy="3205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16 - Ορθογώνιο"/>
            <p:cNvSpPr/>
            <p:nvPr/>
          </p:nvSpPr>
          <p:spPr>
            <a:xfrm>
              <a:off x="6395500" y="4124044"/>
              <a:ext cx="3563312" cy="230832"/>
            </a:xfrm>
            <a:prstGeom prst="rect">
              <a:avLst/>
            </a:prstGeom>
          </p:spPr>
          <p:txBody>
            <a:bodyPr wrap="square">
              <a:spAutoFit/>
            </a:bodyPr>
            <a:lstStyle/>
            <a:p>
              <a:r>
                <a:rPr lang="en-US" sz="900" dirty="0" smtClean="0">
                  <a:latin typeface="Arial Narrow" pitchFamily="34" charset="0"/>
                </a:rPr>
                <a:t>http://www.stratfor.com/analysis/european-jihadists-continuation-historical-trend</a:t>
              </a:r>
              <a:endParaRPr lang="el-GR" sz="900" dirty="0">
                <a:latin typeface="Arial Narrow" pitchFamily="34" charset="0"/>
              </a:endParaRPr>
            </a:p>
          </p:txBody>
        </p:sp>
      </p:grpSp>
      <p:grpSp>
        <p:nvGrpSpPr>
          <p:cNvPr id="25" name="24 - Ομάδα"/>
          <p:cNvGrpSpPr/>
          <p:nvPr/>
        </p:nvGrpSpPr>
        <p:grpSpPr>
          <a:xfrm>
            <a:off x="2106061" y="3334523"/>
            <a:ext cx="4104614" cy="3084092"/>
            <a:chOff x="114300" y="829272"/>
            <a:chExt cx="4104614" cy="3084092"/>
          </a:xfrm>
        </p:grpSpPr>
        <p:grpSp>
          <p:nvGrpSpPr>
            <p:cNvPr id="26" name="7 - Ομάδα"/>
            <p:cNvGrpSpPr/>
            <p:nvPr/>
          </p:nvGrpSpPr>
          <p:grpSpPr>
            <a:xfrm>
              <a:off x="114300" y="829272"/>
              <a:ext cx="4104614" cy="3045611"/>
              <a:chOff x="114300" y="829272"/>
              <a:chExt cx="4104614" cy="3045611"/>
            </a:xfrm>
          </p:grpSpPr>
          <p:pic>
            <p:nvPicPr>
              <p:cNvPr id="28" name="Picture 4" descr="http://news.sky.com/static/8ohqqEWVLZutw6A8r1ANgG05OodGDwrRlk1utIvn2nb.png"/>
              <p:cNvPicPr>
                <a:picLocks noChangeAspect="1" noChangeArrowheads="1"/>
              </p:cNvPicPr>
              <p:nvPr/>
            </p:nvPicPr>
            <p:blipFill>
              <a:blip r:embed="rId10" cstate="print"/>
              <a:srcRect l="29406" r="26139" b="20171"/>
              <a:stretch>
                <a:fillRect/>
              </a:stretch>
            </p:blipFill>
            <p:spPr bwMode="auto">
              <a:xfrm>
                <a:off x="114300" y="829272"/>
                <a:ext cx="4065006" cy="3045611"/>
              </a:xfrm>
              <a:prstGeom prst="rect">
                <a:avLst/>
              </a:prstGeom>
              <a:noFill/>
            </p:spPr>
          </p:pic>
          <p:pic>
            <p:nvPicPr>
              <p:cNvPr id="29" name="Picture 2" descr="Sky News HD"/>
              <p:cNvPicPr>
                <a:picLocks noChangeAspect="1" noChangeArrowheads="1"/>
              </p:cNvPicPr>
              <p:nvPr/>
            </p:nvPicPr>
            <p:blipFill>
              <a:blip r:embed="rId11" cstate="print"/>
              <a:srcRect/>
              <a:stretch>
                <a:fillRect/>
              </a:stretch>
            </p:blipFill>
            <p:spPr bwMode="auto">
              <a:xfrm>
                <a:off x="1121521" y="976761"/>
                <a:ext cx="2171700" cy="400050"/>
              </a:xfrm>
              <a:prstGeom prst="rect">
                <a:avLst/>
              </a:prstGeom>
              <a:noFill/>
            </p:spPr>
          </p:pic>
          <p:pic>
            <p:nvPicPr>
              <p:cNvPr id="30" name="Picture 6" descr="FBI Director Robert Mueller"/>
              <p:cNvPicPr>
                <a:picLocks noChangeAspect="1" noChangeArrowheads="1"/>
              </p:cNvPicPr>
              <p:nvPr/>
            </p:nvPicPr>
            <p:blipFill>
              <a:blip r:embed="rId12" cstate="print"/>
              <a:srcRect l="31736"/>
              <a:stretch>
                <a:fillRect/>
              </a:stretch>
            </p:blipFill>
            <p:spPr bwMode="auto">
              <a:xfrm>
                <a:off x="114300" y="1871975"/>
                <a:ext cx="1545733" cy="1270987"/>
              </a:xfrm>
              <a:prstGeom prst="rect">
                <a:avLst/>
              </a:prstGeom>
              <a:noFill/>
            </p:spPr>
          </p:pic>
          <p:sp>
            <p:nvSpPr>
              <p:cNvPr id="31" name="30 - Ορθογώνιο"/>
              <p:cNvSpPr/>
              <p:nvPr/>
            </p:nvSpPr>
            <p:spPr>
              <a:xfrm>
                <a:off x="1661128" y="1849938"/>
                <a:ext cx="2557786" cy="1384995"/>
              </a:xfrm>
              <a:prstGeom prst="rect">
                <a:avLst/>
              </a:prstGeom>
            </p:spPr>
            <p:txBody>
              <a:bodyPr wrap="square">
                <a:spAutoFit/>
              </a:bodyPr>
              <a:lstStyle/>
              <a:p>
                <a:pPr algn="r"/>
                <a:r>
                  <a:rPr lang="en-US" sz="1200" b="1" dirty="0" smtClean="0">
                    <a:solidFill>
                      <a:srgbClr val="FFFF00"/>
                    </a:solidFill>
                    <a:latin typeface="Arial" pitchFamily="34" charset="0"/>
                    <a:cs typeface="Arial" pitchFamily="34" charset="0"/>
                  </a:rPr>
                  <a:t>FBI Director Fears</a:t>
                </a:r>
              </a:p>
              <a:p>
                <a:pPr algn="r"/>
                <a:r>
                  <a:rPr lang="en-US" sz="1200" b="1" dirty="0" smtClean="0">
                    <a:solidFill>
                      <a:srgbClr val="FFFF00"/>
                    </a:solidFill>
                    <a:latin typeface="Arial" pitchFamily="34" charset="0"/>
                    <a:cs typeface="Arial" pitchFamily="34" charset="0"/>
                  </a:rPr>
                  <a:t>9/11-Style Attack On US</a:t>
                </a:r>
              </a:p>
              <a:p>
                <a:endParaRPr lang="en-US" sz="1200" b="1" dirty="0" smtClean="0">
                  <a:solidFill>
                    <a:schemeClr val="bg1"/>
                  </a:solidFill>
                  <a:latin typeface="Arial" pitchFamily="34" charset="0"/>
                  <a:cs typeface="Arial" pitchFamily="34" charset="0"/>
                </a:endParaRPr>
              </a:p>
              <a:p>
                <a:r>
                  <a:rPr lang="en-US" sz="1200" b="1" dirty="0" smtClean="0">
                    <a:solidFill>
                      <a:schemeClr val="bg1"/>
                    </a:solidFill>
                    <a:latin typeface="Arial" pitchFamily="34" charset="0"/>
                    <a:cs typeface="Arial" pitchFamily="34" charset="0"/>
                  </a:rPr>
                  <a:t>Robert Mueller says his biggest fear is another plane attack, or that terrorists will use a weapon of mass destruction on the US.</a:t>
                </a:r>
                <a:endParaRPr lang="en-US" sz="1200" b="1" dirty="0">
                  <a:solidFill>
                    <a:schemeClr val="bg1"/>
                  </a:solidFill>
                  <a:latin typeface="Arial" pitchFamily="34" charset="0"/>
                  <a:cs typeface="Arial" pitchFamily="34" charset="0"/>
                </a:endParaRPr>
              </a:p>
            </p:txBody>
          </p:sp>
          <p:sp>
            <p:nvSpPr>
              <p:cNvPr id="32" name="31 - Ορθογώνιο"/>
              <p:cNvSpPr/>
              <p:nvPr/>
            </p:nvSpPr>
            <p:spPr>
              <a:xfrm>
                <a:off x="2321476" y="1614710"/>
                <a:ext cx="1856598" cy="215444"/>
              </a:xfrm>
              <a:prstGeom prst="rect">
                <a:avLst/>
              </a:prstGeom>
            </p:spPr>
            <p:txBody>
              <a:bodyPr wrap="none">
                <a:spAutoFit/>
              </a:bodyPr>
              <a:lstStyle/>
              <a:p>
                <a:r>
                  <a:rPr lang="en-US" sz="800" dirty="0" smtClean="0">
                    <a:solidFill>
                      <a:schemeClr val="bg1"/>
                    </a:solidFill>
                    <a:latin typeface="Arial" pitchFamily="34" charset="0"/>
                    <a:cs typeface="Arial" pitchFamily="34" charset="0"/>
                  </a:rPr>
                  <a:t>10:17am UK, Friday 23 August 2013</a:t>
                </a:r>
                <a:endParaRPr lang="el-GR" sz="800" dirty="0">
                  <a:solidFill>
                    <a:schemeClr val="bg1"/>
                  </a:solidFill>
                  <a:latin typeface="Arial" pitchFamily="34" charset="0"/>
                  <a:cs typeface="Arial" pitchFamily="34" charset="0"/>
                </a:endParaRPr>
              </a:p>
            </p:txBody>
          </p:sp>
        </p:grpSp>
        <p:sp>
          <p:nvSpPr>
            <p:cNvPr id="27" name="26 - Ορθογώνιο"/>
            <p:cNvSpPr/>
            <p:nvPr/>
          </p:nvSpPr>
          <p:spPr>
            <a:xfrm>
              <a:off x="114300" y="3667143"/>
              <a:ext cx="3805850" cy="246221"/>
            </a:xfrm>
            <a:prstGeom prst="rect">
              <a:avLst/>
            </a:prstGeom>
          </p:spPr>
          <p:txBody>
            <a:bodyPr wrap="square">
              <a:spAutoFit/>
            </a:bodyPr>
            <a:lstStyle/>
            <a:p>
              <a:r>
                <a:rPr lang="en-US" sz="1000" dirty="0" smtClean="0">
                  <a:latin typeface="Arial Narrow" pitchFamily="34" charset="0"/>
                </a:rPr>
                <a:t>http://news.sky.com/story/1132290/fbi-director-fears-9-11-style-attack-on-us</a:t>
              </a:r>
              <a:endParaRPr lang="el-GR" sz="1000" dirty="0">
                <a:latin typeface="Arial Narrow" pitchFamily="34" charset="0"/>
              </a:endParaRPr>
            </a:p>
          </p:txBody>
        </p:sp>
      </p:grpSp>
      <p:sp>
        <p:nvSpPr>
          <p:cNvPr id="33" name="32 - TextBox"/>
          <p:cNvSpPr txBox="1"/>
          <p:nvPr/>
        </p:nvSpPr>
        <p:spPr>
          <a:xfrm>
            <a:off x="122201" y="263569"/>
            <a:ext cx="2331729" cy="307777"/>
          </a:xfrm>
          <a:prstGeom prst="rect">
            <a:avLst/>
          </a:prstGeom>
          <a:noFill/>
        </p:spPr>
        <p:txBody>
          <a:bodyPr wrap="none" rtlCol="0">
            <a:spAutoFit/>
          </a:bodyPr>
          <a:lstStyle/>
          <a:p>
            <a:r>
              <a:rPr lang="en-US" sz="1400" dirty="0" smtClean="0">
                <a:solidFill>
                  <a:schemeClr val="bg1"/>
                </a:solidFill>
                <a:latin typeface="Arial Black" pitchFamily="34" charset="0"/>
              </a:rPr>
              <a:t>Terrorism &amp; </a:t>
            </a:r>
            <a:r>
              <a:rPr lang="en-US" sz="1400" dirty="0" smtClean="0">
                <a:solidFill>
                  <a:srgbClr val="FFFF00"/>
                </a:solidFill>
                <a:latin typeface="Arial Black" pitchFamily="34" charset="0"/>
              </a:rPr>
              <a:t>White AQ</a:t>
            </a:r>
            <a:endParaRPr lang="el-GR" sz="1400" dirty="0">
              <a:solidFill>
                <a:srgbClr val="FFFF00"/>
              </a:solidFill>
              <a:latin typeface="Arial Black" pitchFamily="34" charset="0"/>
            </a:endParaRPr>
          </a:p>
        </p:txBody>
      </p:sp>
      <p:grpSp>
        <p:nvGrpSpPr>
          <p:cNvPr id="34" name="33 - Ομάδα"/>
          <p:cNvGrpSpPr/>
          <p:nvPr/>
        </p:nvGrpSpPr>
        <p:grpSpPr>
          <a:xfrm>
            <a:off x="7338518" y="4700865"/>
            <a:ext cx="924570" cy="1594267"/>
            <a:chOff x="4016780" y="1808811"/>
            <a:chExt cx="924570" cy="1594267"/>
          </a:xfrm>
        </p:grpSpPr>
        <p:grpSp>
          <p:nvGrpSpPr>
            <p:cNvPr id="35" name="8 - Ομάδα"/>
            <p:cNvGrpSpPr/>
            <p:nvPr/>
          </p:nvGrpSpPr>
          <p:grpSpPr>
            <a:xfrm>
              <a:off x="4319181" y="1808811"/>
              <a:ext cx="622169" cy="1594267"/>
              <a:chOff x="1282045" y="922690"/>
              <a:chExt cx="622169" cy="1594267"/>
            </a:xfrm>
          </p:grpSpPr>
          <p:pic>
            <p:nvPicPr>
              <p:cNvPr id="37" name="Picture 4" descr="http://upload.wikimedia.org/wikipedia/commons/thumb/2/24/Traffic_lights_4_states.svg/580px-Traffic_lights_4_states.svg.png"/>
              <p:cNvPicPr>
                <a:picLocks noChangeAspect="1" noChangeArrowheads="1"/>
              </p:cNvPicPr>
              <p:nvPr/>
            </p:nvPicPr>
            <p:blipFill>
              <a:blip r:embed="rId13" cstate="print"/>
              <a:srcRect l="25311" r="53256" b="22108"/>
              <a:stretch>
                <a:fillRect/>
              </a:stretch>
            </p:blipFill>
            <p:spPr bwMode="auto">
              <a:xfrm>
                <a:off x="1282045" y="922690"/>
                <a:ext cx="622169" cy="1594267"/>
              </a:xfrm>
              <a:prstGeom prst="rect">
                <a:avLst/>
              </a:prstGeom>
              <a:noFill/>
            </p:spPr>
          </p:pic>
          <p:sp>
            <p:nvSpPr>
              <p:cNvPr id="38" name="37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6" name="35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67586" name="Picture 2" descr="http://www.randolphcounty.us/files/rc/imagecache/standard/dhs-ntas-badge-large.jpg"/>
          <p:cNvPicPr>
            <a:picLocks noChangeAspect="1" noChangeArrowheads="1"/>
          </p:cNvPicPr>
          <p:nvPr/>
        </p:nvPicPr>
        <p:blipFill>
          <a:blip r:embed="rId14" cstate="print"/>
          <a:srcRect/>
          <a:stretch>
            <a:fillRect/>
          </a:stretch>
        </p:blipFill>
        <p:spPr bwMode="auto">
          <a:xfrm>
            <a:off x="7009048" y="3509381"/>
            <a:ext cx="1905000" cy="1171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ou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4" presetClass="entr" presetSubtype="32" fill="hold" nodeType="afterEffect">
                                  <p:stCondLst>
                                    <p:cond delay="0"/>
                                  </p:stCondLst>
                                  <p:childTnLst>
                                    <p:set>
                                      <p:cBhvr>
                                        <p:cTn id="48" dur="1" fill="hold">
                                          <p:stCondLst>
                                            <p:cond delay="0"/>
                                          </p:stCondLst>
                                        </p:cTn>
                                        <p:tgtEl>
                                          <p:spTgt spid="67586"/>
                                        </p:tgtEl>
                                        <p:attrNameLst>
                                          <p:attrName>style.visibility</p:attrName>
                                        </p:attrNameLst>
                                      </p:cBhvr>
                                      <p:to>
                                        <p:strVal val="visible"/>
                                      </p:to>
                                    </p:set>
                                    <p:animEffect transition="in" filter="box(out)">
                                      <p:cBhvr>
                                        <p:cTn id="49" dur="5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5 - Ομάδα"/>
          <p:cNvGrpSpPr/>
          <p:nvPr/>
        </p:nvGrpSpPr>
        <p:grpSpPr>
          <a:xfrm>
            <a:off x="114300" y="743138"/>
            <a:ext cx="4611608" cy="4188469"/>
            <a:chOff x="114300" y="743138"/>
            <a:chExt cx="4611608" cy="4188469"/>
          </a:xfrm>
        </p:grpSpPr>
        <p:pic>
          <p:nvPicPr>
            <p:cNvPr id="179206" name="Picture 6" descr="http://www.hlswatch.com/wp-content/uploads/2011/10/stormy-weather-17491.jpg"/>
            <p:cNvPicPr>
              <a:picLocks noChangeAspect="1" noChangeArrowheads="1"/>
            </p:cNvPicPr>
            <p:nvPr/>
          </p:nvPicPr>
          <p:blipFill>
            <a:blip r:embed="rId2" cstate="print"/>
            <a:srcRect/>
            <a:stretch>
              <a:fillRect/>
            </a:stretch>
          </p:blipFill>
          <p:spPr bwMode="auto">
            <a:xfrm>
              <a:off x="114300" y="1643219"/>
              <a:ext cx="4611608" cy="3209438"/>
            </a:xfrm>
            <a:prstGeom prst="rect">
              <a:avLst/>
            </a:prstGeom>
            <a:noFill/>
            <a:ln>
              <a:solidFill>
                <a:schemeClr val="tx1"/>
              </a:solidFill>
            </a:ln>
          </p:spPr>
        </p:pic>
        <p:pic>
          <p:nvPicPr>
            <p:cNvPr id="179204" name="Picture 4" descr="http://www.gcsp.ch/extension/gcspdesign/design/gcsp/images/GCSP_Logo_Website.jpg"/>
            <p:cNvPicPr>
              <a:picLocks noChangeAspect="1" noChangeArrowheads="1"/>
            </p:cNvPicPr>
            <p:nvPr/>
          </p:nvPicPr>
          <p:blipFill>
            <a:blip r:embed="rId3" cstate="print"/>
            <a:srcRect/>
            <a:stretch>
              <a:fillRect/>
            </a:stretch>
          </p:blipFill>
          <p:spPr bwMode="auto">
            <a:xfrm>
              <a:off x="114300" y="743138"/>
              <a:ext cx="4610100" cy="1123950"/>
            </a:xfrm>
            <a:prstGeom prst="rect">
              <a:avLst/>
            </a:prstGeom>
            <a:noFill/>
            <a:ln>
              <a:solidFill>
                <a:schemeClr val="tx1"/>
              </a:solidFill>
            </a:ln>
          </p:spPr>
        </p:pic>
        <p:sp>
          <p:nvSpPr>
            <p:cNvPr id="4" name="3 - Ορθογώνιο"/>
            <p:cNvSpPr/>
            <p:nvPr/>
          </p:nvSpPr>
          <p:spPr>
            <a:xfrm>
              <a:off x="114300" y="2192396"/>
              <a:ext cx="4572000" cy="2739211"/>
            </a:xfrm>
            <a:prstGeom prst="rect">
              <a:avLst/>
            </a:prstGeom>
          </p:spPr>
          <p:txBody>
            <a:bodyPr>
              <a:spAutoFit/>
            </a:bodyPr>
            <a:lstStyle/>
            <a:p>
              <a:r>
                <a:rPr lang="en-US" b="1" dirty="0" smtClean="0">
                  <a:latin typeface="Arial Narrow" pitchFamily="34" charset="0"/>
                </a:rPr>
                <a:t>“varied, coordinated and sophisticated, or massive destabilizing actions </a:t>
              </a:r>
              <a:r>
                <a:rPr lang="en-US" b="1" dirty="0" smtClean="0">
                  <a:solidFill>
                    <a:schemeClr val="bg1"/>
                  </a:solidFill>
                  <a:latin typeface="Arial Narrow" pitchFamily="34" charset="0"/>
                </a:rPr>
                <a:t>[undertaken by </a:t>
              </a:r>
              <a:r>
                <a:rPr lang="en-US" b="1" dirty="0" smtClean="0">
                  <a:latin typeface="Arial Narrow" pitchFamily="34" charset="0"/>
                </a:rPr>
                <a:t>transnational or </a:t>
              </a:r>
              <a:r>
                <a:rPr lang="en-US" b="1" dirty="0" smtClean="0">
                  <a:solidFill>
                    <a:schemeClr val="bg1"/>
                  </a:solidFill>
                  <a:latin typeface="Arial Narrow" pitchFamily="34" charset="0"/>
                </a:rPr>
                <a:t>non-state actors] to disrupt the </a:t>
              </a:r>
              <a:r>
                <a:rPr lang="en-US" b="1" dirty="0" smtClean="0">
                  <a:latin typeface="Arial Narrow" pitchFamily="34" charset="0"/>
                </a:rPr>
                <a:t>economic</a:t>
              </a:r>
              <a:r>
                <a:rPr lang="en-US" b="1" dirty="0" smtClean="0">
                  <a:solidFill>
                    <a:schemeClr val="bg1"/>
                  </a:solidFill>
                  <a:latin typeface="Arial Narrow" pitchFamily="34" charset="0"/>
                </a:rPr>
                <a:t> stability of a state, groups of states,</a:t>
              </a:r>
            </a:p>
            <a:p>
              <a:r>
                <a:rPr lang="en-US" b="1" dirty="0" smtClean="0">
                  <a:solidFill>
                    <a:schemeClr val="bg1"/>
                  </a:solidFill>
                  <a:latin typeface="Arial Narrow" pitchFamily="34" charset="0"/>
                </a:rPr>
                <a:t>or society.”</a:t>
              </a:r>
            </a:p>
            <a:p>
              <a:endParaRPr lang="en-US" dirty="0" smtClean="0">
                <a:solidFill>
                  <a:schemeClr val="bg1"/>
                </a:solidFill>
                <a:latin typeface="Arial Narrow" pitchFamily="34" charset="0"/>
              </a:endParaRPr>
            </a:p>
            <a:p>
              <a:endParaRPr lang="en-US" dirty="0" smtClean="0">
                <a:solidFill>
                  <a:schemeClr val="bg1"/>
                </a:solidFill>
                <a:latin typeface="Arial Narrow" pitchFamily="34" charset="0"/>
              </a:endParaRPr>
            </a:p>
            <a:p>
              <a:endParaRPr lang="en-US" dirty="0" smtClean="0">
                <a:solidFill>
                  <a:schemeClr val="bg1"/>
                </a:solidFill>
                <a:latin typeface="Arial Narrow" pitchFamily="34" charset="0"/>
              </a:endParaRPr>
            </a:p>
            <a:p>
              <a:endParaRPr lang="en-US" dirty="0" smtClean="0">
                <a:solidFill>
                  <a:schemeClr val="bg1"/>
                </a:solidFill>
                <a:latin typeface="Arial Narrow" pitchFamily="34" charset="0"/>
              </a:endParaRPr>
            </a:p>
            <a:p>
              <a:r>
                <a:rPr lang="en-US" sz="1000" dirty="0" smtClean="0">
                  <a:solidFill>
                    <a:schemeClr val="bg1"/>
                  </a:solidFill>
                  <a:latin typeface="Arial Narrow" pitchFamily="34" charset="0"/>
                </a:rPr>
                <a:t>http://www.hlswatch.com/2011/10/21/economic-terrorism/</a:t>
              </a:r>
              <a:endParaRPr lang="el-GR" sz="1000" dirty="0">
                <a:solidFill>
                  <a:schemeClr val="bg1"/>
                </a:solidFill>
                <a:latin typeface="Arial Narrow" pitchFamily="34" charset="0"/>
              </a:endParaRPr>
            </a:p>
          </p:txBody>
        </p:sp>
      </p:grpSp>
      <p:sp>
        <p:nvSpPr>
          <p:cNvPr id="7" name="Text Box 4"/>
          <p:cNvSpPr txBox="1">
            <a:spLocks noChangeArrowheads="1"/>
          </p:cNvSpPr>
          <p:nvPr/>
        </p:nvSpPr>
        <p:spPr bwMode="auto">
          <a:xfrm>
            <a:off x="119964" y="263640"/>
            <a:ext cx="3173497" cy="307777"/>
          </a:xfrm>
          <a:prstGeom prst="rect">
            <a:avLst/>
          </a:prstGeom>
          <a:noFill/>
          <a:ln w="9525" algn="ctr">
            <a:noFill/>
            <a:miter lim="800000"/>
            <a:headEnd/>
            <a:tailEnd/>
          </a:ln>
        </p:spPr>
        <p:txBody>
          <a:bodyPr wrap="none">
            <a:spAutoFit/>
          </a:bodyPr>
          <a:lstStyle/>
          <a:p>
            <a:r>
              <a:rPr lang="en-US" sz="1400" dirty="0" smtClean="0">
                <a:solidFill>
                  <a:srgbClr val="FFFF00"/>
                </a:solidFill>
                <a:latin typeface="Arial Black" pitchFamily="34" charset="0"/>
              </a:rPr>
              <a:t>(Economic/financial </a:t>
            </a:r>
            <a:r>
              <a:rPr lang="en-US" sz="1400" dirty="0" smtClean="0">
                <a:solidFill>
                  <a:schemeClr val="bg1"/>
                </a:solidFill>
                <a:latin typeface="Arial Black" pitchFamily="34" charset="0"/>
              </a:rPr>
              <a:t>terrorism</a:t>
            </a:r>
            <a:r>
              <a:rPr lang="en-US" sz="1400" dirty="0" smtClean="0">
                <a:solidFill>
                  <a:srgbClr val="FFFF00"/>
                </a:solidFill>
                <a:latin typeface="Arial Black" pitchFamily="34" charset="0"/>
              </a:rPr>
              <a:t>)</a:t>
            </a:r>
            <a:endParaRPr lang="el-GR" sz="1400" dirty="0">
              <a:solidFill>
                <a:schemeClr val="bg1"/>
              </a:solidFill>
              <a:latin typeface="Arial Black" pitchFamily="34" charset="0"/>
            </a:endParaRPr>
          </a:p>
        </p:txBody>
      </p:sp>
      <p:pic>
        <p:nvPicPr>
          <p:cNvPr id="179210" name="Picture 10" descr="http://tvxs.gr/sites/default/files/article/2012/07/85332-ftwxia.jpg"/>
          <p:cNvPicPr>
            <a:picLocks noChangeAspect="1" noChangeArrowheads="1"/>
          </p:cNvPicPr>
          <p:nvPr/>
        </p:nvPicPr>
        <p:blipFill>
          <a:blip r:embed="rId4" cstate="print"/>
          <a:srcRect r="3791"/>
          <a:stretch>
            <a:fillRect/>
          </a:stretch>
        </p:blipFill>
        <p:spPr bwMode="auto">
          <a:xfrm>
            <a:off x="3630439" y="2790124"/>
            <a:ext cx="5513561" cy="4067876"/>
          </a:xfrm>
          <a:prstGeom prst="rect">
            <a:avLst/>
          </a:prstGeom>
          <a:ln>
            <a:noFill/>
          </a:ln>
          <a:effectLst>
            <a:softEdge rad="112500"/>
          </a:effectLst>
        </p:spPr>
      </p:pic>
      <p:pic>
        <p:nvPicPr>
          <p:cNvPr id="179212" name="Picture 12" descr="http://www.rizospastis.gr/getImage.do?size=large&amp;id=354091&amp;format=.jpg"/>
          <p:cNvPicPr>
            <a:picLocks noChangeAspect="1" noChangeArrowheads="1"/>
          </p:cNvPicPr>
          <p:nvPr/>
        </p:nvPicPr>
        <p:blipFill>
          <a:blip r:embed="rId5" cstate="print"/>
          <a:srcRect r="5166" b="5212"/>
          <a:stretch>
            <a:fillRect/>
          </a:stretch>
        </p:blipFill>
        <p:spPr bwMode="auto">
          <a:xfrm>
            <a:off x="0" y="570368"/>
            <a:ext cx="5939073" cy="4164594"/>
          </a:xfrm>
          <a:prstGeom prst="rect">
            <a:avLst/>
          </a:prstGeom>
          <a:ln>
            <a:noFill/>
          </a:ln>
          <a:effectLst>
            <a:softEdge rad="112500"/>
          </a:effectLst>
        </p:spPr>
      </p:pic>
      <p:grpSp>
        <p:nvGrpSpPr>
          <p:cNvPr id="3" name="14 - Ομάδα"/>
          <p:cNvGrpSpPr/>
          <p:nvPr/>
        </p:nvGrpSpPr>
        <p:grpSpPr>
          <a:xfrm>
            <a:off x="400019" y="4963609"/>
            <a:ext cx="2809875" cy="1628776"/>
            <a:chOff x="3034577" y="4990769"/>
            <a:chExt cx="2809875" cy="1628776"/>
          </a:xfrm>
        </p:grpSpPr>
        <p:pic>
          <p:nvPicPr>
            <p:cNvPr id="179208" name="Picture 8" descr="https://encrypted-tbn1.gstatic.com/images?q=tbn:ANd9GcRck6wKa7HdifYeowjeJQzT2BkMwpde4cjGf4V2qtfEIDAu9yoXbQ"/>
            <p:cNvPicPr>
              <a:picLocks noChangeAspect="1" noChangeArrowheads="1"/>
            </p:cNvPicPr>
            <p:nvPr/>
          </p:nvPicPr>
          <p:blipFill>
            <a:blip r:embed="rId6" cstate="print"/>
            <a:srcRect/>
            <a:stretch>
              <a:fillRect/>
            </a:stretch>
          </p:blipFill>
          <p:spPr bwMode="auto">
            <a:xfrm>
              <a:off x="3034577" y="4990769"/>
              <a:ext cx="2809875" cy="1628776"/>
            </a:xfrm>
            <a:prstGeom prst="rect">
              <a:avLst/>
            </a:prstGeom>
            <a:noFill/>
          </p:spPr>
        </p:pic>
        <p:cxnSp>
          <p:nvCxnSpPr>
            <p:cNvPr id="12" name="11 - Ευθύγραμμο βέλος σύνδεσης"/>
            <p:cNvCxnSpPr/>
            <p:nvPr/>
          </p:nvCxnSpPr>
          <p:spPr>
            <a:xfrm flipH="1" flipV="1">
              <a:off x="4472412" y="6111089"/>
              <a:ext cx="470780" cy="28971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3" name="Picture 12" descr="http://www.rizospastis.gr/getImage.do?size=large&amp;id=354091&amp;format=.jpg"/>
          <p:cNvPicPr>
            <a:picLocks noChangeAspect="1" noChangeArrowheads="1"/>
          </p:cNvPicPr>
          <p:nvPr/>
        </p:nvPicPr>
        <p:blipFill>
          <a:blip r:embed="rId7" cstate="print"/>
          <a:srcRect l="19797" t="11328" r="46301" b="5212"/>
          <a:stretch>
            <a:fillRect/>
          </a:stretch>
        </p:blipFill>
        <p:spPr bwMode="auto">
          <a:xfrm>
            <a:off x="5359658" y="1225758"/>
            <a:ext cx="1258432" cy="2154030"/>
          </a:xfrm>
          <a:prstGeom prst="rect">
            <a:avLst/>
          </a:prstGeom>
          <a:noFill/>
          <a:ln w="38100">
            <a:solidFill>
              <a:srgbClr val="FFC000"/>
            </a:solidFill>
          </a:ln>
        </p:spPr>
      </p:pic>
      <p:pic>
        <p:nvPicPr>
          <p:cNvPr id="14" name="Picture 10" descr="http://tvxs.gr/sites/default/files/article/2012/07/85332-ftwxia.jpg"/>
          <p:cNvPicPr>
            <a:picLocks noChangeAspect="1" noChangeArrowheads="1"/>
          </p:cNvPicPr>
          <p:nvPr/>
        </p:nvPicPr>
        <p:blipFill>
          <a:blip r:embed="rId4" cstate="print"/>
          <a:srcRect l="55057" t="7428" r="3571" b="11570"/>
          <a:stretch>
            <a:fillRect/>
          </a:stretch>
        </p:blipFill>
        <p:spPr bwMode="auto">
          <a:xfrm>
            <a:off x="6735782" y="1234116"/>
            <a:ext cx="1412341" cy="2154725"/>
          </a:xfrm>
          <a:prstGeom prst="rect">
            <a:avLst/>
          </a:prstGeom>
          <a:noFill/>
          <a:ln w="38100">
            <a:solidFill>
              <a:srgbClr val="FFC000"/>
            </a:solidFill>
          </a:ln>
        </p:spPr>
      </p:pic>
      <p:grpSp>
        <p:nvGrpSpPr>
          <p:cNvPr id="5" name="20 - Ομάδα"/>
          <p:cNvGrpSpPr/>
          <p:nvPr/>
        </p:nvGrpSpPr>
        <p:grpSpPr>
          <a:xfrm>
            <a:off x="8156059" y="1206221"/>
            <a:ext cx="924570" cy="1594267"/>
            <a:chOff x="4016780" y="1808811"/>
            <a:chExt cx="924570" cy="1594267"/>
          </a:xfrm>
        </p:grpSpPr>
        <p:grpSp>
          <p:nvGrpSpPr>
            <p:cNvPr id="6" name="8 - Ομάδα"/>
            <p:cNvGrpSpPr/>
            <p:nvPr/>
          </p:nvGrpSpPr>
          <p:grpSpPr>
            <a:xfrm>
              <a:off x="4319181" y="1808811"/>
              <a:ext cx="622169" cy="1594267"/>
              <a:chOff x="1282045" y="922690"/>
              <a:chExt cx="622169" cy="1594267"/>
            </a:xfrm>
          </p:grpSpPr>
          <p:pic>
            <p:nvPicPr>
              <p:cNvPr id="25" name="Picture 4" descr="http://upload.wikimedia.org/wikipedia/commons/thumb/2/24/Traffic_lights_4_states.svg/580px-Traffic_lights_4_states.svg.png"/>
              <p:cNvPicPr>
                <a:picLocks noChangeAspect="1" noChangeArrowheads="1"/>
              </p:cNvPicPr>
              <p:nvPr/>
            </p:nvPicPr>
            <p:blipFill>
              <a:blip r:embed="rId8" cstate="print"/>
              <a:srcRect l="25311" r="53256" b="22108"/>
              <a:stretch>
                <a:fillRect/>
              </a:stretch>
            </p:blipFill>
            <p:spPr bwMode="auto">
              <a:xfrm>
                <a:off x="1282045" y="922690"/>
                <a:ext cx="622169" cy="1594267"/>
              </a:xfrm>
              <a:prstGeom prst="rect">
                <a:avLst/>
              </a:prstGeom>
              <a:noFill/>
            </p:spPr>
          </p:pic>
          <p:sp>
            <p:nvSpPr>
              <p:cNvPr id="26" name="25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4" name="23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34818" name="Picture 2" descr="http://upload.wikimedia.org/wikipedia/commons/4/43/Cat_teeth.jpg"/>
          <p:cNvPicPr>
            <a:picLocks noChangeAspect="1" noChangeArrowheads="1"/>
          </p:cNvPicPr>
          <p:nvPr/>
        </p:nvPicPr>
        <p:blipFill>
          <a:blip r:embed="rId9" cstate="print"/>
          <a:srcRect r="12456"/>
          <a:stretch>
            <a:fillRect/>
          </a:stretch>
        </p:blipFill>
        <p:spPr bwMode="auto">
          <a:xfrm>
            <a:off x="2170328" y="2390114"/>
            <a:ext cx="4348166" cy="372825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9212"/>
                                        </p:tgtEl>
                                        <p:attrNameLst>
                                          <p:attrName>style.visibility</p:attrName>
                                        </p:attrNameLst>
                                      </p:cBhvr>
                                      <p:to>
                                        <p:strVal val="visible"/>
                                      </p:to>
                                    </p:set>
                                    <p:animEffect transition="in" filter="dissolve">
                                      <p:cBhvr>
                                        <p:cTn id="15" dur="500"/>
                                        <p:tgtEl>
                                          <p:spTgt spid="179212"/>
                                        </p:tgtEl>
                                      </p:cBhvr>
                                    </p:animEffect>
                                  </p:childTnLst>
                                </p:cTn>
                              </p:par>
                              <p:par>
                                <p:cTn id="16" presetID="9" presetClass="entr" presetSubtype="0" fill="hold" nodeType="withEffect">
                                  <p:stCondLst>
                                    <p:cond delay="0"/>
                                  </p:stCondLst>
                                  <p:childTnLst>
                                    <p:set>
                                      <p:cBhvr>
                                        <p:cTn id="17" dur="1" fill="hold">
                                          <p:stCondLst>
                                            <p:cond delay="0"/>
                                          </p:stCondLst>
                                        </p:cTn>
                                        <p:tgtEl>
                                          <p:spTgt spid="179210"/>
                                        </p:tgtEl>
                                        <p:attrNameLst>
                                          <p:attrName>style.visibility</p:attrName>
                                        </p:attrNameLst>
                                      </p:cBhvr>
                                      <p:to>
                                        <p:strVal val="visible"/>
                                      </p:to>
                                    </p:set>
                                    <p:animEffect transition="in" filter="dissolve">
                                      <p:cBhvr>
                                        <p:cTn id="18" dur="500"/>
                                        <p:tgtEl>
                                          <p:spTgt spid="1792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34818"/>
                                        </p:tgtEl>
                                        <p:attrNameLst>
                                          <p:attrName>style.visibility</p:attrName>
                                        </p:attrNameLst>
                                      </p:cBhvr>
                                      <p:to>
                                        <p:strVal val="visible"/>
                                      </p:to>
                                    </p:set>
                                    <p:animEffect transition="in" filter="box(out)">
                                      <p:cBhvr>
                                        <p:cTn id="28" dur="500"/>
                                        <p:tgtEl>
                                          <p:spTgt spid="348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9964" y="263640"/>
            <a:ext cx="3173497" cy="307777"/>
          </a:xfrm>
          <a:prstGeom prst="rect">
            <a:avLst/>
          </a:prstGeom>
          <a:noFill/>
          <a:ln w="9525" algn="ctr">
            <a:noFill/>
            <a:miter lim="800000"/>
            <a:headEnd/>
            <a:tailEnd/>
          </a:ln>
        </p:spPr>
        <p:txBody>
          <a:bodyPr wrap="none">
            <a:spAutoFit/>
          </a:bodyPr>
          <a:lstStyle/>
          <a:p>
            <a:r>
              <a:rPr lang="en-US" sz="1400" dirty="0" smtClean="0">
                <a:solidFill>
                  <a:srgbClr val="FFFF00"/>
                </a:solidFill>
                <a:latin typeface="Arial Black" pitchFamily="34" charset="0"/>
              </a:rPr>
              <a:t>(Economic/financial </a:t>
            </a:r>
            <a:r>
              <a:rPr lang="en-US" sz="1400" dirty="0" smtClean="0">
                <a:solidFill>
                  <a:schemeClr val="bg1"/>
                </a:solidFill>
                <a:latin typeface="Arial Black" pitchFamily="34" charset="0"/>
              </a:rPr>
              <a:t>terrorism</a:t>
            </a:r>
            <a:r>
              <a:rPr lang="en-US" sz="1400" dirty="0" smtClean="0">
                <a:solidFill>
                  <a:srgbClr val="FFFF00"/>
                </a:solidFill>
                <a:latin typeface="Arial Black" pitchFamily="34" charset="0"/>
              </a:rPr>
              <a:t>)</a:t>
            </a:r>
            <a:endParaRPr lang="el-GR" sz="1400" dirty="0">
              <a:solidFill>
                <a:schemeClr val="bg1"/>
              </a:solidFill>
              <a:latin typeface="Arial Black" pitchFamily="34" charset="0"/>
            </a:endParaRPr>
          </a:p>
        </p:txBody>
      </p:sp>
      <p:pic>
        <p:nvPicPr>
          <p:cNvPr id="3" name="Picture 2" descr="government-shutdown-recession.si.jpg"/>
          <p:cNvPicPr>
            <a:picLocks noChangeAspect="1"/>
          </p:cNvPicPr>
          <p:nvPr/>
        </p:nvPicPr>
        <p:blipFill>
          <a:blip r:embed="rId2" cstate="print"/>
          <a:stretch>
            <a:fillRect/>
          </a:stretch>
        </p:blipFill>
        <p:spPr>
          <a:xfrm>
            <a:off x="4491479" y="4131733"/>
            <a:ext cx="4652521" cy="2726268"/>
          </a:xfrm>
          <a:prstGeom prst="rect">
            <a:avLst/>
          </a:prstGeom>
        </p:spPr>
      </p:pic>
      <p:pic>
        <p:nvPicPr>
          <p:cNvPr id="4" name="Picture 3" descr="article-2435352-184C157400000578-87_634x331.jpg"/>
          <p:cNvPicPr>
            <a:picLocks noChangeAspect="1"/>
          </p:cNvPicPr>
          <p:nvPr/>
        </p:nvPicPr>
        <p:blipFill>
          <a:blip r:embed="rId3" cstate="print"/>
          <a:stretch>
            <a:fillRect/>
          </a:stretch>
        </p:blipFill>
        <p:spPr>
          <a:xfrm>
            <a:off x="4389015" y="1056569"/>
            <a:ext cx="4754985" cy="2880431"/>
          </a:xfrm>
          <a:prstGeom prst="rect">
            <a:avLst/>
          </a:prstGeom>
        </p:spPr>
      </p:pic>
      <p:pic>
        <p:nvPicPr>
          <p:cNvPr id="5" name="Picture 4" descr="Burlington_Free_Pr_2688940k.jpg"/>
          <p:cNvPicPr>
            <a:picLocks noChangeAspect="1"/>
          </p:cNvPicPr>
          <p:nvPr/>
        </p:nvPicPr>
        <p:blipFill>
          <a:blip r:embed="rId4" cstate="print"/>
          <a:stretch>
            <a:fillRect/>
          </a:stretch>
        </p:blipFill>
        <p:spPr>
          <a:xfrm>
            <a:off x="0" y="667559"/>
            <a:ext cx="4496780" cy="599570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5538" name="Picture 2" descr="http://cdn.theatlantic.com/static/mt/assets/business/Screen%20Shot%202012-04-24%20at%2011.19.49%20AM.png"/>
          <p:cNvPicPr>
            <a:picLocks noChangeAspect="1" noChangeArrowheads="1"/>
          </p:cNvPicPr>
          <p:nvPr/>
        </p:nvPicPr>
        <p:blipFill>
          <a:blip r:embed="rId2" cstate="print"/>
          <a:srcRect/>
          <a:stretch>
            <a:fillRect/>
          </a:stretch>
        </p:blipFill>
        <p:spPr bwMode="auto">
          <a:xfrm>
            <a:off x="89586" y="1774479"/>
            <a:ext cx="8913012" cy="4843136"/>
          </a:xfrm>
          <a:prstGeom prst="rect">
            <a:avLst/>
          </a:prstGeom>
          <a:noFill/>
        </p:spPr>
      </p:pic>
      <p:grpSp>
        <p:nvGrpSpPr>
          <p:cNvPr id="2" name="10 - Ομάδα"/>
          <p:cNvGrpSpPr/>
          <p:nvPr/>
        </p:nvGrpSpPr>
        <p:grpSpPr>
          <a:xfrm>
            <a:off x="480997" y="723240"/>
            <a:ext cx="4317338" cy="1817419"/>
            <a:chOff x="480997" y="723240"/>
            <a:chExt cx="4317338" cy="1817419"/>
          </a:xfrm>
        </p:grpSpPr>
        <p:pic>
          <p:nvPicPr>
            <p:cNvPr id="65539" name="Picture 3"/>
            <p:cNvPicPr>
              <a:picLocks noChangeAspect="1" noChangeArrowheads="1"/>
            </p:cNvPicPr>
            <p:nvPr/>
          </p:nvPicPr>
          <p:blipFill>
            <a:blip r:embed="rId3" cstate="print"/>
            <a:srcRect l="18616" t="25408" r="42857" b="47452"/>
            <a:stretch>
              <a:fillRect/>
            </a:stretch>
          </p:blipFill>
          <p:spPr bwMode="auto">
            <a:xfrm>
              <a:off x="480997" y="723240"/>
              <a:ext cx="4317338" cy="1817419"/>
            </a:xfrm>
            <a:prstGeom prst="rect">
              <a:avLst/>
            </a:prstGeom>
            <a:noFill/>
            <a:ln w="9525">
              <a:noFill/>
              <a:miter lim="800000"/>
              <a:headEnd/>
              <a:tailEnd/>
            </a:ln>
          </p:spPr>
        </p:pic>
        <p:sp>
          <p:nvSpPr>
            <p:cNvPr id="4" name="3 - Ορθογώνιο"/>
            <p:cNvSpPr/>
            <p:nvPr/>
          </p:nvSpPr>
          <p:spPr>
            <a:xfrm>
              <a:off x="2751884" y="743874"/>
              <a:ext cx="2046445" cy="611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65540" name="Picture 4"/>
          <p:cNvPicPr>
            <a:picLocks noChangeAspect="1" noChangeArrowheads="1"/>
          </p:cNvPicPr>
          <p:nvPr/>
        </p:nvPicPr>
        <p:blipFill>
          <a:blip r:embed="rId4" cstate="print"/>
          <a:srcRect l="22873" t="58542" r="44165" b="26926"/>
          <a:stretch>
            <a:fillRect/>
          </a:stretch>
        </p:blipFill>
        <p:spPr bwMode="auto">
          <a:xfrm>
            <a:off x="908531" y="3150606"/>
            <a:ext cx="7546897" cy="1774479"/>
          </a:xfrm>
          <a:prstGeom prst="rect">
            <a:avLst/>
          </a:prstGeom>
          <a:noFill/>
          <a:ln w="38100">
            <a:solidFill>
              <a:srgbClr val="FF0000"/>
            </a:solidFill>
            <a:miter lim="800000"/>
            <a:headEnd/>
            <a:tailEnd/>
          </a:ln>
        </p:spPr>
      </p:pic>
      <p:sp>
        <p:nvSpPr>
          <p:cNvPr id="8" name="7 - TextBox"/>
          <p:cNvSpPr txBox="1"/>
          <p:nvPr/>
        </p:nvSpPr>
        <p:spPr>
          <a:xfrm>
            <a:off x="135067" y="263203"/>
            <a:ext cx="2039084" cy="307777"/>
          </a:xfrm>
          <a:prstGeom prst="rect">
            <a:avLst/>
          </a:prstGeom>
          <a:noFill/>
        </p:spPr>
        <p:txBody>
          <a:bodyPr wrap="none" rtlCol="0">
            <a:spAutoFit/>
          </a:bodyPr>
          <a:lstStyle/>
          <a:p>
            <a:r>
              <a:rPr lang="en-US" sz="1400" dirty="0" smtClean="0">
                <a:solidFill>
                  <a:schemeClr val="bg1"/>
                </a:solidFill>
                <a:latin typeface="Arial Black" pitchFamily="34" charset="0"/>
              </a:rPr>
              <a:t>Illegal immigration</a:t>
            </a:r>
            <a:endParaRPr lang="el-GR" sz="1400" dirty="0">
              <a:solidFill>
                <a:schemeClr val="bg1"/>
              </a:solidFill>
              <a:latin typeface="Arial Black" pitchFamily="34" charset="0"/>
            </a:endParaRPr>
          </a:p>
        </p:txBody>
      </p:sp>
      <p:sp>
        <p:nvSpPr>
          <p:cNvPr id="9" name="8 - Ορθογώνιο"/>
          <p:cNvSpPr/>
          <p:nvPr/>
        </p:nvSpPr>
        <p:spPr>
          <a:xfrm>
            <a:off x="2869948" y="6611779"/>
            <a:ext cx="6274052" cy="246221"/>
          </a:xfrm>
          <a:prstGeom prst="rect">
            <a:avLst/>
          </a:prstGeom>
        </p:spPr>
        <p:txBody>
          <a:bodyPr wrap="square">
            <a:spAutoFit/>
          </a:bodyPr>
          <a:lstStyle/>
          <a:p>
            <a:r>
              <a:rPr lang="en-US" sz="1000" dirty="0" smtClean="0">
                <a:latin typeface="Arial Narrow" pitchFamily="34" charset="0"/>
              </a:rPr>
              <a:t>http://www.theatlantic.com/business/archive/2012/04/americas-secret-growth-weapon-why-immigration-really-really-matters/256294/</a:t>
            </a:r>
            <a:endParaRPr lang="el-GR" sz="1000" dirty="0">
              <a:latin typeface="Arial Narrow" pitchFamily="34" charset="0"/>
            </a:endParaRPr>
          </a:p>
        </p:txBody>
      </p:sp>
      <p:pic>
        <p:nvPicPr>
          <p:cNvPr id="10" name="Picture 2" descr="http://cdn.theatlantic.com/static/mt/assets/business/Screen%20Shot%202012-04-24%20at%2011.19.49%20AM.png"/>
          <p:cNvPicPr>
            <a:picLocks noChangeAspect="1" noChangeArrowheads="1"/>
          </p:cNvPicPr>
          <p:nvPr/>
        </p:nvPicPr>
        <p:blipFill>
          <a:blip r:embed="rId2" cstate="print"/>
          <a:srcRect l="35884" t="10716" r="53755" b="83706"/>
          <a:stretch>
            <a:fillRect/>
          </a:stretch>
        </p:blipFill>
        <p:spPr bwMode="auto">
          <a:xfrm>
            <a:off x="8057583" y="1566248"/>
            <a:ext cx="923453" cy="271605"/>
          </a:xfrm>
          <a:prstGeom prst="rect">
            <a:avLst/>
          </a:prstGeom>
          <a:noFill/>
        </p:spPr>
      </p:pic>
      <p:pic>
        <p:nvPicPr>
          <p:cNvPr id="12" name="Picture 2" descr="http://cdn.theatlantic.com/static/mt/assets/business/Screen%20Shot%202012-04-24%20at%2011.19.49%20AM.png"/>
          <p:cNvPicPr>
            <a:picLocks noChangeAspect="1" noChangeArrowheads="1"/>
          </p:cNvPicPr>
          <p:nvPr/>
        </p:nvPicPr>
        <p:blipFill>
          <a:blip r:embed="rId2" cstate="print"/>
          <a:srcRect l="35884" t="2777" r="53755" b="92176"/>
          <a:stretch>
            <a:fillRect/>
          </a:stretch>
        </p:blipFill>
        <p:spPr bwMode="auto">
          <a:xfrm>
            <a:off x="7150728" y="1557197"/>
            <a:ext cx="943070" cy="2444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box(out)">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Picture 2" descr="http://thumbs.dreamstime.com/z/illegal-immigration-border-2-4290071.jpg"/>
          <p:cNvPicPr>
            <a:picLocks noChangeAspect="1" noChangeArrowheads="1"/>
          </p:cNvPicPr>
          <p:nvPr/>
        </p:nvPicPr>
        <p:blipFill>
          <a:blip r:embed="rId2" cstate="print"/>
          <a:srcRect l="2655" t="22549" r="2174" b="10901"/>
          <a:stretch>
            <a:fillRect/>
          </a:stretch>
        </p:blipFill>
        <p:spPr bwMode="auto">
          <a:xfrm>
            <a:off x="2842789" y="1294647"/>
            <a:ext cx="5830432" cy="3168713"/>
          </a:xfrm>
          <a:prstGeom prst="rect">
            <a:avLst/>
          </a:prstGeom>
          <a:noFill/>
        </p:spPr>
      </p:pic>
      <p:pic>
        <p:nvPicPr>
          <p:cNvPr id="70658" name="Picture 2" descr="http://www.greek-islands.us/map-greece/greece-map.gif"/>
          <p:cNvPicPr>
            <a:picLocks noChangeAspect="1" noChangeArrowheads="1"/>
          </p:cNvPicPr>
          <p:nvPr/>
        </p:nvPicPr>
        <p:blipFill>
          <a:blip r:embed="rId3" cstate="print"/>
          <a:srcRect/>
          <a:stretch>
            <a:fillRect/>
          </a:stretch>
        </p:blipFill>
        <p:spPr bwMode="auto">
          <a:xfrm>
            <a:off x="2634726" y="1181804"/>
            <a:ext cx="6124575" cy="5334001"/>
          </a:xfrm>
          <a:prstGeom prst="rect">
            <a:avLst/>
          </a:prstGeom>
          <a:noFill/>
        </p:spPr>
      </p:pic>
      <p:sp>
        <p:nvSpPr>
          <p:cNvPr id="3" name="2 - Αριστερό βέλος"/>
          <p:cNvSpPr/>
          <p:nvPr/>
        </p:nvSpPr>
        <p:spPr>
          <a:xfrm>
            <a:off x="6532775" y="1696825"/>
            <a:ext cx="810705" cy="47134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4" name="3 - Αριστερό βέλος"/>
          <p:cNvSpPr/>
          <p:nvPr/>
        </p:nvSpPr>
        <p:spPr>
          <a:xfrm>
            <a:off x="6826577" y="2967185"/>
            <a:ext cx="810705" cy="47134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5" name="4 - Αριστερό βέλος"/>
          <p:cNvSpPr/>
          <p:nvPr/>
        </p:nvSpPr>
        <p:spPr>
          <a:xfrm>
            <a:off x="6704029" y="3678025"/>
            <a:ext cx="810705" cy="47134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6" name="5 - Αριστερό βέλος"/>
          <p:cNvSpPr/>
          <p:nvPr/>
        </p:nvSpPr>
        <p:spPr>
          <a:xfrm>
            <a:off x="7590148" y="4309621"/>
            <a:ext cx="810705" cy="47134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7" name="6 - Αριστερό βέλος"/>
          <p:cNvSpPr/>
          <p:nvPr/>
        </p:nvSpPr>
        <p:spPr>
          <a:xfrm rot="14088966">
            <a:off x="2876746" y="2254576"/>
            <a:ext cx="810705" cy="471340"/>
          </a:xfrm>
          <a:prstGeom prst="lef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pic>
        <p:nvPicPr>
          <p:cNvPr id="70660" name="Picture 4" descr="http://blog.mapsofworld.com/wp-content/uploads/2011/10/europe-ten-ten-countries-with-longest-coastline.jpg"/>
          <p:cNvPicPr>
            <a:picLocks noChangeAspect="1" noChangeArrowheads="1"/>
          </p:cNvPicPr>
          <p:nvPr/>
        </p:nvPicPr>
        <p:blipFill>
          <a:blip r:embed="rId4" cstate="print"/>
          <a:srcRect l="66591" t="72506" r="14083" b="4589"/>
          <a:stretch>
            <a:fillRect/>
          </a:stretch>
        </p:blipFill>
        <p:spPr bwMode="auto">
          <a:xfrm>
            <a:off x="271295" y="3879774"/>
            <a:ext cx="2094833" cy="1862074"/>
          </a:xfrm>
          <a:prstGeom prst="rect">
            <a:avLst/>
          </a:prstGeom>
          <a:noFill/>
        </p:spPr>
      </p:pic>
      <p:sp>
        <p:nvSpPr>
          <p:cNvPr id="9" name="8 - TextBox"/>
          <p:cNvSpPr txBox="1"/>
          <p:nvPr/>
        </p:nvSpPr>
        <p:spPr>
          <a:xfrm>
            <a:off x="272094" y="5754419"/>
            <a:ext cx="2005677" cy="261610"/>
          </a:xfrm>
          <a:prstGeom prst="rect">
            <a:avLst/>
          </a:prstGeom>
          <a:noFill/>
        </p:spPr>
        <p:txBody>
          <a:bodyPr wrap="none" rtlCol="0">
            <a:spAutoFit/>
          </a:bodyPr>
          <a:lstStyle/>
          <a:p>
            <a:r>
              <a:rPr lang="en-US" sz="1100" b="1" dirty="0" smtClean="0">
                <a:latin typeface="Arial Narrow" pitchFamily="34" charset="0"/>
              </a:rPr>
              <a:t>Source: </a:t>
            </a:r>
            <a:r>
              <a:rPr lang="en-US" sz="1100" dirty="0" smtClean="0">
                <a:latin typeface="Arial Narrow" pitchFamily="34" charset="0"/>
              </a:rPr>
              <a:t>CIA – The World </a:t>
            </a:r>
            <a:r>
              <a:rPr lang="en-US" sz="1100" dirty="0" err="1" smtClean="0">
                <a:latin typeface="Arial Narrow" pitchFamily="34" charset="0"/>
              </a:rPr>
              <a:t>Factbook</a:t>
            </a:r>
            <a:endParaRPr lang="el-GR" sz="1100" dirty="0">
              <a:latin typeface="Arial Narrow" pitchFamily="34" charset="0"/>
            </a:endParaRPr>
          </a:p>
        </p:txBody>
      </p:sp>
      <p:sp>
        <p:nvSpPr>
          <p:cNvPr id="10" name="9 - Ορθογώνιο"/>
          <p:cNvSpPr/>
          <p:nvPr/>
        </p:nvSpPr>
        <p:spPr>
          <a:xfrm>
            <a:off x="282804" y="4110086"/>
            <a:ext cx="2064470" cy="18853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TextBox"/>
          <p:cNvSpPr txBox="1"/>
          <p:nvPr/>
        </p:nvSpPr>
        <p:spPr>
          <a:xfrm>
            <a:off x="94264" y="1187778"/>
            <a:ext cx="2440668" cy="646331"/>
          </a:xfrm>
          <a:prstGeom prst="rect">
            <a:avLst/>
          </a:prstGeom>
          <a:noFill/>
          <a:ln w="38100">
            <a:solidFill>
              <a:srgbClr val="0000FF"/>
            </a:solidFill>
          </a:ln>
        </p:spPr>
        <p:txBody>
          <a:bodyPr wrap="none" rtlCol="0">
            <a:spAutoFit/>
          </a:bodyPr>
          <a:lstStyle/>
          <a:p>
            <a:r>
              <a:rPr lang="en-US" dirty="0" smtClean="0">
                <a:latin typeface="Arial Narrow" pitchFamily="34" charset="0"/>
              </a:rPr>
              <a:t>World coastlines	: #11</a:t>
            </a:r>
          </a:p>
          <a:p>
            <a:r>
              <a:rPr lang="en-US" dirty="0" smtClean="0">
                <a:latin typeface="Arial Narrow" pitchFamily="34" charset="0"/>
              </a:rPr>
              <a:t>EU coastlines	: #2</a:t>
            </a:r>
            <a:endParaRPr lang="el-GR" dirty="0">
              <a:latin typeface="Arial Narrow" pitchFamily="34" charset="0"/>
            </a:endParaRPr>
          </a:p>
        </p:txBody>
      </p:sp>
      <p:pic>
        <p:nvPicPr>
          <p:cNvPr id="70662" name="Picture 6" descr="http://openclipart.org/image/800px/svg_to_png/88159/European_map.png"/>
          <p:cNvPicPr>
            <a:picLocks noChangeAspect="1" noChangeArrowheads="1"/>
          </p:cNvPicPr>
          <p:nvPr/>
        </p:nvPicPr>
        <p:blipFill>
          <a:blip r:embed="rId5" cstate="print"/>
          <a:srcRect/>
          <a:stretch>
            <a:fillRect/>
          </a:stretch>
        </p:blipFill>
        <p:spPr bwMode="auto">
          <a:xfrm>
            <a:off x="208682" y="1967944"/>
            <a:ext cx="1931202" cy="1814613"/>
          </a:xfrm>
          <a:prstGeom prst="rect">
            <a:avLst/>
          </a:prstGeom>
          <a:noFill/>
        </p:spPr>
      </p:pic>
      <p:sp>
        <p:nvSpPr>
          <p:cNvPr id="13" name="12 - TextBox"/>
          <p:cNvSpPr txBox="1"/>
          <p:nvPr/>
        </p:nvSpPr>
        <p:spPr>
          <a:xfrm>
            <a:off x="126014" y="263203"/>
            <a:ext cx="2039084" cy="307777"/>
          </a:xfrm>
          <a:prstGeom prst="rect">
            <a:avLst/>
          </a:prstGeom>
          <a:noFill/>
        </p:spPr>
        <p:txBody>
          <a:bodyPr wrap="none" rtlCol="0">
            <a:spAutoFit/>
          </a:bodyPr>
          <a:lstStyle/>
          <a:p>
            <a:r>
              <a:rPr lang="en-US" sz="1400" dirty="0" smtClean="0">
                <a:solidFill>
                  <a:schemeClr val="bg1"/>
                </a:solidFill>
                <a:latin typeface="Arial Black" pitchFamily="34" charset="0"/>
              </a:rPr>
              <a:t>Illegal immigration</a:t>
            </a:r>
            <a:endParaRPr lang="el-GR" sz="1400" dirty="0">
              <a:solidFill>
                <a:schemeClr val="bg1"/>
              </a:solidFill>
              <a:latin typeface="Arial Black" pitchFamily="34" charset="0"/>
            </a:endParaRPr>
          </a:p>
        </p:txBody>
      </p:sp>
      <p:pic>
        <p:nvPicPr>
          <p:cNvPr id="63490" name="Picture 2" descr="https://encrypted-tbn2.gstatic.com/images?q=tbn:ANd9GcQj4xxjApXn_MtNdxYPQIwDHuKpXu-eOyN4L2E-Yd04TkBId7BuFg"/>
          <p:cNvPicPr>
            <a:picLocks noChangeAspect="1" noChangeArrowheads="1"/>
          </p:cNvPicPr>
          <p:nvPr/>
        </p:nvPicPr>
        <p:blipFill>
          <a:blip r:embed="rId6" cstate="print"/>
          <a:srcRect/>
          <a:stretch>
            <a:fillRect/>
          </a:stretch>
        </p:blipFill>
        <p:spPr bwMode="auto">
          <a:xfrm>
            <a:off x="2263643" y="5323439"/>
            <a:ext cx="2516576" cy="1422558"/>
          </a:xfrm>
          <a:prstGeom prst="ellipse">
            <a:avLst/>
          </a:prstGeom>
          <a:ln>
            <a:noFill/>
          </a:ln>
          <a:effectLst>
            <a:softEdge rad="112500"/>
          </a:effectLst>
        </p:spPr>
      </p:pic>
      <p:pic>
        <p:nvPicPr>
          <p:cNvPr id="64514" name="Picture 2" descr="http://www.hellasmultimedia.com/webimages/anim-htm/images/Greece-2.gif"/>
          <p:cNvPicPr>
            <a:picLocks noChangeAspect="1" noChangeArrowheads="1" noCrop="1"/>
          </p:cNvPicPr>
          <p:nvPr/>
        </p:nvPicPr>
        <p:blipFill>
          <a:blip r:embed="rId7" cstate="print"/>
          <a:srcRect/>
          <a:stretch>
            <a:fillRect/>
          </a:stretch>
        </p:blipFill>
        <p:spPr bwMode="auto">
          <a:xfrm rot="21269977" flipH="1">
            <a:off x="3120271" y="5585988"/>
            <a:ext cx="226431" cy="1629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par>
                                <p:cTn id="8" presetID="9" presetClass="entr" presetSubtype="0" fill="hold" nodeType="withEffect">
                                  <p:stCondLst>
                                    <p:cond delay="0"/>
                                  </p:stCondLst>
                                  <p:childTnLst>
                                    <p:set>
                                      <p:cBhvr>
                                        <p:cTn id="9" dur="1" fill="hold">
                                          <p:stCondLst>
                                            <p:cond delay="0"/>
                                          </p:stCondLst>
                                        </p:cTn>
                                        <p:tgtEl>
                                          <p:spTgt spid="63490"/>
                                        </p:tgtEl>
                                        <p:attrNameLst>
                                          <p:attrName>style.visibility</p:attrName>
                                        </p:attrNameLst>
                                      </p:cBhvr>
                                      <p:to>
                                        <p:strVal val="visible"/>
                                      </p:to>
                                    </p:set>
                                    <p:animEffect transition="in" filter="dissolve">
                                      <p:cBhvr>
                                        <p:cTn id="10" dur="500"/>
                                        <p:tgtEl>
                                          <p:spTgt spid="63490"/>
                                        </p:tgtEl>
                                      </p:cBhvr>
                                    </p:animEffect>
                                  </p:childTnLst>
                                </p:cTn>
                              </p:par>
                              <p:par>
                                <p:cTn id="11" presetID="1" presetClass="entr" presetSubtype="0" fill="hold" nodeType="withEffect">
                                  <p:stCondLst>
                                    <p:cond delay="0"/>
                                  </p:stCondLst>
                                  <p:childTnLst>
                                    <p:set>
                                      <p:cBhvr>
                                        <p:cTn id="12" dur="1" fill="hold">
                                          <p:stCondLst>
                                            <p:cond delay="0"/>
                                          </p:stCondLst>
                                        </p:cTn>
                                        <p:tgtEl>
                                          <p:spTgt spid="645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0660"/>
                                        </p:tgtEl>
                                        <p:attrNameLst>
                                          <p:attrName>style.visibility</p:attrName>
                                        </p:attrNameLst>
                                      </p:cBhvr>
                                      <p:to>
                                        <p:strVal val="visible"/>
                                      </p:to>
                                    </p:set>
                                    <p:anim calcmode="lin" valueType="num">
                                      <p:cBhvr additive="base">
                                        <p:cTn id="17" dur="500" fill="hold"/>
                                        <p:tgtEl>
                                          <p:spTgt spid="70660"/>
                                        </p:tgtEl>
                                        <p:attrNameLst>
                                          <p:attrName>ppt_x</p:attrName>
                                        </p:attrNameLst>
                                      </p:cBhvr>
                                      <p:tavLst>
                                        <p:tav tm="0">
                                          <p:val>
                                            <p:strVal val="#ppt_x"/>
                                          </p:val>
                                        </p:tav>
                                        <p:tav tm="100000">
                                          <p:val>
                                            <p:strVal val="#ppt_x"/>
                                          </p:val>
                                        </p:tav>
                                      </p:tavLst>
                                    </p:anim>
                                    <p:anim calcmode="lin" valueType="num">
                                      <p:cBhvr additive="base">
                                        <p:cTn id="18" dur="500" fill="hold"/>
                                        <p:tgtEl>
                                          <p:spTgt spid="7066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0662"/>
                                        </p:tgtEl>
                                        <p:attrNameLst>
                                          <p:attrName>style.visibility</p:attrName>
                                        </p:attrNameLst>
                                      </p:cBhvr>
                                      <p:to>
                                        <p:strVal val="visible"/>
                                      </p:to>
                                    </p:set>
                                    <p:anim calcmode="lin" valueType="num">
                                      <p:cBhvr additive="base">
                                        <p:cTn id="33" dur="500" fill="hold"/>
                                        <p:tgtEl>
                                          <p:spTgt spid="70662"/>
                                        </p:tgtEl>
                                        <p:attrNameLst>
                                          <p:attrName>ppt_x</p:attrName>
                                        </p:attrNameLst>
                                      </p:cBhvr>
                                      <p:tavLst>
                                        <p:tav tm="0">
                                          <p:val>
                                            <p:strVal val="#ppt_x"/>
                                          </p:val>
                                        </p:tav>
                                        <p:tav tm="100000">
                                          <p:val>
                                            <p:strVal val="#ppt_x"/>
                                          </p:val>
                                        </p:tav>
                                      </p:tavLst>
                                    </p:anim>
                                    <p:anim calcmode="lin" valueType="num">
                                      <p:cBhvr additive="base">
                                        <p:cTn id="34" dur="500" fill="hold"/>
                                        <p:tgtEl>
                                          <p:spTgt spid="7066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1+#ppt_w/2"/>
                                          </p:val>
                                        </p:tav>
                                        <p:tav tm="100000">
                                          <p:val>
                                            <p:strVal val="#ppt_x"/>
                                          </p:val>
                                        </p:tav>
                                      </p:tavLst>
                                    </p:anim>
                                    <p:anim calcmode="lin" valueType="num">
                                      <p:cBhvr additive="base">
                                        <p:cTn id="45" dur="500" fill="hold"/>
                                        <p:tgtEl>
                                          <p:spTgt spid="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1+#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1+#ppt_w/2"/>
                                          </p:val>
                                        </p:tav>
                                        <p:tav tm="100000">
                                          <p:val>
                                            <p:strVal val="#ppt_x"/>
                                          </p:val>
                                        </p:tav>
                                      </p:tavLst>
                                    </p:anim>
                                    <p:anim calcmode="lin" valueType="num">
                                      <p:cBhvr additive="base">
                                        <p:cTn id="53" dur="500" fill="hold"/>
                                        <p:tgtEl>
                                          <p:spTgt spid="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1+#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8 - Ομάδα"/>
          <p:cNvGrpSpPr/>
          <p:nvPr/>
        </p:nvGrpSpPr>
        <p:grpSpPr>
          <a:xfrm>
            <a:off x="4838700" y="1075869"/>
            <a:ext cx="4305300" cy="3097793"/>
            <a:chOff x="4838700" y="1356512"/>
            <a:chExt cx="4305300" cy="3097793"/>
          </a:xfrm>
        </p:grpSpPr>
        <p:pic>
          <p:nvPicPr>
            <p:cNvPr id="3" name="2 - Εικόνα" descr="ILL_IMMIGR.jpg"/>
            <p:cNvPicPr>
              <a:picLocks noChangeAspect="1"/>
            </p:cNvPicPr>
            <p:nvPr/>
          </p:nvPicPr>
          <p:blipFill>
            <a:blip r:embed="rId2" cstate="print"/>
            <a:srcRect l="2475" t="15578" r="5229" b="5875"/>
            <a:stretch>
              <a:fillRect/>
            </a:stretch>
          </p:blipFill>
          <p:spPr>
            <a:xfrm>
              <a:off x="4903938" y="1427603"/>
              <a:ext cx="4240062" cy="3026702"/>
            </a:xfrm>
            <a:prstGeom prst="rect">
              <a:avLst/>
            </a:prstGeom>
          </p:spPr>
        </p:pic>
        <p:sp>
          <p:nvSpPr>
            <p:cNvPr id="8" name="7 - Έλλειψη"/>
            <p:cNvSpPr/>
            <p:nvPr/>
          </p:nvSpPr>
          <p:spPr>
            <a:xfrm>
              <a:off x="4838700" y="1356512"/>
              <a:ext cx="492282" cy="5537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 name="1 - TextBox"/>
          <p:cNvSpPr txBox="1"/>
          <p:nvPr/>
        </p:nvSpPr>
        <p:spPr>
          <a:xfrm>
            <a:off x="114300" y="263203"/>
            <a:ext cx="2039084" cy="307777"/>
          </a:xfrm>
          <a:prstGeom prst="rect">
            <a:avLst/>
          </a:prstGeom>
          <a:noFill/>
        </p:spPr>
        <p:txBody>
          <a:bodyPr wrap="none" rtlCol="0">
            <a:spAutoFit/>
          </a:bodyPr>
          <a:lstStyle/>
          <a:p>
            <a:r>
              <a:rPr lang="en-US" sz="1400" dirty="0" smtClean="0">
                <a:solidFill>
                  <a:schemeClr val="bg1"/>
                </a:solidFill>
                <a:latin typeface="Arial Black" pitchFamily="34" charset="0"/>
              </a:rPr>
              <a:t>Illegal immigration</a:t>
            </a:r>
            <a:endParaRPr lang="el-GR" sz="1400" dirty="0">
              <a:solidFill>
                <a:schemeClr val="bg1"/>
              </a:solidFill>
              <a:latin typeface="Arial Black" pitchFamily="34" charset="0"/>
            </a:endParaRPr>
          </a:p>
        </p:txBody>
      </p:sp>
      <p:pic>
        <p:nvPicPr>
          <p:cNvPr id="5" name="4 - Εικόνα" descr="ILL_IMMIGR2.jpg"/>
          <p:cNvPicPr>
            <a:picLocks noChangeAspect="1"/>
          </p:cNvPicPr>
          <p:nvPr/>
        </p:nvPicPr>
        <p:blipFill>
          <a:blip r:embed="rId3" cstate="print"/>
          <a:srcRect l="1769" t="15956" r="6449" b="9457"/>
          <a:stretch>
            <a:fillRect/>
          </a:stretch>
        </p:blipFill>
        <p:spPr>
          <a:xfrm>
            <a:off x="114299" y="682205"/>
            <a:ext cx="4702145" cy="2921074"/>
          </a:xfrm>
          <a:prstGeom prst="rect">
            <a:avLst/>
          </a:prstGeom>
        </p:spPr>
      </p:pic>
      <p:grpSp>
        <p:nvGrpSpPr>
          <p:cNvPr id="9" name="6 - Ομάδα"/>
          <p:cNvGrpSpPr/>
          <p:nvPr/>
        </p:nvGrpSpPr>
        <p:grpSpPr>
          <a:xfrm>
            <a:off x="114300" y="3606113"/>
            <a:ext cx="4840964" cy="3030065"/>
            <a:chOff x="114300" y="3606113"/>
            <a:chExt cx="4840964" cy="3030065"/>
          </a:xfrm>
        </p:grpSpPr>
        <p:pic>
          <p:nvPicPr>
            <p:cNvPr id="4" name="3 - Εικόνα" descr="ILL_IMMIGR1.jpg"/>
            <p:cNvPicPr>
              <a:picLocks noChangeAspect="1"/>
            </p:cNvPicPr>
            <p:nvPr/>
          </p:nvPicPr>
          <p:blipFill>
            <a:blip r:embed="rId4" cstate="print"/>
            <a:srcRect l="2716" t="17087" r="3324" b="4497"/>
            <a:stretch>
              <a:fillRect/>
            </a:stretch>
          </p:blipFill>
          <p:spPr>
            <a:xfrm>
              <a:off x="114300" y="3606113"/>
              <a:ext cx="4840964" cy="3030065"/>
            </a:xfrm>
            <a:prstGeom prst="rect">
              <a:avLst/>
            </a:prstGeom>
          </p:spPr>
        </p:pic>
        <p:sp>
          <p:nvSpPr>
            <p:cNvPr id="6" name="5 - Έλλειψη"/>
            <p:cNvSpPr/>
            <p:nvPr/>
          </p:nvSpPr>
          <p:spPr>
            <a:xfrm>
              <a:off x="114300" y="3630440"/>
              <a:ext cx="492282" cy="4888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0" name="Picture 2" descr="http://www.defencegreece.com/wp-content/uploads/2011/08/evros-fence.jpg"/>
          <p:cNvPicPr>
            <a:picLocks noChangeAspect="1" noChangeArrowheads="1"/>
          </p:cNvPicPr>
          <p:nvPr/>
        </p:nvPicPr>
        <p:blipFill>
          <a:blip r:embed="rId5" cstate="print"/>
          <a:srcRect/>
          <a:stretch>
            <a:fillRect/>
          </a:stretch>
        </p:blipFill>
        <p:spPr bwMode="auto">
          <a:xfrm>
            <a:off x="5930968" y="4792877"/>
            <a:ext cx="3076575" cy="1924051"/>
          </a:xfrm>
          <a:prstGeom prst="rect">
            <a:avLst/>
          </a:prstGeom>
          <a:noFill/>
          <a:ln>
            <a:solidFill>
              <a:srgbClr val="000000"/>
            </a:solidFill>
          </a:ln>
        </p:spPr>
      </p:pic>
      <p:pic>
        <p:nvPicPr>
          <p:cNvPr id="11" name="Picture 4" descr="https://encrypted-tbn3.gstatic.com/images?q=tbn:ANd9GcSJXER9shPg_JNs2CNzEf_QHCqMQrzIWcKz87PhkJxzfXioijSL"/>
          <p:cNvPicPr>
            <a:picLocks noChangeAspect="1" noChangeArrowheads="1"/>
          </p:cNvPicPr>
          <p:nvPr/>
        </p:nvPicPr>
        <p:blipFill>
          <a:blip r:embed="rId6" cstate="print"/>
          <a:srcRect/>
          <a:stretch>
            <a:fillRect/>
          </a:stretch>
        </p:blipFill>
        <p:spPr bwMode="auto">
          <a:xfrm>
            <a:off x="4887789" y="3840500"/>
            <a:ext cx="2262335" cy="1693966"/>
          </a:xfrm>
          <a:prstGeom prst="rect">
            <a:avLst/>
          </a:prstGeom>
          <a:noFill/>
        </p:spPr>
      </p:pic>
      <p:cxnSp>
        <p:nvCxnSpPr>
          <p:cNvPr id="13" name="12 - Ευθύγραμμο βέλος σύνδεσης"/>
          <p:cNvCxnSpPr/>
          <p:nvPr/>
        </p:nvCxnSpPr>
        <p:spPr>
          <a:xfrm flipH="1">
            <a:off x="6880628" y="4037843"/>
            <a:ext cx="153909" cy="20822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2" name="14 - Ομάδα"/>
          <p:cNvGrpSpPr/>
          <p:nvPr/>
        </p:nvGrpSpPr>
        <p:grpSpPr>
          <a:xfrm>
            <a:off x="285185" y="2793166"/>
            <a:ext cx="4572000" cy="1354217"/>
            <a:chOff x="285185" y="2793166"/>
            <a:chExt cx="4572000" cy="1354217"/>
          </a:xfrm>
        </p:grpSpPr>
        <p:sp>
          <p:nvSpPr>
            <p:cNvPr id="14" name="13 - Ορθογώνιο"/>
            <p:cNvSpPr/>
            <p:nvPr/>
          </p:nvSpPr>
          <p:spPr>
            <a:xfrm>
              <a:off x="285185" y="2793166"/>
              <a:ext cx="4572000" cy="1354217"/>
            </a:xfrm>
            <a:prstGeom prst="rect">
              <a:avLst/>
            </a:prstGeom>
            <a:solidFill>
              <a:srgbClr val="FFFF00"/>
            </a:solidFill>
            <a:ln w="38100">
              <a:solidFill>
                <a:srgbClr val="FF0000"/>
              </a:solidFill>
            </a:ln>
          </p:spPr>
          <p:txBody>
            <a:bodyPr>
              <a:spAutoFit/>
            </a:bodyPr>
            <a:lstStyle/>
            <a:p>
              <a:r>
                <a:rPr lang="en-US" sz="1400" dirty="0" smtClean="0">
                  <a:latin typeface="Arial Black" pitchFamily="34" charset="0"/>
                </a:rPr>
                <a:t>January 2013</a:t>
              </a:r>
            </a:p>
            <a:p>
              <a:r>
                <a:rPr lang="en-US" sz="1600" u="sng" dirty="0" smtClean="0">
                  <a:latin typeface="Arial Narrow" pitchFamily="34" charset="0"/>
                </a:rPr>
                <a:t>Hellenic Minister of Justice</a:t>
              </a:r>
            </a:p>
            <a:p>
              <a:pPr>
                <a:buClr>
                  <a:srgbClr val="FF0000"/>
                </a:buClr>
                <a:buSzPct val="110000"/>
                <a:buFont typeface="Wingdings 2" pitchFamily="18" charset="2"/>
                <a:buChar char=""/>
              </a:pPr>
              <a:r>
                <a:rPr lang="en-US" sz="1600" dirty="0" smtClean="0">
                  <a:latin typeface="Arial Narrow" pitchFamily="34" charset="0"/>
                </a:rPr>
                <a:t> Total number of prisoners	: </a:t>
              </a:r>
              <a:r>
                <a:rPr lang="el-GR" sz="1600" dirty="0" smtClean="0">
                  <a:latin typeface="Arial Narrow" pitchFamily="34" charset="0"/>
                </a:rPr>
                <a:t>12.475</a:t>
              </a:r>
              <a:endParaRPr lang="en-US" sz="1600" dirty="0" smtClean="0">
                <a:latin typeface="Arial Narrow" pitchFamily="34" charset="0"/>
              </a:endParaRPr>
            </a:p>
            <a:p>
              <a:pPr>
                <a:buClr>
                  <a:srgbClr val="FF0000"/>
                </a:buClr>
                <a:buSzPct val="110000"/>
                <a:buFont typeface="Wingdings 2" pitchFamily="18" charset="2"/>
                <a:buChar char=""/>
              </a:pPr>
              <a:r>
                <a:rPr lang="en-US" sz="1600" dirty="0" smtClean="0">
                  <a:latin typeface="Arial Narrow" pitchFamily="34" charset="0"/>
                </a:rPr>
                <a:t> Foreigners/illegal immigrants	: </a:t>
              </a:r>
              <a:r>
                <a:rPr lang="el-GR" sz="1600" dirty="0" smtClean="0">
                  <a:latin typeface="Arial Narrow" pitchFamily="34" charset="0"/>
                </a:rPr>
                <a:t>7.875</a:t>
              </a:r>
              <a:r>
                <a:rPr lang="en-US" sz="1600" dirty="0" smtClean="0">
                  <a:latin typeface="Arial Narrow" pitchFamily="34" charset="0"/>
                </a:rPr>
                <a:t> (</a:t>
              </a:r>
              <a:r>
                <a:rPr lang="en-US" sz="1600" b="1" dirty="0" smtClean="0">
                  <a:solidFill>
                    <a:srgbClr val="FF0000"/>
                  </a:solidFill>
                  <a:latin typeface="Arial Narrow" pitchFamily="34" charset="0"/>
                </a:rPr>
                <a:t>60%</a:t>
              </a:r>
              <a:r>
                <a:rPr lang="en-US" sz="1600" dirty="0" smtClean="0">
                  <a:latin typeface="Arial Narrow" pitchFamily="34" charset="0"/>
                </a:rPr>
                <a:t>)</a:t>
              </a:r>
            </a:p>
            <a:p>
              <a:pPr>
                <a:buClr>
                  <a:srgbClr val="FF0000"/>
                </a:buClr>
                <a:buSzPct val="110000"/>
              </a:pPr>
              <a:endParaRPr lang="en-US" sz="1000" dirty="0" smtClean="0">
                <a:latin typeface="Arial Narrow" pitchFamily="34" charset="0"/>
              </a:endParaRPr>
            </a:p>
            <a:p>
              <a:pPr algn="r">
                <a:buClr>
                  <a:srgbClr val="FF0000"/>
                </a:buClr>
                <a:buSzPct val="110000"/>
              </a:pPr>
              <a:r>
                <a:rPr lang="en-US" sz="1000" dirty="0" smtClean="0">
                  <a:latin typeface="Arial Narrow" pitchFamily="34" charset="0"/>
                </a:rPr>
                <a:t>http://www.eglimatikotita.gr/2013/04/63.html</a:t>
              </a:r>
              <a:endParaRPr lang="el-GR" sz="1000" dirty="0">
                <a:latin typeface="Arial Narrow" pitchFamily="34" charset="0"/>
              </a:endParaRPr>
            </a:p>
          </p:txBody>
        </p:sp>
        <p:pic>
          <p:nvPicPr>
            <p:cNvPr id="63490" name="Picture 2" descr="http://www.shomanchebat.com/wp-content/uploads/2011/12/What-Is-a-Violent-Crime.png"/>
            <p:cNvPicPr>
              <a:picLocks noChangeAspect="1" noChangeArrowheads="1"/>
            </p:cNvPicPr>
            <p:nvPr/>
          </p:nvPicPr>
          <p:blipFill>
            <a:blip r:embed="rId7" cstate="print"/>
            <a:srcRect/>
            <a:stretch>
              <a:fillRect/>
            </a:stretch>
          </p:blipFill>
          <p:spPr bwMode="auto">
            <a:xfrm>
              <a:off x="4051252" y="2889719"/>
              <a:ext cx="721780" cy="625821"/>
            </a:xfrm>
            <a:prstGeom prst="rect">
              <a:avLst/>
            </a:prstGeom>
            <a:noFill/>
          </p:spPr>
        </p:pic>
      </p:grpSp>
      <p:grpSp>
        <p:nvGrpSpPr>
          <p:cNvPr id="15" name="15 - Ομάδα"/>
          <p:cNvGrpSpPr/>
          <p:nvPr/>
        </p:nvGrpSpPr>
        <p:grpSpPr>
          <a:xfrm>
            <a:off x="8071849" y="1387293"/>
            <a:ext cx="924570" cy="1594267"/>
            <a:chOff x="4016780" y="1808811"/>
            <a:chExt cx="924570" cy="1594267"/>
          </a:xfrm>
        </p:grpSpPr>
        <p:grpSp>
          <p:nvGrpSpPr>
            <p:cNvPr id="16" name="8 - Ομάδα"/>
            <p:cNvGrpSpPr/>
            <p:nvPr/>
          </p:nvGrpSpPr>
          <p:grpSpPr>
            <a:xfrm>
              <a:off x="4319181" y="1808811"/>
              <a:ext cx="622169" cy="1594267"/>
              <a:chOff x="1282045" y="922690"/>
              <a:chExt cx="622169" cy="1594267"/>
            </a:xfrm>
          </p:grpSpPr>
          <p:pic>
            <p:nvPicPr>
              <p:cNvPr id="19" name="Picture 4" descr="http://upload.wikimedia.org/wikipedia/commons/thumb/2/24/Traffic_lights_4_states.svg/580px-Traffic_lights_4_states.svg.png"/>
              <p:cNvPicPr>
                <a:picLocks noChangeAspect="1" noChangeArrowheads="1"/>
              </p:cNvPicPr>
              <p:nvPr/>
            </p:nvPicPr>
            <p:blipFill>
              <a:blip r:embed="rId8" cstate="print"/>
              <a:srcRect l="25311" r="53256" b="22108"/>
              <a:stretch>
                <a:fillRect/>
              </a:stretch>
            </p:blipFill>
            <p:spPr bwMode="auto">
              <a:xfrm>
                <a:off x="1282045" y="922690"/>
                <a:ext cx="622169" cy="1594267"/>
              </a:xfrm>
              <a:prstGeom prst="rect">
                <a:avLst/>
              </a:prstGeom>
              <a:noFill/>
            </p:spPr>
          </p:pic>
          <p:sp>
            <p:nvSpPr>
              <p:cNvPr id="20" name="19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5714" name="Picture 2"/>
          <p:cNvPicPr>
            <a:picLocks noChangeAspect="1" noChangeArrowheads="1"/>
          </p:cNvPicPr>
          <p:nvPr/>
        </p:nvPicPr>
        <p:blipFill>
          <a:blip r:embed="rId2" cstate="print"/>
          <a:srcRect l="49639" t="33195" r="14992" b="10180"/>
          <a:stretch>
            <a:fillRect/>
          </a:stretch>
        </p:blipFill>
        <p:spPr bwMode="auto">
          <a:xfrm>
            <a:off x="3645997" y="1244338"/>
            <a:ext cx="5398760" cy="5402155"/>
          </a:xfrm>
          <a:prstGeom prst="rect">
            <a:avLst/>
          </a:prstGeom>
          <a:noFill/>
          <a:ln w="9525">
            <a:noFill/>
            <a:miter lim="800000"/>
            <a:headEnd/>
            <a:tailEnd/>
          </a:ln>
        </p:spPr>
      </p:pic>
      <p:sp>
        <p:nvSpPr>
          <p:cNvPr id="4" name="3 - TextBox"/>
          <p:cNvSpPr txBox="1"/>
          <p:nvPr/>
        </p:nvSpPr>
        <p:spPr>
          <a:xfrm>
            <a:off x="114300" y="258047"/>
            <a:ext cx="2166683" cy="307777"/>
          </a:xfrm>
          <a:prstGeom prst="rect">
            <a:avLst/>
          </a:prstGeom>
          <a:noFill/>
        </p:spPr>
        <p:txBody>
          <a:bodyPr wrap="none" rtlCol="0">
            <a:spAutoFit/>
          </a:bodyPr>
          <a:lstStyle/>
          <a:p>
            <a:r>
              <a:rPr lang="en-US" sz="1400" dirty="0" smtClean="0">
                <a:solidFill>
                  <a:schemeClr val="bg1"/>
                </a:solidFill>
                <a:latin typeface="Arial Black" pitchFamily="34" charset="0"/>
              </a:rPr>
              <a:t>The Pillars of Peace</a:t>
            </a:r>
            <a:endParaRPr lang="el-GR" sz="1400" dirty="0">
              <a:solidFill>
                <a:schemeClr val="bg1"/>
              </a:solidFill>
              <a:latin typeface="Arial Black" pitchFamily="34" charset="0"/>
            </a:endParaRPr>
          </a:p>
        </p:txBody>
      </p:sp>
      <p:pic>
        <p:nvPicPr>
          <p:cNvPr id="115716" name="Picture 4"/>
          <p:cNvPicPr>
            <a:picLocks noChangeAspect="1" noChangeArrowheads="1"/>
          </p:cNvPicPr>
          <p:nvPr/>
        </p:nvPicPr>
        <p:blipFill>
          <a:blip r:embed="rId3" cstate="print"/>
          <a:srcRect l="34050" t="24349" r="35278" b="4529"/>
          <a:stretch>
            <a:fillRect/>
          </a:stretch>
        </p:blipFill>
        <p:spPr bwMode="auto">
          <a:xfrm>
            <a:off x="611736" y="1718755"/>
            <a:ext cx="2872906" cy="41635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6 - Ορθογώνιο"/>
          <p:cNvSpPr/>
          <p:nvPr/>
        </p:nvSpPr>
        <p:spPr>
          <a:xfrm>
            <a:off x="4147794" y="6596390"/>
            <a:ext cx="4996206" cy="261610"/>
          </a:xfrm>
          <a:prstGeom prst="rect">
            <a:avLst/>
          </a:prstGeom>
        </p:spPr>
        <p:txBody>
          <a:bodyPr wrap="square">
            <a:spAutoFit/>
          </a:bodyPr>
          <a:lstStyle/>
          <a:p>
            <a:r>
              <a:rPr lang="en-US" sz="1100" dirty="0" smtClean="0">
                <a:latin typeface="Arial Narrow" pitchFamily="34" charset="0"/>
              </a:rPr>
              <a:t>http://reliefweb.int/sites/reliefweb.int/files/resources/Global%20Peace%20Index%202013.pdf</a:t>
            </a:r>
            <a:endParaRPr lang="el-GR" sz="1100" dirty="0">
              <a:latin typeface="Arial Narrow" pitchFamily="34" charset="0"/>
            </a:endParaRPr>
          </a:p>
        </p:txBody>
      </p:sp>
      <p:pic>
        <p:nvPicPr>
          <p:cNvPr id="79882" name="Picture 10" descr="UFO clip art"/>
          <p:cNvPicPr>
            <a:picLocks noChangeAspect="1" noChangeArrowheads="1" noCrop="1"/>
          </p:cNvPicPr>
          <p:nvPr/>
        </p:nvPicPr>
        <p:blipFill>
          <a:blip r:embed="rId4" cstate="print"/>
          <a:srcRect/>
          <a:stretch>
            <a:fillRect/>
          </a:stretch>
        </p:blipFill>
        <p:spPr bwMode="auto">
          <a:xfrm>
            <a:off x="1638676" y="333485"/>
            <a:ext cx="3266950" cy="2450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dissolve">
                                      <p:cBhvr>
                                        <p:cTn id="7" dur="5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http://www.rescue.org/sites/default/files/resource-file/syria%20crisis%20map%20irc%20full.jpg"/>
          <p:cNvPicPr>
            <a:picLocks noChangeAspect="1" noChangeArrowheads="1"/>
          </p:cNvPicPr>
          <p:nvPr/>
        </p:nvPicPr>
        <p:blipFill>
          <a:blip r:embed="rId2" cstate="print"/>
          <a:srcRect/>
          <a:stretch>
            <a:fillRect/>
          </a:stretch>
        </p:blipFill>
        <p:spPr bwMode="auto">
          <a:xfrm>
            <a:off x="155575" y="1027522"/>
            <a:ext cx="8752755" cy="5600684"/>
          </a:xfrm>
          <a:prstGeom prst="rect">
            <a:avLst/>
          </a:prstGeom>
          <a:noFill/>
        </p:spPr>
      </p:pic>
      <p:pic>
        <p:nvPicPr>
          <p:cNvPr id="1030" name="Picture 6" descr="http://filipspagnoli.files.wordpress.com/2008/08/internally-displaced-persons-2012.jpg"/>
          <p:cNvPicPr>
            <a:picLocks noChangeAspect="1" noChangeArrowheads="1"/>
          </p:cNvPicPr>
          <p:nvPr/>
        </p:nvPicPr>
        <p:blipFill>
          <a:blip r:embed="rId3" cstate="print"/>
          <a:srcRect t="2416" b="5471"/>
          <a:stretch>
            <a:fillRect/>
          </a:stretch>
        </p:blipFill>
        <p:spPr bwMode="auto">
          <a:xfrm>
            <a:off x="80157" y="980388"/>
            <a:ext cx="8913013" cy="5646655"/>
          </a:xfrm>
          <a:prstGeom prst="rect">
            <a:avLst/>
          </a:prstGeom>
          <a:noFill/>
        </p:spPr>
      </p:pic>
      <p:pic>
        <p:nvPicPr>
          <p:cNvPr id="6" name="Picture 8" descr="right red arrow back and forth side to side"/>
          <p:cNvPicPr>
            <a:picLocks noChangeAspect="1" noChangeArrowheads="1" noCrop="1"/>
          </p:cNvPicPr>
          <p:nvPr/>
        </p:nvPicPr>
        <p:blipFill>
          <a:blip r:embed="rId4" cstate="print"/>
          <a:srcRect/>
          <a:stretch>
            <a:fillRect/>
          </a:stretch>
        </p:blipFill>
        <p:spPr bwMode="auto">
          <a:xfrm>
            <a:off x="3211431" y="5785079"/>
            <a:ext cx="180975" cy="142875"/>
          </a:xfrm>
          <a:prstGeom prst="rect">
            <a:avLst/>
          </a:prstGeom>
          <a:noFill/>
        </p:spPr>
      </p:pic>
      <p:pic>
        <p:nvPicPr>
          <p:cNvPr id="7" name="Picture 8" descr="right red arrow back and forth side to side"/>
          <p:cNvPicPr>
            <a:picLocks noChangeAspect="1" noChangeArrowheads="1" noCrop="1"/>
          </p:cNvPicPr>
          <p:nvPr/>
        </p:nvPicPr>
        <p:blipFill>
          <a:blip r:embed="rId4" cstate="print"/>
          <a:srcRect/>
          <a:stretch>
            <a:fillRect/>
          </a:stretch>
        </p:blipFill>
        <p:spPr bwMode="auto">
          <a:xfrm>
            <a:off x="5389022" y="5709665"/>
            <a:ext cx="180975" cy="142875"/>
          </a:xfrm>
          <a:prstGeom prst="rect">
            <a:avLst/>
          </a:prstGeom>
          <a:noFill/>
        </p:spPr>
      </p:pic>
      <p:pic>
        <p:nvPicPr>
          <p:cNvPr id="8" name="Picture 8" descr="right red arrow back and forth side to side"/>
          <p:cNvPicPr>
            <a:picLocks noChangeAspect="1" noChangeArrowheads="1" noCrop="1"/>
          </p:cNvPicPr>
          <p:nvPr/>
        </p:nvPicPr>
        <p:blipFill>
          <a:blip r:embed="rId4" cstate="print"/>
          <a:srcRect/>
          <a:stretch>
            <a:fillRect/>
          </a:stretch>
        </p:blipFill>
        <p:spPr bwMode="auto">
          <a:xfrm>
            <a:off x="6009620" y="4256366"/>
            <a:ext cx="180975" cy="142875"/>
          </a:xfrm>
          <a:prstGeom prst="rect">
            <a:avLst/>
          </a:prstGeom>
          <a:noFill/>
        </p:spPr>
      </p:pic>
      <p:pic>
        <p:nvPicPr>
          <p:cNvPr id="9" name="Picture 8" descr="right red arrow back and forth side to side"/>
          <p:cNvPicPr>
            <a:picLocks noChangeAspect="1" noChangeArrowheads="1" noCrop="1"/>
          </p:cNvPicPr>
          <p:nvPr/>
        </p:nvPicPr>
        <p:blipFill>
          <a:blip r:embed="rId4" cstate="print"/>
          <a:srcRect/>
          <a:stretch>
            <a:fillRect/>
          </a:stretch>
        </p:blipFill>
        <p:spPr bwMode="auto">
          <a:xfrm>
            <a:off x="6209154" y="4691570"/>
            <a:ext cx="180975" cy="142875"/>
          </a:xfrm>
          <a:prstGeom prst="rect">
            <a:avLst/>
          </a:prstGeom>
          <a:noFill/>
        </p:spPr>
      </p:pic>
      <p:pic>
        <p:nvPicPr>
          <p:cNvPr id="10" name="Picture 8" descr="right red arrow back and forth side to side"/>
          <p:cNvPicPr>
            <a:picLocks noChangeAspect="1" noChangeArrowheads="1" noCrop="1"/>
          </p:cNvPicPr>
          <p:nvPr/>
        </p:nvPicPr>
        <p:blipFill>
          <a:blip r:embed="rId4" cstate="print"/>
          <a:srcRect/>
          <a:stretch>
            <a:fillRect/>
          </a:stretch>
        </p:blipFill>
        <p:spPr bwMode="auto">
          <a:xfrm>
            <a:off x="8000246" y="1844676"/>
            <a:ext cx="180975" cy="142875"/>
          </a:xfrm>
          <a:prstGeom prst="rect">
            <a:avLst/>
          </a:prstGeom>
          <a:noFill/>
        </p:spPr>
      </p:pic>
      <p:pic>
        <p:nvPicPr>
          <p:cNvPr id="1034" name="Picture 10" descr="right blue arrow back and forth side to side"/>
          <p:cNvPicPr>
            <a:picLocks noChangeAspect="1" noChangeArrowheads="1" noCrop="1"/>
          </p:cNvPicPr>
          <p:nvPr/>
        </p:nvPicPr>
        <p:blipFill>
          <a:blip r:embed="rId5" cstate="print"/>
          <a:srcRect/>
          <a:stretch>
            <a:fillRect/>
          </a:stretch>
        </p:blipFill>
        <p:spPr bwMode="auto">
          <a:xfrm>
            <a:off x="740036" y="4755987"/>
            <a:ext cx="180975" cy="142875"/>
          </a:xfrm>
          <a:prstGeom prst="rect">
            <a:avLst/>
          </a:prstGeom>
          <a:noFill/>
        </p:spPr>
      </p:pic>
      <p:pic>
        <p:nvPicPr>
          <p:cNvPr id="12" name="Picture 10" descr="right blue arrow back and forth side to side"/>
          <p:cNvPicPr>
            <a:picLocks noChangeAspect="1" noChangeArrowheads="1" noCrop="1"/>
          </p:cNvPicPr>
          <p:nvPr/>
        </p:nvPicPr>
        <p:blipFill>
          <a:blip r:embed="rId5" cstate="print"/>
          <a:srcRect/>
          <a:stretch>
            <a:fillRect/>
          </a:stretch>
        </p:blipFill>
        <p:spPr bwMode="auto">
          <a:xfrm>
            <a:off x="4757425" y="1052824"/>
            <a:ext cx="180975" cy="142875"/>
          </a:xfrm>
          <a:prstGeom prst="rect">
            <a:avLst/>
          </a:prstGeom>
          <a:noFill/>
        </p:spPr>
      </p:pic>
      <p:pic>
        <p:nvPicPr>
          <p:cNvPr id="13" name="Picture 8" descr="right red arrow back and forth side to side"/>
          <p:cNvPicPr>
            <a:picLocks noChangeAspect="1" noChangeArrowheads="1" noCrop="1"/>
          </p:cNvPicPr>
          <p:nvPr/>
        </p:nvPicPr>
        <p:blipFill>
          <a:blip r:embed="rId4" cstate="print"/>
          <a:srcRect/>
          <a:stretch>
            <a:fillRect/>
          </a:stretch>
        </p:blipFill>
        <p:spPr bwMode="auto">
          <a:xfrm>
            <a:off x="3486379" y="5098493"/>
            <a:ext cx="180975" cy="142875"/>
          </a:xfrm>
          <a:prstGeom prst="rect">
            <a:avLst/>
          </a:prstGeom>
          <a:noFill/>
        </p:spPr>
      </p:pic>
      <p:sp>
        <p:nvSpPr>
          <p:cNvPr id="14" name="13 - TextBox"/>
          <p:cNvSpPr txBox="1"/>
          <p:nvPr/>
        </p:nvSpPr>
        <p:spPr>
          <a:xfrm>
            <a:off x="114300" y="263203"/>
            <a:ext cx="2615139" cy="307777"/>
          </a:xfrm>
          <a:prstGeom prst="rect">
            <a:avLst/>
          </a:prstGeom>
          <a:noFill/>
        </p:spPr>
        <p:txBody>
          <a:bodyPr wrap="none" rtlCol="0">
            <a:spAutoFit/>
          </a:bodyPr>
          <a:lstStyle/>
          <a:p>
            <a:r>
              <a:rPr lang="en-US" sz="1400" dirty="0" smtClean="0">
                <a:solidFill>
                  <a:schemeClr val="bg1"/>
                </a:solidFill>
                <a:latin typeface="Arial Black" pitchFamily="34" charset="0"/>
              </a:rPr>
              <a:t>Population displacement</a:t>
            </a:r>
            <a:endParaRPr lang="el-GR" sz="1400" dirty="0">
              <a:solidFill>
                <a:schemeClr val="bg1"/>
              </a:solidFill>
              <a:latin typeface="Arial Black" pitchFamily="34" charset="0"/>
            </a:endParaRPr>
          </a:p>
        </p:txBody>
      </p:sp>
      <p:grpSp>
        <p:nvGrpSpPr>
          <p:cNvPr id="2" name="14 - Ομάδα"/>
          <p:cNvGrpSpPr/>
          <p:nvPr/>
        </p:nvGrpSpPr>
        <p:grpSpPr>
          <a:xfrm>
            <a:off x="282293" y="1956730"/>
            <a:ext cx="947697" cy="1659118"/>
            <a:chOff x="1459244" y="5007748"/>
            <a:chExt cx="947697" cy="1659118"/>
          </a:xfrm>
        </p:grpSpPr>
        <p:grpSp>
          <p:nvGrpSpPr>
            <p:cNvPr id="3" name="9 - Ομάδα"/>
            <p:cNvGrpSpPr/>
            <p:nvPr/>
          </p:nvGrpSpPr>
          <p:grpSpPr>
            <a:xfrm>
              <a:off x="1747065" y="5007748"/>
              <a:ext cx="659876" cy="1659118"/>
              <a:chOff x="2092751" y="885711"/>
              <a:chExt cx="659876" cy="1659118"/>
            </a:xfrm>
          </p:grpSpPr>
          <p:pic>
            <p:nvPicPr>
              <p:cNvPr id="19" name="Picture 2" descr="http://britrish.files.wordpress.com/2011/10/traffic_lights_3_states.png?w=604"/>
              <p:cNvPicPr>
                <a:picLocks noChangeAspect="1" noChangeArrowheads="1"/>
              </p:cNvPicPr>
              <p:nvPr/>
            </p:nvPicPr>
            <p:blipFill>
              <a:blip r:embed="rId6" cstate="print"/>
              <a:srcRect l="66800" t="4849" r="6555" b="25476"/>
              <a:stretch>
                <a:fillRect/>
              </a:stretch>
            </p:blipFill>
            <p:spPr bwMode="auto">
              <a:xfrm>
                <a:off x="2092751" y="885711"/>
                <a:ext cx="659876" cy="1659118"/>
              </a:xfrm>
              <a:prstGeom prst="rect">
                <a:avLst/>
              </a:prstGeom>
              <a:noFill/>
            </p:spPr>
          </p:pic>
          <p:sp>
            <p:nvSpPr>
              <p:cNvPr id="20" name="19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17" name="16 - TextBox"/>
            <p:cNvSpPr txBox="1"/>
            <p:nvPr/>
          </p:nvSpPr>
          <p:spPr>
            <a:xfrm rot="16200000">
              <a:off x="860811" y="563451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sp>
          <p:nvSpPr>
            <p:cNvPr id="18" name="17 - TextBox"/>
            <p:cNvSpPr txBox="1"/>
            <p:nvPr/>
          </p:nvSpPr>
          <p:spPr>
            <a:xfrm>
              <a:off x="1810692" y="5676522"/>
              <a:ext cx="184731" cy="338554"/>
            </a:xfrm>
            <a:prstGeom prst="rect">
              <a:avLst/>
            </a:prstGeom>
            <a:noFill/>
          </p:spPr>
          <p:txBody>
            <a:bodyPr wrap="none" rtlCol="0">
              <a:spAutoFit/>
            </a:bodyPr>
            <a:lstStyle/>
            <a:p>
              <a:endParaRPr lang="el-GR" sz="1600" dirty="0">
                <a:latin typeface="Arial Black" pitchFamily="34" charset="0"/>
              </a:endParaRPr>
            </a:p>
          </p:txBody>
        </p:sp>
      </p:grpSp>
      <p:grpSp>
        <p:nvGrpSpPr>
          <p:cNvPr id="4" name="20 - Ομάδα"/>
          <p:cNvGrpSpPr/>
          <p:nvPr/>
        </p:nvGrpSpPr>
        <p:grpSpPr>
          <a:xfrm>
            <a:off x="7917941" y="4438308"/>
            <a:ext cx="924570" cy="1594267"/>
            <a:chOff x="4016780" y="1808811"/>
            <a:chExt cx="924570" cy="1594267"/>
          </a:xfrm>
        </p:grpSpPr>
        <p:grpSp>
          <p:nvGrpSpPr>
            <p:cNvPr id="5" name="8 - Ομάδα"/>
            <p:cNvGrpSpPr/>
            <p:nvPr/>
          </p:nvGrpSpPr>
          <p:grpSpPr>
            <a:xfrm>
              <a:off x="4319181" y="1808811"/>
              <a:ext cx="622169" cy="1594267"/>
              <a:chOff x="1282045" y="922690"/>
              <a:chExt cx="622169" cy="1594267"/>
            </a:xfrm>
          </p:grpSpPr>
          <p:pic>
            <p:nvPicPr>
              <p:cNvPr id="24" name="Picture 4" descr="http://upload.wikimedia.org/wikipedia/commons/thumb/2/24/Traffic_lights_4_states.svg/580px-Traffic_lights_4_states.svg.png"/>
              <p:cNvPicPr>
                <a:picLocks noChangeAspect="1" noChangeArrowheads="1"/>
              </p:cNvPicPr>
              <p:nvPr/>
            </p:nvPicPr>
            <p:blipFill>
              <a:blip r:embed="rId7" cstate="print"/>
              <a:srcRect l="25311" r="53256" b="22108"/>
              <a:stretch>
                <a:fillRect/>
              </a:stretch>
            </p:blipFill>
            <p:spPr bwMode="auto">
              <a:xfrm>
                <a:off x="1282045" y="922690"/>
                <a:ext cx="622169" cy="1594267"/>
              </a:xfrm>
              <a:prstGeom prst="rect">
                <a:avLst/>
              </a:prstGeom>
              <a:noFill/>
            </p:spPr>
          </p:pic>
          <p:sp>
            <p:nvSpPr>
              <p:cNvPr id="25" name="24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3" name="22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cxnSp>
        <p:nvCxnSpPr>
          <p:cNvPr id="27" name="26 - Ευθεία γραμμή σύνδεσης"/>
          <p:cNvCxnSpPr/>
          <p:nvPr/>
        </p:nvCxnSpPr>
        <p:spPr>
          <a:xfrm>
            <a:off x="3929204" y="41275"/>
            <a:ext cx="0" cy="685800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0-#ppt_w/2"/>
                                          </p:val>
                                        </p:tav>
                                        <p:tav tm="100000">
                                          <p:val>
                                            <p:strVal val="#ppt_x"/>
                                          </p:val>
                                        </p:tav>
                                      </p:tavLst>
                                    </p:anim>
                                    <p:anim calcmode="lin" valueType="num">
                                      <p:cBhvr additive="base">
                                        <p:cTn id="20" dur="500" fill="hold"/>
                                        <p:tgtEl>
                                          <p:spTgt spid="103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0-#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2" presetClass="entr" presetSubtype="8"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2" presetClass="entr" presetSubtype="1"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5234" name="Picture 2"/>
          <p:cNvPicPr>
            <a:picLocks noChangeAspect="1" noChangeArrowheads="1"/>
          </p:cNvPicPr>
          <p:nvPr/>
        </p:nvPicPr>
        <p:blipFill>
          <a:blip r:embed="rId2" cstate="print"/>
          <a:srcRect l="33039" t="18438" r="34073" b="6182"/>
          <a:stretch>
            <a:fillRect/>
          </a:stretch>
        </p:blipFill>
        <p:spPr bwMode="auto">
          <a:xfrm rot="236347">
            <a:off x="6432812" y="3470275"/>
            <a:ext cx="2294728" cy="31090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5235" name="Picture 3"/>
          <p:cNvPicPr>
            <a:picLocks noChangeAspect="1" noChangeArrowheads="1"/>
          </p:cNvPicPr>
          <p:nvPr/>
        </p:nvPicPr>
        <p:blipFill>
          <a:blip r:embed="rId3" cstate="print"/>
          <a:srcRect l="32872" t="21982" r="34103" b="9350"/>
          <a:stretch>
            <a:fillRect/>
          </a:stretch>
        </p:blipFill>
        <p:spPr bwMode="auto">
          <a:xfrm rot="477352">
            <a:off x="5328403" y="502423"/>
            <a:ext cx="2390084" cy="31346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3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grpSp>
        <p:nvGrpSpPr>
          <p:cNvPr id="2" name="4 - Ομάδα"/>
          <p:cNvGrpSpPr/>
          <p:nvPr/>
        </p:nvGrpSpPr>
        <p:grpSpPr>
          <a:xfrm>
            <a:off x="117631" y="716479"/>
            <a:ext cx="3638946" cy="2871483"/>
            <a:chOff x="5986955" y="4437273"/>
            <a:chExt cx="3102895" cy="2404118"/>
          </a:xfrm>
        </p:grpSpPr>
        <p:pic>
          <p:nvPicPr>
            <p:cNvPr id="6" name="Picture 3"/>
            <p:cNvPicPr>
              <a:picLocks noChangeAspect="1" noChangeArrowheads="1"/>
            </p:cNvPicPr>
            <p:nvPr/>
          </p:nvPicPr>
          <p:blipFill>
            <a:blip r:embed="rId4" cstate="print"/>
            <a:srcRect l="22219" t="43921" r="39362" b="7933"/>
            <a:stretch>
              <a:fillRect/>
            </a:stretch>
          </p:blipFill>
          <p:spPr bwMode="auto">
            <a:xfrm>
              <a:off x="6002447" y="4437273"/>
              <a:ext cx="3087403" cy="2359454"/>
            </a:xfrm>
            <a:prstGeom prst="rect">
              <a:avLst/>
            </a:prstGeom>
            <a:noFill/>
            <a:ln w="9525">
              <a:noFill/>
              <a:miter lim="800000"/>
              <a:headEnd/>
              <a:tailEnd/>
            </a:ln>
          </p:spPr>
        </p:pic>
        <p:sp>
          <p:nvSpPr>
            <p:cNvPr id="7" name="6 - Ορθογώνιο"/>
            <p:cNvSpPr/>
            <p:nvPr/>
          </p:nvSpPr>
          <p:spPr>
            <a:xfrm>
              <a:off x="5986955" y="6502837"/>
              <a:ext cx="3003066" cy="338554"/>
            </a:xfrm>
            <a:prstGeom prst="rect">
              <a:avLst/>
            </a:prstGeom>
          </p:spPr>
          <p:txBody>
            <a:bodyPr wrap="none">
              <a:spAutoFit/>
            </a:bodyPr>
            <a:lstStyle/>
            <a:p>
              <a:r>
                <a:rPr lang="en-US" sz="1600" b="1" dirty="0" smtClean="0">
                  <a:solidFill>
                    <a:schemeClr val="bg1"/>
                  </a:solidFill>
                  <a:latin typeface="Arial Narrow" pitchFamily="34" charset="0"/>
                </a:rPr>
                <a:t>Piracy &amp; Armed Robbery Map </a:t>
              </a:r>
              <a:r>
                <a:rPr lang="en-US" sz="1600" b="1" dirty="0" smtClean="0">
                  <a:solidFill>
                    <a:srgbClr val="FFFF00"/>
                  </a:solidFill>
                  <a:latin typeface="Arial Narrow" pitchFamily="34" charset="0"/>
                </a:rPr>
                <a:t>2012</a:t>
              </a:r>
              <a:r>
                <a:rPr lang="en-US" sz="1600" b="1" dirty="0" smtClean="0">
                  <a:solidFill>
                    <a:schemeClr val="bg1"/>
                  </a:solidFill>
                  <a:latin typeface="Arial Narrow" pitchFamily="34" charset="0"/>
                </a:rPr>
                <a:t> </a:t>
              </a:r>
              <a:endParaRPr lang="en-US" sz="1600" b="1" dirty="0">
                <a:solidFill>
                  <a:schemeClr val="bg1"/>
                </a:solidFill>
                <a:latin typeface="Arial Narrow" pitchFamily="34" charset="0"/>
              </a:endParaRPr>
            </a:p>
          </p:txBody>
        </p:sp>
      </p:grpSp>
      <p:grpSp>
        <p:nvGrpSpPr>
          <p:cNvPr id="3" name="7 - Ομάδα"/>
          <p:cNvGrpSpPr/>
          <p:nvPr/>
        </p:nvGrpSpPr>
        <p:grpSpPr>
          <a:xfrm>
            <a:off x="126750" y="3542699"/>
            <a:ext cx="3693791" cy="3156862"/>
            <a:chOff x="-30595" y="610936"/>
            <a:chExt cx="3413133" cy="2912789"/>
          </a:xfrm>
        </p:grpSpPr>
        <p:pic>
          <p:nvPicPr>
            <p:cNvPr id="9" name="Picture 2"/>
            <p:cNvPicPr>
              <a:picLocks noChangeAspect="1" noChangeArrowheads="1"/>
            </p:cNvPicPr>
            <p:nvPr/>
          </p:nvPicPr>
          <p:blipFill>
            <a:blip r:embed="rId5" cstate="print"/>
            <a:srcRect l="22091" t="26845" r="39210" b="17714"/>
            <a:stretch>
              <a:fillRect/>
            </a:stretch>
          </p:blipFill>
          <p:spPr bwMode="auto">
            <a:xfrm>
              <a:off x="-30595" y="610936"/>
              <a:ext cx="3371325" cy="2912789"/>
            </a:xfrm>
            <a:prstGeom prst="rect">
              <a:avLst/>
            </a:prstGeom>
            <a:noFill/>
            <a:ln w="9525">
              <a:noFill/>
              <a:miter lim="800000"/>
              <a:headEnd/>
              <a:tailEnd/>
            </a:ln>
          </p:spPr>
        </p:pic>
        <p:sp>
          <p:nvSpPr>
            <p:cNvPr id="10" name="9 - Ορθογώνιο"/>
            <p:cNvSpPr/>
            <p:nvPr/>
          </p:nvSpPr>
          <p:spPr>
            <a:xfrm>
              <a:off x="654269" y="3128991"/>
              <a:ext cx="2728269" cy="312379"/>
            </a:xfrm>
            <a:prstGeom prst="rect">
              <a:avLst/>
            </a:prstGeom>
          </p:spPr>
          <p:txBody>
            <a:bodyPr wrap="square">
              <a:spAutoFit/>
            </a:bodyPr>
            <a:lstStyle/>
            <a:p>
              <a:r>
                <a:rPr lang="en-US" sz="1600" b="1" dirty="0" smtClean="0">
                  <a:solidFill>
                    <a:schemeClr val="bg1"/>
                  </a:solidFill>
                  <a:latin typeface="Arial Narrow" pitchFamily="34" charset="0"/>
                </a:rPr>
                <a:t>Piracy &amp; Armed Robbery Map </a:t>
              </a:r>
              <a:r>
                <a:rPr lang="en-US" sz="1600" b="1" dirty="0" smtClean="0">
                  <a:solidFill>
                    <a:srgbClr val="FFFF00"/>
                  </a:solidFill>
                  <a:latin typeface="Arial Narrow" pitchFamily="34" charset="0"/>
                </a:rPr>
                <a:t>2013</a:t>
              </a:r>
              <a:r>
                <a:rPr lang="en-US" sz="1600" b="1" dirty="0" smtClean="0">
                  <a:solidFill>
                    <a:schemeClr val="bg1"/>
                  </a:solidFill>
                  <a:latin typeface="Arial Narrow" pitchFamily="34" charset="0"/>
                </a:rPr>
                <a:t> </a:t>
              </a:r>
              <a:endParaRPr lang="en-US" sz="1600" b="1" dirty="0">
                <a:solidFill>
                  <a:schemeClr val="bg1"/>
                </a:solidFill>
                <a:latin typeface="Arial Narrow" pitchFamily="34" charset="0"/>
              </a:endParaRPr>
            </a:p>
          </p:txBody>
        </p:sp>
      </p:grpSp>
      <p:pic>
        <p:nvPicPr>
          <p:cNvPr id="11" name="Picture 7" descr="http://www.icc-ccs.org/templates/icc-ccs15/img/secondaryLogo.jpg"/>
          <p:cNvPicPr>
            <a:picLocks noChangeAspect="1" noChangeArrowheads="1"/>
          </p:cNvPicPr>
          <p:nvPr/>
        </p:nvPicPr>
        <p:blipFill>
          <a:blip r:embed="rId6" cstate="print"/>
          <a:srcRect/>
          <a:stretch>
            <a:fillRect/>
          </a:stretch>
        </p:blipFill>
        <p:spPr bwMode="auto">
          <a:xfrm>
            <a:off x="3860678" y="6328042"/>
            <a:ext cx="1643827" cy="370259"/>
          </a:xfrm>
          <a:prstGeom prst="rect">
            <a:avLst/>
          </a:prstGeom>
          <a:noFill/>
        </p:spPr>
      </p:pic>
      <p:pic>
        <p:nvPicPr>
          <p:cNvPr id="12" name="Picture 5" descr="http://www.icc-ccs.org/templates/icc-ccs15/img/primaryLogo.jpg"/>
          <p:cNvPicPr>
            <a:picLocks noChangeAspect="1" noChangeArrowheads="1"/>
          </p:cNvPicPr>
          <p:nvPr/>
        </p:nvPicPr>
        <p:blipFill>
          <a:blip r:embed="rId7" cstate="print"/>
          <a:srcRect/>
          <a:stretch>
            <a:fillRect/>
          </a:stretch>
        </p:blipFill>
        <p:spPr bwMode="auto">
          <a:xfrm>
            <a:off x="3822620" y="731826"/>
            <a:ext cx="1645671" cy="310828"/>
          </a:xfrm>
          <a:prstGeom prst="rect">
            <a:avLst/>
          </a:prstGeom>
          <a:noFill/>
        </p:spPr>
      </p:pic>
      <p:pic>
        <p:nvPicPr>
          <p:cNvPr id="13" name="12 - Εικόνα" descr="jolly_roger_b1c.gif"/>
          <p:cNvPicPr>
            <a:picLocks noChangeAspect="1"/>
          </p:cNvPicPr>
          <p:nvPr/>
        </p:nvPicPr>
        <p:blipFill>
          <a:blip r:embed="rId8" cstate="print"/>
          <a:stretch>
            <a:fillRect/>
          </a:stretch>
        </p:blipFill>
        <p:spPr>
          <a:xfrm>
            <a:off x="3850428" y="3355360"/>
            <a:ext cx="967292" cy="573844"/>
          </a:xfrm>
          <a:prstGeom prst="rect">
            <a:avLst/>
          </a:prstGeom>
        </p:spPr>
      </p:pic>
      <p:sp>
        <p:nvSpPr>
          <p:cNvPr id="14" name="13 - TextBox"/>
          <p:cNvSpPr txBox="1"/>
          <p:nvPr/>
        </p:nvSpPr>
        <p:spPr>
          <a:xfrm>
            <a:off x="1303699" y="733335"/>
            <a:ext cx="1231427" cy="738664"/>
          </a:xfrm>
          <a:prstGeom prst="rect">
            <a:avLst/>
          </a:prstGeom>
          <a:noFill/>
        </p:spPr>
        <p:txBody>
          <a:bodyPr wrap="none" rtlCol="0">
            <a:spAutoFit/>
          </a:bodyPr>
          <a:lstStyle/>
          <a:p>
            <a:r>
              <a:rPr lang="en-US" sz="1400" dirty="0" smtClean="0">
                <a:solidFill>
                  <a:schemeClr val="bg1"/>
                </a:solidFill>
                <a:latin typeface="Arial Narrow" pitchFamily="34" charset="0"/>
              </a:rPr>
              <a:t>►</a:t>
            </a:r>
            <a:r>
              <a:rPr lang="en-US" sz="1400" b="1" dirty="0" smtClean="0">
                <a:solidFill>
                  <a:srgbClr val="FFFF00"/>
                </a:solidFill>
                <a:latin typeface="Arial Narrow" pitchFamily="34" charset="0"/>
              </a:rPr>
              <a:t>15 July 2013</a:t>
            </a:r>
          </a:p>
          <a:p>
            <a:r>
              <a:rPr lang="en-US" sz="1400" dirty="0" smtClean="0">
                <a:solidFill>
                  <a:schemeClr val="bg1"/>
                </a:solidFill>
                <a:latin typeface="Arial Narrow" pitchFamily="34" charset="0"/>
              </a:rPr>
              <a:t>    143 incidents</a:t>
            </a:r>
          </a:p>
          <a:p>
            <a:r>
              <a:rPr lang="en-US" sz="1400" dirty="0" smtClean="0">
                <a:solidFill>
                  <a:schemeClr val="bg1"/>
                </a:solidFill>
                <a:latin typeface="Arial Narrow" pitchFamily="34" charset="0"/>
              </a:rPr>
              <a:t>     7 hijackings</a:t>
            </a:r>
            <a:endParaRPr lang="el-GR" sz="1400"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dissolve">
                                      <p:cBhvr>
                                        <p:cTn id="7" dur="1000"/>
                                        <p:tgtEl>
                                          <p:spTgt spid="95235"/>
                                        </p:tgtEl>
                                      </p:cBhvr>
                                    </p:animEffect>
                                  </p:childTnLst>
                                </p:cTn>
                              </p:par>
                              <p:par>
                                <p:cTn id="8" presetID="9" presetClass="entr" presetSubtype="0" fill="hold" nodeType="withEffect">
                                  <p:stCondLst>
                                    <p:cond delay="0"/>
                                  </p:stCondLst>
                                  <p:childTnLst>
                                    <p:set>
                                      <p:cBhvr>
                                        <p:cTn id="9" dur="1" fill="hold">
                                          <p:stCondLst>
                                            <p:cond delay="0"/>
                                          </p:stCondLst>
                                        </p:cTn>
                                        <p:tgtEl>
                                          <p:spTgt spid="95234"/>
                                        </p:tgtEl>
                                        <p:attrNameLst>
                                          <p:attrName>style.visibility</p:attrName>
                                        </p:attrNameLst>
                                      </p:cBhvr>
                                      <p:to>
                                        <p:strVal val="visible"/>
                                      </p:to>
                                    </p:set>
                                    <p:animEffect transition="in" filter="dissolve">
                                      <p:cBhvr>
                                        <p:cTn id="10" dur="10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0" y="725864"/>
            <a:ext cx="4119513" cy="5901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1"/>
          <p:cNvPicPr>
            <a:picLocks noChangeAspect="1" noChangeArrowheads="1"/>
          </p:cNvPicPr>
          <p:nvPr/>
        </p:nvPicPr>
        <p:blipFill>
          <a:blip r:embed="rId2" cstate="print"/>
          <a:srcRect l="23283" t="33848" r="24985" b="36195"/>
          <a:stretch>
            <a:fillRect/>
          </a:stretch>
        </p:blipFill>
        <p:spPr bwMode="auto">
          <a:xfrm>
            <a:off x="85773" y="667530"/>
            <a:ext cx="7861023" cy="2684761"/>
          </a:xfrm>
          <a:prstGeom prst="rect">
            <a:avLst/>
          </a:prstGeom>
          <a:noFill/>
          <a:ln w="9525">
            <a:noFill/>
            <a:miter lim="800000"/>
            <a:headEnd/>
            <a:tailEnd/>
          </a:ln>
        </p:spPr>
      </p:pic>
      <p:grpSp>
        <p:nvGrpSpPr>
          <p:cNvPr id="3" name="11 - Ομάδα"/>
          <p:cNvGrpSpPr/>
          <p:nvPr/>
        </p:nvGrpSpPr>
        <p:grpSpPr>
          <a:xfrm>
            <a:off x="0" y="3455988"/>
            <a:ext cx="5081047" cy="2982519"/>
            <a:chOff x="0" y="3455988"/>
            <a:chExt cx="5081047" cy="2982519"/>
          </a:xfrm>
        </p:grpSpPr>
        <p:pic>
          <p:nvPicPr>
            <p:cNvPr id="4" name="Picture 1"/>
            <p:cNvPicPr>
              <a:picLocks noChangeAspect="1" noChangeArrowheads="1"/>
            </p:cNvPicPr>
            <p:nvPr/>
          </p:nvPicPr>
          <p:blipFill>
            <a:blip r:embed="rId3" cstate="print"/>
            <a:srcRect l="42068" t="25191" r="29787" b="48272"/>
            <a:stretch>
              <a:fillRect/>
            </a:stretch>
          </p:blipFill>
          <p:spPr bwMode="auto">
            <a:xfrm>
              <a:off x="79440" y="3455988"/>
              <a:ext cx="5001607" cy="2982519"/>
            </a:xfrm>
            <a:prstGeom prst="rect">
              <a:avLst/>
            </a:prstGeom>
            <a:noFill/>
            <a:ln w="9525">
              <a:noFill/>
              <a:miter lim="800000"/>
              <a:headEnd/>
              <a:tailEnd/>
            </a:ln>
          </p:spPr>
        </p:pic>
        <p:sp>
          <p:nvSpPr>
            <p:cNvPr id="10" name="9 - Ορθογώνιο"/>
            <p:cNvSpPr/>
            <p:nvPr/>
          </p:nvSpPr>
          <p:spPr>
            <a:xfrm>
              <a:off x="0" y="3455988"/>
              <a:ext cx="235670" cy="635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0" y="5776553"/>
              <a:ext cx="235670" cy="635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9" name="14 - Ομάδα"/>
          <p:cNvGrpSpPr/>
          <p:nvPr/>
        </p:nvGrpSpPr>
        <p:grpSpPr>
          <a:xfrm>
            <a:off x="5310338" y="3276878"/>
            <a:ext cx="3833662" cy="3581122"/>
            <a:chOff x="5310338" y="3276878"/>
            <a:chExt cx="3833662" cy="3581122"/>
          </a:xfrm>
        </p:grpSpPr>
        <p:grpSp>
          <p:nvGrpSpPr>
            <p:cNvPr id="12" name="8 - Ομάδα"/>
            <p:cNvGrpSpPr/>
            <p:nvPr/>
          </p:nvGrpSpPr>
          <p:grpSpPr>
            <a:xfrm>
              <a:off x="5310338" y="3276878"/>
              <a:ext cx="3701687" cy="3257468"/>
              <a:chOff x="5423459" y="3455987"/>
              <a:chExt cx="3701687" cy="3257468"/>
            </a:xfrm>
          </p:grpSpPr>
          <p:pic>
            <p:nvPicPr>
              <p:cNvPr id="94209" name="Picture 1"/>
              <p:cNvPicPr>
                <a:picLocks noChangeAspect="1" noChangeArrowheads="1"/>
              </p:cNvPicPr>
              <p:nvPr/>
            </p:nvPicPr>
            <p:blipFill>
              <a:blip r:embed="rId3" cstate="print"/>
              <a:srcRect l="28941" t="62771" r="49910" b="6821"/>
              <a:stretch>
                <a:fillRect/>
              </a:stretch>
            </p:blipFill>
            <p:spPr bwMode="auto">
              <a:xfrm>
                <a:off x="5423459" y="3455987"/>
                <a:ext cx="3581238" cy="3218189"/>
              </a:xfrm>
              <a:prstGeom prst="rect">
                <a:avLst/>
              </a:prstGeom>
              <a:noFill/>
              <a:ln w="9525">
                <a:noFill/>
                <a:miter lim="800000"/>
                <a:headEnd/>
                <a:tailEnd/>
              </a:ln>
            </p:spPr>
          </p:pic>
          <p:sp>
            <p:nvSpPr>
              <p:cNvPr id="6" name="5 - Ορθογώνιο"/>
              <p:cNvSpPr/>
              <p:nvPr/>
            </p:nvSpPr>
            <p:spPr>
              <a:xfrm>
                <a:off x="8154185" y="3455988"/>
                <a:ext cx="970961" cy="99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8427563" y="6023728"/>
                <a:ext cx="575035" cy="68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8748074" y="5672858"/>
                <a:ext cx="256095" cy="42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3" name="12 - Ορθογώνιο"/>
            <p:cNvSpPr/>
            <p:nvPr/>
          </p:nvSpPr>
          <p:spPr>
            <a:xfrm>
              <a:off x="5323438" y="6604084"/>
              <a:ext cx="3820562" cy="253916"/>
            </a:xfrm>
            <a:prstGeom prst="rect">
              <a:avLst/>
            </a:prstGeom>
          </p:spPr>
          <p:txBody>
            <a:bodyPr wrap="square">
              <a:spAutoFit/>
            </a:bodyPr>
            <a:lstStyle/>
            <a:p>
              <a:r>
                <a:rPr lang="en-US" sz="1050" dirty="0" smtClean="0">
                  <a:latin typeface="Arial Narrow" pitchFamily="34" charset="0"/>
                </a:rPr>
                <a:t>* Organization for Economic Cooperation and Development (</a:t>
              </a:r>
              <a:r>
                <a:rPr lang="en-US" sz="1050" b="1" dirty="0" smtClean="0">
                  <a:latin typeface="Arial Narrow" pitchFamily="34" charset="0"/>
                </a:rPr>
                <a:t>34 </a:t>
              </a:r>
              <a:r>
                <a:rPr lang="en-US" sz="1050" dirty="0" smtClean="0">
                  <a:latin typeface="Arial Narrow" pitchFamily="34" charset="0"/>
                </a:rPr>
                <a:t>countries) </a:t>
              </a:r>
              <a:endParaRPr lang="en-US" sz="1050" dirty="0">
                <a:latin typeface="Arial Narrow" pitchFamily="34" charset="0"/>
              </a:endParaRPr>
            </a:p>
          </p:txBody>
        </p:sp>
      </p:grpSp>
      <p:sp>
        <p:nvSpPr>
          <p:cNvPr id="14" name="13 - TextBox"/>
          <p:cNvSpPr txBox="1"/>
          <p:nvPr/>
        </p:nvSpPr>
        <p:spPr>
          <a:xfrm>
            <a:off x="5825763" y="3770718"/>
            <a:ext cx="300082" cy="369332"/>
          </a:xfrm>
          <a:prstGeom prst="rect">
            <a:avLst/>
          </a:prstGeom>
          <a:noFill/>
        </p:spPr>
        <p:txBody>
          <a:bodyPr wrap="none" rtlCol="0">
            <a:spAutoFit/>
          </a:bodyPr>
          <a:lstStyle/>
          <a:p>
            <a:r>
              <a:rPr lang="en-US" dirty="0" smtClean="0"/>
              <a:t>*</a:t>
            </a:r>
            <a:endParaRPr lang="el-GR" dirty="0"/>
          </a:p>
        </p:txBody>
      </p:sp>
      <p:sp>
        <p:nvSpPr>
          <p:cNvPr id="16" name="15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pic>
        <p:nvPicPr>
          <p:cNvPr id="57346" name="Picture 2" descr="http://mapsof.net/uploads/static-maps/Somalia_flag_map.png"/>
          <p:cNvPicPr>
            <a:picLocks noChangeAspect="1" noChangeArrowheads="1"/>
          </p:cNvPicPr>
          <p:nvPr/>
        </p:nvPicPr>
        <p:blipFill>
          <a:blip r:embed="rId4" cstate="print"/>
          <a:srcRect/>
          <a:stretch>
            <a:fillRect/>
          </a:stretch>
        </p:blipFill>
        <p:spPr bwMode="auto">
          <a:xfrm>
            <a:off x="7549783" y="1457607"/>
            <a:ext cx="1308153" cy="17076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4931" name="Picture 3"/>
          <p:cNvPicPr>
            <a:picLocks noChangeAspect="1" noChangeArrowheads="1"/>
          </p:cNvPicPr>
          <p:nvPr/>
        </p:nvPicPr>
        <p:blipFill>
          <a:blip r:embed="rId2" cstate="print"/>
          <a:srcRect l="52797" t="27094" r="23495" b="22523"/>
          <a:stretch>
            <a:fillRect/>
          </a:stretch>
        </p:blipFill>
        <p:spPr bwMode="auto">
          <a:xfrm>
            <a:off x="4723269" y="1138136"/>
            <a:ext cx="4089991" cy="5432346"/>
          </a:xfrm>
          <a:prstGeom prst="rect">
            <a:avLst/>
          </a:prstGeom>
          <a:noFill/>
          <a:ln w="9525">
            <a:noFill/>
            <a:miter lim="800000"/>
            <a:headEnd/>
            <a:tailEnd/>
          </a:ln>
        </p:spPr>
      </p:pic>
      <p:grpSp>
        <p:nvGrpSpPr>
          <p:cNvPr id="2" name="4 - Ομάδα"/>
          <p:cNvGrpSpPr/>
          <p:nvPr/>
        </p:nvGrpSpPr>
        <p:grpSpPr>
          <a:xfrm>
            <a:off x="81609" y="763767"/>
            <a:ext cx="3756782" cy="4134255"/>
            <a:chOff x="336138" y="971161"/>
            <a:chExt cx="3756782" cy="4134255"/>
          </a:xfrm>
        </p:grpSpPr>
        <p:pic>
          <p:nvPicPr>
            <p:cNvPr id="124930" name="Picture 2"/>
            <p:cNvPicPr>
              <a:picLocks noChangeAspect="1" noChangeArrowheads="1"/>
            </p:cNvPicPr>
            <p:nvPr/>
          </p:nvPicPr>
          <p:blipFill>
            <a:blip r:embed="rId3" cstate="print"/>
            <a:srcRect l="21325" t="39684" r="55198" b="18979"/>
            <a:stretch>
              <a:fillRect/>
            </a:stretch>
          </p:blipFill>
          <p:spPr bwMode="auto">
            <a:xfrm>
              <a:off x="336138" y="971161"/>
              <a:ext cx="3756782" cy="4134255"/>
            </a:xfrm>
            <a:prstGeom prst="rect">
              <a:avLst/>
            </a:prstGeom>
            <a:noFill/>
            <a:ln w="9525">
              <a:noFill/>
              <a:miter lim="800000"/>
              <a:headEnd/>
              <a:tailEnd/>
            </a:ln>
          </p:spPr>
        </p:pic>
        <p:sp>
          <p:nvSpPr>
            <p:cNvPr id="4" name="3 - TextBox"/>
            <p:cNvSpPr txBox="1"/>
            <p:nvPr/>
          </p:nvSpPr>
          <p:spPr>
            <a:xfrm>
              <a:off x="2639123" y="1970201"/>
              <a:ext cx="736099" cy="830997"/>
            </a:xfrm>
            <a:prstGeom prst="rect">
              <a:avLst/>
            </a:prstGeom>
            <a:noFill/>
          </p:spPr>
          <p:txBody>
            <a:bodyPr wrap="none" rtlCol="0">
              <a:spAutoFit/>
            </a:bodyPr>
            <a:lstStyle/>
            <a:p>
              <a:pPr algn="ctr"/>
              <a:r>
                <a:rPr lang="en-US" sz="1600" b="1" dirty="0" smtClean="0">
                  <a:solidFill>
                    <a:schemeClr val="bg1"/>
                  </a:solidFill>
                  <a:latin typeface="Arial Narrow" pitchFamily="34" charset="0"/>
                </a:rPr>
                <a:t>Bulk</a:t>
              </a:r>
            </a:p>
            <a:p>
              <a:pPr algn="ctr"/>
              <a:r>
                <a:rPr lang="en-US" sz="1600" b="1" dirty="0" smtClean="0">
                  <a:solidFill>
                    <a:schemeClr val="bg1"/>
                  </a:solidFill>
                  <a:latin typeface="Arial Narrow" pitchFamily="34" charset="0"/>
                </a:rPr>
                <a:t>Carrier</a:t>
              </a:r>
            </a:p>
            <a:p>
              <a:pPr algn="ctr"/>
              <a:r>
                <a:rPr lang="en-US" sz="1600" b="1" dirty="0" smtClean="0">
                  <a:solidFill>
                    <a:schemeClr val="bg1"/>
                  </a:solidFill>
                  <a:latin typeface="Arial Narrow" pitchFamily="34" charset="0"/>
                </a:rPr>
                <a:t>26%</a:t>
              </a:r>
              <a:endParaRPr lang="el-GR" sz="1600" b="1" dirty="0">
                <a:solidFill>
                  <a:schemeClr val="bg1"/>
                </a:solidFill>
                <a:latin typeface="Arial Narrow" pitchFamily="34" charset="0"/>
              </a:endParaRPr>
            </a:p>
          </p:txBody>
        </p:sp>
      </p:grpSp>
      <p:grpSp>
        <p:nvGrpSpPr>
          <p:cNvPr id="3" name="9 - Ομάδα"/>
          <p:cNvGrpSpPr/>
          <p:nvPr/>
        </p:nvGrpSpPr>
        <p:grpSpPr>
          <a:xfrm>
            <a:off x="226244" y="4771768"/>
            <a:ext cx="4517128" cy="1828800"/>
            <a:chOff x="226244" y="4771768"/>
            <a:chExt cx="4517128" cy="1828800"/>
          </a:xfrm>
        </p:grpSpPr>
        <p:pic>
          <p:nvPicPr>
            <p:cNvPr id="124932" name="Picture 4"/>
            <p:cNvPicPr>
              <a:picLocks noChangeAspect="1" noChangeArrowheads="1"/>
            </p:cNvPicPr>
            <p:nvPr/>
          </p:nvPicPr>
          <p:blipFill>
            <a:blip r:embed="rId4" cstate="print"/>
            <a:srcRect l="41885" t="60012" r="35258" b="21702"/>
            <a:stretch>
              <a:fillRect/>
            </a:stretch>
          </p:blipFill>
          <p:spPr bwMode="auto">
            <a:xfrm>
              <a:off x="226244" y="4771768"/>
              <a:ext cx="3657499" cy="1828800"/>
            </a:xfrm>
            <a:prstGeom prst="rect">
              <a:avLst/>
            </a:prstGeom>
            <a:noFill/>
            <a:ln w="9525">
              <a:noFill/>
              <a:miter lim="800000"/>
              <a:headEnd/>
              <a:tailEnd/>
            </a:ln>
          </p:spPr>
        </p:pic>
        <p:sp>
          <p:nvSpPr>
            <p:cNvPr id="6" name="5 - Ορθογώνιο"/>
            <p:cNvSpPr/>
            <p:nvPr/>
          </p:nvSpPr>
          <p:spPr>
            <a:xfrm>
              <a:off x="1888103" y="5616267"/>
              <a:ext cx="2855269"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$159,52 mil</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pic>
        <p:nvPicPr>
          <p:cNvPr id="8" name="7 - Εικόνα" descr="jolly_roger_b1c.gif"/>
          <p:cNvPicPr>
            <a:picLocks noChangeAspect="1"/>
          </p:cNvPicPr>
          <p:nvPr/>
        </p:nvPicPr>
        <p:blipFill>
          <a:blip r:embed="rId5" cstate="print"/>
          <a:stretch>
            <a:fillRect/>
          </a:stretch>
        </p:blipFill>
        <p:spPr>
          <a:xfrm>
            <a:off x="1668544" y="2712564"/>
            <a:ext cx="766698" cy="454842"/>
          </a:xfrm>
          <a:prstGeom prst="rect">
            <a:avLst/>
          </a:prstGeom>
        </p:spPr>
      </p:pic>
      <p:sp>
        <p:nvSpPr>
          <p:cNvPr id="9" name="8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sp>
        <p:nvSpPr>
          <p:cNvPr id="11" name="10 - TextBox"/>
          <p:cNvSpPr txBox="1"/>
          <p:nvPr/>
        </p:nvSpPr>
        <p:spPr>
          <a:xfrm>
            <a:off x="3757189" y="2942376"/>
            <a:ext cx="849913" cy="253916"/>
          </a:xfrm>
          <a:prstGeom prst="rect">
            <a:avLst/>
          </a:prstGeom>
          <a:noFill/>
        </p:spPr>
        <p:txBody>
          <a:bodyPr wrap="none" rtlCol="0">
            <a:spAutoFit/>
          </a:bodyPr>
          <a:lstStyle/>
          <a:p>
            <a:r>
              <a:rPr lang="en-US" sz="1050" dirty="0" smtClean="0">
                <a:latin typeface="Arial Narrow" pitchFamily="34" charset="0"/>
              </a:rPr>
              <a:t>Low rampage</a:t>
            </a:r>
            <a:endParaRPr lang="el-GR" sz="1050" dirty="0">
              <a:latin typeface="Arial Narrow" pitchFamily="34" charset="0"/>
            </a:endParaRPr>
          </a:p>
        </p:txBody>
      </p:sp>
      <p:cxnSp>
        <p:nvCxnSpPr>
          <p:cNvPr id="13" name="12 - Ευθεία γραμμή σύνδεσης"/>
          <p:cNvCxnSpPr/>
          <p:nvPr/>
        </p:nvCxnSpPr>
        <p:spPr>
          <a:xfrm>
            <a:off x="5808663" y="1892174"/>
            <a:ext cx="0" cy="45991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a:off x="7916611" y="1881611"/>
            <a:ext cx="0" cy="45991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a:off x="7912728" y="2851842"/>
            <a:ext cx="2082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a:off x="5808663" y="5376250"/>
            <a:ext cx="2082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flipV="1">
            <a:off x="7934718" y="5024673"/>
            <a:ext cx="240561" cy="150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 Ευθύγραμμο βέλος σύνδεσης"/>
          <p:cNvCxnSpPr/>
          <p:nvPr/>
        </p:nvCxnSpPr>
        <p:spPr>
          <a:xfrm>
            <a:off x="5600433" y="3292444"/>
            <a:ext cx="2082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3906" name="Picture 2"/>
          <p:cNvPicPr>
            <a:picLocks noChangeAspect="1" noChangeArrowheads="1"/>
          </p:cNvPicPr>
          <p:nvPr/>
        </p:nvPicPr>
        <p:blipFill>
          <a:blip r:embed="rId2" cstate="print"/>
          <a:srcRect l="16789" t="60498" r="31854" b="14213"/>
          <a:stretch>
            <a:fillRect/>
          </a:stretch>
        </p:blipFill>
        <p:spPr bwMode="auto">
          <a:xfrm>
            <a:off x="196278" y="691126"/>
            <a:ext cx="7807080" cy="2529192"/>
          </a:xfrm>
          <a:prstGeom prst="rect">
            <a:avLst/>
          </a:prstGeom>
          <a:noFill/>
          <a:ln w="9525">
            <a:noFill/>
            <a:miter lim="800000"/>
            <a:headEnd/>
            <a:tailEnd/>
          </a:ln>
        </p:spPr>
      </p:pic>
      <p:grpSp>
        <p:nvGrpSpPr>
          <p:cNvPr id="6" name="5 - Ομάδα"/>
          <p:cNvGrpSpPr/>
          <p:nvPr/>
        </p:nvGrpSpPr>
        <p:grpSpPr>
          <a:xfrm>
            <a:off x="4583112" y="3455988"/>
            <a:ext cx="4307969" cy="3274750"/>
            <a:chOff x="4583112" y="3455988"/>
            <a:chExt cx="4307969" cy="3274750"/>
          </a:xfrm>
        </p:grpSpPr>
        <p:pic>
          <p:nvPicPr>
            <p:cNvPr id="123907" name="Picture 3"/>
            <p:cNvPicPr>
              <a:picLocks noChangeAspect="1" noChangeArrowheads="1"/>
            </p:cNvPicPr>
            <p:nvPr/>
          </p:nvPicPr>
          <p:blipFill>
            <a:blip r:embed="rId3" cstate="print"/>
            <a:srcRect l="30295" t="34097" r="23079" b="9295"/>
            <a:stretch>
              <a:fillRect/>
            </a:stretch>
          </p:blipFill>
          <p:spPr bwMode="auto">
            <a:xfrm>
              <a:off x="4583113" y="3455988"/>
              <a:ext cx="4307968" cy="3268888"/>
            </a:xfrm>
            <a:prstGeom prst="rect">
              <a:avLst/>
            </a:prstGeom>
            <a:noFill/>
            <a:ln w="9525">
              <a:noFill/>
              <a:miter lim="800000"/>
              <a:headEnd/>
              <a:tailEnd/>
            </a:ln>
          </p:spPr>
        </p:pic>
        <p:sp>
          <p:nvSpPr>
            <p:cNvPr id="4" name="3 - Ορθογώνιο"/>
            <p:cNvSpPr/>
            <p:nvPr/>
          </p:nvSpPr>
          <p:spPr>
            <a:xfrm>
              <a:off x="4583112" y="5967167"/>
              <a:ext cx="3439097" cy="763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4832184" y="6062975"/>
              <a:ext cx="3140603"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$16.4 million</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grpSp>
        <p:nvGrpSpPr>
          <p:cNvPr id="10" name="9 - Ομάδα"/>
          <p:cNvGrpSpPr/>
          <p:nvPr/>
        </p:nvGrpSpPr>
        <p:grpSpPr>
          <a:xfrm>
            <a:off x="145914" y="3455988"/>
            <a:ext cx="4437199" cy="3210128"/>
            <a:chOff x="145914" y="3455988"/>
            <a:chExt cx="4437199" cy="3210128"/>
          </a:xfrm>
        </p:grpSpPr>
        <p:pic>
          <p:nvPicPr>
            <p:cNvPr id="123908" name="Picture 4"/>
            <p:cNvPicPr>
              <a:picLocks noChangeAspect="1" noChangeArrowheads="1"/>
            </p:cNvPicPr>
            <p:nvPr/>
          </p:nvPicPr>
          <p:blipFill>
            <a:blip r:embed="rId4" cstate="print"/>
            <a:srcRect l="23769" t="46784" r="41923" b="21119"/>
            <a:stretch>
              <a:fillRect/>
            </a:stretch>
          </p:blipFill>
          <p:spPr bwMode="auto">
            <a:xfrm>
              <a:off x="233464" y="3455988"/>
              <a:ext cx="4349649" cy="321012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l="59703" t="57197" r="31243" b="34633"/>
            <a:stretch>
              <a:fillRect/>
            </a:stretch>
          </p:blipFill>
          <p:spPr bwMode="auto">
            <a:xfrm>
              <a:off x="145914" y="5525310"/>
              <a:ext cx="1489491" cy="1060316"/>
            </a:xfrm>
            <a:prstGeom prst="rect">
              <a:avLst/>
            </a:prstGeom>
            <a:noFill/>
            <a:ln w="38100">
              <a:solidFill>
                <a:srgbClr val="FF0000"/>
              </a:solidFill>
              <a:miter lim="800000"/>
              <a:headEnd/>
              <a:tailEnd/>
            </a:ln>
          </p:spPr>
        </p:pic>
      </p:grpSp>
      <p:sp>
        <p:nvSpPr>
          <p:cNvPr id="9" name="8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pic>
        <p:nvPicPr>
          <p:cNvPr id="11" name="Picture 8" descr="right red arrow back and forth side to side"/>
          <p:cNvPicPr>
            <a:picLocks noChangeAspect="1" noChangeArrowheads="1" noCrop="1"/>
          </p:cNvPicPr>
          <p:nvPr/>
        </p:nvPicPr>
        <p:blipFill>
          <a:blip r:embed="rId5" cstate="print"/>
          <a:srcRect/>
          <a:stretch>
            <a:fillRect/>
          </a:stretch>
        </p:blipFill>
        <p:spPr bwMode="auto">
          <a:xfrm>
            <a:off x="5767853" y="2924270"/>
            <a:ext cx="343287" cy="2710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10 - Ομάδα"/>
          <p:cNvGrpSpPr/>
          <p:nvPr/>
        </p:nvGrpSpPr>
        <p:grpSpPr>
          <a:xfrm>
            <a:off x="4733824" y="3202204"/>
            <a:ext cx="4287625" cy="3599234"/>
            <a:chOff x="4856375" y="3258766"/>
            <a:chExt cx="4287625" cy="3599234"/>
          </a:xfrm>
        </p:grpSpPr>
        <p:pic>
          <p:nvPicPr>
            <p:cNvPr id="93187" name="Picture 3"/>
            <p:cNvPicPr>
              <a:picLocks noChangeAspect="1" noChangeArrowheads="1"/>
            </p:cNvPicPr>
            <p:nvPr/>
          </p:nvPicPr>
          <p:blipFill>
            <a:blip r:embed="rId2" cstate="print"/>
            <a:srcRect l="47051" t="36571" r="27660" b="27441"/>
            <a:stretch>
              <a:fillRect/>
            </a:stretch>
          </p:blipFill>
          <p:spPr bwMode="auto">
            <a:xfrm>
              <a:off x="5097294" y="3258766"/>
              <a:ext cx="4046706" cy="3599234"/>
            </a:xfrm>
            <a:prstGeom prst="rect">
              <a:avLst/>
            </a:prstGeom>
            <a:noFill/>
            <a:ln w="9525">
              <a:noFill/>
              <a:miter lim="800000"/>
              <a:headEnd/>
              <a:tailEnd/>
            </a:ln>
          </p:spPr>
        </p:pic>
        <p:sp>
          <p:nvSpPr>
            <p:cNvPr id="7" name="6 - Ορθογώνιο"/>
            <p:cNvSpPr/>
            <p:nvPr/>
          </p:nvSpPr>
          <p:spPr>
            <a:xfrm>
              <a:off x="5429839" y="3283981"/>
              <a:ext cx="1517716" cy="412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5044911" y="3730936"/>
              <a:ext cx="1770668" cy="16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4856375" y="3891191"/>
              <a:ext cx="1517716" cy="360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5033913" y="4239984"/>
              <a:ext cx="697584" cy="520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 name="3 - Ορθογώνιο"/>
          <p:cNvSpPr/>
          <p:nvPr/>
        </p:nvSpPr>
        <p:spPr>
          <a:xfrm>
            <a:off x="9427" y="725864"/>
            <a:ext cx="4119513" cy="5901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3185" name="Picture 1"/>
          <p:cNvPicPr>
            <a:picLocks noChangeAspect="1" noChangeArrowheads="1"/>
          </p:cNvPicPr>
          <p:nvPr/>
        </p:nvPicPr>
        <p:blipFill>
          <a:blip r:embed="rId3" cstate="print"/>
          <a:srcRect l="31870" t="52523" r="33009" b="16450"/>
          <a:stretch>
            <a:fillRect/>
          </a:stretch>
        </p:blipFill>
        <p:spPr bwMode="auto">
          <a:xfrm>
            <a:off x="0" y="632738"/>
            <a:ext cx="5448693" cy="3103124"/>
          </a:xfrm>
          <a:prstGeom prst="rect">
            <a:avLst/>
          </a:prstGeom>
          <a:noFill/>
          <a:ln w="9525">
            <a:noFill/>
            <a:miter lim="800000"/>
            <a:headEnd/>
            <a:tailEnd/>
          </a:ln>
        </p:spPr>
      </p:pic>
      <p:sp>
        <p:nvSpPr>
          <p:cNvPr id="6" name="5 - Ορθογώνιο"/>
          <p:cNvSpPr/>
          <p:nvPr/>
        </p:nvSpPr>
        <p:spPr>
          <a:xfrm>
            <a:off x="5410987" y="996437"/>
            <a:ext cx="3733014" cy="2246769"/>
          </a:xfrm>
          <a:prstGeom prst="rect">
            <a:avLst/>
          </a:prstGeom>
          <a:solidFill>
            <a:schemeClr val="bg1"/>
          </a:solidFill>
        </p:spPr>
        <p:txBody>
          <a:bodyPr wrap="square">
            <a:spAutoFit/>
          </a:bodyPr>
          <a:lstStyle/>
          <a:p>
            <a:r>
              <a:rPr lang="en-US" sz="1400" dirty="0" smtClean="0">
                <a:latin typeface="Arial Narrow" pitchFamily="34" charset="0"/>
              </a:rPr>
              <a:t>Gulf of Guinea </a:t>
            </a:r>
            <a:r>
              <a:rPr lang="en-US" sz="1400" dirty="0" smtClean="0">
                <a:latin typeface="Arial Narrow"/>
              </a:rPr>
              <a:t>►</a:t>
            </a:r>
            <a:r>
              <a:rPr lang="en-US" sz="1400" dirty="0" smtClean="0">
                <a:latin typeface="Arial Narrow" pitchFamily="34" charset="0"/>
              </a:rPr>
              <a:t> </a:t>
            </a:r>
            <a:r>
              <a:rPr lang="en-US" sz="1400" b="1" dirty="0" smtClean="0">
                <a:solidFill>
                  <a:srgbClr val="FF0000"/>
                </a:solidFill>
                <a:latin typeface="Arial Narrow" pitchFamily="34" charset="0"/>
              </a:rPr>
              <a:t>83%</a:t>
            </a:r>
            <a:r>
              <a:rPr lang="en-US" sz="1400" dirty="0" smtClean="0">
                <a:latin typeface="Arial Narrow" pitchFamily="34" charset="0"/>
              </a:rPr>
              <a:t> of attacks lead to boarding;</a:t>
            </a:r>
          </a:p>
          <a:p>
            <a:endParaRPr lang="en-US" sz="1400" dirty="0" smtClean="0">
              <a:latin typeface="Arial Narrow" pitchFamily="34" charset="0"/>
            </a:endParaRPr>
          </a:p>
          <a:p>
            <a:r>
              <a:rPr lang="en-US" sz="1400" dirty="0" smtClean="0">
                <a:latin typeface="Arial Narrow" pitchFamily="34" charset="0"/>
              </a:rPr>
              <a:t>Many vessels are attacked while at </a:t>
            </a:r>
            <a:r>
              <a:rPr lang="en-US" sz="1400" b="1" u="sng" dirty="0" smtClean="0">
                <a:solidFill>
                  <a:srgbClr val="FF0000"/>
                </a:solidFill>
                <a:latin typeface="Arial Narrow" pitchFamily="34" charset="0"/>
              </a:rPr>
              <a:t>anchor</a:t>
            </a:r>
            <a:r>
              <a:rPr lang="en-US" sz="1400" dirty="0" smtClean="0">
                <a:latin typeface="Arial Narrow" pitchFamily="34" charset="0"/>
              </a:rPr>
              <a:t>, drifting, </a:t>
            </a:r>
          </a:p>
          <a:p>
            <a:r>
              <a:rPr lang="en-US" sz="1400" dirty="0" smtClean="0">
                <a:latin typeface="Arial Narrow" pitchFamily="34" charset="0"/>
              </a:rPr>
              <a:t>or conducting ship-to-ship transfers of refined products cargo;</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Only </a:t>
            </a:r>
            <a:r>
              <a:rPr lang="en-US" sz="1400" b="1" dirty="0" smtClean="0">
                <a:solidFill>
                  <a:srgbClr val="FF0000"/>
                </a:solidFill>
                <a:latin typeface="Arial Narrow" pitchFamily="34" charset="0"/>
              </a:rPr>
              <a:t>33%</a:t>
            </a:r>
            <a:r>
              <a:rPr lang="en-US" sz="1400" dirty="0" smtClean="0">
                <a:latin typeface="Arial Narrow" pitchFamily="34" charset="0"/>
              </a:rPr>
              <a:t> of vessels were attacked while </a:t>
            </a:r>
          </a:p>
          <a:p>
            <a:r>
              <a:rPr lang="en-US" sz="1400" dirty="0" smtClean="0">
                <a:latin typeface="Arial Narrow" pitchFamily="34" charset="0"/>
              </a:rPr>
              <a:t>           actively in transit in the </a:t>
            </a:r>
            <a:r>
              <a:rPr lang="en-US" sz="1400" dirty="0" err="1" smtClean="0">
                <a:latin typeface="Arial Narrow" pitchFamily="34" charset="0"/>
              </a:rPr>
              <a:t>GoG</a:t>
            </a:r>
            <a:r>
              <a:rPr lang="en-US" sz="1400" dirty="0" smtClean="0">
                <a:latin typeface="Arial Narrow" pitchFamily="34" charset="0"/>
              </a:rPr>
              <a:t> region;</a:t>
            </a:r>
          </a:p>
          <a:p>
            <a:endParaRPr lang="en-US" sz="1400" dirty="0" smtClean="0">
              <a:latin typeface="Arial Narrow" pitchFamily="34" charset="0"/>
            </a:endParaRPr>
          </a:p>
          <a:p>
            <a:r>
              <a:rPr lang="en-US" sz="1400" dirty="0" smtClean="0">
                <a:solidFill>
                  <a:srgbClr val="FF0000"/>
                </a:solidFill>
                <a:latin typeface="Arial Narrow" pitchFamily="34" charset="0"/>
              </a:rPr>
              <a:t>Attacks off Somalia </a:t>
            </a:r>
            <a:r>
              <a:rPr lang="en-US" sz="1400" b="1" u="sng" dirty="0" smtClean="0">
                <a:solidFill>
                  <a:srgbClr val="FF0000"/>
                </a:solidFill>
                <a:latin typeface="Arial Narrow" pitchFamily="34" charset="0"/>
              </a:rPr>
              <a:t>almost always </a:t>
            </a:r>
            <a:r>
              <a:rPr lang="en-US" sz="1400" dirty="0" smtClean="0">
                <a:solidFill>
                  <a:srgbClr val="FF0000"/>
                </a:solidFill>
                <a:latin typeface="Arial Narrow" pitchFamily="34" charset="0"/>
              </a:rPr>
              <a:t>occur while </a:t>
            </a:r>
          </a:p>
          <a:p>
            <a:r>
              <a:rPr lang="en-US" sz="1400" dirty="0" smtClean="0">
                <a:solidFill>
                  <a:srgbClr val="FF0000"/>
                </a:solidFill>
                <a:latin typeface="Arial Narrow" pitchFamily="34" charset="0"/>
              </a:rPr>
              <a:t>they are underway</a:t>
            </a:r>
            <a:r>
              <a:rPr lang="en-US" sz="1400" dirty="0" smtClean="0">
                <a:latin typeface="Arial Narrow" pitchFamily="34" charset="0"/>
              </a:rPr>
              <a:t>.</a:t>
            </a:r>
          </a:p>
        </p:txBody>
      </p:sp>
      <p:grpSp>
        <p:nvGrpSpPr>
          <p:cNvPr id="3" name="16 - Ομάδα"/>
          <p:cNvGrpSpPr/>
          <p:nvPr/>
        </p:nvGrpSpPr>
        <p:grpSpPr>
          <a:xfrm>
            <a:off x="226243" y="3587963"/>
            <a:ext cx="4356870" cy="2993651"/>
            <a:chOff x="226243" y="3587963"/>
            <a:chExt cx="4356870" cy="2993651"/>
          </a:xfrm>
        </p:grpSpPr>
        <p:pic>
          <p:nvPicPr>
            <p:cNvPr id="93186" name="Picture 2"/>
            <p:cNvPicPr>
              <a:picLocks noChangeAspect="1" noChangeArrowheads="1"/>
            </p:cNvPicPr>
            <p:nvPr/>
          </p:nvPicPr>
          <p:blipFill>
            <a:blip r:embed="rId4" cstate="print"/>
            <a:srcRect l="29514" t="21939" r="42036" b="44116"/>
            <a:stretch>
              <a:fillRect/>
            </a:stretch>
          </p:blipFill>
          <p:spPr bwMode="auto">
            <a:xfrm>
              <a:off x="341672" y="3672990"/>
              <a:ext cx="3900390" cy="2908624"/>
            </a:xfrm>
            <a:prstGeom prst="rect">
              <a:avLst/>
            </a:prstGeom>
            <a:noFill/>
            <a:ln w="9525">
              <a:noFill/>
              <a:miter lim="800000"/>
              <a:headEnd/>
              <a:tailEnd/>
            </a:ln>
          </p:spPr>
        </p:pic>
        <p:sp>
          <p:nvSpPr>
            <p:cNvPr id="12" name="11 - Ορθογώνιο"/>
            <p:cNvSpPr/>
            <p:nvPr/>
          </p:nvSpPr>
          <p:spPr>
            <a:xfrm>
              <a:off x="3593183" y="3674376"/>
              <a:ext cx="989930" cy="859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12 - Ορθογώνιο"/>
            <p:cNvSpPr/>
            <p:nvPr/>
          </p:nvSpPr>
          <p:spPr>
            <a:xfrm>
              <a:off x="4073950" y="4428520"/>
              <a:ext cx="337794" cy="45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a:off x="4103802" y="5599015"/>
              <a:ext cx="337794" cy="45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3888557" y="6062499"/>
              <a:ext cx="410066" cy="45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226243" y="3587963"/>
              <a:ext cx="829559" cy="45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Ορθογώνιο"/>
          <p:cNvSpPr/>
          <p:nvPr/>
        </p:nvSpPr>
        <p:spPr>
          <a:xfrm>
            <a:off x="851439" y="659876"/>
            <a:ext cx="732263"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TextBox"/>
          <p:cNvSpPr txBox="1"/>
          <p:nvPr/>
        </p:nvSpPr>
        <p:spPr>
          <a:xfrm>
            <a:off x="169682" y="2574933"/>
            <a:ext cx="45719" cy="369332"/>
          </a:xfrm>
          <a:prstGeom prst="rect">
            <a:avLst/>
          </a:prstGeom>
          <a:noFill/>
        </p:spPr>
        <p:txBody>
          <a:bodyPr wrap="square" rtlCol="0">
            <a:spAutoFit/>
          </a:bodyPr>
          <a:lstStyle/>
          <a:p>
            <a:endParaRPr lang="el-GR" dirty="0"/>
          </a:p>
        </p:txBody>
      </p:sp>
      <p:sp>
        <p:nvSpPr>
          <p:cNvPr id="22" name="21 - TextBox"/>
          <p:cNvSpPr txBox="1"/>
          <p:nvPr/>
        </p:nvSpPr>
        <p:spPr>
          <a:xfrm>
            <a:off x="3525625" y="1357460"/>
            <a:ext cx="797013" cy="307777"/>
          </a:xfrm>
          <a:prstGeom prst="rect">
            <a:avLst/>
          </a:prstGeom>
          <a:noFill/>
        </p:spPr>
        <p:txBody>
          <a:bodyPr wrap="none" rtlCol="0">
            <a:spAutoFit/>
          </a:bodyPr>
          <a:lstStyle/>
          <a:p>
            <a:r>
              <a:rPr lang="en-US" sz="1400" b="1" dirty="0" smtClean="0">
                <a:solidFill>
                  <a:schemeClr val="bg1"/>
                </a:solidFill>
                <a:latin typeface="Arial Narrow" pitchFamily="34" charset="0"/>
              </a:rPr>
              <a:t>NIGERIA</a:t>
            </a:r>
            <a:endParaRPr lang="el-GR" sz="1400" b="1" dirty="0">
              <a:solidFill>
                <a:schemeClr val="bg1"/>
              </a:solidFill>
              <a:latin typeface="Arial Narrow" pitchFamily="34" charset="0"/>
            </a:endParaRPr>
          </a:p>
        </p:txBody>
      </p:sp>
      <p:sp>
        <p:nvSpPr>
          <p:cNvPr id="23" name="22 - TextBox"/>
          <p:cNvSpPr txBox="1"/>
          <p:nvPr/>
        </p:nvSpPr>
        <p:spPr>
          <a:xfrm rot="16200000">
            <a:off x="2754198" y="1311897"/>
            <a:ext cx="579005" cy="276999"/>
          </a:xfrm>
          <a:prstGeom prst="rect">
            <a:avLst/>
          </a:prstGeom>
          <a:noFill/>
        </p:spPr>
        <p:txBody>
          <a:bodyPr wrap="none" rtlCol="0">
            <a:spAutoFit/>
          </a:bodyPr>
          <a:lstStyle/>
          <a:p>
            <a:r>
              <a:rPr lang="en-US" sz="1200" b="1" dirty="0" smtClean="0">
                <a:solidFill>
                  <a:schemeClr val="bg1"/>
                </a:solidFill>
                <a:latin typeface="Arial Narrow" pitchFamily="34" charset="0"/>
              </a:rPr>
              <a:t>BENIN</a:t>
            </a:r>
            <a:endParaRPr lang="el-GR" sz="1200" b="1" dirty="0">
              <a:solidFill>
                <a:schemeClr val="bg1"/>
              </a:solidFill>
              <a:latin typeface="Arial Narrow" pitchFamily="34" charset="0"/>
            </a:endParaRPr>
          </a:p>
        </p:txBody>
      </p:sp>
      <p:sp>
        <p:nvSpPr>
          <p:cNvPr id="24" name="23 - TextBox"/>
          <p:cNvSpPr txBox="1"/>
          <p:nvPr/>
        </p:nvSpPr>
        <p:spPr>
          <a:xfrm rot="16200000">
            <a:off x="2570919" y="1492579"/>
            <a:ext cx="552780" cy="276999"/>
          </a:xfrm>
          <a:prstGeom prst="rect">
            <a:avLst/>
          </a:prstGeom>
          <a:noFill/>
        </p:spPr>
        <p:txBody>
          <a:bodyPr wrap="none" rtlCol="0">
            <a:spAutoFit/>
          </a:bodyPr>
          <a:lstStyle/>
          <a:p>
            <a:r>
              <a:rPr lang="en-US" sz="1200" b="1" dirty="0" smtClean="0">
                <a:solidFill>
                  <a:schemeClr val="bg1"/>
                </a:solidFill>
                <a:latin typeface="Arial Narrow" pitchFamily="34" charset="0"/>
              </a:rPr>
              <a:t>TOGO</a:t>
            </a:r>
            <a:endParaRPr lang="el-GR" sz="1200" b="1" dirty="0">
              <a:solidFill>
                <a:schemeClr val="bg1"/>
              </a:solidFill>
              <a:latin typeface="Arial Narrow" pitchFamily="34" charset="0"/>
            </a:endParaRPr>
          </a:p>
        </p:txBody>
      </p:sp>
      <p:sp>
        <p:nvSpPr>
          <p:cNvPr id="25" name="24 - TextBox"/>
          <p:cNvSpPr txBox="1"/>
          <p:nvPr/>
        </p:nvSpPr>
        <p:spPr>
          <a:xfrm>
            <a:off x="2103751" y="1556994"/>
            <a:ext cx="647934" cy="276999"/>
          </a:xfrm>
          <a:prstGeom prst="rect">
            <a:avLst/>
          </a:prstGeom>
          <a:noFill/>
        </p:spPr>
        <p:txBody>
          <a:bodyPr wrap="none" rtlCol="0">
            <a:spAutoFit/>
          </a:bodyPr>
          <a:lstStyle/>
          <a:p>
            <a:r>
              <a:rPr lang="en-US" sz="1200" b="1" dirty="0" smtClean="0">
                <a:solidFill>
                  <a:schemeClr val="bg1"/>
                </a:solidFill>
                <a:latin typeface="Arial Narrow" pitchFamily="34" charset="0"/>
              </a:rPr>
              <a:t>GHANA</a:t>
            </a:r>
            <a:endParaRPr lang="el-GR" sz="1200" b="1" dirty="0">
              <a:solidFill>
                <a:schemeClr val="bg1"/>
              </a:solidFill>
              <a:latin typeface="Arial Narrow" pitchFamily="34" charset="0"/>
            </a:endParaRPr>
          </a:p>
        </p:txBody>
      </p:sp>
      <p:sp>
        <p:nvSpPr>
          <p:cNvPr id="26" name="25 - TextBox"/>
          <p:cNvSpPr txBox="1"/>
          <p:nvPr/>
        </p:nvSpPr>
        <p:spPr>
          <a:xfrm>
            <a:off x="4309619" y="2113174"/>
            <a:ext cx="936475" cy="276999"/>
          </a:xfrm>
          <a:prstGeom prst="rect">
            <a:avLst/>
          </a:prstGeom>
          <a:noFill/>
        </p:spPr>
        <p:txBody>
          <a:bodyPr wrap="none" rtlCol="0">
            <a:spAutoFit/>
          </a:bodyPr>
          <a:lstStyle/>
          <a:p>
            <a:r>
              <a:rPr lang="en-US" sz="1200" b="1" dirty="0" smtClean="0">
                <a:solidFill>
                  <a:schemeClr val="bg1"/>
                </a:solidFill>
                <a:latin typeface="Arial Narrow" pitchFamily="34" charset="0"/>
              </a:rPr>
              <a:t>CAMEROON</a:t>
            </a:r>
            <a:endParaRPr lang="el-GR" sz="1200" b="1" dirty="0">
              <a:solidFill>
                <a:schemeClr val="bg1"/>
              </a:solidFill>
              <a:latin typeface="Arial Narrow" pitchFamily="34" charset="0"/>
            </a:endParaRPr>
          </a:p>
        </p:txBody>
      </p:sp>
      <p:sp>
        <p:nvSpPr>
          <p:cNvPr id="27" name="26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sp>
        <p:nvSpPr>
          <p:cNvPr id="28" name="27 - TextBox"/>
          <p:cNvSpPr txBox="1"/>
          <p:nvPr/>
        </p:nvSpPr>
        <p:spPr>
          <a:xfrm>
            <a:off x="3720973" y="3693814"/>
            <a:ext cx="2223686" cy="261610"/>
          </a:xfrm>
          <a:prstGeom prst="rect">
            <a:avLst/>
          </a:prstGeom>
          <a:noFill/>
        </p:spPr>
        <p:txBody>
          <a:bodyPr wrap="none" rtlCol="0">
            <a:spAutoFit/>
          </a:bodyPr>
          <a:lstStyle/>
          <a:p>
            <a:r>
              <a:rPr lang="en-US" sz="1100" dirty="0" smtClean="0">
                <a:latin typeface="Arial Narrow" pitchFamily="34" charset="0"/>
              </a:rPr>
              <a:t>* London Market’s Joint War Committee</a:t>
            </a:r>
            <a:endParaRPr lang="el-GR" sz="1100" dirty="0">
              <a:latin typeface="Arial Narrow" pitchFamily="34" charset="0"/>
            </a:endParaRPr>
          </a:p>
        </p:txBody>
      </p:sp>
      <p:sp>
        <p:nvSpPr>
          <p:cNvPr id="29" name="28 - TextBox"/>
          <p:cNvSpPr txBox="1"/>
          <p:nvPr/>
        </p:nvSpPr>
        <p:spPr>
          <a:xfrm>
            <a:off x="1805446" y="525100"/>
            <a:ext cx="258404" cy="369332"/>
          </a:xfrm>
          <a:prstGeom prst="rect">
            <a:avLst/>
          </a:prstGeom>
          <a:noFill/>
        </p:spPr>
        <p:txBody>
          <a:bodyPr wrap="none" rtlCol="0">
            <a:spAutoFit/>
          </a:bodyPr>
          <a:lstStyle/>
          <a:p>
            <a:r>
              <a:rPr lang="en-US" dirty="0" smtClean="0">
                <a:solidFill>
                  <a:srgbClr val="EEB500"/>
                </a:solidFill>
                <a:latin typeface="Arial Narrow" pitchFamily="34" charset="0"/>
              </a:rPr>
              <a:t>*</a:t>
            </a:r>
            <a:endParaRPr lang="el-GR" dirty="0">
              <a:solidFill>
                <a:srgbClr val="EEB500"/>
              </a:solidFill>
              <a:latin typeface="Arial Narrow" pitchFamily="34" charset="0"/>
            </a:endParaRPr>
          </a:p>
        </p:txBody>
      </p:sp>
      <p:pic>
        <p:nvPicPr>
          <p:cNvPr id="31" name="30 - Εικόνα" descr="jolly_roger_b1c.gif"/>
          <p:cNvPicPr>
            <a:picLocks noChangeAspect="1"/>
          </p:cNvPicPr>
          <p:nvPr/>
        </p:nvPicPr>
        <p:blipFill>
          <a:blip r:embed="rId5" cstate="print"/>
          <a:stretch>
            <a:fillRect/>
          </a:stretch>
        </p:blipFill>
        <p:spPr>
          <a:xfrm>
            <a:off x="3189525" y="2232730"/>
            <a:ext cx="372119" cy="220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1" name="10 - Ομάδα"/>
          <p:cNvGrpSpPr/>
          <p:nvPr/>
        </p:nvGrpSpPr>
        <p:grpSpPr>
          <a:xfrm>
            <a:off x="6504495" y="2677212"/>
            <a:ext cx="2432115" cy="2780908"/>
            <a:chOff x="6711885" y="3063711"/>
            <a:chExt cx="2432115" cy="2780908"/>
          </a:xfrm>
        </p:grpSpPr>
        <p:pic>
          <p:nvPicPr>
            <p:cNvPr id="92164" name="Picture 4"/>
            <p:cNvPicPr>
              <a:picLocks noChangeAspect="1" noChangeArrowheads="1"/>
            </p:cNvPicPr>
            <p:nvPr/>
          </p:nvPicPr>
          <p:blipFill>
            <a:blip r:embed="rId2" cstate="print"/>
            <a:srcRect l="57378" t="60431" r="28693" b="12061"/>
            <a:stretch>
              <a:fillRect/>
            </a:stretch>
          </p:blipFill>
          <p:spPr bwMode="auto">
            <a:xfrm>
              <a:off x="6890994" y="3063711"/>
              <a:ext cx="2253006" cy="2780908"/>
            </a:xfrm>
            <a:prstGeom prst="rect">
              <a:avLst/>
            </a:prstGeom>
            <a:noFill/>
            <a:ln w="9525">
              <a:noFill/>
              <a:miter lim="800000"/>
              <a:headEnd/>
              <a:tailEnd/>
            </a:ln>
          </p:spPr>
        </p:pic>
        <p:sp>
          <p:nvSpPr>
            <p:cNvPr id="9" name="8 - Ορθογώνιο"/>
            <p:cNvSpPr/>
            <p:nvPr/>
          </p:nvSpPr>
          <p:spPr>
            <a:xfrm>
              <a:off x="6711885" y="3225539"/>
              <a:ext cx="425777" cy="145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4 - Ορθογώνιο"/>
          <p:cNvSpPr/>
          <p:nvPr/>
        </p:nvSpPr>
        <p:spPr>
          <a:xfrm>
            <a:off x="9427" y="725864"/>
            <a:ext cx="4119513" cy="5901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2161" name="Picture 1"/>
          <p:cNvPicPr>
            <a:picLocks noChangeAspect="1" noChangeArrowheads="1"/>
          </p:cNvPicPr>
          <p:nvPr/>
        </p:nvPicPr>
        <p:blipFill>
          <a:blip r:embed="rId3" cstate="print"/>
          <a:srcRect l="48085" t="40027" r="28997" b="28802"/>
          <a:stretch>
            <a:fillRect/>
          </a:stretch>
        </p:blipFill>
        <p:spPr bwMode="auto">
          <a:xfrm>
            <a:off x="339133" y="3846140"/>
            <a:ext cx="3158214" cy="2630079"/>
          </a:xfrm>
          <a:prstGeom prst="rect">
            <a:avLst/>
          </a:prstGeom>
          <a:noFill/>
          <a:ln w="9525">
            <a:solidFill>
              <a:srgbClr val="FF0000"/>
            </a:solidFill>
            <a:miter lim="800000"/>
            <a:headEnd/>
            <a:tailEnd/>
          </a:ln>
        </p:spPr>
      </p:pic>
      <p:pic>
        <p:nvPicPr>
          <p:cNvPr id="92162" name="Picture 2"/>
          <p:cNvPicPr>
            <a:picLocks noChangeAspect="1" noChangeArrowheads="1"/>
          </p:cNvPicPr>
          <p:nvPr/>
        </p:nvPicPr>
        <p:blipFill>
          <a:blip r:embed="rId4" cstate="print"/>
          <a:srcRect l="52675" t="40711" r="28845" b="26219"/>
          <a:stretch>
            <a:fillRect/>
          </a:stretch>
        </p:blipFill>
        <p:spPr bwMode="auto">
          <a:xfrm>
            <a:off x="216821" y="887652"/>
            <a:ext cx="3280528" cy="2766303"/>
          </a:xfrm>
          <a:prstGeom prst="rect">
            <a:avLst/>
          </a:prstGeom>
          <a:noFill/>
          <a:ln w="9525">
            <a:noFill/>
            <a:miter lim="800000"/>
            <a:headEnd/>
            <a:tailEnd/>
          </a:ln>
        </p:spPr>
      </p:pic>
      <p:pic>
        <p:nvPicPr>
          <p:cNvPr id="7" name="Picture 4"/>
          <p:cNvPicPr>
            <a:picLocks noChangeAspect="1" noChangeArrowheads="1"/>
          </p:cNvPicPr>
          <p:nvPr/>
        </p:nvPicPr>
        <p:blipFill>
          <a:blip r:embed="rId2" cstate="print"/>
          <a:srcRect l="55137" t="34556" r="28693" b="43827"/>
          <a:stretch>
            <a:fillRect/>
          </a:stretch>
        </p:blipFill>
        <p:spPr bwMode="auto">
          <a:xfrm>
            <a:off x="3771912" y="4228290"/>
            <a:ext cx="2887810" cy="2412894"/>
          </a:xfrm>
          <a:prstGeom prst="rect">
            <a:avLst/>
          </a:prstGeom>
          <a:noFill/>
          <a:ln w="9525">
            <a:noFill/>
            <a:miter lim="800000"/>
            <a:headEnd/>
            <a:tailEnd/>
          </a:ln>
        </p:spPr>
      </p:pic>
      <p:grpSp>
        <p:nvGrpSpPr>
          <p:cNvPr id="10" name="9 - Ομάδα"/>
          <p:cNvGrpSpPr/>
          <p:nvPr/>
        </p:nvGrpSpPr>
        <p:grpSpPr>
          <a:xfrm>
            <a:off x="3676454" y="707152"/>
            <a:ext cx="3660408" cy="2565053"/>
            <a:chOff x="3676454" y="707152"/>
            <a:chExt cx="3660408" cy="2565053"/>
          </a:xfrm>
        </p:grpSpPr>
        <p:pic>
          <p:nvPicPr>
            <p:cNvPr id="92163" name="Picture 3"/>
            <p:cNvPicPr>
              <a:picLocks noChangeAspect="1" noChangeArrowheads="1"/>
            </p:cNvPicPr>
            <p:nvPr/>
          </p:nvPicPr>
          <p:blipFill>
            <a:blip r:embed="rId5" cstate="print"/>
            <a:srcRect l="50675" t="40906" r="28480" b="35167"/>
            <a:stretch>
              <a:fillRect/>
            </a:stretch>
          </p:blipFill>
          <p:spPr bwMode="auto">
            <a:xfrm>
              <a:off x="3761295" y="707152"/>
              <a:ext cx="3575567" cy="2565053"/>
            </a:xfrm>
            <a:prstGeom prst="rect">
              <a:avLst/>
            </a:prstGeom>
            <a:noFill/>
            <a:ln w="9525">
              <a:noFill/>
              <a:miter lim="800000"/>
              <a:headEnd/>
              <a:tailEnd/>
            </a:ln>
          </p:spPr>
        </p:pic>
        <p:sp>
          <p:nvSpPr>
            <p:cNvPr id="8" name="7 - Ορθογώνιο"/>
            <p:cNvSpPr/>
            <p:nvPr/>
          </p:nvSpPr>
          <p:spPr>
            <a:xfrm>
              <a:off x="3676454" y="820132"/>
              <a:ext cx="1282045" cy="1451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11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sp>
        <p:nvSpPr>
          <p:cNvPr id="14" name="13 - TextBox"/>
          <p:cNvSpPr txBox="1"/>
          <p:nvPr/>
        </p:nvSpPr>
        <p:spPr>
          <a:xfrm>
            <a:off x="3983525" y="6427960"/>
            <a:ext cx="1104790" cy="261610"/>
          </a:xfrm>
          <a:prstGeom prst="rect">
            <a:avLst/>
          </a:prstGeom>
          <a:noFill/>
        </p:spPr>
        <p:txBody>
          <a:bodyPr wrap="none" rtlCol="0">
            <a:spAutoFit/>
          </a:bodyPr>
          <a:lstStyle/>
          <a:p>
            <a:r>
              <a:rPr lang="en-US" sz="1100" dirty="0" smtClean="0">
                <a:latin typeface="Arial Narrow" pitchFamily="34" charset="0"/>
              </a:rPr>
              <a:t>* </a:t>
            </a:r>
            <a:r>
              <a:rPr lang="en-US" sz="1000" dirty="0" smtClean="0">
                <a:latin typeface="Arial Narrow" pitchFamily="34" charset="0"/>
              </a:rPr>
              <a:t>Kidnap &amp; Ransom</a:t>
            </a:r>
            <a:endParaRPr lang="el-GR" sz="1000" dirty="0">
              <a:latin typeface="Arial Narrow" pitchFamily="34" charset="0"/>
            </a:endParaRPr>
          </a:p>
        </p:txBody>
      </p:sp>
      <p:sp>
        <p:nvSpPr>
          <p:cNvPr id="15" name="14 - TextBox"/>
          <p:cNvSpPr txBox="1"/>
          <p:nvPr/>
        </p:nvSpPr>
        <p:spPr>
          <a:xfrm>
            <a:off x="4707803" y="4934141"/>
            <a:ext cx="274434" cy="307777"/>
          </a:xfrm>
          <a:prstGeom prst="rect">
            <a:avLst/>
          </a:prstGeom>
          <a:noFill/>
        </p:spPr>
        <p:txBody>
          <a:bodyPr wrap="none" rtlCol="0">
            <a:spAutoFit/>
          </a:bodyPr>
          <a:lstStyle/>
          <a:p>
            <a:r>
              <a:rPr lang="en-US" sz="1400" dirty="0" smtClean="0"/>
              <a:t>*</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4 - Ομάδα"/>
          <p:cNvGrpSpPr/>
          <p:nvPr/>
        </p:nvGrpSpPr>
        <p:grpSpPr>
          <a:xfrm>
            <a:off x="377070" y="863058"/>
            <a:ext cx="3996965" cy="2479807"/>
            <a:chOff x="2300140" y="797072"/>
            <a:chExt cx="3996965" cy="2479807"/>
          </a:xfrm>
        </p:grpSpPr>
        <p:pic>
          <p:nvPicPr>
            <p:cNvPr id="122882" name="Picture 2"/>
            <p:cNvPicPr>
              <a:picLocks noChangeAspect="1" noChangeArrowheads="1"/>
            </p:cNvPicPr>
            <p:nvPr/>
          </p:nvPicPr>
          <p:blipFill>
            <a:blip r:embed="rId2" cstate="print"/>
            <a:srcRect l="27335" t="35793" r="48267" b="40572"/>
            <a:stretch>
              <a:fillRect/>
            </a:stretch>
          </p:blipFill>
          <p:spPr bwMode="auto">
            <a:xfrm>
              <a:off x="2300140" y="911993"/>
              <a:ext cx="3904201" cy="2363821"/>
            </a:xfrm>
            <a:prstGeom prst="rect">
              <a:avLst/>
            </a:prstGeom>
            <a:noFill/>
            <a:ln w="9525">
              <a:noFill/>
              <a:miter lim="800000"/>
              <a:headEnd/>
              <a:tailEnd/>
            </a:ln>
          </p:spPr>
        </p:pic>
        <p:sp>
          <p:nvSpPr>
            <p:cNvPr id="3" name="2 - Ορθογώνιο"/>
            <p:cNvSpPr/>
            <p:nvPr/>
          </p:nvSpPr>
          <p:spPr>
            <a:xfrm>
              <a:off x="4873659" y="797072"/>
              <a:ext cx="1423446" cy="1041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5854046" y="2659931"/>
              <a:ext cx="425777" cy="616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22883" name="Picture 3"/>
          <p:cNvPicPr>
            <a:picLocks noChangeAspect="1" noChangeArrowheads="1"/>
          </p:cNvPicPr>
          <p:nvPr/>
        </p:nvPicPr>
        <p:blipFill>
          <a:blip r:embed="rId3" cstate="print"/>
          <a:srcRect l="28041" t="43088" r="47295" b="14213"/>
          <a:stretch>
            <a:fillRect/>
          </a:stretch>
        </p:blipFill>
        <p:spPr bwMode="auto">
          <a:xfrm>
            <a:off x="4583112" y="1338606"/>
            <a:ext cx="4560887" cy="5005633"/>
          </a:xfrm>
          <a:prstGeom prst="rect">
            <a:avLst/>
          </a:prstGeom>
          <a:noFill/>
          <a:ln w="9525">
            <a:noFill/>
            <a:miter lim="800000"/>
            <a:headEnd/>
            <a:tailEnd/>
          </a:ln>
        </p:spPr>
      </p:pic>
      <p:sp>
        <p:nvSpPr>
          <p:cNvPr id="7" name="6 - Ορθογώνιο"/>
          <p:cNvSpPr/>
          <p:nvPr/>
        </p:nvSpPr>
        <p:spPr>
          <a:xfrm>
            <a:off x="143091" y="3455988"/>
            <a:ext cx="4391205" cy="2554545"/>
          </a:xfrm>
          <a:prstGeom prst="rect">
            <a:avLst/>
          </a:prstGeom>
        </p:spPr>
        <p:txBody>
          <a:bodyPr wrap="square">
            <a:spAutoFit/>
          </a:bodyPr>
          <a:lstStyle/>
          <a:p>
            <a:r>
              <a:rPr lang="en-US" sz="1600" b="1" dirty="0" smtClean="0">
                <a:solidFill>
                  <a:srgbClr val="FF0000"/>
                </a:solidFill>
                <a:latin typeface="Arial Narrow" pitchFamily="34" charset="0"/>
              </a:rPr>
              <a:t>Nigeria </a:t>
            </a:r>
          </a:p>
          <a:p>
            <a:r>
              <a:rPr lang="en-US" sz="1600" dirty="0" smtClean="0">
                <a:latin typeface="Arial Narrow" pitchFamily="34" charset="0"/>
              </a:rPr>
              <a:t>$23.5 million for 2 patrol boats;</a:t>
            </a:r>
          </a:p>
          <a:p>
            <a:endParaRPr lang="en-US" sz="1600" dirty="0" smtClean="0">
              <a:latin typeface="Arial Narrow" pitchFamily="34" charset="0"/>
            </a:endParaRPr>
          </a:p>
          <a:p>
            <a:r>
              <a:rPr lang="en-US" sz="1600" b="1" dirty="0" smtClean="0">
                <a:solidFill>
                  <a:srgbClr val="FF0000"/>
                </a:solidFill>
                <a:latin typeface="Arial Narrow" pitchFamily="34" charset="0"/>
              </a:rPr>
              <a:t>USA</a:t>
            </a:r>
          </a:p>
          <a:p>
            <a:r>
              <a:rPr lang="en-US" sz="1600" dirty="0" smtClean="0">
                <a:latin typeface="Arial Narrow" pitchFamily="34" charset="0"/>
              </a:rPr>
              <a:t>Provided two $460,000 US Coast Guard Defender Class speedboats to Benin’s navy and two $800,000 gunboats to Togo’s navy;</a:t>
            </a:r>
          </a:p>
          <a:p>
            <a:endParaRPr lang="en-US" sz="1600" dirty="0" smtClean="0">
              <a:latin typeface="Arial Narrow" pitchFamily="34" charset="0"/>
            </a:endParaRPr>
          </a:p>
          <a:p>
            <a:r>
              <a:rPr lang="en-US" sz="1600" b="1" dirty="0" smtClean="0">
                <a:solidFill>
                  <a:srgbClr val="FF0000"/>
                </a:solidFill>
                <a:latin typeface="Arial Narrow" pitchFamily="34" charset="0"/>
              </a:rPr>
              <a:t>Germany</a:t>
            </a:r>
          </a:p>
          <a:p>
            <a:r>
              <a:rPr lang="en-US" sz="1600" dirty="0" smtClean="0">
                <a:latin typeface="Arial Narrow" pitchFamily="34" charset="0"/>
              </a:rPr>
              <a:t>Donated $35 million worth of vessels to Ghana’s navy</a:t>
            </a:r>
            <a:endParaRPr lang="en-US" sz="1600" dirty="0">
              <a:latin typeface="Arial Narrow" pitchFamily="34" charset="0"/>
            </a:endParaRPr>
          </a:p>
        </p:txBody>
      </p:sp>
      <p:sp>
        <p:nvSpPr>
          <p:cNvPr id="8" name="7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dissolve">
                                      <p:cBhvr>
                                        <p:cTn id="7" dur="500"/>
                                        <p:tgtEl>
                                          <p:spTgt spid="12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Group 14"/>
          <p:cNvGrpSpPr>
            <a:grpSpLocks/>
          </p:cNvGrpSpPr>
          <p:nvPr/>
        </p:nvGrpSpPr>
        <p:grpSpPr bwMode="auto">
          <a:xfrm>
            <a:off x="2586038" y="4351336"/>
            <a:ext cx="6373812" cy="2039936"/>
            <a:chOff x="1629" y="2741"/>
            <a:chExt cx="4015" cy="1285"/>
          </a:xfrm>
        </p:grpSpPr>
        <p:pic>
          <p:nvPicPr>
            <p:cNvPr id="61444" name="Picture 4"/>
            <p:cNvPicPr>
              <a:picLocks noChangeAspect="1" noChangeArrowheads="1"/>
            </p:cNvPicPr>
            <p:nvPr/>
          </p:nvPicPr>
          <p:blipFill>
            <a:blip r:embed="rId2" cstate="print"/>
            <a:srcRect/>
            <a:stretch>
              <a:fillRect/>
            </a:stretch>
          </p:blipFill>
          <p:spPr bwMode="auto">
            <a:xfrm>
              <a:off x="1629" y="2741"/>
              <a:ext cx="1763" cy="1285"/>
            </a:xfrm>
            <a:prstGeom prst="rect">
              <a:avLst/>
            </a:prstGeom>
            <a:ln>
              <a:noFill/>
            </a:ln>
            <a:effectLst>
              <a:softEdge rad="112500"/>
            </a:effectLst>
          </p:spPr>
        </p:pic>
        <p:sp>
          <p:nvSpPr>
            <p:cNvPr id="61445" name="Text Box 5"/>
            <p:cNvSpPr txBox="1">
              <a:spLocks noChangeArrowheads="1"/>
            </p:cNvSpPr>
            <p:nvPr/>
          </p:nvSpPr>
          <p:spPr bwMode="auto">
            <a:xfrm>
              <a:off x="3392" y="2772"/>
              <a:ext cx="2252" cy="872"/>
            </a:xfrm>
            <a:prstGeom prst="rect">
              <a:avLst/>
            </a:prstGeom>
            <a:noFill/>
            <a:ln w="9525">
              <a:noFill/>
              <a:miter lim="800000"/>
              <a:headEnd/>
              <a:tailEnd/>
            </a:ln>
            <a:effectLst/>
          </p:spPr>
          <p:txBody>
            <a:bodyPr>
              <a:spAutoFit/>
            </a:bodyPr>
            <a:lstStyle/>
            <a:p>
              <a:r>
                <a:rPr lang="en-US" sz="1200" dirty="0">
                  <a:latin typeface="Arial Black" pitchFamily="34" charset="0"/>
                </a:rPr>
                <a:t>25 </a:t>
              </a:r>
              <a:r>
                <a:rPr lang="en-US" sz="1200" dirty="0" smtClean="0">
                  <a:latin typeface="Arial Black" pitchFamily="34" charset="0"/>
                </a:rPr>
                <a:t>Apr </a:t>
              </a:r>
              <a:r>
                <a:rPr lang="en-US" sz="1200" dirty="0">
                  <a:latin typeface="Arial Black" pitchFamily="34" charset="0"/>
                </a:rPr>
                <a:t>2009</a:t>
              </a:r>
            </a:p>
            <a:p>
              <a:pPr>
                <a:buClr>
                  <a:srgbClr val="0000CC"/>
                </a:buClr>
                <a:buSzPct val="120000"/>
                <a:buFont typeface="Wingdings 2" pitchFamily="18" charset="2"/>
                <a:buChar char=""/>
              </a:pPr>
              <a:r>
                <a:rPr lang="en-US" sz="1200" dirty="0">
                  <a:latin typeface="Arial Narrow" pitchFamily="34" charset="0"/>
                </a:rPr>
                <a:t> </a:t>
              </a:r>
              <a:r>
                <a:rPr lang="en-US" sz="1200" b="1" dirty="0">
                  <a:solidFill>
                    <a:srgbClr val="0000CC"/>
                  </a:solidFill>
                  <a:latin typeface="Arial Narrow" pitchFamily="34" charset="0"/>
                </a:rPr>
                <a:t>MSC </a:t>
              </a:r>
              <a:r>
                <a:rPr lang="en-US" sz="1200" b="1" i="1" dirty="0">
                  <a:solidFill>
                    <a:srgbClr val="0000CC"/>
                  </a:solidFill>
                  <a:latin typeface="Arial Narrow" pitchFamily="34" charset="0"/>
                </a:rPr>
                <a:t>Melody</a:t>
              </a: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S Africa </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Italy</a:t>
              </a:r>
              <a:endParaRPr lang="en-US" sz="1200" dirty="0">
                <a:latin typeface="Arial Narrow" pitchFamily="34" charset="0"/>
              </a:endParaRPr>
            </a:p>
            <a:p>
              <a:pPr>
                <a:buClr>
                  <a:srgbClr val="0000CC"/>
                </a:buClr>
                <a:buSzPct val="120000"/>
                <a:buFont typeface="Wingdings 2" pitchFamily="18" charset="2"/>
                <a:buChar char=""/>
              </a:pPr>
              <a:r>
                <a:rPr lang="en-US" sz="1200" b="1" dirty="0">
                  <a:latin typeface="Arial Narrow" pitchFamily="34" charset="0"/>
                </a:rPr>
                <a:t> 1.000</a:t>
              </a:r>
              <a:r>
                <a:rPr lang="en-US" sz="1200" dirty="0">
                  <a:latin typeface="Arial Narrow" pitchFamily="34" charset="0"/>
                </a:rPr>
                <a:t> </a:t>
              </a:r>
              <a:r>
                <a:rPr lang="en-US" sz="1200" dirty="0" smtClean="0">
                  <a:latin typeface="Arial Narrow" pitchFamily="34" charset="0"/>
                </a:rPr>
                <a:t>passengers </a:t>
              </a:r>
              <a:r>
                <a:rPr lang="en-US" sz="1200" dirty="0">
                  <a:latin typeface="Arial Narrow" pitchFamily="34" charset="0"/>
                </a:rPr>
                <a:t>+ </a:t>
              </a:r>
              <a:r>
                <a:rPr lang="en-US" sz="1200" b="1" dirty="0" smtClean="0">
                  <a:latin typeface="Arial Narrow" pitchFamily="34" charset="0"/>
                </a:rPr>
                <a:t>500</a:t>
              </a:r>
              <a:r>
                <a:rPr lang="el-GR" sz="1200" dirty="0" smtClean="0">
                  <a:latin typeface="Arial Narrow" pitchFamily="34" charset="0"/>
                </a:rPr>
                <a:t> </a:t>
              </a:r>
              <a:r>
                <a:rPr lang="en-US" sz="1200" dirty="0" smtClean="0">
                  <a:latin typeface="Arial Narrow" pitchFamily="34" charset="0"/>
                </a:rPr>
                <a:t>crew</a:t>
              </a:r>
              <a:endParaRPr lang="en-US" sz="1200" dirty="0">
                <a:latin typeface="Arial Narrow" pitchFamily="34" charset="0"/>
              </a:endParaRPr>
            </a:p>
            <a:p>
              <a:pPr>
                <a:buClr>
                  <a:srgbClr val="0000CC"/>
                </a:buClr>
                <a:buSzPct val="120000"/>
                <a:buFont typeface="Wingdings 2" pitchFamily="18" charset="2"/>
                <a:buChar char=""/>
              </a:pPr>
              <a:r>
                <a:rPr lang="en-US" sz="1200" dirty="0">
                  <a:latin typeface="Arial Narrow" pitchFamily="34" charset="0"/>
                </a:rPr>
                <a:t> 180 </a:t>
              </a:r>
              <a:r>
                <a:rPr lang="el-GR" sz="1200" dirty="0" smtClean="0">
                  <a:latin typeface="Arial Narrow" pitchFamily="34" charset="0"/>
                </a:rPr>
                <a:t>ΝΜ </a:t>
              </a:r>
              <a:r>
                <a:rPr lang="en-US" sz="1200" dirty="0" smtClean="0">
                  <a:latin typeface="Arial Narrow" pitchFamily="34" charset="0"/>
                </a:rPr>
                <a:t>from Port </a:t>
              </a:r>
              <a:r>
                <a:rPr lang="en-US" sz="1200" dirty="0">
                  <a:latin typeface="Arial Narrow" pitchFamily="34" charset="0"/>
                </a:rPr>
                <a:t>Victoria </a:t>
              </a:r>
              <a:r>
                <a:rPr lang="en-US" sz="1200" dirty="0" smtClean="0">
                  <a:latin typeface="Arial Narrow" pitchFamily="34" charset="0"/>
                </a:rPr>
                <a:t>(Seychelles</a:t>
              </a:r>
              <a:r>
                <a:rPr lang="el-GR" sz="1200" dirty="0" smtClean="0">
                  <a:latin typeface="Arial Narrow" pitchFamily="34" charset="0"/>
                </a:rPr>
                <a:t>) </a:t>
              </a:r>
              <a:endParaRPr lang="en-US" sz="1200" dirty="0">
                <a:latin typeface="Arial Narrow" pitchFamily="34" charset="0"/>
              </a:endParaRP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Pirates on a small speed boat opened fire (~200</a:t>
              </a:r>
              <a:r>
                <a:rPr lang="el-GR" sz="1200" dirty="0" smtClean="0">
                  <a:latin typeface="Arial Narrow" pitchFamily="34" charset="0"/>
                </a:rPr>
                <a:t> </a:t>
              </a:r>
              <a:r>
                <a:rPr lang="en-US" sz="1200" dirty="0" smtClean="0">
                  <a:latin typeface="Arial Narrow" pitchFamily="34" charset="0"/>
                </a:rPr>
                <a:t>rounds</a:t>
              </a:r>
              <a:r>
                <a:rPr lang="el-GR" sz="1200" dirty="0" smtClean="0">
                  <a:latin typeface="Arial Narrow" pitchFamily="34" charset="0"/>
                </a:rPr>
                <a:t>)</a:t>
              </a:r>
              <a:endParaRPr lang="el-GR" sz="1200" dirty="0">
                <a:latin typeface="Arial Narrow" pitchFamily="34" charset="0"/>
              </a:endParaRP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On board armed guards returned (warning) fires</a:t>
              </a:r>
              <a:endParaRPr lang="el-GR" sz="1200" dirty="0">
                <a:latin typeface="Arial Narrow" pitchFamily="34" charset="0"/>
              </a:endParaRPr>
            </a:p>
          </p:txBody>
        </p:sp>
      </p:grpSp>
      <p:grpSp>
        <p:nvGrpSpPr>
          <p:cNvPr id="3" name="Group 13"/>
          <p:cNvGrpSpPr>
            <a:grpSpLocks/>
          </p:cNvGrpSpPr>
          <p:nvPr/>
        </p:nvGrpSpPr>
        <p:grpSpPr bwMode="auto">
          <a:xfrm>
            <a:off x="1384300" y="2627836"/>
            <a:ext cx="7508875" cy="1785937"/>
            <a:chOff x="872" y="1531"/>
            <a:chExt cx="4730" cy="1125"/>
          </a:xfrm>
        </p:grpSpPr>
        <p:pic>
          <p:nvPicPr>
            <p:cNvPr id="61446" name="Picture 6"/>
            <p:cNvPicPr>
              <a:picLocks noChangeAspect="1" noChangeArrowheads="1"/>
            </p:cNvPicPr>
            <p:nvPr/>
          </p:nvPicPr>
          <p:blipFill>
            <a:blip r:embed="rId3" cstate="print"/>
            <a:srcRect r="833"/>
            <a:stretch>
              <a:fillRect/>
            </a:stretch>
          </p:blipFill>
          <p:spPr bwMode="auto">
            <a:xfrm>
              <a:off x="872" y="1531"/>
              <a:ext cx="1752" cy="1125"/>
            </a:xfrm>
            <a:prstGeom prst="rect">
              <a:avLst/>
            </a:prstGeom>
            <a:ln>
              <a:noFill/>
            </a:ln>
            <a:effectLst>
              <a:softEdge rad="112500"/>
            </a:effectLst>
          </p:spPr>
        </p:pic>
        <p:sp>
          <p:nvSpPr>
            <p:cNvPr id="61447" name="Text Box 7"/>
            <p:cNvSpPr txBox="1">
              <a:spLocks noChangeArrowheads="1"/>
            </p:cNvSpPr>
            <p:nvPr/>
          </p:nvSpPr>
          <p:spPr bwMode="auto">
            <a:xfrm>
              <a:off x="2622" y="1577"/>
              <a:ext cx="2980" cy="756"/>
            </a:xfrm>
            <a:prstGeom prst="rect">
              <a:avLst/>
            </a:prstGeom>
            <a:noFill/>
            <a:ln w="9525">
              <a:noFill/>
              <a:miter lim="800000"/>
              <a:headEnd/>
              <a:tailEnd/>
            </a:ln>
            <a:effectLst/>
          </p:spPr>
          <p:txBody>
            <a:bodyPr>
              <a:spAutoFit/>
            </a:bodyPr>
            <a:lstStyle/>
            <a:p>
              <a:r>
                <a:rPr lang="en-US" sz="1200" dirty="0">
                  <a:latin typeface="Arial Black" pitchFamily="34" charset="0"/>
                </a:rPr>
                <a:t>30 </a:t>
              </a:r>
              <a:r>
                <a:rPr lang="en-US" sz="1200" dirty="0" smtClean="0">
                  <a:latin typeface="Arial Black" pitchFamily="34" charset="0"/>
                </a:rPr>
                <a:t>Nov </a:t>
              </a:r>
              <a:r>
                <a:rPr lang="en-US" sz="1200" dirty="0">
                  <a:latin typeface="Arial Black" pitchFamily="34" charset="0"/>
                </a:rPr>
                <a:t>2008</a:t>
              </a:r>
            </a:p>
            <a:p>
              <a:pPr>
                <a:buClr>
                  <a:srgbClr val="0000CC"/>
                </a:buClr>
                <a:buSzPct val="120000"/>
                <a:buFont typeface="Wingdings 2" pitchFamily="18" charset="2"/>
                <a:buChar char=""/>
              </a:pPr>
              <a:r>
                <a:rPr lang="en-US" sz="1200" dirty="0">
                  <a:latin typeface="Arial Narrow" pitchFamily="34" charset="0"/>
                </a:rPr>
                <a:t> </a:t>
              </a:r>
              <a:r>
                <a:rPr lang="en-US" sz="1200" b="1" dirty="0">
                  <a:solidFill>
                    <a:srgbClr val="0000CC"/>
                  </a:solidFill>
                  <a:latin typeface="Arial Narrow" pitchFamily="34" charset="0"/>
                </a:rPr>
                <a:t>MSC</a:t>
              </a:r>
              <a:r>
                <a:rPr lang="el-GR" sz="1200" b="1" dirty="0">
                  <a:solidFill>
                    <a:srgbClr val="0000CC"/>
                  </a:solidFill>
                  <a:latin typeface="Arial Narrow" pitchFamily="34" charset="0"/>
                </a:rPr>
                <a:t> </a:t>
              </a:r>
              <a:r>
                <a:rPr lang="en-US" sz="1200" b="1" i="1" dirty="0" err="1">
                  <a:solidFill>
                    <a:srgbClr val="0000CC"/>
                  </a:solidFill>
                  <a:latin typeface="Arial Narrow" pitchFamily="34" charset="0"/>
                </a:rPr>
                <a:t>Nautica</a:t>
              </a:r>
              <a:endParaRPr lang="en-US" sz="1200" b="1" i="1" dirty="0">
                <a:solidFill>
                  <a:srgbClr val="0000CC"/>
                </a:solidFill>
                <a:latin typeface="Arial Narrow" pitchFamily="34" charset="0"/>
              </a:endParaRP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Rome </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Singapore</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Pirate attack at Gulf of</a:t>
              </a:r>
              <a:r>
                <a:rPr lang="el-GR" sz="1200" dirty="0" smtClean="0">
                  <a:latin typeface="Arial Narrow" pitchFamily="34" charset="0"/>
                  <a:sym typeface="Wingdings" pitchFamily="2" charset="2"/>
                </a:rPr>
                <a:t> </a:t>
              </a:r>
              <a:r>
                <a:rPr lang="en-US" sz="1200" dirty="0" smtClean="0">
                  <a:latin typeface="Arial Narrow" pitchFamily="34" charset="0"/>
                  <a:sym typeface="Wingdings" pitchFamily="2" charset="2"/>
                </a:rPr>
                <a:t>Aden</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b="1" dirty="0">
                  <a:latin typeface="Arial Narrow" pitchFamily="34" charset="0"/>
                  <a:sym typeface="Wingdings" pitchFamily="2" charset="2"/>
                </a:rPr>
                <a:t> 690</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Americans, British &amp; Australians + </a:t>
              </a:r>
              <a:r>
                <a:rPr lang="en-US" sz="1200" b="1" dirty="0" smtClean="0">
                  <a:latin typeface="Arial Narrow" pitchFamily="34" charset="0"/>
                  <a:sym typeface="Wingdings" pitchFamily="2" charset="2"/>
                </a:rPr>
                <a:t>368</a:t>
              </a:r>
              <a:r>
                <a:rPr lang="el-GR" sz="1200" b="1" dirty="0" smtClean="0">
                  <a:latin typeface="Arial Narrow" pitchFamily="34" charset="0"/>
                  <a:sym typeface="Wingdings" pitchFamily="2" charset="2"/>
                </a:rPr>
                <a:t> </a:t>
              </a:r>
              <a:r>
                <a:rPr lang="en-US" sz="1200" dirty="0" smtClean="0">
                  <a:latin typeface="Arial Narrow" pitchFamily="34" charset="0"/>
                  <a:sym typeface="Wingdings" pitchFamily="2" charset="2"/>
                </a:rPr>
                <a:t>crew</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Activation of response plan (high speed maneuvers - successful</a:t>
              </a:r>
              <a:endParaRPr lang="el-GR" sz="1200" dirty="0">
                <a:latin typeface="Arial Narrow" pitchFamily="34" charset="0"/>
              </a:endParaRPr>
            </a:p>
          </p:txBody>
        </p:sp>
      </p:grpSp>
      <p:sp>
        <p:nvSpPr>
          <p:cNvPr id="61449" name="Text Box 9"/>
          <p:cNvSpPr txBox="1">
            <a:spLocks noChangeArrowheads="1"/>
          </p:cNvSpPr>
          <p:nvPr/>
        </p:nvSpPr>
        <p:spPr bwMode="auto">
          <a:xfrm>
            <a:off x="3375025" y="825181"/>
            <a:ext cx="5253038" cy="1754326"/>
          </a:xfrm>
          <a:prstGeom prst="rect">
            <a:avLst/>
          </a:prstGeom>
          <a:noFill/>
          <a:ln w="9525">
            <a:noFill/>
            <a:miter lim="800000"/>
            <a:headEnd/>
            <a:tailEnd/>
          </a:ln>
          <a:effectLst/>
        </p:spPr>
        <p:txBody>
          <a:bodyPr>
            <a:spAutoFit/>
          </a:bodyPr>
          <a:lstStyle/>
          <a:p>
            <a:r>
              <a:rPr lang="en-US" sz="1200" dirty="0">
                <a:latin typeface="Arial Black" pitchFamily="34" charset="0"/>
              </a:rPr>
              <a:t>5 </a:t>
            </a:r>
            <a:r>
              <a:rPr lang="en-US" sz="1200" dirty="0" smtClean="0">
                <a:latin typeface="Arial Black" pitchFamily="34" charset="0"/>
              </a:rPr>
              <a:t>Nov </a:t>
            </a:r>
            <a:r>
              <a:rPr lang="en-US" sz="1200" dirty="0">
                <a:latin typeface="Arial Black" pitchFamily="34" charset="0"/>
              </a:rPr>
              <a:t>2005</a:t>
            </a:r>
          </a:p>
          <a:p>
            <a:pPr>
              <a:buClr>
                <a:srgbClr val="0000CC"/>
              </a:buClr>
              <a:buSzPct val="120000"/>
              <a:buFont typeface="Wingdings 2" pitchFamily="18" charset="2"/>
              <a:buChar char=""/>
            </a:pPr>
            <a:r>
              <a:rPr lang="en-US" sz="1200" dirty="0">
                <a:latin typeface="Arial Narrow" pitchFamily="34" charset="0"/>
              </a:rPr>
              <a:t> </a:t>
            </a:r>
            <a:r>
              <a:rPr lang="en-US" sz="1200" b="1" dirty="0">
                <a:solidFill>
                  <a:srgbClr val="0000CC"/>
                </a:solidFill>
                <a:latin typeface="Arial Narrow" pitchFamily="34" charset="0"/>
              </a:rPr>
              <a:t>MSC </a:t>
            </a:r>
            <a:r>
              <a:rPr lang="en-US" sz="1200" b="1" i="1" dirty="0" err="1">
                <a:solidFill>
                  <a:srgbClr val="0000CC"/>
                </a:solidFill>
                <a:latin typeface="Arial Narrow" pitchFamily="34" charset="0"/>
              </a:rPr>
              <a:t>Seabourn</a:t>
            </a:r>
            <a:r>
              <a:rPr lang="en-US" sz="1200" b="1" i="1" dirty="0">
                <a:solidFill>
                  <a:srgbClr val="0000CC"/>
                </a:solidFill>
                <a:latin typeface="Arial Narrow" pitchFamily="34" charset="0"/>
              </a:rPr>
              <a:t> Spirit</a:t>
            </a: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Egypt </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Kenya </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Singapore</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Off shore Somalia</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b="1" dirty="0">
                <a:latin typeface="Arial Narrow" pitchFamily="34" charset="0"/>
                <a:sym typeface="Wingdings" pitchFamily="2" charset="2"/>
              </a:rPr>
              <a:t> 150</a:t>
            </a:r>
            <a:r>
              <a:rPr lang="en-US" sz="1200" dirty="0">
                <a:latin typeface="Arial Narrow" pitchFamily="34" charset="0"/>
                <a:sym typeface="Wingdings" pitchFamily="2" charset="2"/>
              </a:rPr>
              <a:t> </a:t>
            </a:r>
            <a:r>
              <a:rPr lang="en-US" sz="1200" dirty="0" smtClean="0">
                <a:latin typeface="Arial Narrow" pitchFamily="34" charset="0"/>
                <a:sym typeface="Wingdings" pitchFamily="2" charset="2"/>
              </a:rPr>
              <a:t>passengers + </a:t>
            </a:r>
            <a:r>
              <a:rPr lang="en-US" sz="1200" b="1" dirty="0" smtClean="0">
                <a:latin typeface="Arial Narrow" pitchFamily="34" charset="0"/>
                <a:sym typeface="Wingdings" pitchFamily="2" charset="2"/>
              </a:rPr>
              <a:t>160</a:t>
            </a:r>
            <a:r>
              <a:rPr lang="el-GR" sz="1200" b="1" dirty="0" smtClean="0">
                <a:latin typeface="Arial Narrow" pitchFamily="34" charset="0"/>
                <a:sym typeface="Wingdings" pitchFamily="2" charset="2"/>
              </a:rPr>
              <a:t> </a:t>
            </a:r>
            <a:r>
              <a:rPr lang="en-US" sz="1200" dirty="0" smtClean="0">
                <a:latin typeface="Arial Narrow" pitchFamily="34" charset="0"/>
                <a:sym typeface="Wingdings" pitchFamily="2" charset="2"/>
              </a:rPr>
              <a:t>crew</a:t>
            </a:r>
            <a:endParaRPr lang="en-US" sz="1200" dirty="0">
              <a:latin typeface="Arial Narrow" pitchFamily="34" charset="0"/>
              <a:sym typeface="Wingdings" pitchFamily="2" charset="2"/>
            </a:endParaRP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Pirates</a:t>
            </a:r>
            <a:r>
              <a:rPr lang="el-GR" sz="1200" dirty="0" smtClean="0">
                <a:latin typeface="Arial Narrow" pitchFamily="34" charset="0"/>
              </a:rPr>
              <a:t> </a:t>
            </a:r>
            <a:r>
              <a:rPr lang="en-US" sz="1200" dirty="0" smtClean="0">
                <a:latin typeface="Arial Narrow" pitchFamily="34" charset="0"/>
              </a:rPr>
              <a:t>on two skiffs with machine guns</a:t>
            </a:r>
          </a:p>
          <a:p>
            <a:pPr>
              <a:buClr>
                <a:srgbClr val="0000CC"/>
              </a:buClr>
              <a:buSzPct val="120000"/>
            </a:pPr>
            <a:r>
              <a:rPr lang="en-US" sz="1200" dirty="0" smtClean="0">
                <a:latin typeface="Arial Narrow" pitchFamily="34" charset="0"/>
              </a:rPr>
              <a:t>   &amp; one RPG</a:t>
            </a:r>
            <a:endParaRPr lang="en-US" sz="1200" dirty="0">
              <a:latin typeface="Arial Narrow" pitchFamily="34" charset="0"/>
            </a:endParaRP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Activation of response plan + LRAD</a:t>
            </a:r>
            <a:r>
              <a:rPr lang="en-US" sz="1200" dirty="0">
                <a:latin typeface="Arial Narrow" pitchFamily="34" charset="0"/>
              </a:rPr>
              <a:t>*</a:t>
            </a:r>
          </a:p>
          <a:p>
            <a:pPr>
              <a:buClr>
                <a:srgbClr val="0000CC"/>
              </a:buClr>
              <a:buSzPct val="120000"/>
              <a:buFont typeface="Wingdings 2" pitchFamily="18" charset="2"/>
              <a:buChar char=""/>
            </a:pPr>
            <a:r>
              <a:rPr lang="en-US" sz="1200" dirty="0">
                <a:latin typeface="Arial Narrow" pitchFamily="34" charset="0"/>
              </a:rPr>
              <a:t> </a:t>
            </a:r>
            <a:r>
              <a:rPr lang="en-US" sz="1200" dirty="0" smtClean="0">
                <a:latin typeface="Arial Narrow" pitchFamily="34" charset="0"/>
              </a:rPr>
              <a:t>First mate injured (RPG fragments)</a:t>
            </a:r>
            <a:endParaRPr lang="en-US" sz="1200" dirty="0">
              <a:latin typeface="Arial Narrow" pitchFamily="34" charset="0"/>
              <a:cs typeface="Arial" charset="0"/>
            </a:endParaRPr>
          </a:p>
        </p:txBody>
      </p:sp>
      <p:pic>
        <p:nvPicPr>
          <p:cNvPr id="61450" name="Picture 10"/>
          <p:cNvPicPr>
            <a:picLocks noChangeAspect="1" noChangeArrowheads="1"/>
          </p:cNvPicPr>
          <p:nvPr/>
        </p:nvPicPr>
        <p:blipFill>
          <a:blip r:embed="rId4" cstate="print"/>
          <a:srcRect/>
          <a:stretch>
            <a:fillRect/>
          </a:stretch>
        </p:blipFill>
        <p:spPr bwMode="auto">
          <a:xfrm>
            <a:off x="192088" y="818621"/>
            <a:ext cx="3197225" cy="1857375"/>
          </a:xfrm>
          <a:prstGeom prst="rect">
            <a:avLst/>
          </a:prstGeom>
          <a:ln>
            <a:noFill/>
          </a:ln>
          <a:effectLst>
            <a:softEdge rad="112500"/>
          </a:effectLst>
        </p:spPr>
      </p:pic>
      <p:sp>
        <p:nvSpPr>
          <p:cNvPr id="61456" name="Text Box 16"/>
          <p:cNvSpPr txBox="1">
            <a:spLocks noChangeArrowheads="1"/>
          </p:cNvSpPr>
          <p:nvPr/>
        </p:nvSpPr>
        <p:spPr bwMode="auto">
          <a:xfrm>
            <a:off x="7350125" y="3017838"/>
            <a:ext cx="781050" cy="244475"/>
          </a:xfrm>
          <a:prstGeom prst="rect">
            <a:avLst/>
          </a:prstGeom>
          <a:noFill/>
          <a:ln w="9525">
            <a:noFill/>
            <a:miter lim="800000"/>
            <a:headEnd/>
            <a:tailEnd/>
          </a:ln>
          <a:effectLst/>
        </p:spPr>
        <p:txBody>
          <a:bodyPr wrap="none">
            <a:spAutoFit/>
          </a:bodyPr>
          <a:lstStyle/>
          <a:p>
            <a:r>
              <a:rPr lang="en-US" sz="1000" b="1">
                <a:solidFill>
                  <a:schemeClr val="bg1"/>
                </a:solidFill>
              </a:rPr>
              <a:t>RPG shell</a:t>
            </a:r>
            <a:endParaRPr lang="el-GR" sz="1000" b="1">
              <a:solidFill>
                <a:schemeClr val="bg1"/>
              </a:solidFill>
            </a:endParaRPr>
          </a:p>
        </p:txBody>
      </p:sp>
      <p:grpSp>
        <p:nvGrpSpPr>
          <p:cNvPr id="4" name="21 - Ομάδα"/>
          <p:cNvGrpSpPr/>
          <p:nvPr/>
        </p:nvGrpSpPr>
        <p:grpSpPr>
          <a:xfrm>
            <a:off x="5894922" y="731820"/>
            <a:ext cx="1622313" cy="1272039"/>
            <a:chOff x="7192450" y="1416000"/>
            <a:chExt cx="1619250" cy="1219200"/>
          </a:xfrm>
        </p:grpSpPr>
        <p:pic>
          <p:nvPicPr>
            <p:cNvPr id="61452" name="Picture 12"/>
            <p:cNvPicPr>
              <a:picLocks noChangeAspect="1" noChangeArrowheads="1"/>
            </p:cNvPicPr>
            <p:nvPr/>
          </p:nvPicPr>
          <p:blipFill>
            <a:blip r:embed="rId5" cstate="print"/>
            <a:srcRect/>
            <a:stretch>
              <a:fillRect/>
            </a:stretch>
          </p:blipFill>
          <p:spPr bwMode="auto">
            <a:xfrm>
              <a:off x="7192450" y="1416000"/>
              <a:ext cx="1619250"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457" name="Oval 17"/>
            <p:cNvSpPr>
              <a:spLocks noChangeArrowheads="1"/>
            </p:cNvSpPr>
            <p:nvPr/>
          </p:nvSpPr>
          <p:spPr bwMode="auto">
            <a:xfrm>
              <a:off x="7779619" y="1816233"/>
              <a:ext cx="571500" cy="546100"/>
            </a:xfrm>
            <a:prstGeom prst="ellipse">
              <a:avLst/>
            </a:prstGeom>
            <a:noFill/>
            <a:ln w="38100">
              <a:solidFill>
                <a:srgbClr val="FFFF00"/>
              </a:solidFill>
              <a:round/>
              <a:headEnd/>
              <a:tailEnd/>
            </a:ln>
            <a:effectLst/>
          </p:spPr>
          <p:txBody>
            <a:bodyPr wrap="none" anchor="ctr"/>
            <a:lstStyle/>
            <a:p>
              <a:endParaRPr lang="el-GR"/>
            </a:p>
          </p:txBody>
        </p:sp>
      </p:grpSp>
      <p:sp>
        <p:nvSpPr>
          <p:cNvPr id="61451" name="Text Box 11"/>
          <p:cNvSpPr txBox="1">
            <a:spLocks noChangeArrowheads="1"/>
          </p:cNvSpPr>
          <p:nvPr/>
        </p:nvSpPr>
        <p:spPr bwMode="auto">
          <a:xfrm>
            <a:off x="0" y="6269572"/>
            <a:ext cx="1889125" cy="244475"/>
          </a:xfrm>
          <a:prstGeom prst="rect">
            <a:avLst/>
          </a:prstGeom>
          <a:noFill/>
          <a:ln w="9525">
            <a:noFill/>
            <a:miter lim="800000"/>
            <a:headEnd/>
            <a:tailEnd/>
          </a:ln>
          <a:effectLst/>
        </p:spPr>
        <p:txBody>
          <a:bodyPr wrap="none">
            <a:spAutoFit/>
          </a:bodyPr>
          <a:lstStyle/>
          <a:p>
            <a:r>
              <a:rPr lang="en-US" sz="1000" dirty="0"/>
              <a:t>* Long Range Acoustic Device</a:t>
            </a:r>
            <a:endParaRPr lang="el-GR" sz="1000" dirty="0"/>
          </a:p>
        </p:txBody>
      </p:sp>
      <p:pic>
        <p:nvPicPr>
          <p:cNvPr id="32" name="Picture 2"/>
          <p:cNvPicPr>
            <a:picLocks noChangeAspect="1" noChangeArrowheads="1"/>
          </p:cNvPicPr>
          <p:nvPr/>
        </p:nvPicPr>
        <p:blipFill>
          <a:blip r:embed="rId6" cstate="print"/>
          <a:srcRect/>
          <a:stretch>
            <a:fillRect/>
          </a:stretch>
        </p:blipFill>
        <p:spPr bwMode="auto">
          <a:xfrm>
            <a:off x="7110919" y="1512202"/>
            <a:ext cx="1838529" cy="13282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31" name="30 - Ομάδα"/>
          <p:cNvGrpSpPr/>
          <p:nvPr/>
        </p:nvGrpSpPr>
        <p:grpSpPr>
          <a:xfrm>
            <a:off x="1765159" y="2121291"/>
            <a:ext cx="6228270" cy="4442774"/>
            <a:chOff x="-735289" y="2194255"/>
            <a:chExt cx="6228270" cy="4442774"/>
          </a:xfrm>
        </p:grpSpPr>
        <p:grpSp>
          <p:nvGrpSpPr>
            <p:cNvPr id="6" name="34 - Ομάδα"/>
            <p:cNvGrpSpPr/>
            <p:nvPr/>
          </p:nvGrpSpPr>
          <p:grpSpPr>
            <a:xfrm>
              <a:off x="-735289" y="2194255"/>
              <a:ext cx="6228270" cy="4442774"/>
              <a:chOff x="1319752" y="1034755"/>
              <a:chExt cx="6228270" cy="4442774"/>
            </a:xfrm>
          </p:grpSpPr>
          <p:pic>
            <p:nvPicPr>
              <p:cNvPr id="36" name="Picture 2"/>
              <p:cNvPicPr>
                <a:picLocks noChangeAspect="1" noChangeArrowheads="1"/>
              </p:cNvPicPr>
              <p:nvPr/>
            </p:nvPicPr>
            <p:blipFill>
              <a:blip r:embed="rId7" cstate="print"/>
              <a:srcRect l="27507" b="20131"/>
              <a:stretch>
                <a:fillRect/>
              </a:stretch>
            </p:blipFill>
            <p:spPr bwMode="auto">
              <a:xfrm>
                <a:off x="1319752" y="1034755"/>
                <a:ext cx="6228270" cy="44427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7" name="Picture 3"/>
              <p:cNvPicPr>
                <a:picLocks noChangeAspect="1" noChangeArrowheads="1"/>
              </p:cNvPicPr>
              <p:nvPr/>
            </p:nvPicPr>
            <p:blipFill>
              <a:blip r:embed="rId8" cstate="print"/>
              <a:srcRect t="31771"/>
              <a:stretch>
                <a:fillRect/>
              </a:stretch>
            </p:blipFill>
            <p:spPr bwMode="auto">
              <a:xfrm>
                <a:off x="3912125" y="3949830"/>
                <a:ext cx="3530190" cy="1433729"/>
              </a:xfrm>
              <a:prstGeom prst="rect">
                <a:avLst/>
              </a:prstGeom>
              <a:ln>
                <a:noFill/>
              </a:ln>
              <a:effectLst>
                <a:softEdge rad="112500"/>
              </a:effectLst>
            </p:spPr>
          </p:pic>
          <p:sp>
            <p:nvSpPr>
              <p:cNvPr id="38" name="37 - TextBox"/>
              <p:cNvSpPr txBox="1"/>
              <p:nvPr/>
            </p:nvSpPr>
            <p:spPr>
              <a:xfrm>
                <a:off x="4025245" y="1168924"/>
                <a:ext cx="2821606" cy="1077218"/>
              </a:xfrm>
              <a:prstGeom prst="rect">
                <a:avLst/>
              </a:prstGeom>
              <a:noFill/>
            </p:spPr>
            <p:txBody>
              <a:bodyPr wrap="none" rtlCol="0">
                <a:spAutoFit/>
              </a:bodyPr>
              <a:lstStyle/>
              <a:p>
                <a:r>
                  <a:rPr lang="el-GR" sz="1200" dirty="0" smtClean="0">
                    <a:latin typeface="Arial Black" pitchFamily="34" charset="0"/>
                  </a:rPr>
                  <a:t>28 </a:t>
                </a:r>
                <a:r>
                  <a:rPr lang="en-US" sz="1200" dirty="0" smtClean="0">
                    <a:latin typeface="Arial Black" pitchFamily="34" charset="0"/>
                  </a:rPr>
                  <a:t>Feb</a:t>
                </a:r>
                <a:r>
                  <a:rPr lang="el-GR" sz="1200" dirty="0" smtClean="0">
                    <a:latin typeface="Arial Black" pitchFamily="34" charset="0"/>
                  </a:rPr>
                  <a:t> 2012</a:t>
                </a:r>
              </a:p>
              <a:p>
                <a:r>
                  <a:rPr lang="en-US" sz="1300" dirty="0" smtClean="0">
                    <a:latin typeface="Arial Narrow" pitchFamily="34" charset="0"/>
                  </a:rPr>
                  <a:t>Cruiser </a:t>
                </a:r>
                <a:r>
                  <a:rPr lang="en-US" sz="1300" b="1" i="1" dirty="0" smtClean="0">
                    <a:solidFill>
                      <a:srgbClr val="0000FF"/>
                    </a:solidFill>
                    <a:latin typeface="Times New Roman" pitchFamily="18" charset="0"/>
                    <a:cs typeface="Times New Roman" pitchFamily="18" charset="0"/>
                  </a:rPr>
                  <a:t>Costa Allegra</a:t>
                </a:r>
                <a:r>
                  <a:rPr lang="el-GR" sz="1300" b="1" i="1" dirty="0" smtClean="0">
                    <a:solidFill>
                      <a:srgbClr val="0000FF"/>
                    </a:solidFill>
                    <a:latin typeface="Times New Roman" pitchFamily="18" charset="0"/>
                    <a:cs typeface="Times New Roman" pitchFamily="18" charset="0"/>
                  </a:rPr>
                  <a:t>*</a:t>
                </a:r>
                <a:endParaRPr lang="en-US" sz="1300" b="1" i="1" dirty="0" smtClean="0">
                  <a:solidFill>
                    <a:srgbClr val="0000FF"/>
                  </a:solidFill>
                  <a:latin typeface="Times New Roman" pitchFamily="18" charset="0"/>
                  <a:cs typeface="Times New Roman" pitchFamily="18" charset="0"/>
                </a:endParaRPr>
              </a:p>
              <a:p>
                <a:r>
                  <a:rPr lang="en-US" sz="1300" dirty="0" smtClean="0">
                    <a:latin typeface="Arial Narrow" pitchFamily="34" charset="0"/>
                  </a:rPr>
                  <a:t>636</a:t>
                </a:r>
                <a:r>
                  <a:rPr lang="el-GR" sz="1300" dirty="0" smtClean="0">
                    <a:latin typeface="Arial Narrow" pitchFamily="34" charset="0"/>
                  </a:rPr>
                  <a:t> </a:t>
                </a:r>
                <a:r>
                  <a:rPr lang="en-US" sz="1300" dirty="0" smtClean="0">
                    <a:latin typeface="Arial Narrow" pitchFamily="34" charset="0"/>
                  </a:rPr>
                  <a:t>passengers </a:t>
                </a:r>
                <a:r>
                  <a:rPr lang="el-GR" sz="1300" dirty="0" smtClean="0">
                    <a:latin typeface="Arial Narrow" pitchFamily="34" charset="0"/>
                  </a:rPr>
                  <a:t>+</a:t>
                </a:r>
                <a:r>
                  <a:rPr lang="en-US" sz="1300" dirty="0" smtClean="0">
                    <a:latin typeface="Arial Narrow" pitchFamily="34" charset="0"/>
                  </a:rPr>
                  <a:t> 41</a:t>
                </a:r>
                <a:r>
                  <a:rPr lang="el-GR" sz="1300" dirty="0" smtClean="0">
                    <a:latin typeface="Arial Narrow" pitchFamily="34" charset="0"/>
                  </a:rPr>
                  <a:t>3</a:t>
                </a:r>
                <a:r>
                  <a:rPr lang="en-US" sz="1300" dirty="0" smtClean="0">
                    <a:latin typeface="Arial Narrow" pitchFamily="34" charset="0"/>
                  </a:rPr>
                  <a:t> crew</a:t>
                </a:r>
                <a:endParaRPr lang="el-GR" sz="1300" dirty="0" smtClean="0">
                  <a:latin typeface="Arial Narrow" pitchFamily="34" charset="0"/>
                </a:endParaRPr>
              </a:p>
              <a:p>
                <a:r>
                  <a:rPr lang="en-US" sz="1300" b="1" dirty="0" smtClean="0">
                    <a:solidFill>
                      <a:srgbClr val="FF0000"/>
                    </a:solidFill>
                    <a:latin typeface="Arial Narrow" pitchFamily="34" charset="0"/>
                  </a:rPr>
                  <a:t>Fire at engine room</a:t>
                </a:r>
                <a:r>
                  <a:rPr lang="el-GR" sz="1300" b="1" dirty="0" smtClean="0">
                    <a:solidFill>
                      <a:srgbClr val="FF0000"/>
                    </a:solidFill>
                    <a:latin typeface="Arial Narrow" pitchFamily="34" charset="0"/>
                  </a:rPr>
                  <a:t> </a:t>
                </a:r>
                <a:r>
                  <a:rPr lang="en-US" sz="1300" dirty="0" smtClean="0">
                    <a:latin typeface="Arial Narrow" pitchFamily="34" charset="0"/>
                  </a:rPr>
                  <a:t>immobilized ship</a:t>
                </a:r>
                <a:endParaRPr lang="el-GR" sz="1300" dirty="0" smtClean="0">
                  <a:latin typeface="Arial Narrow" pitchFamily="34" charset="0"/>
                </a:endParaRPr>
              </a:p>
              <a:p>
                <a:r>
                  <a:rPr lang="el-GR" sz="1300" dirty="0" smtClean="0">
                    <a:latin typeface="Arial Narrow" pitchFamily="34" charset="0"/>
                    <a:sym typeface="Wingdings"/>
                  </a:rPr>
                  <a:t> </a:t>
                </a:r>
                <a:r>
                  <a:rPr lang="el-GR" sz="1300" dirty="0" smtClean="0">
                    <a:latin typeface="Arial Narrow" pitchFamily="34" charset="0"/>
                  </a:rPr>
                  <a:t>9 </a:t>
                </a:r>
                <a:r>
                  <a:rPr lang="en-US" sz="1300" dirty="0" smtClean="0">
                    <a:latin typeface="Arial Narrow" pitchFamily="34" charset="0"/>
                  </a:rPr>
                  <a:t>armed guards</a:t>
                </a:r>
                <a:r>
                  <a:rPr lang="el-GR" sz="1300" dirty="0" smtClean="0">
                    <a:latin typeface="Arial Narrow" pitchFamily="34" charset="0"/>
                  </a:rPr>
                  <a:t> (</a:t>
                </a:r>
                <a:r>
                  <a:rPr lang="en-US" sz="1300" dirty="0" smtClean="0">
                    <a:latin typeface="Arial Narrow" pitchFamily="34" charset="0"/>
                  </a:rPr>
                  <a:t>Italian Special Forces</a:t>
                </a:r>
                <a:r>
                  <a:rPr lang="el-GR" sz="1300" dirty="0" smtClean="0">
                    <a:latin typeface="Arial Narrow" pitchFamily="34" charset="0"/>
                  </a:rPr>
                  <a:t>)</a:t>
                </a:r>
                <a:endParaRPr lang="el-GR" sz="1300" dirty="0">
                  <a:latin typeface="Arial Narrow" pitchFamily="34" charset="0"/>
                </a:endParaRPr>
              </a:p>
            </p:txBody>
          </p:sp>
          <p:sp>
            <p:nvSpPr>
              <p:cNvPr id="39" name="38 - TextBox"/>
              <p:cNvSpPr txBox="1"/>
              <p:nvPr/>
            </p:nvSpPr>
            <p:spPr>
              <a:xfrm>
                <a:off x="1357449" y="5156460"/>
                <a:ext cx="1228221" cy="261610"/>
              </a:xfrm>
              <a:prstGeom prst="rect">
                <a:avLst/>
              </a:prstGeom>
              <a:noFill/>
            </p:spPr>
            <p:txBody>
              <a:bodyPr wrap="none" rtlCol="0">
                <a:spAutoFit/>
              </a:bodyPr>
              <a:lstStyle/>
              <a:p>
                <a:r>
                  <a:rPr lang="el-GR" sz="1100" dirty="0" smtClean="0">
                    <a:latin typeface="Arial Narrow" pitchFamily="34" charset="0"/>
                  </a:rPr>
                  <a:t>* </a:t>
                </a:r>
                <a:r>
                  <a:rPr lang="en-US" sz="1100" b="1" i="1" dirty="0" smtClean="0">
                    <a:solidFill>
                      <a:srgbClr val="0000FF"/>
                    </a:solidFill>
                    <a:latin typeface="Times New Roman" pitchFamily="18" charset="0"/>
                    <a:cs typeface="Times New Roman" pitchFamily="18" charset="0"/>
                  </a:rPr>
                  <a:t>Costa Concordia</a:t>
                </a:r>
                <a:endParaRPr lang="el-GR" sz="1100" b="1" i="1" dirty="0">
                  <a:solidFill>
                    <a:srgbClr val="0000FF"/>
                  </a:solidFill>
                  <a:latin typeface="Times New Roman" pitchFamily="18" charset="0"/>
                  <a:cs typeface="Times New Roman" pitchFamily="18" charset="0"/>
                </a:endParaRPr>
              </a:p>
            </p:txBody>
          </p:sp>
        </p:grpSp>
        <p:sp>
          <p:nvSpPr>
            <p:cNvPr id="40" name="39 - Ελεύθερη σχεδίαση"/>
            <p:cNvSpPr/>
            <p:nvPr/>
          </p:nvSpPr>
          <p:spPr>
            <a:xfrm>
              <a:off x="1557010" y="4290291"/>
              <a:ext cx="596766" cy="1063703"/>
            </a:xfrm>
            <a:custGeom>
              <a:avLst/>
              <a:gdLst>
                <a:gd name="connsiteX0" fmla="*/ 596766 w 596766"/>
                <a:gd name="connsiteY0" fmla="*/ 1029903 h 1063703"/>
                <a:gd name="connsiteX1" fmla="*/ 567891 w 596766"/>
                <a:gd name="connsiteY1" fmla="*/ 1039528 h 1063703"/>
                <a:gd name="connsiteX2" fmla="*/ 500514 w 596766"/>
                <a:gd name="connsiteY2" fmla="*/ 1058779 h 1063703"/>
                <a:gd name="connsiteX3" fmla="*/ 433137 w 596766"/>
                <a:gd name="connsiteY3" fmla="*/ 1049154 h 1063703"/>
                <a:gd name="connsiteX4" fmla="*/ 404261 w 596766"/>
                <a:gd name="connsiteY4" fmla="*/ 1029903 h 1063703"/>
                <a:gd name="connsiteX5" fmla="*/ 375385 w 596766"/>
                <a:gd name="connsiteY5" fmla="*/ 1020278 h 1063703"/>
                <a:gd name="connsiteX6" fmla="*/ 346510 w 596766"/>
                <a:gd name="connsiteY6" fmla="*/ 991402 h 1063703"/>
                <a:gd name="connsiteX7" fmla="*/ 288758 w 596766"/>
                <a:gd name="connsiteY7" fmla="*/ 952901 h 1063703"/>
                <a:gd name="connsiteX8" fmla="*/ 269507 w 596766"/>
                <a:gd name="connsiteY8" fmla="*/ 827773 h 1063703"/>
                <a:gd name="connsiteX9" fmla="*/ 259882 w 596766"/>
                <a:gd name="connsiteY9" fmla="*/ 770021 h 1063703"/>
                <a:gd name="connsiteX10" fmla="*/ 240632 w 596766"/>
                <a:gd name="connsiteY10" fmla="*/ 683394 h 1063703"/>
                <a:gd name="connsiteX11" fmla="*/ 221381 w 596766"/>
                <a:gd name="connsiteY11" fmla="*/ 625642 h 1063703"/>
                <a:gd name="connsiteX12" fmla="*/ 211756 w 596766"/>
                <a:gd name="connsiteY12" fmla="*/ 596766 h 1063703"/>
                <a:gd name="connsiteX13" fmla="*/ 182880 w 596766"/>
                <a:gd name="connsiteY13" fmla="*/ 587141 h 1063703"/>
                <a:gd name="connsiteX14" fmla="*/ 163630 w 596766"/>
                <a:gd name="connsiteY14" fmla="*/ 558265 h 1063703"/>
                <a:gd name="connsiteX15" fmla="*/ 134754 w 596766"/>
                <a:gd name="connsiteY15" fmla="*/ 548640 h 1063703"/>
                <a:gd name="connsiteX16" fmla="*/ 0 w 596766"/>
                <a:gd name="connsiteY16" fmla="*/ 539015 h 1063703"/>
                <a:gd name="connsiteX17" fmla="*/ 28876 w 596766"/>
                <a:gd name="connsiteY17" fmla="*/ 519764 h 1063703"/>
                <a:gd name="connsiteX18" fmla="*/ 48126 w 596766"/>
                <a:gd name="connsiteY18" fmla="*/ 490888 h 1063703"/>
                <a:gd name="connsiteX19" fmla="*/ 77002 w 596766"/>
                <a:gd name="connsiteY19" fmla="*/ 462013 h 1063703"/>
                <a:gd name="connsiteX20" fmla="*/ 125129 w 596766"/>
                <a:gd name="connsiteY20" fmla="*/ 413886 h 1063703"/>
                <a:gd name="connsiteX21" fmla="*/ 134754 w 596766"/>
                <a:gd name="connsiteY21" fmla="*/ 385010 h 1063703"/>
                <a:gd name="connsiteX22" fmla="*/ 173255 w 596766"/>
                <a:gd name="connsiteY22" fmla="*/ 327259 h 1063703"/>
                <a:gd name="connsiteX23" fmla="*/ 211756 w 596766"/>
                <a:gd name="connsiteY23" fmla="*/ 279133 h 1063703"/>
                <a:gd name="connsiteX24" fmla="*/ 250257 w 596766"/>
                <a:gd name="connsiteY24" fmla="*/ 231006 h 1063703"/>
                <a:gd name="connsiteX25" fmla="*/ 279133 w 596766"/>
                <a:gd name="connsiteY25" fmla="*/ 173255 h 1063703"/>
                <a:gd name="connsiteX26" fmla="*/ 336884 w 596766"/>
                <a:gd name="connsiteY26" fmla="*/ 134754 h 1063703"/>
                <a:gd name="connsiteX27" fmla="*/ 375385 w 596766"/>
                <a:gd name="connsiteY27" fmla="*/ 86627 h 1063703"/>
                <a:gd name="connsiteX28" fmla="*/ 413886 w 596766"/>
                <a:gd name="connsiteY28" fmla="*/ 28876 h 1063703"/>
                <a:gd name="connsiteX29" fmla="*/ 442762 w 596766"/>
                <a:gd name="connsiteY29" fmla="*/ 0 h 10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6766" h="1063703">
                  <a:moveTo>
                    <a:pt x="596766" y="1029903"/>
                  </a:moveTo>
                  <a:cubicBezTo>
                    <a:pt x="587141" y="1033111"/>
                    <a:pt x="577646" y="1036741"/>
                    <a:pt x="567891" y="1039528"/>
                  </a:cubicBezTo>
                  <a:cubicBezTo>
                    <a:pt x="483281" y="1063703"/>
                    <a:pt x="569755" y="1035700"/>
                    <a:pt x="500514" y="1058779"/>
                  </a:cubicBezTo>
                  <a:cubicBezTo>
                    <a:pt x="478055" y="1055571"/>
                    <a:pt x="454867" y="1055673"/>
                    <a:pt x="433137" y="1049154"/>
                  </a:cubicBezTo>
                  <a:cubicBezTo>
                    <a:pt x="422057" y="1045830"/>
                    <a:pt x="414608" y="1035076"/>
                    <a:pt x="404261" y="1029903"/>
                  </a:cubicBezTo>
                  <a:cubicBezTo>
                    <a:pt x="395186" y="1025366"/>
                    <a:pt x="385010" y="1023486"/>
                    <a:pt x="375385" y="1020278"/>
                  </a:cubicBezTo>
                  <a:cubicBezTo>
                    <a:pt x="365760" y="1010653"/>
                    <a:pt x="357255" y="999759"/>
                    <a:pt x="346510" y="991402"/>
                  </a:cubicBezTo>
                  <a:cubicBezTo>
                    <a:pt x="328247" y="977198"/>
                    <a:pt x="288758" y="952901"/>
                    <a:pt x="288758" y="952901"/>
                  </a:cubicBezTo>
                  <a:cubicBezTo>
                    <a:pt x="268517" y="770723"/>
                    <a:pt x="290349" y="931980"/>
                    <a:pt x="269507" y="827773"/>
                  </a:cubicBezTo>
                  <a:cubicBezTo>
                    <a:pt x="265679" y="808636"/>
                    <a:pt x="263373" y="789222"/>
                    <a:pt x="259882" y="770021"/>
                  </a:cubicBezTo>
                  <a:cubicBezTo>
                    <a:pt x="255655" y="746774"/>
                    <a:pt x="247762" y="707160"/>
                    <a:pt x="240632" y="683394"/>
                  </a:cubicBezTo>
                  <a:cubicBezTo>
                    <a:pt x="234801" y="663958"/>
                    <a:pt x="227798" y="644893"/>
                    <a:pt x="221381" y="625642"/>
                  </a:cubicBezTo>
                  <a:cubicBezTo>
                    <a:pt x="218173" y="616017"/>
                    <a:pt x="221381" y="599974"/>
                    <a:pt x="211756" y="596766"/>
                  </a:cubicBezTo>
                  <a:lnTo>
                    <a:pt x="182880" y="587141"/>
                  </a:lnTo>
                  <a:cubicBezTo>
                    <a:pt x="176463" y="577516"/>
                    <a:pt x="172663" y="565492"/>
                    <a:pt x="163630" y="558265"/>
                  </a:cubicBezTo>
                  <a:cubicBezTo>
                    <a:pt x="155707" y="551927"/>
                    <a:pt x="144830" y="549825"/>
                    <a:pt x="134754" y="548640"/>
                  </a:cubicBezTo>
                  <a:cubicBezTo>
                    <a:pt x="90030" y="543379"/>
                    <a:pt x="44918" y="542223"/>
                    <a:pt x="0" y="539015"/>
                  </a:cubicBezTo>
                  <a:cubicBezTo>
                    <a:pt x="9625" y="532598"/>
                    <a:pt x="20696" y="527944"/>
                    <a:pt x="28876" y="519764"/>
                  </a:cubicBezTo>
                  <a:cubicBezTo>
                    <a:pt x="37056" y="511584"/>
                    <a:pt x="40720" y="499775"/>
                    <a:pt x="48126" y="490888"/>
                  </a:cubicBezTo>
                  <a:cubicBezTo>
                    <a:pt x="56840" y="480431"/>
                    <a:pt x="68288" y="472470"/>
                    <a:pt x="77002" y="462013"/>
                  </a:cubicBezTo>
                  <a:cubicBezTo>
                    <a:pt x="117110" y="413885"/>
                    <a:pt x="72188" y="449181"/>
                    <a:pt x="125129" y="413886"/>
                  </a:cubicBezTo>
                  <a:cubicBezTo>
                    <a:pt x="128337" y="404261"/>
                    <a:pt x="129827" y="393879"/>
                    <a:pt x="134754" y="385010"/>
                  </a:cubicBezTo>
                  <a:cubicBezTo>
                    <a:pt x="145990" y="364785"/>
                    <a:pt x="173255" y="327259"/>
                    <a:pt x="173255" y="327259"/>
                  </a:cubicBezTo>
                  <a:cubicBezTo>
                    <a:pt x="197448" y="254678"/>
                    <a:pt x="161999" y="341329"/>
                    <a:pt x="211756" y="279133"/>
                  </a:cubicBezTo>
                  <a:cubicBezTo>
                    <a:pt x="264892" y="212713"/>
                    <a:pt x="167499" y="286179"/>
                    <a:pt x="250257" y="231006"/>
                  </a:cubicBezTo>
                  <a:cubicBezTo>
                    <a:pt x="257123" y="210407"/>
                    <a:pt x="261570" y="188622"/>
                    <a:pt x="279133" y="173255"/>
                  </a:cubicBezTo>
                  <a:cubicBezTo>
                    <a:pt x="296545" y="158020"/>
                    <a:pt x="336884" y="134754"/>
                    <a:pt x="336884" y="134754"/>
                  </a:cubicBezTo>
                  <a:cubicBezTo>
                    <a:pt x="358561" y="69727"/>
                    <a:pt x="328499" y="140212"/>
                    <a:pt x="375385" y="86627"/>
                  </a:cubicBezTo>
                  <a:cubicBezTo>
                    <a:pt x="390620" y="69215"/>
                    <a:pt x="394636" y="41710"/>
                    <a:pt x="413886" y="28876"/>
                  </a:cubicBezTo>
                  <a:cubicBezTo>
                    <a:pt x="445431" y="7845"/>
                    <a:pt x="442762" y="21193"/>
                    <a:pt x="44276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pic>
        <p:nvPicPr>
          <p:cNvPr id="61448" name="Picture 8" descr="wave"/>
          <p:cNvPicPr>
            <a:picLocks noChangeAspect="1" noChangeArrowheads="1" noCrop="1"/>
          </p:cNvPicPr>
          <p:nvPr/>
        </p:nvPicPr>
        <p:blipFill>
          <a:blip r:embed="rId9" cstate="print"/>
          <a:srcRect/>
          <a:stretch>
            <a:fillRect/>
          </a:stretch>
        </p:blipFill>
        <p:spPr bwMode="auto">
          <a:xfrm>
            <a:off x="0" y="5951538"/>
            <a:ext cx="9144000" cy="933450"/>
          </a:xfrm>
          <a:prstGeom prst="rect">
            <a:avLst/>
          </a:prstGeom>
          <a:noFill/>
        </p:spPr>
      </p:pic>
      <p:sp>
        <p:nvSpPr>
          <p:cNvPr id="24" name="23 - TextBox"/>
          <p:cNvSpPr txBox="1"/>
          <p:nvPr/>
        </p:nvSpPr>
        <p:spPr>
          <a:xfrm>
            <a:off x="114300" y="263203"/>
            <a:ext cx="2859309" cy="307777"/>
          </a:xfrm>
          <a:prstGeom prst="rect">
            <a:avLst/>
          </a:prstGeom>
          <a:noFill/>
        </p:spPr>
        <p:txBody>
          <a:bodyPr wrap="none" rtlCol="0">
            <a:spAutoFit/>
          </a:bodyPr>
          <a:lstStyle/>
          <a:p>
            <a:r>
              <a:rPr lang="en-US" sz="1400" dirty="0" smtClean="0">
                <a:solidFill>
                  <a:schemeClr val="bg1"/>
                </a:solidFill>
                <a:latin typeface="Arial Black" pitchFamily="34" charset="0"/>
              </a:rPr>
              <a:t>Piracy – Maritime terrorism</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ox(ou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3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13 - Ομάδα"/>
          <p:cNvGrpSpPr/>
          <p:nvPr/>
        </p:nvGrpSpPr>
        <p:grpSpPr>
          <a:xfrm>
            <a:off x="85963" y="663615"/>
            <a:ext cx="5081050" cy="4388274"/>
            <a:chOff x="1885361" y="1121790"/>
            <a:chExt cx="5081050" cy="4388274"/>
          </a:xfrm>
        </p:grpSpPr>
        <p:sp>
          <p:nvSpPr>
            <p:cNvPr id="15" name="14 - Ορθογώνιο"/>
            <p:cNvSpPr/>
            <p:nvPr/>
          </p:nvSpPr>
          <p:spPr>
            <a:xfrm>
              <a:off x="1885361" y="1121790"/>
              <a:ext cx="5015060" cy="4364610"/>
            </a:xfrm>
            <a:prstGeom prst="rect">
              <a:avLst/>
            </a:prstGeom>
            <a:solidFill>
              <a:srgbClr val="00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l-GR"/>
            </a:p>
          </p:txBody>
        </p:sp>
        <p:pic>
          <p:nvPicPr>
            <p:cNvPr id="16" name="Picture 2"/>
            <p:cNvPicPr>
              <a:picLocks noChangeAspect="1" noChangeArrowheads="1"/>
            </p:cNvPicPr>
            <p:nvPr/>
          </p:nvPicPr>
          <p:blipFill>
            <a:blip r:embed="rId2" cstate="print"/>
            <a:srcRect/>
            <a:stretch>
              <a:fillRect/>
            </a:stretch>
          </p:blipFill>
          <p:spPr bwMode="auto">
            <a:xfrm>
              <a:off x="1928763" y="1180708"/>
              <a:ext cx="4924523" cy="2743200"/>
            </a:xfrm>
            <a:prstGeom prst="rect">
              <a:avLst/>
            </a:prstGeom>
            <a:ln>
              <a:noFill/>
            </a:ln>
            <a:effectLst>
              <a:softEdge rad="112500"/>
            </a:effectLst>
          </p:spPr>
        </p:pic>
        <p:pic>
          <p:nvPicPr>
            <p:cNvPr id="17" name="Picture 3"/>
            <p:cNvPicPr>
              <a:picLocks noChangeAspect="1" noChangeArrowheads="1"/>
            </p:cNvPicPr>
            <p:nvPr/>
          </p:nvPicPr>
          <p:blipFill>
            <a:blip r:embed="rId3" cstate="print"/>
            <a:srcRect/>
            <a:stretch>
              <a:fillRect/>
            </a:stretch>
          </p:blipFill>
          <p:spPr bwMode="auto">
            <a:xfrm>
              <a:off x="1927192" y="4035313"/>
              <a:ext cx="1855446" cy="1403954"/>
            </a:xfrm>
            <a:prstGeom prst="rect">
              <a:avLst/>
            </a:prstGeom>
            <a:ln>
              <a:noFill/>
            </a:ln>
            <a:effectLst>
              <a:softEdge rad="112500"/>
            </a:effectLst>
          </p:spPr>
        </p:pic>
        <p:sp>
          <p:nvSpPr>
            <p:cNvPr id="18" name="17 - TextBox"/>
            <p:cNvSpPr txBox="1"/>
            <p:nvPr/>
          </p:nvSpPr>
          <p:spPr>
            <a:xfrm>
              <a:off x="3808433" y="3940404"/>
              <a:ext cx="3157978" cy="1569660"/>
            </a:xfrm>
            <a:prstGeom prst="rect">
              <a:avLst/>
            </a:prstGeom>
            <a:noFill/>
          </p:spPr>
          <p:txBody>
            <a:bodyPr wrap="square" rtlCol="0">
              <a:spAutoFit/>
            </a:bodyPr>
            <a:lstStyle/>
            <a:p>
              <a:r>
                <a:rPr lang="el-GR" sz="1200" dirty="0" smtClean="0">
                  <a:solidFill>
                    <a:srgbClr val="FFFF00"/>
                  </a:solidFill>
                  <a:latin typeface="Arial Black" pitchFamily="34" charset="0"/>
                </a:rPr>
                <a:t>7 </a:t>
              </a:r>
              <a:r>
                <a:rPr lang="en-US" sz="1200" dirty="0" smtClean="0">
                  <a:solidFill>
                    <a:srgbClr val="FFFF00"/>
                  </a:solidFill>
                  <a:latin typeface="Arial Black" pitchFamily="34" charset="0"/>
                </a:rPr>
                <a:t>Oct</a:t>
              </a:r>
              <a:r>
                <a:rPr lang="el-GR" sz="1200" dirty="0" smtClean="0">
                  <a:solidFill>
                    <a:srgbClr val="FFFF00"/>
                  </a:solidFill>
                  <a:latin typeface="Arial Black" pitchFamily="34" charset="0"/>
                </a:rPr>
                <a:t> 1985</a:t>
              </a:r>
            </a:p>
            <a:p>
              <a:r>
                <a:rPr lang="en-US" sz="1200" dirty="0" smtClean="0">
                  <a:solidFill>
                    <a:schemeClr val="bg1"/>
                  </a:solidFill>
                  <a:latin typeface="Arial Narrow" pitchFamily="34" charset="0"/>
                </a:rPr>
                <a:t>Italian cruiser</a:t>
              </a:r>
              <a:r>
                <a:rPr lang="el-GR" sz="1200" dirty="0" smtClean="0">
                  <a:solidFill>
                    <a:schemeClr val="bg1"/>
                  </a:solidFill>
                  <a:latin typeface="Arial Narrow" pitchFamily="34" charset="0"/>
                </a:rPr>
                <a:t> </a:t>
              </a:r>
              <a:r>
                <a:rPr lang="en-US" sz="1200" b="1" i="1" dirty="0" err="1" smtClean="0">
                  <a:solidFill>
                    <a:schemeClr val="bg1"/>
                  </a:solidFill>
                  <a:latin typeface="Times New Roman" pitchFamily="18" charset="0"/>
                  <a:cs typeface="Times New Roman" pitchFamily="18" charset="0"/>
                </a:rPr>
                <a:t>Achille</a:t>
              </a:r>
              <a:r>
                <a:rPr lang="en-US" sz="1200" b="1" i="1" dirty="0" smtClean="0">
                  <a:solidFill>
                    <a:schemeClr val="bg1"/>
                  </a:solidFill>
                  <a:latin typeface="Times New Roman" pitchFamily="18" charset="0"/>
                  <a:cs typeface="Times New Roman" pitchFamily="18" charset="0"/>
                </a:rPr>
                <a:t> </a:t>
              </a:r>
              <a:r>
                <a:rPr lang="en-US" sz="1200" b="1" i="1" dirty="0" err="1" smtClean="0">
                  <a:solidFill>
                    <a:schemeClr val="bg1"/>
                  </a:solidFill>
                  <a:latin typeface="Times New Roman" pitchFamily="18" charset="0"/>
                  <a:cs typeface="Times New Roman" pitchFamily="18" charset="0"/>
                </a:rPr>
                <a:t>Lauro</a:t>
              </a:r>
              <a:endParaRPr lang="el-GR" sz="1200" b="1" i="1" dirty="0" smtClean="0">
                <a:solidFill>
                  <a:schemeClr val="bg1"/>
                </a:solidFill>
                <a:latin typeface="Times New Roman" pitchFamily="18" charset="0"/>
                <a:cs typeface="Times New Roman" pitchFamily="18" charset="0"/>
              </a:endParaRPr>
            </a:p>
            <a:p>
              <a:r>
                <a:rPr lang="en-US" sz="1200" dirty="0" smtClean="0">
                  <a:solidFill>
                    <a:schemeClr val="bg1"/>
                  </a:solidFill>
                  <a:latin typeface="Arial Narrow" pitchFamily="34" charset="0"/>
                </a:rPr>
                <a:t>Alexandria (Egypt)</a:t>
              </a:r>
              <a:r>
                <a:rPr lang="el-GR" sz="1200" dirty="0" smtClean="0">
                  <a:solidFill>
                    <a:schemeClr val="bg1"/>
                  </a:solidFill>
                  <a:latin typeface="Arial Narrow" pitchFamily="34" charset="0"/>
                </a:rPr>
                <a:t> </a:t>
              </a:r>
              <a:r>
                <a:rPr lang="el-GR" sz="1200" dirty="0" smtClean="0">
                  <a:solidFill>
                    <a:schemeClr val="bg1"/>
                  </a:solidFill>
                  <a:latin typeface="Arial Narrow" pitchFamily="34" charset="0"/>
                  <a:sym typeface="Wingdings" pitchFamily="2" charset="2"/>
                </a:rPr>
                <a:t></a:t>
              </a:r>
              <a:r>
                <a:rPr lang="en-US" sz="1200" dirty="0" smtClean="0">
                  <a:solidFill>
                    <a:schemeClr val="bg1"/>
                  </a:solidFill>
                  <a:latin typeface="Arial Narrow" pitchFamily="34" charset="0"/>
                  <a:sym typeface="Wingdings" pitchFamily="2" charset="2"/>
                </a:rPr>
                <a:t> Port Side </a:t>
              </a:r>
              <a:endParaRPr lang="el-GR" sz="1200" dirty="0" smtClean="0">
                <a:solidFill>
                  <a:schemeClr val="bg1"/>
                </a:solidFill>
                <a:latin typeface="Arial Narrow" pitchFamily="34" charset="0"/>
              </a:endParaRPr>
            </a:p>
            <a:p>
              <a:r>
                <a:rPr lang="el-GR" sz="1200" dirty="0" smtClean="0">
                  <a:solidFill>
                    <a:schemeClr val="bg1"/>
                  </a:solidFill>
                  <a:latin typeface="Arial Narrow" pitchFamily="34" charset="0"/>
                </a:rPr>
                <a:t>440 </a:t>
              </a:r>
              <a:r>
                <a:rPr lang="en-US" sz="1200" dirty="0" smtClean="0">
                  <a:solidFill>
                    <a:schemeClr val="bg1"/>
                  </a:solidFill>
                  <a:latin typeface="Arial Narrow" pitchFamily="34" charset="0"/>
                </a:rPr>
                <a:t>passengers</a:t>
              </a:r>
            </a:p>
            <a:p>
              <a:r>
                <a:rPr lang="en-US" sz="1200" dirty="0" smtClean="0">
                  <a:solidFill>
                    <a:schemeClr val="bg1"/>
                  </a:solidFill>
                  <a:latin typeface="Arial Narrow" pitchFamily="34" charset="0"/>
                </a:rPr>
                <a:t>4 Palestinian terrorists (PFLP)</a:t>
              </a:r>
            </a:p>
            <a:p>
              <a:r>
                <a:rPr lang="en-US" sz="1200" b="1" dirty="0" smtClean="0">
                  <a:solidFill>
                    <a:srgbClr val="FFC000"/>
                  </a:solidFill>
                  <a:latin typeface="Arial Narrow" pitchFamily="34" charset="0"/>
                </a:rPr>
                <a:t>Dead</a:t>
              </a:r>
              <a:r>
                <a:rPr lang="el-GR" sz="1200" b="1" dirty="0" smtClean="0">
                  <a:solidFill>
                    <a:srgbClr val="FFC000"/>
                  </a:solidFill>
                  <a:latin typeface="Arial Narrow" pitchFamily="34" charset="0"/>
                </a:rPr>
                <a:t>: </a:t>
              </a:r>
              <a:r>
                <a:rPr lang="en-US" sz="1200" b="1" dirty="0" smtClean="0">
                  <a:solidFill>
                    <a:schemeClr val="bg1"/>
                  </a:solidFill>
                  <a:latin typeface="Arial Narrow" pitchFamily="34" charset="0"/>
                </a:rPr>
                <a:t>American-Jewish Leon Klinghoffer (on wheel chair)</a:t>
              </a:r>
              <a:endParaRPr lang="el-GR" sz="1200" b="1" dirty="0" smtClean="0">
                <a:solidFill>
                  <a:schemeClr val="bg1"/>
                </a:solidFill>
                <a:latin typeface="Arial Narrow" pitchFamily="34" charset="0"/>
              </a:endParaRPr>
            </a:p>
            <a:p>
              <a:r>
                <a:rPr lang="en-US" sz="1200" b="1" dirty="0" smtClean="0">
                  <a:solidFill>
                    <a:srgbClr val="00FFFF"/>
                  </a:solidFill>
                  <a:latin typeface="Arial Narrow" pitchFamily="34" charset="0"/>
                </a:rPr>
                <a:t>Attack brain</a:t>
              </a:r>
              <a:r>
                <a:rPr lang="el-GR" sz="1200" b="1" dirty="0" smtClean="0">
                  <a:solidFill>
                    <a:srgbClr val="00FFFF"/>
                  </a:solidFill>
                  <a:latin typeface="Arial Narrow" pitchFamily="34" charset="0"/>
                </a:rPr>
                <a:t>: </a:t>
              </a:r>
              <a:r>
                <a:rPr lang="en-US" sz="1200" b="1" dirty="0" smtClean="0">
                  <a:solidFill>
                    <a:schemeClr val="bg1"/>
                  </a:solidFill>
                  <a:latin typeface="Arial Narrow" pitchFamily="34" charset="0"/>
                </a:rPr>
                <a:t>Abu </a:t>
              </a:r>
              <a:r>
                <a:rPr lang="en-US" sz="1200" b="1" dirty="0" err="1" smtClean="0">
                  <a:solidFill>
                    <a:schemeClr val="bg1"/>
                  </a:solidFill>
                  <a:latin typeface="Arial Narrow" pitchFamily="34" charset="0"/>
                </a:rPr>
                <a:t>Abbas</a:t>
              </a:r>
              <a:r>
                <a:rPr lang="en-US" sz="1200" b="1" dirty="0" smtClean="0">
                  <a:solidFill>
                    <a:schemeClr val="bg1"/>
                  </a:solidFill>
                  <a:latin typeface="Arial Narrow" pitchFamily="34" charset="0"/>
                </a:rPr>
                <a:t> </a:t>
              </a:r>
              <a:r>
                <a:rPr lang="en-US" sz="1200" dirty="0" smtClean="0">
                  <a:solidFill>
                    <a:schemeClr val="bg1"/>
                  </a:solidFill>
                  <a:latin typeface="Arial Narrow" pitchFamily="34" charset="0"/>
                </a:rPr>
                <a:t>(2004 – Iraq</a:t>
              </a:r>
              <a:r>
                <a:rPr lang="el-GR" sz="1200" dirty="0" smtClean="0">
                  <a:solidFill>
                    <a:schemeClr val="bg1"/>
                  </a:solidFill>
                  <a:latin typeface="Arial Narrow" pitchFamily="34" charset="0"/>
                </a:rPr>
                <a:t>)</a:t>
              </a:r>
              <a:endParaRPr lang="el-GR" sz="1200" dirty="0">
                <a:solidFill>
                  <a:schemeClr val="bg1"/>
                </a:solidFill>
                <a:latin typeface="Arial Narrow" pitchFamily="34" charset="0"/>
              </a:endParaRPr>
            </a:p>
          </p:txBody>
        </p:sp>
      </p:grpSp>
      <p:grpSp>
        <p:nvGrpSpPr>
          <p:cNvPr id="7" name="18 - Ομάδα"/>
          <p:cNvGrpSpPr/>
          <p:nvPr/>
        </p:nvGrpSpPr>
        <p:grpSpPr>
          <a:xfrm>
            <a:off x="3291264" y="3455988"/>
            <a:ext cx="5771186" cy="3122398"/>
            <a:chOff x="1790341" y="1668544"/>
            <a:chExt cx="5771186" cy="3122398"/>
          </a:xfrm>
        </p:grpSpPr>
        <p:sp>
          <p:nvSpPr>
            <p:cNvPr id="20" name="19 - Ορθογώνιο"/>
            <p:cNvSpPr/>
            <p:nvPr/>
          </p:nvSpPr>
          <p:spPr>
            <a:xfrm>
              <a:off x="1819373" y="1668544"/>
              <a:ext cx="5608949" cy="2950590"/>
            </a:xfrm>
            <a:prstGeom prst="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 name="Picture 2"/>
            <p:cNvPicPr>
              <a:picLocks noChangeAspect="1" noChangeArrowheads="1"/>
            </p:cNvPicPr>
            <p:nvPr/>
          </p:nvPicPr>
          <p:blipFill>
            <a:blip r:embed="rId4" cstate="print"/>
            <a:srcRect/>
            <a:stretch>
              <a:fillRect/>
            </a:stretch>
          </p:blipFill>
          <p:spPr bwMode="auto">
            <a:xfrm>
              <a:off x="4658721" y="1753384"/>
              <a:ext cx="2684956" cy="1555423"/>
            </a:xfrm>
            <a:prstGeom prst="rect">
              <a:avLst/>
            </a:prstGeom>
            <a:ln>
              <a:noFill/>
            </a:ln>
            <a:effectLst>
              <a:softEdge rad="112500"/>
            </a:effectLst>
          </p:spPr>
        </p:pic>
        <p:sp>
          <p:nvSpPr>
            <p:cNvPr id="22" name="21 - TextBox"/>
            <p:cNvSpPr txBox="1"/>
            <p:nvPr/>
          </p:nvSpPr>
          <p:spPr>
            <a:xfrm>
              <a:off x="1790341" y="1743954"/>
              <a:ext cx="5308043" cy="3046988"/>
            </a:xfrm>
            <a:prstGeom prst="rect">
              <a:avLst/>
            </a:prstGeom>
            <a:noFill/>
          </p:spPr>
          <p:txBody>
            <a:bodyPr wrap="square" rtlCol="0">
              <a:spAutoFit/>
            </a:bodyPr>
            <a:lstStyle/>
            <a:p>
              <a:r>
                <a:rPr lang="en-US" sz="1200" dirty="0" smtClean="0">
                  <a:solidFill>
                    <a:schemeClr val="bg1"/>
                  </a:solidFill>
                  <a:latin typeface="Arial Black" pitchFamily="34" charset="0"/>
                </a:rPr>
                <a:t>11 July</a:t>
              </a:r>
              <a:r>
                <a:rPr lang="el-GR" sz="1200" dirty="0" smtClean="0">
                  <a:solidFill>
                    <a:schemeClr val="bg1"/>
                  </a:solidFill>
                  <a:latin typeface="Arial Black" pitchFamily="34" charset="0"/>
                </a:rPr>
                <a:t> 1988</a:t>
              </a:r>
            </a:p>
            <a:p>
              <a:r>
                <a:rPr lang="en-US" sz="1200" dirty="0" smtClean="0">
                  <a:solidFill>
                    <a:schemeClr val="bg1"/>
                  </a:solidFill>
                  <a:latin typeface="Arial Narrow" pitchFamily="34" charset="0"/>
                </a:rPr>
                <a:t>Cruiser</a:t>
              </a:r>
              <a:r>
                <a:rPr lang="el-GR" sz="1200" dirty="0" smtClean="0">
                  <a:solidFill>
                    <a:schemeClr val="bg1"/>
                  </a:solidFill>
                  <a:latin typeface="Arial Narrow" pitchFamily="34" charset="0"/>
                </a:rPr>
                <a:t> </a:t>
              </a:r>
              <a:r>
                <a:rPr lang="en-US" sz="1200" b="1" i="1" dirty="0" smtClean="0">
                  <a:solidFill>
                    <a:srgbClr val="FFFF00"/>
                  </a:solidFill>
                  <a:latin typeface="Times New Roman" pitchFamily="18" charset="0"/>
                  <a:cs typeface="Times New Roman" pitchFamily="18" charset="0"/>
                </a:rPr>
                <a:t>City of </a:t>
              </a:r>
              <a:r>
                <a:rPr lang="en-US" sz="1200" b="1" i="1" dirty="0" err="1" smtClean="0">
                  <a:solidFill>
                    <a:srgbClr val="FFFF00"/>
                  </a:solidFill>
                  <a:latin typeface="Times New Roman" pitchFamily="18" charset="0"/>
                  <a:cs typeface="Times New Roman" pitchFamily="18" charset="0"/>
                </a:rPr>
                <a:t>Poros</a:t>
              </a:r>
              <a:endParaRPr lang="el-GR" sz="1200" b="1" i="1" dirty="0" smtClean="0">
                <a:solidFill>
                  <a:srgbClr val="FFFF00"/>
                </a:solidFill>
                <a:latin typeface="Times New Roman" pitchFamily="18" charset="0"/>
                <a:cs typeface="Times New Roman" pitchFamily="18" charset="0"/>
              </a:endParaRPr>
            </a:p>
            <a:p>
              <a:endParaRPr lang="en-US" sz="1200" dirty="0" smtClean="0">
                <a:solidFill>
                  <a:schemeClr val="bg1"/>
                </a:solidFill>
                <a:latin typeface="Arial Narrow" pitchFamily="34" charset="0"/>
              </a:endParaRPr>
            </a:p>
            <a:p>
              <a:r>
                <a:rPr lang="el-GR" sz="1200" dirty="0" smtClean="0">
                  <a:solidFill>
                    <a:schemeClr val="bg1"/>
                  </a:solidFill>
                  <a:latin typeface="Arial Narrow" pitchFamily="34" charset="0"/>
                </a:rPr>
                <a:t>471 </a:t>
              </a:r>
              <a:r>
                <a:rPr lang="en-US" sz="1200" dirty="0" smtClean="0">
                  <a:solidFill>
                    <a:schemeClr val="bg1"/>
                  </a:solidFill>
                  <a:latin typeface="Arial Narrow" pitchFamily="34" charset="0"/>
                </a:rPr>
                <a:t>passengers</a:t>
              </a:r>
              <a:r>
                <a:rPr lang="el-GR" sz="1200" dirty="0" smtClean="0">
                  <a:solidFill>
                    <a:schemeClr val="bg1"/>
                  </a:solidFill>
                  <a:latin typeface="Arial Narrow" pitchFamily="34" charset="0"/>
                </a:rPr>
                <a:t> – </a:t>
              </a:r>
              <a:r>
                <a:rPr lang="en-US" sz="1200" dirty="0" smtClean="0">
                  <a:solidFill>
                    <a:schemeClr val="bg1"/>
                  </a:solidFill>
                  <a:latin typeface="Arial Narrow" pitchFamily="34" charset="0"/>
                </a:rPr>
                <a:t>Thessaloniki</a:t>
              </a:r>
              <a:r>
                <a:rPr lang="el-GR" sz="1200" dirty="0" smtClean="0">
                  <a:solidFill>
                    <a:schemeClr val="bg1"/>
                  </a:solidFill>
                  <a:latin typeface="Arial Narrow" pitchFamily="34" charset="0"/>
                </a:rPr>
                <a:t> </a:t>
              </a:r>
              <a:r>
                <a:rPr lang="el-GR" sz="1200" dirty="0" smtClean="0">
                  <a:solidFill>
                    <a:schemeClr val="bg1"/>
                  </a:solidFill>
                  <a:latin typeface="Arial Narrow" pitchFamily="34" charset="0"/>
                  <a:sym typeface="Wingdings" pitchFamily="2" charset="2"/>
                </a:rPr>
                <a:t> </a:t>
              </a:r>
              <a:r>
                <a:rPr lang="en-US" sz="1200" dirty="0" smtClean="0">
                  <a:solidFill>
                    <a:schemeClr val="bg1"/>
                  </a:solidFill>
                  <a:latin typeface="Arial Narrow" pitchFamily="34" charset="0"/>
                  <a:sym typeface="Wingdings" pitchFamily="2" charset="2"/>
                </a:rPr>
                <a:t>Piraeus</a:t>
              </a:r>
              <a:endParaRPr lang="el-GR" sz="1200" dirty="0" smtClean="0">
                <a:solidFill>
                  <a:schemeClr val="bg1"/>
                </a:solidFill>
                <a:latin typeface="Arial Narrow" pitchFamily="34" charset="0"/>
                <a:sym typeface="Wingdings" pitchFamily="2" charset="2"/>
              </a:endParaRPr>
            </a:p>
            <a:p>
              <a:r>
                <a:rPr lang="el-GR" sz="1200" dirty="0" smtClean="0">
                  <a:solidFill>
                    <a:schemeClr val="bg1"/>
                  </a:solidFill>
                  <a:latin typeface="Arial Narrow" pitchFamily="34" charset="0"/>
                  <a:sym typeface="Wingdings" pitchFamily="2" charset="2"/>
                </a:rPr>
                <a:t>3 ΝΜ </a:t>
              </a:r>
              <a:r>
                <a:rPr lang="en-US" sz="1200" dirty="0" smtClean="0">
                  <a:solidFill>
                    <a:schemeClr val="bg1"/>
                  </a:solidFill>
                  <a:latin typeface="Arial Narrow" pitchFamily="34" charset="0"/>
                  <a:sym typeface="Wingdings" pitchFamily="2" charset="2"/>
                </a:rPr>
                <a:t>off shore Aegina Island</a:t>
              </a:r>
              <a:endParaRPr lang="el-GR" sz="1200" dirty="0" smtClean="0">
                <a:solidFill>
                  <a:schemeClr val="bg1"/>
                </a:solidFill>
                <a:latin typeface="Arial Narrow" pitchFamily="34" charset="0"/>
                <a:sym typeface="Wingdings" pitchFamily="2" charset="2"/>
              </a:endParaRPr>
            </a:p>
            <a:p>
              <a:r>
                <a:rPr lang="en-US" sz="1200" dirty="0" smtClean="0">
                  <a:solidFill>
                    <a:srgbClr val="FFFF00"/>
                  </a:solidFill>
                  <a:latin typeface="Arial Narrow" pitchFamily="34" charset="0"/>
                  <a:sym typeface="Wingdings" pitchFamily="2" charset="2"/>
                </a:rPr>
                <a:t>One of 3 terrorists opened fire against passengers</a:t>
              </a:r>
              <a:endParaRPr lang="el-GR" sz="1200" dirty="0" smtClean="0">
                <a:solidFill>
                  <a:srgbClr val="FFFF00"/>
                </a:solidFill>
                <a:latin typeface="Arial Narrow" pitchFamily="34" charset="0"/>
                <a:sym typeface="Wingdings" pitchFamily="2" charset="2"/>
              </a:endParaRPr>
            </a:p>
            <a:p>
              <a:r>
                <a:rPr lang="en-US" sz="1200" dirty="0" smtClean="0">
                  <a:solidFill>
                    <a:srgbClr val="FFFF00"/>
                  </a:solidFill>
                  <a:latin typeface="Arial Narrow" pitchFamily="34" charset="0"/>
                  <a:sym typeface="Wingdings" pitchFamily="2" charset="2"/>
                </a:rPr>
                <a:t>released a hand grenade and detonated an IED</a:t>
              </a:r>
              <a:endParaRPr lang="el-GR" sz="1200" dirty="0" smtClean="0">
                <a:solidFill>
                  <a:srgbClr val="FFFF00"/>
                </a:solidFill>
                <a:latin typeface="Arial Narrow" pitchFamily="34" charset="0"/>
                <a:sym typeface="Wingdings" pitchFamily="2" charset="2"/>
              </a:endParaRPr>
            </a:p>
            <a:p>
              <a:r>
                <a:rPr lang="en-US" sz="1200" dirty="0" smtClean="0">
                  <a:solidFill>
                    <a:srgbClr val="FFFF00"/>
                  </a:solidFill>
                  <a:latin typeface="Arial Narrow" pitchFamily="34" charset="0"/>
                  <a:sym typeface="Wingdings" pitchFamily="2" charset="2"/>
                </a:rPr>
                <a:t>resulting in fire on ship</a:t>
              </a:r>
              <a:endParaRPr lang="el-GR" sz="1200" dirty="0" smtClean="0">
                <a:solidFill>
                  <a:srgbClr val="FFFF00"/>
                </a:solidFill>
                <a:latin typeface="Arial Narrow" pitchFamily="34" charset="0"/>
                <a:sym typeface="Wingdings" pitchFamily="2" charset="2"/>
              </a:endParaRPr>
            </a:p>
            <a:p>
              <a:r>
                <a:rPr lang="en-US" sz="1200" b="1" dirty="0" smtClean="0">
                  <a:solidFill>
                    <a:schemeClr val="bg1"/>
                  </a:solidFill>
                  <a:latin typeface="Arial Narrow" pitchFamily="34" charset="0"/>
                  <a:sym typeface="Wingdings" pitchFamily="2" charset="2"/>
                </a:rPr>
                <a:t>Fatalities</a:t>
              </a:r>
              <a:r>
                <a:rPr lang="el-GR" sz="1200" b="1" dirty="0" smtClean="0">
                  <a:solidFill>
                    <a:schemeClr val="bg1"/>
                  </a:solidFill>
                  <a:latin typeface="Arial Narrow" pitchFamily="34" charset="0"/>
                  <a:sym typeface="Wingdings" pitchFamily="2" charset="2"/>
                </a:rPr>
                <a:t>: </a:t>
              </a:r>
              <a:r>
                <a:rPr lang="el-GR" sz="1200" dirty="0" smtClean="0">
                  <a:solidFill>
                    <a:schemeClr val="bg1"/>
                  </a:solidFill>
                  <a:latin typeface="Arial Narrow" pitchFamily="34" charset="0"/>
                  <a:sym typeface="Wingdings" pitchFamily="2" charset="2"/>
                </a:rPr>
                <a:t>9</a:t>
              </a:r>
              <a:r>
                <a:rPr lang="el-GR" sz="1200" b="1" dirty="0" smtClean="0">
                  <a:solidFill>
                    <a:schemeClr val="bg1"/>
                  </a:solidFill>
                  <a:latin typeface="Arial Narrow" pitchFamily="34" charset="0"/>
                  <a:sym typeface="Wingdings" pitchFamily="2" charset="2"/>
                </a:rPr>
                <a:t> </a:t>
              </a:r>
              <a:r>
                <a:rPr lang="en-US" sz="1200" b="1" dirty="0" smtClean="0">
                  <a:solidFill>
                    <a:schemeClr val="bg1"/>
                  </a:solidFill>
                  <a:latin typeface="Arial Narrow" pitchFamily="34" charset="0"/>
                  <a:sym typeface="Wingdings" pitchFamily="2" charset="2"/>
                </a:rPr>
                <a:t>  Injured</a:t>
              </a:r>
              <a:r>
                <a:rPr lang="en-US" sz="1200" dirty="0" smtClean="0">
                  <a:solidFill>
                    <a:schemeClr val="bg1"/>
                  </a:solidFill>
                  <a:latin typeface="Arial Narrow" pitchFamily="34" charset="0"/>
                  <a:sym typeface="Wingdings" pitchFamily="2" charset="2"/>
                </a:rPr>
                <a:t>:</a:t>
              </a:r>
              <a:r>
                <a:rPr lang="el-GR" sz="1200" dirty="0" smtClean="0">
                  <a:solidFill>
                    <a:schemeClr val="bg1"/>
                  </a:solidFill>
                  <a:latin typeface="Arial Narrow" pitchFamily="34" charset="0"/>
                  <a:sym typeface="Wingdings" pitchFamily="2" charset="2"/>
                </a:rPr>
                <a:t> 60</a:t>
              </a:r>
            </a:p>
            <a:p>
              <a:r>
                <a:rPr lang="en-US" sz="1200" b="1" dirty="0" smtClean="0">
                  <a:solidFill>
                    <a:schemeClr val="bg1"/>
                  </a:solidFill>
                  <a:latin typeface="Arial Narrow" pitchFamily="34" charset="0"/>
                  <a:sym typeface="Wingdings" pitchFamily="2" charset="2"/>
                </a:rPr>
                <a:t>T-group</a:t>
              </a:r>
              <a:r>
                <a:rPr lang="el-GR" sz="1200" b="1" dirty="0" smtClean="0">
                  <a:solidFill>
                    <a:schemeClr val="bg1"/>
                  </a:solidFill>
                  <a:latin typeface="Arial Narrow" pitchFamily="34" charset="0"/>
                  <a:sym typeface="Wingdings" pitchFamily="2" charset="2"/>
                </a:rPr>
                <a:t>: </a:t>
              </a:r>
              <a:r>
                <a:rPr lang="en-US" sz="1200" dirty="0" smtClean="0">
                  <a:solidFill>
                    <a:schemeClr val="bg1"/>
                  </a:solidFill>
                  <a:latin typeface="Arial Narrow" pitchFamily="34" charset="0"/>
                  <a:sym typeface="Wingdings" pitchFamily="2" charset="2"/>
                </a:rPr>
                <a:t>Fatah – Revolutionary Council Abu </a:t>
              </a:r>
              <a:r>
                <a:rPr lang="en-US" sz="1200" dirty="0" err="1" smtClean="0">
                  <a:solidFill>
                    <a:schemeClr val="bg1"/>
                  </a:solidFill>
                  <a:latin typeface="Arial Narrow" pitchFamily="34" charset="0"/>
                  <a:sym typeface="Wingdings" pitchFamily="2" charset="2"/>
                </a:rPr>
                <a:t>Nidal</a:t>
              </a:r>
              <a:endParaRPr lang="el-GR" sz="1200" dirty="0" smtClean="0">
                <a:solidFill>
                  <a:schemeClr val="bg1"/>
                </a:solidFill>
                <a:latin typeface="Arial Narrow" pitchFamily="34" charset="0"/>
                <a:sym typeface="Wingdings" pitchFamily="2" charset="2"/>
              </a:endParaRPr>
            </a:p>
            <a:p>
              <a:endParaRPr lang="el-GR" sz="1200" dirty="0" smtClean="0">
                <a:solidFill>
                  <a:schemeClr val="bg1"/>
                </a:solidFill>
                <a:latin typeface="Arial Narrow" pitchFamily="34" charset="0"/>
                <a:sym typeface="Wingdings" pitchFamily="2" charset="2"/>
              </a:endParaRPr>
            </a:p>
            <a:p>
              <a:r>
                <a:rPr lang="en-US" sz="1200" b="1" u="sng" dirty="0" smtClean="0">
                  <a:solidFill>
                    <a:schemeClr val="bg1"/>
                  </a:solidFill>
                  <a:latin typeface="Arial Narrow" pitchFamily="34" charset="0"/>
                  <a:sym typeface="Wingdings" pitchFamily="2" charset="2"/>
                </a:rPr>
                <a:t>Before ship attack</a:t>
              </a:r>
            </a:p>
            <a:p>
              <a:r>
                <a:rPr lang="en-US" sz="1200" dirty="0" smtClean="0">
                  <a:solidFill>
                    <a:schemeClr val="bg1"/>
                  </a:solidFill>
                  <a:latin typeface="Arial Narrow" pitchFamily="34" charset="0"/>
                  <a:sym typeface="Wingdings" pitchFamily="2" charset="2"/>
                </a:rPr>
                <a:t>Accidental detonation of </a:t>
              </a:r>
              <a:r>
                <a:rPr lang="en-US" sz="1200" b="1" dirty="0" smtClean="0">
                  <a:solidFill>
                    <a:schemeClr val="bg1"/>
                  </a:solidFill>
                  <a:latin typeface="Arial Narrow" pitchFamily="34" charset="0"/>
                  <a:sym typeface="Wingdings" pitchFamily="2" charset="2"/>
                </a:rPr>
                <a:t>IED in a car </a:t>
              </a:r>
              <a:r>
                <a:rPr lang="en-US" sz="1200" dirty="0" smtClean="0">
                  <a:solidFill>
                    <a:schemeClr val="bg1"/>
                  </a:solidFill>
                  <a:latin typeface="Arial Narrow" pitchFamily="34" charset="0"/>
                  <a:sym typeface="Wingdings" pitchFamily="2" charset="2"/>
                </a:rPr>
                <a:t>parked at</a:t>
              </a:r>
            </a:p>
            <a:p>
              <a:r>
                <a:rPr lang="en-US" sz="1200" dirty="0" smtClean="0">
                  <a:solidFill>
                    <a:schemeClr val="bg1"/>
                  </a:solidFill>
                  <a:latin typeface="Arial Narrow" pitchFamily="34" charset="0"/>
                  <a:sym typeface="Wingdings" pitchFamily="2" charset="2"/>
                </a:rPr>
                <a:t>Port of Piraeus</a:t>
              </a:r>
              <a:r>
                <a:rPr lang="el-GR" sz="1200" dirty="0" smtClean="0">
                  <a:solidFill>
                    <a:schemeClr val="bg1"/>
                  </a:solidFill>
                  <a:latin typeface="Arial Narrow" pitchFamily="34" charset="0"/>
                  <a:sym typeface="Wingdings" pitchFamily="2" charset="2"/>
                </a:rPr>
                <a:t> – </a:t>
              </a:r>
              <a:r>
                <a:rPr lang="en-US" sz="1200" dirty="0" smtClean="0">
                  <a:solidFill>
                    <a:schemeClr val="bg1"/>
                  </a:solidFill>
                  <a:latin typeface="Arial Narrow" pitchFamily="34" charset="0"/>
                  <a:sym typeface="Wingdings" pitchFamily="2" charset="2"/>
                </a:rPr>
                <a:t>4 bombers killed</a:t>
              </a:r>
              <a:endParaRPr lang="el-GR" sz="1200" dirty="0" smtClean="0">
                <a:solidFill>
                  <a:schemeClr val="bg1"/>
                </a:solidFill>
                <a:latin typeface="Arial Narrow" pitchFamily="34" charset="0"/>
                <a:sym typeface="Wingdings" pitchFamily="2" charset="2"/>
              </a:endParaRPr>
            </a:p>
            <a:p>
              <a:endParaRPr lang="el-GR" sz="1200" dirty="0" smtClean="0">
                <a:solidFill>
                  <a:schemeClr val="bg1"/>
                </a:solidFill>
                <a:latin typeface="Arial Narrow" pitchFamily="34" charset="0"/>
                <a:sym typeface="Wingdings" pitchFamily="2" charset="2"/>
              </a:endParaRPr>
            </a:p>
            <a:p>
              <a:endParaRPr lang="el-GR" sz="1200" dirty="0">
                <a:solidFill>
                  <a:schemeClr val="bg1"/>
                </a:solidFill>
                <a:latin typeface="Arial Narrow" pitchFamily="34" charset="0"/>
              </a:endParaRPr>
            </a:p>
          </p:txBody>
        </p:sp>
        <p:pic>
          <p:nvPicPr>
            <p:cNvPr id="23" name="Picture 4"/>
            <p:cNvPicPr>
              <a:picLocks noChangeAspect="1" noChangeArrowheads="1"/>
            </p:cNvPicPr>
            <p:nvPr/>
          </p:nvPicPr>
          <p:blipFill>
            <a:blip r:embed="rId5" cstate="print"/>
            <a:srcRect/>
            <a:stretch>
              <a:fillRect/>
            </a:stretch>
          </p:blipFill>
          <p:spPr bwMode="auto">
            <a:xfrm>
              <a:off x="4675694" y="3219123"/>
              <a:ext cx="2667787" cy="1381158"/>
            </a:xfrm>
            <a:prstGeom prst="rect">
              <a:avLst/>
            </a:prstGeom>
            <a:ln>
              <a:noFill/>
            </a:ln>
            <a:effectLst>
              <a:softEdge rad="112500"/>
            </a:effectLst>
          </p:spPr>
        </p:pic>
        <p:pic>
          <p:nvPicPr>
            <p:cNvPr id="24" name="Picture 3"/>
            <p:cNvPicPr>
              <a:picLocks noChangeAspect="1" noChangeArrowheads="1"/>
            </p:cNvPicPr>
            <p:nvPr/>
          </p:nvPicPr>
          <p:blipFill>
            <a:blip r:embed="rId6" cstate="print"/>
            <a:srcRect/>
            <a:stretch>
              <a:fillRect/>
            </a:stretch>
          </p:blipFill>
          <p:spPr bwMode="auto">
            <a:xfrm flipH="1">
              <a:off x="6872979" y="3024898"/>
              <a:ext cx="688548" cy="788388"/>
            </a:xfrm>
            <a:prstGeom prst="rect">
              <a:avLst/>
            </a:prstGeom>
            <a:noFill/>
            <a:ln w="9525">
              <a:solidFill>
                <a:srgbClr val="660066"/>
              </a:solidFill>
              <a:miter lim="800000"/>
              <a:headEnd/>
              <a:tailEnd/>
            </a:ln>
            <a:scene3d>
              <a:camera prst="orthographicFront"/>
              <a:lightRig rig="threePt" dir="t"/>
            </a:scene3d>
            <a:sp3d>
              <a:bevelT/>
            </a:sp3d>
          </p:spPr>
        </p:pic>
      </p:grpSp>
      <p:pic>
        <p:nvPicPr>
          <p:cNvPr id="26" name="25 - Εικόνα" descr="decoy_source_t.gif"/>
          <p:cNvPicPr>
            <a:picLocks noChangeAspect="1"/>
          </p:cNvPicPr>
          <p:nvPr/>
        </p:nvPicPr>
        <p:blipFill>
          <a:blip r:embed="rId7" cstate="print"/>
          <a:stretch>
            <a:fillRect/>
          </a:stretch>
        </p:blipFill>
        <p:spPr>
          <a:xfrm flipH="1">
            <a:off x="0" y="5441133"/>
            <a:ext cx="1299032" cy="1299032"/>
          </a:xfrm>
          <a:prstGeom prst="rect">
            <a:avLst/>
          </a:prstGeom>
        </p:spPr>
      </p:pic>
      <p:grpSp>
        <p:nvGrpSpPr>
          <p:cNvPr id="8" name="27 - Ομάδα"/>
          <p:cNvGrpSpPr/>
          <p:nvPr/>
        </p:nvGrpSpPr>
        <p:grpSpPr>
          <a:xfrm>
            <a:off x="5155038" y="1005921"/>
            <a:ext cx="3401929" cy="2408689"/>
            <a:chOff x="5511064" y="835025"/>
            <a:chExt cx="3401929" cy="2408689"/>
          </a:xfrm>
        </p:grpSpPr>
        <p:pic>
          <p:nvPicPr>
            <p:cNvPr id="57345" name="Picture 1"/>
            <p:cNvPicPr>
              <a:picLocks noChangeAspect="1" noChangeArrowheads="1"/>
            </p:cNvPicPr>
            <p:nvPr/>
          </p:nvPicPr>
          <p:blipFill>
            <a:blip r:embed="rId8" cstate="print"/>
            <a:srcRect/>
            <a:stretch>
              <a:fillRect/>
            </a:stretch>
          </p:blipFill>
          <p:spPr bwMode="auto">
            <a:xfrm>
              <a:off x="5511064" y="835025"/>
              <a:ext cx="3401929" cy="2408689"/>
            </a:xfrm>
            <a:prstGeom prst="rect">
              <a:avLst/>
            </a:prstGeom>
            <a:noFill/>
            <a:ln w="9525">
              <a:noFill/>
              <a:miter lim="800000"/>
              <a:headEnd/>
              <a:tailEnd/>
            </a:ln>
            <a:scene3d>
              <a:camera prst="orthographicFront"/>
              <a:lightRig rig="threePt" dir="t"/>
            </a:scene3d>
            <a:sp3d>
              <a:bevelT/>
            </a:sp3d>
          </p:spPr>
        </p:pic>
        <p:sp>
          <p:nvSpPr>
            <p:cNvPr id="27" name="26 - TextBox"/>
            <p:cNvSpPr txBox="1"/>
            <p:nvPr/>
          </p:nvSpPr>
          <p:spPr>
            <a:xfrm>
              <a:off x="5515277" y="914404"/>
              <a:ext cx="1762021" cy="2246769"/>
            </a:xfrm>
            <a:prstGeom prst="rect">
              <a:avLst/>
            </a:prstGeom>
            <a:noFill/>
          </p:spPr>
          <p:txBody>
            <a:bodyPr wrap="none" rtlCol="0">
              <a:spAutoFit/>
            </a:bodyPr>
            <a:lstStyle/>
            <a:p>
              <a:r>
                <a:rPr lang="en-US" sz="1400" dirty="0" smtClean="0">
                  <a:solidFill>
                    <a:srgbClr val="FFFF00"/>
                  </a:solidFill>
                  <a:latin typeface="Arial Black" pitchFamily="34" charset="0"/>
                </a:rPr>
                <a:t>27 Feb</a:t>
              </a:r>
              <a:r>
                <a:rPr lang="el-GR" sz="1400" dirty="0" smtClean="0">
                  <a:solidFill>
                    <a:srgbClr val="FFFF00"/>
                  </a:solidFill>
                  <a:latin typeface="Arial Black" pitchFamily="34" charset="0"/>
                </a:rPr>
                <a:t> 2004</a:t>
              </a:r>
            </a:p>
            <a:p>
              <a:r>
                <a:rPr lang="en-US" sz="1400" dirty="0" smtClean="0">
                  <a:solidFill>
                    <a:schemeClr val="bg1"/>
                  </a:solidFill>
                  <a:latin typeface="Arial Narrow" pitchFamily="34" charset="0"/>
                </a:rPr>
                <a:t>Manila Bay (Philippines)</a:t>
              </a:r>
              <a:endParaRPr lang="el-GR" sz="1400" dirty="0" smtClean="0">
                <a:solidFill>
                  <a:schemeClr val="bg1"/>
                </a:solidFill>
                <a:latin typeface="Arial Narrow" pitchFamily="34" charset="0"/>
              </a:endParaRPr>
            </a:p>
            <a:p>
              <a:r>
                <a:rPr lang="en-US" sz="1400" b="1" i="1" dirty="0" err="1" smtClean="0">
                  <a:solidFill>
                    <a:srgbClr val="FFFF00"/>
                  </a:solidFill>
                  <a:latin typeface="Times New Roman" pitchFamily="18" charset="0"/>
                  <a:cs typeface="Times New Roman" pitchFamily="18" charset="0"/>
                </a:rPr>
                <a:t>SuperFerry</a:t>
              </a:r>
              <a:r>
                <a:rPr lang="en-US" sz="1400" b="1" i="1" dirty="0" smtClean="0">
                  <a:solidFill>
                    <a:srgbClr val="FFFF00"/>
                  </a:solidFill>
                  <a:latin typeface="Times New Roman" pitchFamily="18" charset="0"/>
                  <a:cs typeface="Times New Roman" pitchFamily="18" charset="0"/>
                </a:rPr>
                <a:t> 14</a:t>
              </a:r>
            </a:p>
            <a:p>
              <a:r>
                <a:rPr lang="en-US" sz="1400" b="1" dirty="0" smtClean="0">
                  <a:solidFill>
                    <a:schemeClr val="bg1"/>
                  </a:solidFill>
                  <a:latin typeface="Arial Narrow" pitchFamily="34" charset="0"/>
                </a:rPr>
                <a:t>899</a:t>
              </a:r>
              <a:r>
                <a:rPr lang="en-US" sz="1400" dirty="0" smtClean="0">
                  <a:solidFill>
                    <a:schemeClr val="bg1"/>
                  </a:solidFill>
                  <a:latin typeface="Arial Narrow" pitchFamily="34" charset="0"/>
                </a:rPr>
                <a:t> passengers + crew</a:t>
              </a:r>
              <a:endParaRPr lang="el-GR" sz="1400" dirty="0" smtClean="0">
                <a:solidFill>
                  <a:schemeClr val="bg1"/>
                </a:solidFill>
                <a:latin typeface="Arial Narrow" pitchFamily="34" charset="0"/>
              </a:endParaRPr>
            </a:p>
            <a:p>
              <a:endParaRPr lang="en-US" sz="1400" dirty="0" smtClean="0">
                <a:solidFill>
                  <a:schemeClr val="bg1"/>
                </a:solidFill>
                <a:latin typeface="Arial Narrow" pitchFamily="34" charset="0"/>
              </a:endParaRPr>
            </a:p>
            <a:p>
              <a:endParaRPr lang="en-US" sz="1400" dirty="0" smtClean="0">
                <a:solidFill>
                  <a:schemeClr val="bg1"/>
                </a:solidFill>
                <a:latin typeface="Arial Narrow" pitchFamily="34" charset="0"/>
              </a:endParaRPr>
            </a:p>
            <a:p>
              <a:endParaRPr lang="en-US" sz="1400" dirty="0" smtClean="0">
                <a:solidFill>
                  <a:schemeClr val="bg1"/>
                </a:solidFill>
                <a:latin typeface="Arial Narrow" pitchFamily="34" charset="0"/>
              </a:endParaRPr>
            </a:p>
            <a:p>
              <a:r>
                <a:rPr lang="en-US" sz="1400" b="1" dirty="0" smtClean="0">
                  <a:solidFill>
                    <a:schemeClr val="bg1"/>
                  </a:solidFill>
                  <a:latin typeface="Arial Narrow" pitchFamily="34" charset="0"/>
                </a:rPr>
                <a:t>IED</a:t>
              </a:r>
              <a:r>
                <a:rPr lang="en-US" sz="1400" dirty="0" smtClean="0">
                  <a:solidFill>
                    <a:schemeClr val="bg1"/>
                  </a:solidFill>
                  <a:latin typeface="Arial Narrow" pitchFamily="34" charset="0"/>
                </a:rPr>
                <a:t> explosion</a:t>
              </a:r>
            </a:p>
            <a:p>
              <a:r>
                <a:rPr lang="en-US" sz="1400" dirty="0" smtClean="0">
                  <a:solidFill>
                    <a:schemeClr val="bg1"/>
                  </a:solidFill>
                  <a:latin typeface="Arial Black" pitchFamily="34" charset="0"/>
                </a:rPr>
                <a:t>Fatalities:116</a:t>
              </a:r>
            </a:p>
            <a:p>
              <a:r>
                <a:rPr lang="en-US" sz="1400" b="1" dirty="0" smtClean="0">
                  <a:solidFill>
                    <a:schemeClr val="bg1"/>
                  </a:solidFill>
                  <a:latin typeface="Arial Narrow" pitchFamily="34" charset="0"/>
                </a:rPr>
                <a:t>T-group</a:t>
              </a:r>
              <a:r>
                <a:rPr lang="el-GR" sz="1400" b="1" dirty="0" smtClean="0">
                  <a:solidFill>
                    <a:schemeClr val="bg1"/>
                  </a:solidFill>
                  <a:latin typeface="Arial Narrow" pitchFamily="34" charset="0"/>
                </a:rPr>
                <a:t>: </a:t>
              </a:r>
              <a:r>
                <a:rPr lang="en-US" sz="1400" dirty="0" smtClean="0">
                  <a:solidFill>
                    <a:schemeClr val="bg1"/>
                  </a:solidFill>
                  <a:latin typeface="Arial Narrow" pitchFamily="34" charset="0"/>
                </a:rPr>
                <a:t>Abu </a:t>
              </a:r>
              <a:r>
                <a:rPr lang="en-US" sz="1400" dirty="0" err="1" smtClean="0">
                  <a:solidFill>
                    <a:schemeClr val="bg1"/>
                  </a:solidFill>
                  <a:latin typeface="Arial Narrow" pitchFamily="34" charset="0"/>
                </a:rPr>
                <a:t>Sayyaf</a:t>
              </a:r>
              <a:endParaRPr lang="el-GR" sz="1400" dirty="0">
                <a:solidFill>
                  <a:schemeClr val="bg1"/>
                </a:solidFill>
                <a:latin typeface="Arial Narrow" pitchFamily="34" charset="0"/>
              </a:endParaRPr>
            </a:p>
          </p:txBody>
        </p:sp>
      </p:grpSp>
      <p:sp>
        <p:nvSpPr>
          <p:cNvPr id="19" name="18 - TextBox"/>
          <p:cNvSpPr txBox="1"/>
          <p:nvPr/>
        </p:nvSpPr>
        <p:spPr>
          <a:xfrm>
            <a:off x="114300" y="263203"/>
            <a:ext cx="2032159" cy="307777"/>
          </a:xfrm>
          <a:prstGeom prst="rect">
            <a:avLst/>
          </a:prstGeom>
          <a:noFill/>
        </p:spPr>
        <p:txBody>
          <a:bodyPr wrap="none" rtlCol="0">
            <a:spAutoFit/>
          </a:bodyPr>
          <a:lstStyle/>
          <a:p>
            <a:r>
              <a:rPr lang="en-US" sz="1400" dirty="0" smtClean="0">
                <a:solidFill>
                  <a:schemeClr val="bg1"/>
                </a:solidFill>
                <a:latin typeface="Arial Black" pitchFamily="34" charset="0"/>
              </a:rPr>
              <a:t>Maritime terrorism</a:t>
            </a:r>
            <a:endParaRPr lang="el-GR" sz="1400" dirty="0">
              <a:solidFill>
                <a:schemeClr val="bg1"/>
              </a:solidFill>
              <a:latin typeface="Arial Black" pitchFamily="34" charset="0"/>
            </a:endParaRPr>
          </a:p>
        </p:txBody>
      </p:sp>
      <p:grpSp>
        <p:nvGrpSpPr>
          <p:cNvPr id="37" name="36 - Ομάδα"/>
          <p:cNvGrpSpPr/>
          <p:nvPr/>
        </p:nvGrpSpPr>
        <p:grpSpPr>
          <a:xfrm>
            <a:off x="2348118" y="4998694"/>
            <a:ext cx="955207" cy="1659118"/>
            <a:chOff x="2348118" y="4998694"/>
            <a:chExt cx="955207" cy="1659118"/>
          </a:xfrm>
        </p:grpSpPr>
        <p:grpSp>
          <p:nvGrpSpPr>
            <p:cNvPr id="33" name="12 - Ομάδα"/>
            <p:cNvGrpSpPr/>
            <p:nvPr/>
          </p:nvGrpSpPr>
          <p:grpSpPr>
            <a:xfrm>
              <a:off x="2634022" y="4998694"/>
              <a:ext cx="669303" cy="1659118"/>
              <a:chOff x="2856321" y="884140"/>
              <a:chExt cx="669303" cy="1659118"/>
            </a:xfrm>
          </p:grpSpPr>
          <p:pic>
            <p:nvPicPr>
              <p:cNvPr id="35" name="Picture 2" descr="http://britrish.files.wordpress.com/2011/10/traffic_lights_3_states.png?w=604"/>
              <p:cNvPicPr>
                <a:picLocks noChangeAspect="1" noChangeArrowheads="1"/>
              </p:cNvPicPr>
              <p:nvPr/>
            </p:nvPicPr>
            <p:blipFill>
              <a:blip r:embed="rId9" cstate="print"/>
              <a:srcRect l="36031" t="4849" r="36943" b="25476"/>
              <a:stretch>
                <a:fillRect/>
              </a:stretch>
            </p:blipFill>
            <p:spPr bwMode="auto">
              <a:xfrm>
                <a:off x="2856321" y="884140"/>
                <a:ext cx="669303" cy="1659118"/>
              </a:xfrm>
              <a:prstGeom prst="rect">
                <a:avLst/>
              </a:prstGeom>
              <a:noFill/>
            </p:spPr>
          </p:pic>
          <p:sp>
            <p:nvSpPr>
              <p:cNvPr id="36" name="35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Black" pitchFamily="34" charset="0"/>
                  </a:rPr>
                  <a:t>S</a:t>
                </a:r>
                <a:endParaRPr lang="el-GR" dirty="0">
                  <a:solidFill>
                    <a:schemeClr val="tx1"/>
                  </a:solidFill>
                  <a:latin typeface="Arial Black" pitchFamily="34" charset="0"/>
                </a:endParaRPr>
              </a:p>
            </p:txBody>
          </p:sp>
        </p:grpSp>
        <p:sp>
          <p:nvSpPr>
            <p:cNvPr id="34" name="33 - TextBox"/>
            <p:cNvSpPr txBox="1"/>
            <p:nvPr/>
          </p:nvSpPr>
          <p:spPr>
            <a:xfrm rot="16200000">
              <a:off x="1787163" y="564326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39" name="38 - Ομάδα"/>
          <p:cNvGrpSpPr/>
          <p:nvPr/>
        </p:nvGrpSpPr>
        <p:grpSpPr>
          <a:xfrm>
            <a:off x="1459244" y="5007748"/>
            <a:ext cx="947697" cy="1659118"/>
            <a:chOff x="1459244" y="5007748"/>
            <a:chExt cx="947697" cy="1659118"/>
          </a:xfrm>
        </p:grpSpPr>
        <p:grpSp>
          <p:nvGrpSpPr>
            <p:cNvPr id="28" name="9 - Ομάδα"/>
            <p:cNvGrpSpPr/>
            <p:nvPr/>
          </p:nvGrpSpPr>
          <p:grpSpPr>
            <a:xfrm>
              <a:off x="1747065" y="5007748"/>
              <a:ext cx="659876" cy="1659118"/>
              <a:chOff x="2092751" y="885711"/>
              <a:chExt cx="659876" cy="1659118"/>
            </a:xfrm>
          </p:grpSpPr>
          <p:pic>
            <p:nvPicPr>
              <p:cNvPr id="30" name="Picture 2" descr="http://britrish.files.wordpress.com/2011/10/traffic_lights_3_states.png?w=604"/>
              <p:cNvPicPr>
                <a:picLocks noChangeAspect="1" noChangeArrowheads="1"/>
              </p:cNvPicPr>
              <p:nvPr/>
            </p:nvPicPr>
            <p:blipFill>
              <a:blip r:embed="rId9" cstate="print"/>
              <a:srcRect l="66800" t="4849" r="6555" b="25476"/>
              <a:stretch>
                <a:fillRect/>
              </a:stretch>
            </p:blipFill>
            <p:spPr bwMode="auto">
              <a:xfrm>
                <a:off x="2092751" y="885711"/>
                <a:ext cx="659876" cy="1659118"/>
              </a:xfrm>
              <a:prstGeom prst="rect">
                <a:avLst/>
              </a:prstGeom>
              <a:noFill/>
            </p:spPr>
          </p:pic>
          <p:sp>
            <p:nvSpPr>
              <p:cNvPr id="31" name="30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29" name="28 - TextBox"/>
            <p:cNvSpPr txBox="1"/>
            <p:nvPr/>
          </p:nvSpPr>
          <p:spPr>
            <a:xfrm rot="16200000">
              <a:off x="860811" y="563451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sp>
          <p:nvSpPr>
            <p:cNvPr id="38" name="37 - TextBox"/>
            <p:cNvSpPr txBox="1"/>
            <p:nvPr/>
          </p:nvSpPr>
          <p:spPr>
            <a:xfrm>
              <a:off x="1810692" y="5676522"/>
              <a:ext cx="550151" cy="338554"/>
            </a:xfrm>
            <a:prstGeom prst="rect">
              <a:avLst/>
            </a:prstGeom>
            <a:noFill/>
          </p:spPr>
          <p:txBody>
            <a:bodyPr wrap="none" rtlCol="0">
              <a:spAutoFit/>
            </a:bodyPr>
            <a:lstStyle/>
            <a:p>
              <a:r>
                <a:rPr lang="en-US" sz="1600" dirty="0" smtClean="0">
                  <a:latin typeface="Arial Black" pitchFamily="34" charset="0"/>
                </a:rPr>
                <a:t>WA</a:t>
              </a:r>
              <a:endParaRPr lang="el-GR" sz="1600" dirty="0">
                <a:latin typeface="Arial Black" pitchFamily="34" charset="0"/>
              </a:endParaRPr>
            </a:p>
          </p:txBody>
        </p:sp>
      </p:grpSp>
      <p:pic>
        <p:nvPicPr>
          <p:cNvPr id="12" name="Picture 4" descr="wave"/>
          <p:cNvPicPr>
            <a:picLocks noChangeAspect="1" noChangeArrowheads="1" noCrop="1"/>
          </p:cNvPicPr>
          <p:nvPr/>
        </p:nvPicPr>
        <p:blipFill>
          <a:blip r:embed="rId10" cstate="print"/>
          <a:srcRect/>
          <a:stretch>
            <a:fillRect/>
          </a:stretch>
        </p:blipFill>
        <p:spPr bwMode="auto">
          <a:xfrm>
            <a:off x="0" y="5951538"/>
            <a:ext cx="9144000" cy="933450"/>
          </a:xfrm>
          <a:prstGeom prst="rect">
            <a:avLst/>
          </a:prstGeom>
          <a:noFill/>
        </p:spPr>
      </p:pic>
      <p:sp>
        <p:nvSpPr>
          <p:cNvPr id="1030" name="AutoShape 6" descr="data:image/jpeg;base64,/9j/4AAQSkZJRgABAQAAAQABAAD/2wCEAAkGBxQTEhQUEhQVFhUXGBcXGBcYFxcdFxgXFxcXFxcVFxwcHCggGBwlHBQXITEhJSkrLi4uFx8zODMsNygtLiwBCgoKDg0OGhAQGiwcHBwsLCwsLCwsLCwsLCwsLCwsLCwsLCwsLCwsLCwsLCwsNywsLCw3LCwsLCwsNyssNywrK//AABEIALUBFgMBIgACEQEDEQH/xAAbAAACAwEBAQAAAAAAAAAAAAABAgADBAUGB//EADgQAAICAAMFBgQFAwQDAAAAAAABAhEDITEEEkFRYQVxgZGh8BOxwdEGIjJS4RRC8RUzU7IjYpL/xAAaAQADAQEBAQAAAAAAAAAAAAAAAQIDBAUG/8QAJBEBAQACAgICAgMBAQAAAAAAAAECEQMSEyEEMRRBMlFhMyL/2gAMAwEAAhEDEQA/AKMSEeGfeq+rJCEXlp3gWN/6qu96+Y8sZNVut8M9V6nu3KubrjfZMTCS0a7/AKPkUJlsZftdLk0mFqL4U+cWq8hzk0zvFv6VgkOsF8GmBxa1TRpOSVleOz9EIFJBeHyYdk6CIwnw2FIWz0awEsgrRIFCllCuJPZWithoDQUHY+qMjI0Sh9h1KSgkSJuRdSuJEhqAkTcj0lBImSw7HpGCyESF2GksVj7oGh9i6kBQ1Ci7DqFitjAocyKwrEkWNCtFzJFihxIXPDAXMy6unXT0B8KqyZ0N8jmceXK9OcTmSbd5Fco8nR1XJLigUnyYvMLxbc5evQvwptcXZdiYC4JJlDWfKuRUzliLjcasWNetPvSvzRJJcq7nl65iRw14lu6+ayC5a+i67+xjg3x80WYWwuX6XF11+4iy1G+JHk0+GZPky/Q8cTE7PmtUvNGacaeaOrhtuO9bdU1bT0106AUbl+Z7yVPPPolfL+CPPf2d4ZfpzAM14+63UYtZ838uAY9nYkv0xl5FeWI8Vjn4iBumiWBJarTXmu9aoWxzkTcNKNwDRfuE+GV3HVmoiLXhi0LuOoC0Pukom5n1I4hLIxCoi7l1UsJa0Bom8h9CUSSLIwb0TfcmFbM+NLvf01F5T6M9Ao2rZo/vt8lF/UrlgpPO/QnzQ7xVl3SSgalhLr6EcOr8v5LnKjox7oaNXweTXk/sVywX080XOSJvGo3PEhetnlyYS/JC8dbkRsCA0c9eiNCq9fp7okogJ2EU7eTQXC88r7gwirz9C1yXtUPvorhtnjhWNHCSLN+nmM5cfQfdHTRFnyIsJDpcc/fyDEXYdUw5OOhdg6e/elFeHhuT+tZF/wAJxda39PfoZZWLxlbtgWGrlJx3kslutt9/Av8A9WxGqSj4L+TmRg+JojzMM8lzBZiJYjvFg75rIz4vZ0ZaP7rx4+JpjNDwxehE5bDuErlY/ZLX6ZKXTR/YyT2aa1i/I9NJdB8ONF/lWI8EryDQKPZyFdPRB+X/AIPB/ryCg+TfgH4b/az1M8OLTVLvpX6oqjsGEtYp9+Yr8svA83uc6Xih8PZpS0Un3JnocPYsJZqKvuNFoi/Lv6VOB55dlzq9x3lSbVPyeRI9n4rdbiT5V/nzO+vEdWY35OSvFHAxezsRL8zVdW3Xki3ZMHCS/wCSeu7T8kmvVnamk1nmZY7Fhp3uq/QX5FynseLVJsmI8/8Ax7nz8t2htswd9VUX3r5NaF0kSjK8l3uNOs081j7PKP8AbLxKG2uB6rFw95NU8+Rnh2XBax82dWHypr2wy4f6ecc3yDHAnLSLfgz1sMFLRfby0HaK/L/wpwPMbPsGK9EQ9I+70IH5V/pXhecUQtEsktDutEChXADa4sjaWtGdqjKDG3e8RTX+FxNuBhJrX34k3LQkZPhlkcO/fobYbKuaL4wpKn5EeU+jnfCbzX6emvcRYb0zXfy8jpxiMoC8x3BzsJtaV4l8cR5N1+V3ly414WPtb3cqE2bZpSzinXPOh3LftGtN0diTdptr3zL3Hd1SFgpOO5dONrRZpaPyrzJGPPMwzvpWM2LzAo8x5VwJRh2aaNhxQ9IRSJvdCbVQqyJKa5Bb6BUELY0rvoFwvgWbiBJUTaNE+GM4CqY6kRcj0FCsaQhNo0FDZCphCUI2RNCyAK0aMphchEwsco0jmTeFYjLlLSxSAV2QfYacKKL4bHJq7XTj55i7so5J+mo+C2r3X9u49jLL+mMhVsLWvoPHBhVSTT8i+E23Tt+V+hMTEytJvg03p8znyzq5jCQ2aL0VdX9C17NwyEWI2lky3Dm+PgmZ21WjLCdZDRjnmgwnWtBW1Qbpar3xJ2NHUevyBLDviNHa4cXXeaItVazXQndg05uPsz/c8ybNtU45J1WXDyNW0zyyvybKdnwo5uTt88zSZWxNh4bTNvOk1xaa/h6m9fnSlVd3HqjM8KP9t3wVvXh4GmWVJaJV5IjOiQYxGoCkSLMFo0ALZHQrVESCyV1Juk7AOLFVllkJtPRF4BUUFxDuE7APDQjwi2hXHuENK1hhaI4oApRoskVtlkhJIVo0Fh3iUVsqAWxWwsVoewiYCV7yIOBiWG+O55v3YXgTf7fN/Ut+FVZ53ys0JdT1csmWmGODirRV5Alh4mjkk3wyTN8kY54bTrKvH7mVy2ehjgz/AORe/AZYMv3xEUX9MkvH5jqfDV8skLY0tjgT/fG+oZYMpL9UfAdWHdIuVGmCWwO9U31Gwtknyf8A9Gzc6jqIdqNMsMCWj+J/2Xfwoy42zvLTLVO8++/odiNriw7qf8hM9UWOT2dtMcKbbjk001b0daNu1p8ztYU1JJxdxrR/qXDxMmNscZcEZJSeFJVVap8fHjX0DKzJMmnY3OQ1cDJHEWIt6Gf7latEwtsvLdp9TLSttUhUwuSFrkTYqUUOmVboxBmIBMNriTTRDUBMKZJlaA0WCMijRbBIkgWEPRZlaLGxN4Vo0iFodTJY5RpWyRLAZFjRGQLZA2NF3lzIwOIT0MmQbos8G19i1SBZnb7PSuOzrjb77/wXRguAsbG3WTaBaDSDGDI4tCAbod0kUWRw2w2QOBEjSsFcWGooNwacntGUoq4y17svQ4O07TJSbv3R67EjGWVeZzNq7HjL9OT4UacfJjj/ACRnjlfp57D7RnGe/F104d1HW2fteMv1rdlzTe790c7aeysSLf5X5Ff9FNf2vvo69cecY7yj1Wz7VhzyhO3y4+pe1WmR5HDg07zTXTT7HqNn2uGIlUqlWab92c3Lx9fcXhyb+1qdjQfUm73BeHlZzWN5USDVip1r5jpJ5ojJULQ9EaBZnVJQJIdAbJpqXEFFkpCvvFAqkVsvk+aFkkxU1TkRsthBf5Knkx4wrTww+YzEWJzI2aptOqIV0QZJuojiuZfg7m63K97gsyrei/3LlxOzJEVvB42CUnxoskk3xETXXyRBhCa5UX4bTK3uvj6Bw0np9iKFy7yPC7yRi+Idx6kGKSXFlkEuTK9NUPHE6AaxYfNiSUeQm/RU9sa/tyEF8cKL0yGlg8yj+svRqPvmB7TOufkRaNNMH1vvGcOfoc9yb1TNEMV+BeNo0z9o7Dcbis+mVr6nGj2c3pvLo19z0bxegjl0NJyZSaRcJWHC2aKSuCtcYqn6P5GXGxZxacW1S0cm/R6I6zYJYMZak456ouEsYtl7Ub/3HXL8uTfgdCOdNPJ56cGc/atjrS3Hlea61xNuxP8AIsqXDO/8BnZZ6GM16rSxXIjRHE562FMDYEhWybQahWiWTeFsEaEcS7e6EclyFQpw8nYJxt9B2+gjkEuhZsN0FEkxC+xdTby5hK6IHc+sWBtLjYyknz8irE8jvtYwfiFkXlkUxw9C5yyyZOwLXcTdVcCuGLl7RJPohUzyvg6DGT45i73kFTvp0siwzzxUDfiKnY+6+SJ0DPFgs386G+OuFV40VOPMgBdFReuXgh0opZNX5fQySEm1zIptHx2WXZhTZZFtd3eVKGncXv7gnT0TS6mV4j5F2FiXxGDUELBGRNMJ3WWvDlZg7Nebu046rhnz51z6m9Y0eJgwpSlitxyfdk0ss/MvGemeTr0CSDh4ieSvua0rm7JJEZYxUyKmIx2LIws00CwMNiyYegjYjkGxZE0ApWSS45eYVlqLGSed33BILUUbeVElhsaFcvkPiPLkaahdlKw2QZ4tLWyB6G6F3kLLDTJIlnbazGMUtEkM4dwrJdEbNJ4RNyhkwSmIACOGuBHMCYtg3weY1skRpAZFfHysaLT6AkiRqxUFnAqkb4YWXAreEiKIxpBz4LI0YmHWeQvwwhqHFjYarMsoN5jDYsNONrl6nA7a7U+C9105POk9O/I6+Bi1lovQ43b34f8AjN4mC5PEbX5ZNU1Wi5eZrxTG5f8Ar6Z57k9OR/r8/wBsa5Z/Mv2Ptue/G93y/kw7X2Fi4UW8Sox53fgcnfriethwceU9OHLkzl9vpvZmJvpybTbf9vJJLv4GxxPmGzdqTg7jJo9D2Z+KpaYq3lzVJnHy/Dzx9xtj8iX79PVtIqkqKsDGco7yzTVpNU9SxSs83Of265UFGYjkZ3UWAHILEk+hIHEaeUtM81r0Myj5F0n1M3vNlWpaFiV7t+Ytgi0XKKoewVIgUiFQKkhkuY7Qk48jsqNjdcwPPQCaJ40TYYxh5jSkSD6otjFNXn5khnsK98i2TKrJNdCF8afJstjsz4tX0MsastQA/wDTS8O4tWylcHXFlsdqlevoP0QT2NrmJ8N9TrbJtn7rvTp5DbRuSyyvoRYNuJKN95MOPB2X4+y55Aimln5i0eyuFZ8AfBvQuiNvUsxhnjhLO7XyOTtn4qwMB5SeJNcI6X1Z5/8AFv4peI3h4bahxd5yf2+Z4+M+LPS+N8HtO2bk5fkfrF2+3O3sTaZuUsk3air3UcvebK/iBw5r2z2sOOYzUjhyz3dtEGa9i2mMGnKKktabdPpkc2UvFC/EFlhLEzJ9M7L7aw5KKlu4ctElNV88n3nZ3X0o+NfFp2d7sT8VYmAt2lNdW8u48fn+BfvF2cfyL9ZPo7h3Fc4mHsTt6G0Kv0T/AG8GuaZ1nA8vk4ut1XZhybm4yUI1yNUolTiYWaab2zxg379BHh5F7fETE6D1sfSncLFYaDGDeiEaRkQ1LZVH/cddOJC/ZbZZSA2Qh2ohZiXRCE0yPbKlW6r58/Qt2uf6ev0AQkM0MZ3rly5mtNNXRCGZqo4t2qquPc/QXZtofqQhUDdhQerd58kXww8rIQAkcQ0KWRCGd+waGJZLshCiU4yo8Z+M+28SEvhRdJxtu83d5dNCENviSZcs2jntnH6eIxJ377hEsgEPpcY8q/RY+/mCyEN0VN8aPv7BIKkWTpDwloQhhkqPafgKKeI21dbqXLN6+h7+cyEPA+b/ANXf8X+NVSRTOICHFXVFUoiYbvUhDKfav0dxW7Yuz7Q4XXj192QgU4vwsJYivNepCEHL6Ox//9k="/>
          <p:cNvSpPr>
            <a:spLocks noChangeAspect="1" noChangeArrowheads="1"/>
          </p:cNvSpPr>
          <p:nvPr/>
        </p:nvSpPr>
        <p:spPr bwMode="auto">
          <a:xfrm>
            <a:off x="155575" y="-822325"/>
            <a:ext cx="2647950" cy="1724025"/>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data:image/jpeg;base64,/9j/4AAQSkZJRgABAQAAAQABAAD/2wCEAAkGBxQTEhQUEhQVFhUXGBcXGBcYFxcdFxgXFxcXFxcVFxwcHCggGBwlHBQXITEhJSkrLi4uFx8zODMsNygtLiwBCgoKDg0OGhAQGiwcHBwsLCwsLCwsLCwsLCwsLCwsLCwsLCwsLCwsLCwsLCwsNywsLCw3LCwsLCwsNyssNywrK//AABEIALUBFgMBIgACEQEDEQH/xAAbAAACAwEBAQAAAAAAAAAAAAABAgADBAUGB//EADgQAAICAAMFBgQFAwQDAAAAAAABAhEDITEEEkFRYQVxgZGh8BOxwdEGIjJS4RRC8RUzU7IjYpL/xAAaAQADAQEBAQAAAAAAAAAAAAAAAQIDBAUG/8QAJBEBAQACAgICAgMBAQAAAAAAAAECEQMSEyEEMRRBMlFhMyL/2gAMAwEAAhEDEQA/AKMSEeGfeq+rJCEXlp3gWN/6qu96+Y8sZNVut8M9V6nu3KubrjfZMTCS0a7/AKPkUJlsZftdLk0mFqL4U+cWq8hzk0zvFv6VgkOsF8GmBxa1TRpOSVleOz9EIFJBeHyYdk6CIwnw2FIWz0awEsgrRIFCllCuJPZWithoDQUHY+qMjI0Sh9h1KSgkSJuRdSuJEhqAkTcj0lBImSw7HpGCyESF2GksVj7oGh9i6kBQ1Ci7DqFitjAocyKwrEkWNCtFzJFihxIXPDAXMy6unXT0B8KqyZ0N8jmceXK9OcTmSbd5Fco8nR1XJLigUnyYvMLxbc5evQvwptcXZdiYC4JJlDWfKuRUzliLjcasWNetPvSvzRJJcq7nl65iRw14lu6+ayC5a+i67+xjg3x80WYWwuX6XF11+4iy1G+JHk0+GZPky/Q8cTE7PmtUvNGacaeaOrhtuO9bdU1bT0106AUbl+Z7yVPPPolfL+CPPf2d4ZfpzAM14+63UYtZ838uAY9nYkv0xl5FeWI8Vjn4iBumiWBJarTXmu9aoWxzkTcNKNwDRfuE+GV3HVmoiLXhi0LuOoC0Pukom5n1I4hLIxCoi7l1UsJa0Bom8h9CUSSLIwb0TfcmFbM+NLvf01F5T6M9Ao2rZo/vt8lF/UrlgpPO/QnzQ7xVl3SSgalhLr6EcOr8v5LnKjox7oaNXweTXk/sVywX080XOSJvGo3PEhetnlyYS/JC8dbkRsCA0c9eiNCq9fp7okogJ2EU7eTQXC88r7gwirz9C1yXtUPvorhtnjhWNHCSLN+nmM5cfQfdHTRFnyIsJDpcc/fyDEXYdUw5OOhdg6e/elFeHhuT+tZF/wAJxda39PfoZZWLxlbtgWGrlJx3kslutt9/Av8A9WxGqSj4L+TmRg+JojzMM8lzBZiJYjvFg75rIz4vZ0ZaP7rx4+JpjNDwxehE5bDuErlY/ZLX6ZKXTR/YyT2aa1i/I9NJdB8ONF/lWI8EryDQKPZyFdPRB+X/AIPB/ryCg+TfgH4b/az1M8OLTVLvpX6oqjsGEtYp9+Yr8svA83uc6Xih8PZpS0Un3JnocPYsJZqKvuNFoi/Lv6VOB55dlzq9x3lSbVPyeRI9n4rdbiT5V/nzO+vEdWY35OSvFHAxezsRL8zVdW3Xki3ZMHCS/wCSeu7T8kmvVnamk1nmZY7Fhp3uq/QX5FynseLVJsmI8/8Ax7nz8t2htswd9VUX3r5NaF0kSjK8l3uNOs081j7PKP8AbLxKG2uB6rFw95NU8+Rnh2XBax82dWHypr2wy4f6ecc3yDHAnLSLfgz1sMFLRfby0HaK/L/wpwPMbPsGK9EQ9I+70IH5V/pXhecUQtEsktDutEChXADa4sjaWtGdqjKDG3e8RTX+FxNuBhJrX34k3LQkZPhlkcO/fobYbKuaL4wpKn5EeU+jnfCbzX6emvcRYb0zXfy8jpxiMoC8x3BzsJtaV4l8cR5N1+V3ly414WPtb3cqE2bZpSzinXPOh3LftGtN0diTdptr3zL3Hd1SFgpOO5dONrRZpaPyrzJGPPMwzvpWM2LzAo8x5VwJRh2aaNhxQ9IRSJvdCbVQqyJKa5Bb6BUELY0rvoFwvgWbiBJUTaNE+GM4CqY6kRcj0FCsaQhNo0FDZCphCUI2RNCyAK0aMphchEwsco0jmTeFYjLlLSxSAV2QfYacKKL4bHJq7XTj55i7so5J+mo+C2r3X9u49jLL+mMhVsLWvoPHBhVSTT8i+E23Tt+V+hMTEytJvg03p8znyzq5jCQ2aL0VdX9C17NwyEWI2lky3Dm+PgmZ21WjLCdZDRjnmgwnWtBW1Qbpar3xJ2NHUevyBLDviNHa4cXXeaItVazXQndg05uPsz/c8ybNtU45J1WXDyNW0zyyvybKdnwo5uTt88zSZWxNh4bTNvOk1xaa/h6m9fnSlVd3HqjM8KP9t3wVvXh4GmWVJaJV5IjOiQYxGoCkSLMFo0ALZHQrVESCyV1Juk7AOLFVllkJtPRF4BUUFxDuE7APDQjwi2hXHuENK1hhaI4oApRoskVtlkhJIVo0Fh3iUVsqAWxWwsVoewiYCV7yIOBiWG+O55v3YXgTf7fN/Ut+FVZ53ys0JdT1csmWmGODirRV5Alh4mjkk3wyTN8kY54bTrKvH7mVy2ehjgz/AORe/AZYMv3xEUX9MkvH5jqfDV8skLY0tjgT/fG+oZYMpL9UfAdWHdIuVGmCWwO9U31Gwtknyf8A9Gzc6jqIdqNMsMCWj+J/2Xfwoy42zvLTLVO8++/odiNriw7qf8hM9UWOT2dtMcKbbjk001b0daNu1p8ztYU1JJxdxrR/qXDxMmNscZcEZJSeFJVVap8fHjX0DKzJMmnY3OQ1cDJHEWIt6Gf7latEwtsvLdp9TLSttUhUwuSFrkTYqUUOmVboxBmIBMNriTTRDUBMKZJlaA0WCMijRbBIkgWEPRZlaLGxN4Vo0iFodTJY5RpWyRLAZFjRGQLZA2NF3lzIwOIT0MmQbos8G19i1SBZnb7PSuOzrjb77/wXRguAsbG3WTaBaDSDGDI4tCAbod0kUWRw2w2QOBEjSsFcWGooNwacntGUoq4y17svQ4O07TJSbv3R67EjGWVeZzNq7HjL9OT4UacfJjj/ACRnjlfp57D7RnGe/F104d1HW2fteMv1rdlzTe790c7aeysSLf5X5Ff9FNf2vvo69cecY7yj1Wz7VhzyhO3y4+pe1WmR5HDg07zTXTT7HqNn2uGIlUqlWab92c3Lx9fcXhyb+1qdjQfUm73BeHlZzWN5USDVip1r5jpJ5ojJULQ9EaBZnVJQJIdAbJpqXEFFkpCvvFAqkVsvk+aFkkxU1TkRsthBf5Knkx4wrTww+YzEWJzI2aptOqIV0QZJuojiuZfg7m63K97gsyrei/3LlxOzJEVvB42CUnxoskk3xETXXyRBhCa5UX4bTK3uvj6Bw0np9iKFy7yPC7yRi+Idx6kGKSXFlkEuTK9NUPHE6AaxYfNiSUeQm/RU9sa/tyEF8cKL0yGlg8yj+svRqPvmB7TOufkRaNNMH1vvGcOfoc9yb1TNEMV+BeNo0z9o7Dcbis+mVr6nGj2c3pvLo19z0bxegjl0NJyZSaRcJWHC2aKSuCtcYqn6P5GXGxZxacW1S0cm/R6I6zYJYMZak456ouEsYtl7Ub/3HXL8uTfgdCOdNPJ56cGc/atjrS3Hlea61xNuxP8AIsqXDO/8BnZZ6GM16rSxXIjRHE562FMDYEhWybQahWiWTeFsEaEcS7e6EclyFQpw8nYJxt9B2+gjkEuhZsN0FEkxC+xdTby5hK6IHc+sWBtLjYyknz8irE8jvtYwfiFkXlkUxw9C5yyyZOwLXcTdVcCuGLl7RJPohUzyvg6DGT45i73kFTvp0siwzzxUDfiKnY+6+SJ0DPFgs386G+OuFV40VOPMgBdFReuXgh0opZNX5fQySEm1zIptHx2WXZhTZZFtd3eVKGncXv7gnT0TS6mV4j5F2FiXxGDUELBGRNMJ3WWvDlZg7Nebu046rhnz51z6m9Y0eJgwpSlitxyfdk0ss/MvGemeTr0CSDh4ieSvua0rm7JJEZYxUyKmIx2LIws00CwMNiyYegjYjkGxZE0ApWSS45eYVlqLGSed33BILUUbeVElhsaFcvkPiPLkaahdlKw2QZ4tLWyB6G6F3kLLDTJIlnbazGMUtEkM4dwrJdEbNJ4RNyhkwSmIACOGuBHMCYtg3weY1skRpAZFfHysaLT6AkiRqxUFnAqkb4YWXAreEiKIxpBz4LI0YmHWeQvwwhqHFjYarMsoN5jDYsNONrl6nA7a7U+C9105POk9O/I6+Bi1lovQ43b34f8AjN4mC5PEbX5ZNU1Wi5eZrxTG5f8Ar6Z57k9OR/r8/wBsa5Z/Mv2Ptue/G93y/kw7X2Fi4UW8Sox53fgcnfriethwceU9OHLkzl9vpvZmJvpybTbf9vJJLv4GxxPmGzdqTg7jJo9D2Z+KpaYq3lzVJnHy/Dzx9xtj8iX79PVtIqkqKsDGco7yzTVpNU9SxSs83Of265UFGYjkZ3UWAHILEk+hIHEaeUtM81r0Myj5F0n1M3vNlWpaFiV7t+Ytgi0XKKoewVIgUiFQKkhkuY7Qk48jsqNjdcwPPQCaJ40TYYxh5jSkSD6otjFNXn5khnsK98i2TKrJNdCF8afJstjsz4tX0MsastQA/wDTS8O4tWylcHXFlsdqlevoP0QT2NrmJ8N9TrbJtn7rvTp5DbRuSyyvoRYNuJKN95MOPB2X4+y55Aimln5i0eyuFZ8AfBvQuiNvUsxhnjhLO7XyOTtn4qwMB5SeJNcI6X1Z5/8AFv4peI3h4bahxd5yf2+Z4+M+LPS+N8HtO2bk5fkfrF2+3O3sTaZuUsk3air3UcvebK/iBw5r2z2sOOYzUjhyz3dtEGa9i2mMGnKKktabdPpkc2UvFC/EFlhLEzJ9M7L7aw5KKlu4ctElNV88n3nZ3X0o+NfFp2d7sT8VYmAt2lNdW8u48fn+BfvF2cfyL9ZPo7h3Fc4mHsTt6G0Kv0T/AG8GuaZ1nA8vk4ut1XZhybm4yUI1yNUolTiYWaab2zxg379BHh5F7fETE6D1sfSncLFYaDGDeiEaRkQ1LZVH/cddOJC/ZbZZSA2Qh2ohZiXRCE0yPbKlW6r58/Qt2uf6ev0AQkM0MZ3rly5mtNNXRCGZqo4t2qquPc/QXZtofqQhUDdhQerd58kXww8rIQAkcQ0KWRCGd+waGJZLshCiU4yo8Z+M+28SEvhRdJxtu83d5dNCENviSZcs2jntnH6eIxJ377hEsgEPpcY8q/RY+/mCyEN0VN8aPv7BIKkWTpDwloQhhkqPafgKKeI21dbqXLN6+h7+cyEPA+b/ANXf8X+NVSRTOICHFXVFUoiYbvUhDKfav0dxW7Yuz7Q4XXj192QgU4vwsJYivNepCEHL6Ox//9k="/>
          <p:cNvSpPr>
            <a:spLocks noChangeAspect="1" noChangeArrowheads="1"/>
          </p:cNvSpPr>
          <p:nvPr/>
        </p:nvSpPr>
        <p:spPr bwMode="auto">
          <a:xfrm>
            <a:off x="155575" y="-822325"/>
            <a:ext cx="2647950" cy="1724025"/>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45" name="44 - Ομάδα"/>
          <p:cNvGrpSpPr/>
          <p:nvPr/>
        </p:nvGrpSpPr>
        <p:grpSpPr>
          <a:xfrm>
            <a:off x="642796" y="1041149"/>
            <a:ext cx="7651459" cy="4074059"/>
            <a:chOff x="642796" y="1041149"/>
            <a:chExt cx="7651459" cy="4074059"/>
          </a:xfrm>
        </p:grpSpPr>
        <p:grpSp>
          <p:nvGrpSpPr>
            <p:cNvPr id="43" name="42 - Ομάδα"/>
            <p:cNvGrpSpPr/>
            <p:nvPr/>
          </p:nvGrpSpPr>
          <p:grpSpPr>
            <a:xfrm>
              <a:off x="642796" y="1041149"/>
              <a:ext cx="7651459" cy="4074059"/>
              <a:chOff x="642796" y="1041149"/>
              <a:chExt cx="7651459" cy="4074059"/>
            </a:xfrm>
          </p:grpSpPr>
          <p:pic>
            <p:nvPicPr>
              <p:cNvPr id="1026" name="Picture 2"/>
              <p:cNvPicPr>
                <a:picLocks noChangeAspect="1" noChangeArrowheads="1"/>
              </p:cNvPicPr>
              <p:nvPr/>
            </p:nvPicPr>
            <p:blipFill>
              <a:blip r:embed="rId11" cstate="print"/>
              <a:srcRect l="21183" t="15977" r="31140" b="73679"/>
              <a:stretch>
                <a:fillRect/>
              </a:stretch>
            </p:blipFill>
            <p:spPr bwMode="auto">
              <a:xfrm>
                <a:off x="665017" y="1052945"/>
                <a:ext cx="7629237" cy="1034473"/>
              </a:xfrm>
              <a:prstGeom prst="rect">
                <a:avLst/>
              </a:prstGeom>
              <a:noFill/>
              <a:ln w="9525">
                <a:noFill/>
                <a:miter lim="800000"/>
                <a:headEnd/>
                <a:tailEnd/>
              </a:ln>
            </p:spPr>
          </p:pic>
          <p:pic>
            <p:nvPicPr>
              <p:cNvPr id="40" name="Picture 2"/>
              <p:cNvPicPr>
                <a:picLocks noChangeAspect="1" noChangeArrowheads="1"/>
              </p:cNvPicPr>
              <p:nvPr/>
            </p:nvPicPr>
            <p:blipFill>
              <a:blip r:embed="rId11" cstate="print"/>
              <a:srcRect l="40086" t="39758" r="31140" b="29812"/>
              <a:stretch>
                <a:fillRect/>
              </a:stretch>
            </p:blipFill>
            <p:spPr bwMode="auto">
              <a:xfrm>
                <a:off x="665018" y="2087418"/>
                <a:ext cx="4604327" cy="3011055"/>
              </a:xfrm>
              <a:prstGeom prst="rect">
                <a:avLst/>
              </a:prstGeom>
              <a:noFill/>
              <a:ln w="9525">
                <a:noFill/>
                <a:miter lim="800000"/>
                <a:headEnd/>
                <a:tailEnd/>
              </a:ln>
            </p:spPr>
          </p:pic>
          <p:sp>
            <p:nvSpPr>
              <p:cNvPr id="41" name="40 - Ορθογώνιο"/>
              <p:cNvSpPr/>
              <p:nvPr/>
            </p:nvSpPr>
            <p:spPr>
              <a:xfrm>
                <a:off x="7342909" y="1163782"/>
                <a:ext cx="951345" cy="304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8" name="Picture 4" descr="http://www.politis-gr.com/wp-content/woo_custom/7861-Cosco-Asia.jpg"/>
              <p:cNvPicPr>
                <a:picLocks noChangeAspect="1" noChangeArrowheads="1"/>
              </p:cNvPicPr>
              <p:nvPr/>
            </p:nvPicPr>
            <p:blipFill>
              <a:blip r:embed="rId12" cstate="print"/>
              <a:srcRect t="10185"/>
              <a:stretch>
                <a:fillRect/>
              </a:stretch>
            </p:blipFill>
            <p:spPr bwMode="auto">
              <a:xfrm>
                <a:off x="5264726" y="2082307"/>
                <a:ext cx="3029529" cy="1816250"/>
              </a:xfrm>
              <a:prstGeom prst="rect">
                <a:avLst/>
              </a:prstGeom>
              <a:noFill/>
            </p:spPr>
          </p:pic>
          <p:pic>
            <p:nvPicPr>
              <p:cNvPr id="1034" name="Picture 10" descr="http://www.pbs.org/lawrenceofarabia/_graphics/nonflash/egypt.jpg"/>
              <p:cNvPicPr>
                <a:picLocks noChangeAspect="1" noChangeArrowheads="1"/>
              </p:cNvPicPr>
              <p:nvPr/>
            </p:nvPicPr>
            <p:blipFill>
              <a:blip r:embed="rId13" cstate="print"/>
              <a:srcRect l="8786" t="3959" r="3661" b="4352"/>
              <a:stretch>
                <a:fillRect/>
              </a:stretch>
            </p:blipFill>
            <p:spPr bwMode="auto">
              <a:xfrm>
                <a:off x="5269117" y="3558012"/>
                <a:ext cx="3023857" cy="1539091"/>
              </a:xfrm>
              <a:prstGeom prst="rect">
                <a:avLst/>
              </a:prstGeom>
              <a:noFill/>
            </p:spPr>
          </p:pic>
          <p:sp>
            <p:nvSpPr>
              <p:cNvPr id="42" name="41 - Ορθογώνιο"/>
              <p:cNvSpPr/>
              <p:nvPr/>
            </p:nvSpPr>
            <p:spPr>
              <a:xfrm>
                <a:off x="642796" y="1041149"/>
                <a:ext cx="7650178" cy="407405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4" name="43 - Ορθογώνιο"/>
            <p:cNvSpPr/>
            <p:nvPr/>
          </p:nvSpPr>
          <p:spPr>
            <a:xfrm>
              <a:off x="3819667" y="1290949"/>
              <a:ext cx="1993558"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31 Aug 2013</a:t>
              </a:r>
              <a:endParaRPr lang="el-G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ox(out)">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3"/>
          <p:cNvPicPr>
            <a:picLocks noChangeAspect="1" noChangeArrowheads="1"/>
          </p:cNvPicPr>
          <p:nvPr/>
        </p:nvPicPr>
        <p:blipFill>
          <a:blip r:embed="rId2" cstate="print">
            <a:lum/>
          </a:blip>
          <a:srcRect l="50060" t="39678" r="11323" b="10277"/>
          <a:stretch>
            <a:fillRect/>
          </a:stretch>
        </p:blipFill>
        <p:spPr bwMode="auto">
          <a:xfrm>
            <a:off x="2384981" y="1008668"/>
            <a:ext cx="6579909" cy="558066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l="34050" t="24349" r="35278" b="4529"/>
          <a:stretch>
            <a:fillRect/>
          </a:stretch>
        </p:blipFill>
        <p:spPr bwMode="auto">
          <a:xfrm>
            <a:off x="429582" y="724275"/>
            <a:ext cx="1100454" cy="159483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4 - Πεντάγωνο"/>
          <p:cNvSpPr/>
          <p:nvPr/>
        </p:nvSpPr>
        <p:spPr>
          <a:xfrm>
            <a:off x="289712" y="3340727"/>
            <a:ext cx="2989372" cy="1358021"/>
          </a:xfrm>
          <a:prstGeom prst="homePlate">
            <a:avLst>
              <a:gd name="adj" fmla="val 44000"/>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latin typeface="Arial Black" pitchFamily="34" charset="0"/>
              </a:rPr>
              <a:t>$9.46 trillion/year</a:t>
            </a:r>
          </a:p>
          <a:p>
            <a:pPr algn="ctr"/>
            <a:r>
              <a:rPr lang="en-US" dirty="0" smtClean="0">
                <a:solidFill>
                  <a:srgbClr val="FFFF00"/>
                </a:solidFill>
                <a:latin typeface="Arial Black" pitchFamily="34" charset="0"/>
              </a:rPr>
              <a:t>~11% of World GPD</a:t>
            </a:r>
            <a:endParaRPr lang="el-GR" dirty="0">
              <a:solidFill>
                <a:srgbClr val="FFFF00"/>
              </a:solidFill>
              <a:latin typeface="Arial Black" pitchFamily="34" charset="0"/>
            </a:endParaRPr>
          </a:p>
        </p:txBody>
      </p:sp>
      <p:sp>
        <p:nvSpPr>
          <p:cNvPr id="6" name="5 - Έλλειψη"/>
          <p:cNvSpPr/>
          <p:nvPr/>
        </p:nvSpPr>
        <p:spPr>
          <a:xfrm>
            <a:off x="4472415" y="2009871"/>
            <a:ext cx="153909" cy="1448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114300" y="258047"/>
            <a:ext cx="2403928" cy="307777"/>
          </a:xfrm>
          <a:prstGeom prst="rect">
            <a:avLst/>
          </a:prstGeom>
          <a:noFill/>
        </p:spPr>
        <p:txBody>
          <a:bodyPr wrap="none" rtlCol="0">
            <a:spAutoFit/>
          </a:bodyPr>
          <a:lstStyle/>
          <a:p>
            <a:r>
              <a:rPr lang="en-US" sz="1400" dirty="0" smtClean="0">
                <a:solidFill>
                  <a:schemeClr val="bg1"/>
                </a:solidFill>
                <a:latin typeface="Arial Black" pitchFamily="34" charset="0"/>
              </a:rPr>
              <a:t>The Pillars of Peace …</a:t>
            </a:r>
            <a:endParaRPr lang="el-GR" sz="1400" dirty="0">
              <a:solidFill>
                <a:schemeClr val="bg1"/>
              </a:solidFill>
              <a:latin typeface="Arial Black"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1" name="20 - Ομάδα"/>
          <p:cNvGrpSpPr/>
          <p:nvPr/>
        </p:nvGrpSpPr>
        <p:grpSpPr>
          <a:xfrm>
            <a:off x="0" y="713851"/>
            <a:ext cx="6119832" cy="4640574"/>
            <a:chOff x="0" y="713851"/>
            <a:chExt cx="6119832" cy="4640574"/>
          </a:xfrm>
        </p:grpSpPr>
        <p:pic>
          <p:nvPicPr>
            <p:cNvPr id="22" name="Picture 2" descr="http://www.canadahistory.com/sections/war/WW%20I/Images/ypres%20gas.jpg"/>
            <p:cNvPicPr>
              <a:picLocks noChangeAspect="1" noChangeArrowheads="1"/>
            </p:cNvPicPr>
            <p:nvPr/>
          </p:nvPicPr>
          <p:blipFill>
            <a:blip r:embed="rId2" cstate="print"/>
            <a:srcRect/>
            <a:stretch>
              <a:fillRect/>
            </a:stretch>
          </p:blipFill>
          <p:spPr bwMode="auto">
            <a:xfrm>
              <a:off x="0" y="713851"/>
              <a:ext cx="6119832" cy="4640574"/>
            </a:xfrm>
            <a:prstGeom prst="rect">
              <a:avLst/>
            </a:prstGeom>
            <a:noFill/>
          </p:spPr>
        </p:pic>
        <p:sp>
          <p:nvSpPr>
            <p:cNvPr id="23" name="22 - Ορθογώνιο"/>
            <p:cNvSpPr/>
            <p:nvPr/>
          </p:nvSpPr>
          <p:spPr>
            <a:xfrm>
              <a:off x="1447016" y="1846998"/>
              <a:ext cx="4572000" cy="1323439"/>
            </a:xfrm>
            <a:prstGeom prst="rect">
              <a:avLst/>
            </a:prstGeom>
          </p:spPr>
          <p:txBody>
            <a:bodyPr>
              <a:spAutoFit/>
            </a:bodyPr>
            <a:lstStyle/>
            <a:p>
              <a:pPr algn="r"/>
              <a:r>
                <a:rPr lang="en-US" sz="1600" b="1" dirty="0" smtClean="0">
                  <a:solidFill>
                    <a:srgbClr val="00FF00"/>
                  </a:solidFill>
                  <a:latin typeface="Arial Narrow" pitchFamily="34" charset="0"/>
                </a:rPr>
                <a:t>22 April 1915</a:t>
              </a:r>
            </a:p>
            <a:p>
              <a:pPr algn="r"/>
              <a:r>
                <a:rPr lang="en-US" sz="1600" b="1" dirty="0" smtClean="0">
                  <a:solidFill>
                    <a:schemeClr val="bg1"/>
                  </a:solidFill>
                  <a:latin typeface="Arial Narrow" pitchFamily="34" charset="0"/>
                </a:rPr>
                <a:t>2nd Battle of Ypres (Belgium)</a:t>
              </a:r>
            </a:p>
            <a:p>
              <a:pPr algn="r"/>
              <a:endParaRPr lang="en-US" sz="1600" b="1" dirty="0" smtClean="0">
                <a:solidFill>
                  <a:schemeClr val="bg1"/>
                </a:solidFill>
                <a:latin typeface="Arial Narrow" pitchFamily="34" charset="0"/>
              </a:endParaRPr>
            </a:p>
            <a:p>
              <a:pPr algn="r"/>
              <a:r>
                <a:rPr lang="en-US" sz="1600" b="1" dirty="0" smtClean="0">
                  <a:solidFill>
                    <a:schemeClr val="bg1"/>
                  </a:solidFill>
                  <a:latin typeface="Arial Narrow" pitchFamily="34" charset="0"/>
                </a:rPr>
                <a:t>Germans opened up 5,700 canisters</a:t>
              </a:r>
            </a:p>
            <a:p>
              <a:pPr algn="r"/>
              <a:r>
                <a:rPr lang="en-US" sz="1600" b="1" dirty="0" smtClean="0">
                  <a:solidFill>
                    <a:schemeClr val="bg1"/>
                  </a:solidFill>
                  <a:latin typeface="Arial Narrow" pitchFamily="34" charset="0"/>
                </a:rPr>
                <a:t>containing168 tons of </a:t>
              </a:r>
              <a:r>
                <a:rPr lang="en-US" sz="1600" b="1" dirty="0" smtClean="0">
                  <a:solidFill>
                    <a:srgbClr val="00FF00"/>
                  </a:solidFill>
                  <a:latin typeface="Arial Narrow" pitchFamily="34" charset="0"/>
                </a:rPr>
                <a:t>chlorine</a:t>
              </a:r>
              <a:r>
                <a:rPr lang="en-US" sz="1600" b="1" dirty="0" smtClean="0">
                  <a:solidFill>
                    <a:schemeClr val="bg1"/>
                  </a:solidFill>
                  <a:latin typeface="Arial Narrow" pitchFamily="34" charset="0"/>
                </a:rPr>
                <a:t> gas</a:t>
              </a:r>
            </a:p>
          </p:txBody>
        </p:sp>
      </p:grpSp>
      <p:pic>
        <p:nvPicPr>
          <p:cNvPr id="24" name="Picture 4" descr="http://sphotos-g.ak.fbcdn.net/hphotos-ak-ash4/426478_592788110732974_1136870569_n.jpg"/>
          <p:cNvPicPr>
            <a:picLocks noChangeAspect="1" noChangeArrowheads="1"/>
          </p:cNvPicPr>
          <p:nvPr/>
        </p:nvPicPr>
        <p:blipFill>
          <a:blip r:embed="rId3" cstate="print"/>
          <a:srcRect/>
          <a:stretch>
            <a:fillRect/>
          </a:stretch>
        </p:blipFill>
        <p:spPr bwMode="auto">
          <a:xfrm>
            <a:off x="5222448" y="3219254"/>
            <a:ext cx="3921551" cy="3638746"/>
          </a:xfrm>
          <a:prstGeom prst="rect">
            <a:avLst/>
          </a:prstGeom>
          <a:noFill/>
        </p:spPr>
      </p:pic>
      <p:sp>
        <p:nvSpPr>
          <p:cNvPr id="25" name="24 - TextBox"/>
          <p:cNvSpPr txBox="1"/>
          <p:nvPr/>
        </p:nvSpPr>
        <p:spPr>
          <a:xfrm>
            <a:off x="744707" y="1102937"/>
            <a:ext cx="5025222" cy="307777"/>
          </a:xfrm>
          <a:prstGeom prst="rect">
            <a:avLst/>
          </a:prstGeom>
          <a:noFill/>
        </p:spPr>
        <p:txBody>
          <a:bodyPr wrap="none" rtlCol="0">
            <a:spAutoFit/>
          </a:bodyPr>
          <a:lstStyle/>
          <a:p>
            <a:r>
              <a:rPr lang="en-US" sz="1400" b="1" dirty="0" smtClean="0">
                <a:solidFill>
                  <a:schemeClr val="bg1"/>
                </a:solidFill>
                <a:latin typeface="Arial Narrow" pitchFamily="34" charset="0"/>
              </a:rPr>
              <a:t>French Algerian troops                                                    German troops</a:t>
            </a:r>
            <a:endParaRPr lang="el-GR" sz="1400" b="1" dirty="0">
              <a:solidFill>
                <a:schemeClr val="bg1"/>
              </a:solidFill>
              <a:latin typeface="Arial Narrow" pitchFamily="34" charset="0"/>
            </a:endParaRPr>
          </a:p>
        </p:txBody>
      </p:sp>
      <p:sp>
        <p:nvSpPr>
          <p:cNvPr id="26" name="25 - Ορθογώνιο"/>
          <p:cNvSpPr/>
          <p:nvPr/>
        </p:nvSpPr>
        <p:spPr>
          <a:xfrm>
            <a:off x="3452556" y="5638742"/>
            <a:ext cx="1750799" cy="830997"/>
          </a:xfrm>
          <a:prstGeom prst="rect">
            <a:avLst/>
          </a:prstGeom>
        </p:spPr>
        <p:txBody>
          <a:bodyPr wrap="none">
            <a:spAutoFit/>
          </a:bodyPr>
          <a:lstStyle/>
          <a:p>
            <a:pPr algn="r"/>
            <a:r>
              <a:rPr lang="en-US" sz="1600" b="1" dirty="0" smtClean="0">
                <a:solidFill>
                  <a:srgbClr val="FF0000"/>
                </a:solidFill>
                <a:latin typeface="Arial Narrow" pitchFamily="34" charset="0"/>
              </a:rPr>
              <a:t>16 March 1988</a:t>
            </a:r>
          </a:p>
          <a:p>
            <a:pPr algn="r"/>
            <a:r>
              <a:rPr lang="en-US" sz="1600" b="1" dirty="0" err="1" smtClean="0">
                <a:latin typeface="Arial Narrow" pitchFamily="34" charset="0"/>
              </a:rPr>
              <a:t>Halabja</a:t>
            </a:r>
            <a:r>
              <a:rPr lang="en-US" sz="1600" b="1" dirty="0" smtClean="0">
                <a:latin typeface="Arial Narrow" pitchFamily="34" charset="0"/>
              </a:rPr>
              <a:t> massacre</a:t>
            </a:r>
          </a:p>
          <a:p>
            <a:pPr algn="r"/>
            <a:r>
              <a:rPr lang="en-US" sz="1600" dirty="0" smtClean="0">
                <a:latin typeface="Arial Narrow" pitchFamily="34" charset="0"/>
              </a:rPr>
              <a:t>Iraq-Iran war (1980s)</a:t>
            </a:r>
            <a:endParaRPr lang="el-GR" sz="1600" dirty="0">
              <a:latin typeface="Arial Narrow" pitchFamily="34" charset="0"/>
            </a:endParaRPr>
          </a:p>
        </p:txBody>
      </p:sp>
      <p:sp>
        <p:nvSpPr>
          <p:cNvPr id="20" name="19 - Ορθογώνιο"/>
          <p:cNvSpPr/>
          <p:nvPr/>
        </p:nvSpPr>
        <p:spPr>
          <a:xfrm>
            <a:off x="2884602" y="1677970"/>
            <a:ext cx="6259398" cy="518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3012" name="Picture 4" descr="http://msnbcmedia.msn.com/j/MSNBC/Components/Photo/_new/120614-nervegassubways-vmed.photoblog600.jpg"/>
          <p:cNvPicPr>
            <a:picLocks noChangeAspect="1" noChangeArrowheads="1"/>
          </p:cNvPicPr>
          <p:nvPr/>
        </p:nvPicPr>
        <p:blipFill>
          <a:blip r:embed="rId4" cstate="print"/>
          <a:srcRect/>
          <a:stretch>
            <a:fillRect/>
          </a:stretch>
        </p:blipFill>
        <p:spPr bwMode="auto">
          <a:xfrm>
            <a:off x="-1" y="697584"/>
            <a:ext cx="4572001" cy="5995447"/>
          </a:xfrm>
          <a:prstGeom prst="rect">
            <a:avLst/>
          </a:prstGeom>
          <a:ln>
            <a:noFill/>
          </a:ln>
          <a:effectLst>
            <a:softEdge rad="112500"/>
          </a:effectLst>
        </p:spPr>
      </p:pic>
      <p:pic>
        <p:nvPicPr>
          <p:cNvPr id="43014" name="Picture 6" descr="http://www.independent.co.uk/incoming/article6284064.ece/ALTERNATES/w460/Pg-11-gas-rex.jpg"/>
          <p:cNvPicPr>
            <a:picLocks noChangeAspect="1" noChangeArrowheads="1"/>
          </p:cNvPicPr>
          <p:nvPr/>
        </p:nvPicPr>
        <p:blipFill>
          <a:blip r:embed="rId5" cstate="print"/>
          <a:srcRect/>
          <a:stretch>
            <a:fillRect/>
          </a:stretch>
        </p:blipFill>
        <p:spPr bwMode="auto">
          <a:xfrm>
            <a:off x="4572000" y="959422"/>
            <a:ext cx="4572000" cy="2999836"/>
          </a:xfrm>
          <a:prstGeom prst="rect">
            <a:avLst/>
          </a:prstGeom>
          <a:ln>
            <a:noFill/>
          </a:ln>
          <a:effectLst>
            <a:softEdge rad="112500"/>
          </a:effectLst>
        </p:spPr>
      </p:pic>
      <p:pic>
        <p:nvPicPr>
          <p:cNvPr id="43016" name="Picture 8" descr="http://www.corbisimages.com/images/Corbis-0000305560-002.jpg?size=67&amp;uid=f155fba0-c0e3-4eaa-91b9-9a49ba9e04c0"/>
          <p:cNvPicPr>
            <a:picLocks noChangeAspect="1" noChangeArrowheads="1"/>
          </p:cNvPicPr>
          <p:nvPr/>
        </p:nvPicPr>
        <p:blipFill>
          <a:blip r:embed="rId6" cstate="print"/>
          <a:srcRect l="2268" t="1923" r="2165" b="3049"/>
          <a:stretch>
            <a:fillRect/>
          </a:stretch>
        </p:blipFill>
        <p:spPr bwMode="auto">
          <a:xfrm>
            <a:off x="4572001" y="3968685"/>
            <a:ext cx="4572000" cy="2889315"/>
          </a:xfrm>
          <a:prstGeom prst="rect">
            <a:avLst/>
          </a:prstGeom>
          <a:ln>
            <a:noFill/>
          </a:ln>
          <a:effectLst>
            <a:softEdge rad="112500"/>
          </a:effectLst>
        </p:spPr>
      </p:pic>
      <p:sp>
        <p:nvSpPr>
          <p:cNvPr id="5" name="Rectangle 3"/>
          <p:cNvSpPr txBox="1">
            <a:spLocks noChangeArrowheads="1"/>
          </p:cNvSpPr>
          <p:nvPr/>
        </p:nvSpPr>
        <p:spPr>
          <a:xfrm>
            <a:off x="2496799" y="2229445"/>
            <a:ext cx="4114800" cy="3115558"/>
          </a:xfrm>
          <a:prstGeom prst="rect">
            <a:avLst/>
          </a:prstGeom>
          <a:solidFill>
            <a:schemeClr val="bg1"/>
          </a:solidFill>
        </p:spPr>
        <p:txBody>
          <a:bodyPr vert="horz" lIns="91440" tIns="45720" rIns="91440" bIns="45720" rtlCol="0">
            <a:noAutofit/>
          </a:bodyPr>
          <a:lstStyle/>
          <a:p>
            <a:pPr marL="342900" marR="0" lvl="0" indent="-342900" algn="l" defTabSz="914400" rtl="0" eaLnBrk="1" fontAlgn="auto" latinLnBrk="0" hangingPunct="1">
              <a:buClr>
                <a:srgbClr val="FF0000"/>
              </a:buClr>
              <a:buSzPct val="160000"/>
              <a:buFont typeface="Wingdings" pitchFamily="2" charset="2"/>
              <a:buChar char="ü"/>
              <a:tabLst/>
              <a:defRPr/>
            </a:pPr>
            <a:r>
              <a:rPr kumimoji="0" lang="en-US" sz="1200" b="1" i="0" u="none" strike="noStrike" kern="1200" cap="none" spc="0" normalizeH="0" baseline="0" noProof="0" dirty="0" smtClean="0">
                <a:ln>
                  <a:noFill/>
                </a:ln>
                <a:solidFill>
                  <a:srgbClr val="FF0000"/>
                </a:solidFill>
                <a:effectLst/>
                <a:uLnTx/>
                <a:uFillTx/>
                <a:latin typeface="Arial" pitchFamily="34" charset="0"/>
                <a:cs typeface="Arial" pitchFamily="34" charset="0"/>
              </a:rPr>
              <a:t>3 million</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workers and students arrive into Tokyo via the subway</a:t>
            </a:r>
          </a:p>
          <a:p>
            <a:pPr marL="342900" marR="0" lvl="0" indent="-342900" algn="l" defTabSz="914400" rtl="0" eaLnBrk="1" fontAlgn="auto" latinLnBrk="0" hangingPunct="1">
              <a:buClr>
                <a:srgbClr val="FF0000"/>
              </a:buClr>
              <a:buSzPct val="160000"/>
              <a:buFont typeface="Wingdings" pitchFamily="2" charset="2"/>
              <a:buChar char="ü"/>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auto" latinLnBrk="0" hangingPunct="1">
              <a:buClr>
                <a:srgbClr val="FF0000"/>
              </a:buClr>
              <a:buSzPct val="160000"/>
              <a:buFont typeface="Wingdings" pitchFamily="2" charset="2"/>
              <a:buChar char="ü"/>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Monday morning 0755 on March 20, 1995 during </a:t>
            </a:r>
            <a:r>
              <a:rPr kumimoji="0" lang="en-US" sz="1200" b="1" i="0" u="none" strike="noStrike" kern="1200" cap="none" spc="0" normalizeH="0" baseline="0" noProof="0" dirty="0" smtClean="0">
                <a:ln>
                  <a:noFill/>
                </a:ln>
                <a:solidFill>
                  <a:srgbClr val="FF0000"/>
                </a:solidFill>
                <a:effectLst/>
                <a:uLnTx/>
                <a:uFillTx/>
                <a:latin typeface="Arial" pitchFamily="34" charset="0"/>
                <a:cs typeface="Arial" pitchFamily="34" charset="0"/>
              </a:rPr>
              <a:t>rush hour</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p>
          <a:p>
            <a:pPr marL="342900" marR="0" lvl="0" indent="-342900" algn="l" defTabSz="914400" rtl="0" eaLnBrk="1" fontAlgn="auto" latinLnBrk="0" hangingPunct="1">
              <a:buClr>
                <a:srgbClr val="FF0000"/>
              </a:buClr>
              <a:buSzPct val="160000"/>
              <a:buFont typeface="Wingdings" pitchFamily="2" charset="2"/>
              <a:buChar char="ü"/>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auto" latinLnBrk="0" hangingPunct="1">
              <a:buClr>
                <a:srgbClr val="FF0000"/>
              </a:buClr>
              <a:buSzPct val="160000"/>
              <a:buFont typeface="Wingdings" pitchFamily="2" charset="2"/>
              <a:buChar char="ü"/>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The terrorist group of </a:t>
            </a:r>
            <a:r>
              <a:rPr kumimoji="0" lang="en-US" sz="1200" b="1" i="0" u="none" strike="noStrike" kern="1200" cap="none" spc="0" normalizeH="0" baseline="0" noProof="0" dirty="0" err="1" smtClean="0">
                <a:ln>
                  <a:noFill/>
                </a:ln>
                <a:solidFill>
                  <a:schemeClr val="tx1"/>
                </a:solidFill>
                <a:effectLst/>
                <a:uLnTx/>
                <a:uFillTx/>
                <a:latin typeface="Arial" pitchFamily="34" charset="0"/>
                <a:cs typeface="Arial" pitchFamily="34" charset="0"/>
              </a:rPr>
              <a:t>Aum</a:t>
            </a:r>
            <a:r>
              <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1200" b="1" i="0" u="none" strike="noStrike" kern="1200" cap="none" spc="0" normalizeH="0" baseline="0" noProof="0" dirty="0" err="1" smtClean="0">
                <a:ln>
                  <a:noFill/>
                </a:ln>
                <a:solidFill>
                  <a:schemeClr val="tx1"/>
                </a:solidFill>
                <a:effectLst/>
                <a:uLnTx/>
                <a:uFillTx/>
                <a:latin typeface="Arial" pitchFamily="34" charset="0"/>
                <a:cs typeface="Arial" pitchFamily="34" charset="0"/>
              </a:rPr>
              <a:t>Syrinkio</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organized the release of </a:t>
            </a:r>
            <a:r>
              <a:rPr kumimoji="0" lang="en-US" sz="1200" b="1" i="0" u="none" strike="noStrike" kern="1200" cap="none" spc="0" normalizeH="0" baseline="0" noProof="0" dirty="0" err="1" smtClean="0">
                <a:ln>
                  <a:noFill/>
                </a:ln>
                <a:solidFill>
                  <a:srgbClr val="FF0000"/>
                </a:solidFill>
                <a:effectLst/>
                <a:uLnTx/>
                <a:uFillTx/>
                <a:latin typeface="Arial" pitchFamily="34" charset="0"/>
                <a:cs typeface="Arial" pitchFamily="34" charset="0"/>
              </a:rPr>
              <a:t>Sarin</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into </a:t>
            </a:r>
            <a:r>
              <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rPr>
              <a:t>5 subway cars</a:t>
            </a:r>
            <a:r>
              <a:rPr kumimoji="0" lang="en-US" sz="1200" b="0" i="0" u="none" strike="noStrike" kern="1200" cap="none" spc="0" normalizeH="0" baseline="0" noProof="0" dirty="0" smtClean="0">
                <a:ln>
                  <a:noFill/>
                </a:ln>
                <a:solidFill>
                  <a:schemeClr val="tx1"/>
                </a:solidFill>
                <a:effectLst/>
                <a:uLnTx/>
                <a:uFillTx/>
                <a:latin typeface="Arial" pitchFamily="34" charset="0"/>
                <a:cs typeface="Arial" pitchFamily="34" charset="0"/>
              </a:rPr>
              <a:t> on </a:t>
            </a:r>
            <a:r>
              <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rPr>
              <a:t>3 separate subway lines</a:t>
            </a:r>
          </a:p>
          <a:p>
            <a:pPr marL="342900" marR="0" lvl="0" indent="-342900" algn="l" defTabSz="914400" rtl="0" eaLnBrk="1" fontAlgn="auto" latinLnBrk="0" hangingPunct="1">
              <a:buClr>
                <a:srgbClr val="FF0000"/>
              </a:buClr>
              <a:buSzPct val="160000"/>
              <a:buFont typeface="Wingdings" pitchFamily="2" charset="2"/>
              <a:buChar char="ü"/>
              <a:tabLst/>
              <a:defRPr/>
            </a:pPr>
            <a:endPar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lvl="0" indent="-342900">
              <a:buClr>
                <a:srgbClr val="FF0000"/>
              </a:buClr>
              <a:buSzPct val="160000"/>
              <a:buFont typeface="Wingdings" pitchFamily="2" charset="2"/>
              <a:buChar char="ü"/>
            </a:pPr>
            <a:r>
              <a:rPr lang="en-US" sz="1200" b="1" dirty="0" smtClean="0">
                <a:solidFill>
                  <a:srgbClr val="FF0000"/>
                </a:solidFill>
                <a:latin typeface="Arial" pitchFamily="34" charset="0"/>
                <a:cs typeface="Arial" pitchFamily="34" charset="0"/>
              </a:rPr>
              <a:t>169</a:t>
            </a:r>
            <a:r>
              <a:rPr lang="en-US" sz="1200" dirty="0" smtClean="0">
                <a:latin typeface="Arial" pitchFamily="34" charset="0"/>
                <a:cs typeface="Arial" pitchFamily="34" charset="0"/>
              </a:rPr>
              <a:t> Hospitals visited by 5,654 patients</a:t>
            </a:r>
          </a:p>
          <a:p>
            <a:pPr marL="342900" lvl="0" indent="-342900">
              <a:buClr>
                <a:srgbClr val="FF0000"/>
              </a:buClr>
              <a:buSzPct val="160000"/>
            </a:pPr>
            <a:r>
              <a:rPr lang="en-US" sz="1200" dirty="0" smtClean="0">
                <a:latin typeface="Arial" pitchFamily="34" charset="0"/>
                <a:cs typeface="Arial" pitchFamily="34" charset="0"/>
              </a:rPr>
              <a:t>              </a:t>
            </a:r>
            <a:r>
              <a:rPr lang="en-US" sz="1200" dirty="0" smtClean="0">
                <a:latin typeface="Arial" pitchFamily="34" charset="0"/>
                <a:cs typeface="Arial" pitchFamily="34" charset="0"/>
                <a:sym typeface="Wingdings"/>
              </a:rPr>
              <a:t> </a:t>
            </a:r>
            <a:r>
              <a:rPr lang="en-US" sz="1200" dirty="0" smtClean="0">
                <a:latin typeface="Arial" pitchFamily="34" charset="0"/>
                <a:cs typeface="Arial" pitchFamily="34" charset="0"/>
              </a:rPr>
              <a:t>17 critical condition;</a:t>
            </a:r>
          </a:p>
          <a:p>
            <a:pPr marL="342900" lvl="0" indent="-342900">
              <a:buClr>
                <a:srgbClr val="FF0000"/>
              </a:buClr>
              <a:buSzPct val="160000"/>
            </a:pPr>
            <a:r>
              <a:rPr lang="en-US" sz="1200" dirty="0" smtClean="0">
                <a:latin typeface="Arial" pitchFamily="34" charset="0"/>
                <a:cs typeface="Arial" pitchFamily="34" charset="0"/>
              </a:rPr>
              <a:t>              </a:t>
            </a:r>
            <a:r>
              <a:rPr lang="en-US" sz="1200" dirty="0" smtClean="0">
                <a:latin typeface="Arial" pitchFamily="34" charset="0"/>
                <a:cs typeface="Arial" pitchFamily="34" charset="0"/>
                <a:sym typeface="Wingdings"/>
              </a:rPr>
              <a:t> </a:t>
            </a:r>
            <a:r>
              <a:rPr lang="en-US" sz="1200" dirty="0" smtClean="0">
                <a:latin typeface="Arial" pitchFamily="34" charset="0"/>
                <a:cs typeface="Arial" pitchFamily="34" charset="0"/>
              </a:rPr>
              <a:t>37 severe condition;</a:t>
            </a:r>
          </a:p>
          <a:p>
            <a:pPr marL="342900" lvl="0" indent="-342900">
              <a:buClr>
                <a:srgbClr val="FF0000"/>
              </a:buClr>
              <a:buSzPct val="160000"/>
            </a:pPr>
            <a:r>
              <a:rPr lang="en-US" sz="1200" dirty="0" smtClean="0">
                <a:latin typeface="Arial" pitchFamily="34" charset="0"/>
                <a:cs typeface="Arial" pitchFamily="34" charset="0"/>
              </a:rPr>
              <a:t>              </a:t>
            </a:r>
            <a:r>
              <a:rPr lang="en-US" sz="1200" dirty="0" smtClean="0">
                <a:latin typeface="Arial" pitchFamily="34" charset="0"/>
                <a:cs typeface="Arial" pitchFamily="34" charset="0"/>
                <a:sym typeface="Wingdings"/>
              </a:rPr>
              <a:t> </a:t>
            </a:r>
            <a:r>
              <a:rPr lang="en-US" sz="1200" dirty="0" smtClean="0">
                <a:latin typeface="Arial" pitchFamily="34" charset="0"/>
                <a:cs typeface="Arial" pitchFamily="34" charset="0"/>
              </a:rPr>
              <a:t>999 moderately ill (vision problems)</a:t>
            </a:r>
          </a:p>
          <a:p>
            <a:pPr marL="342900" lvl="0" indent="-342900">
              <a:buClr>
                <a:srgbClr val="FF0000"/>
              </a:buClr>
              <a:buSzPct val="160000"/>
            </a:pPr>
            <a:endParaRPr lang="en-US" sz="1200" dirty="0" smtClean="0">
              <a:latin typeface="Arial" pitchFamily="34" charset="0"/>
              <a:cs typeface="Arial" pitchFamily="34" charset="0"/>
            </a:endParaRPr>
          </a:p>
          <a:p>
            <a:pPr marL="342900" lvl="0" indent="-342900">
              <a:buClr>
                <a:srgbClr val="FF0000"/>
              </a:buClr>
              <a:buSzPct val="160000"/>
              <a:buFont typeface="Wingdings" pitchFamily="2" charset="2"/>
              <a:buChar char="ü"/>
            </a:pPr>
            <a:r>
              <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rPr>
              <a:t>Death toll: </a:t>
            </a:r>
            <a:r>
              <a:rPr kumimoji="0" lang="en-US" sz="1200" b="1" i="0" u="none" strike="noStrike" kern="1200" cap="none" spc="0" normalizeH="0" baseline="0" noProof="0" dirty="0" smtClean="0">
                <a:ln>
                  <a:noFill/>
                </a:ln>
                <a:solidFill>
                  <a:srgbClr val="FF0000"/>
                </a:solidFill>
                <a:effectLst/>
                <a:uLnTx/>
                <a:uFillTx/>
                <a:latin typeface="Arial Black" pitchFamily="34" charset="0"/>
                <a:cs typeface="Arial" pitchFamily="34" charset="0"/>
              </a:rPr>
              <a:t>12</a:t>
            </a:r>
            <a:r>
              <a:rPr kumimoji="0" lang="en-US" sz="1200" b="1" i="0" u="none" strike="noStrike" kern="1200" cap="none" spc="0" normalizeH="0" baseline="0" noProof="0" dirty="0" smtClean="0">
                <a:ln>
                  <a:noFill/>
                </a:ln>
                <a:solidFill>
                  <a:schemeClr val="tx1"/>
                </a:solidFill>
                <a:effectLst/>
                <a:uLnTx/>
                <a:uFillTx/>
                <a:latin typeface="Arial" pitchFamily="34" charset="0"/>
                <a:cs typeface="Arial" pitchFamily="34" charset="0"/>
              </a:rPr>
              <a:t> commuters</a:t>
            </a:r>
          </a:p>
        </p:txBody>
      </p:sp>
      <p:sp>
        <p:nvSpPr>
          <p:cNvPr id="6" name="Text Box 20"/>
          <p:cNvSpPr txBox="1">
            <a:spLocks noChangeArrowheads="1"/>
          </p:cNvSpPr>
          <p:nvPr/>
        </p:nvSpPr>
        <p:spPr bwMode="auto">
          <a:xfrm>
            <a:off x="119964" y="264682"/>
            <a:ext cx="2860720"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Tokyo </a:t>
            </a:r>
            <a:r>
              <a:rPr lang="en-US" sz="1400" dirty="0" err="1" smtClean="0">
                <a:solidFill>
                  <a:schemeClr val="bg1"/>
                </a:solidFill>
                <a:latin typeface="Arial Black" pitchFamily="34" charset="0"/>
              </a:rPr>
              <a:t>sarin</a:t>
            </a:r>
            <a:r>
              <a:rPr lang="en-US" sz="1400" dirty="0" smtClean="0">
                <a:solidFill>
                  <a:schemeClr val="bg1"/>
                </a:solidFill>
                <a:latin typeface="Arial Black" pitchFamily="34" charset="0"/>
              </a:rPr>
              <a:t> incident (1995)</a:t>
            </a:r>
            <a:endParaRPr lang="el-GR" sz="1400" dirty="0">
              <a:solidFill>
                <a:schemeClr val="bg1"/>
              </a:solidFill>
              <a:latin typeface="Arial Black" pitchFamily="34" charset="0"/>
            </a:endParaRPr>
          </a:p>
        </p:txBody>
      </p:sp>
      <p:pic>
        <p:nvPicPr>
          <p:cNvPr id="7" name="6 - Εικόνα" descr="Sarin-3D-balls.png"/>
          <p:cNvPicPr>
            <a:picLocks noChangeAspect="1"/>
          </p:cNvPicPr>
          <p:nvPr/>
        </p:nvPicPr>
        <p:blipFill>
          <a:blip r:embed="rId7" cstate="print"/>
          <a:stretch>
            <a:fillRect/>
          </a:stretch>
        </p:blipFill>
        <p:spPr>
          <a:xfrm>
            <a:off x="5712737" y="4510279"/>
            <a:ext cx="795490" cy="781364"/>
          </a:xfrm>
          <a:prstGeom prst="rect">
            <a:avLst/>
          </a:prstGeom>
        </p:spPr>
      </p:pic>
      <p:pic>
        <p:nvPicPr>
          <p:cNvPr id="11" name="Picture 11" descr="Time Magazine - AUM"/>
          <p:cNvPicPr>
            <a:picLocks noChangeAspect="1" noChangeArrowheads="1"/>
          </p:cNvPicPr>
          <p:nvPr/>
        </p:nvPicPr>
        <p:blipFill>
          <a:blip r:embed="rId8" cstate="print"/>
          <a:srcRect/>
          <a:stretch>
            <a:fillRect/>
          </a:stretch>
        </p:blipFill>
        <p:spPr bwMode="auto">
          <a:xfrm>
            <a:off x="395925" y="856601"/>
            <a:ext cx="1300899" cy="172634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12 - Ορθογώνιο"/>
          <p:cNvSpPr/>
          <p:nvPr/>
        </p:nvSpPr>
        <p:spPr>
          <a:xfrm>
            <a:off x="1631725" y="1331230"/>
            <a:ext cx="103105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1995</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0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10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10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1000"/>
                                        <p:tgtEl>
                                          <p:spTgt spid="43014"/>
                                        </p:tgtEl>
                                      </p:cBhvr>
                                    </p:animEffect>
                                  </p:childTnLst>
                                </p:cTn>
                              </p:par>
                              <p:par>
                                <p:cTn id="20" presetID="9" presetClass="entr" presetSubtype="0" fill="hold" nodeType="withEffect">
                                  <p:stCondLst>
                                    <p:cond delay="0"/>
                                  </p:stCondLst>
                                  <p:childTnLst>
                                    <p:set>
                                      <p:cBhvr>
                                        <p:cTn id="21" dur="1" fill="hold">
                                          <p:stCondLst>
                                            <p:cond delay="0"/>
                                          </p:stCondLst>
                                        </p:cTn>
                                        <p:tgtEl>
                                          <p:spTgt spid="43016"/>
                                        </p:tgtEl>
                                        <p:attrNameLst>
                                          <p:attrName>style.visibility</p:attrName>
                                        </p:attrNameLst>
                                      </p:cBhvr>
                                      <p:to>
                                        <p:strVal val="visible"/>
                                      </p:to>
                                    </p:set>
                                    <p:animEffect transition="in" filter="dissolve">
                                      <p:cBhvr>
                                        <p:cTn id="22" dur="1000"/>
                                        <p:tgtEl>
                                          <p:spTgt spid="4301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058" name="Picture 2" descr="http://wmdjunction.com/images/110822_fbi_anthrax_300x200.jpg"/>
          <p:cNvPicPr>
            <a:picLocks noChangeAspect="1" noChangeArrowheads="1"/>
          </p:cNvPicPr>
          <p:nvPr/>
        </p:nvPicPr>
        <p:blipFill>
          <a:blip r:embed="rId2" cstate="print"/>
          <a:srcRect/>
          <a:stretch>
            <a:fillRect/>
          </a:stretch>
        </p:blipFill>
        <p:spPr bwMode="auto">
          <a:xfrm>
            <a:off x="1494857" y="738908"/>
            <a:ext cx="2857500" cy="1905000"/>
          </a:xfrm>
          <a:prstGeom prst="rect">
            <a:avLst/>
          </a:prstGeom>
          <a:noFill/>
        </p:spPr>
      </p:pic>
      <p:pic>
        <p:nvPicPr>
          <p:cNvPr id="45062" name="Picture 6" descr="http://www.nature.com/srep/2013/130717/srep00810/images/srep00810-f3.jpg"/>
          <p:cNvPicPr>
            <a:picLocks noChangeAspect="1" noChangeArrowheads="1"/>
          </p:cNvPicPr>
          <p:nvPr/>
        </p:nvPicPr>
        <p:blipFill>
          <a:blip r:embed="rId3" cstate="print"/>
          <a:srcRect r="3220" b="50540"/>
          <a:stretch>
            <a:fillRect/>
          </a:stretch>
        </p:blipFill>
        <p:spPr bwMode="auto">
          <a:xfrm>
            <a:off x="114299" y="2687205"/>
            <a:ext cx="5445991" cy="2365086"/>
          </a:xfrm>
          <a:prstGeom prst="rect">
            <a:avLst/>
          </a:prstGeom>
          <a:noFill/>
        </p:spPr>
      </p:pic>
      <p:grpSp>
        <p:nvGrpSpPr>
          <p:cNvPr id="53" name="52 - Ομάδα"/>
          <p:cNvGrpSpPr/>
          <p:nvPr/>
        </p:nvGrpSpPr>
        <p:grpSpPr>
          <a:xfrm>
            <a:off x="4599709" y="1039699"/>
            <a:ext cx="2715768" cy="1508105"/>
            <a:chOff x="5458691" y="928862"/>
            <a:chExt cx="2715768" cy="1508105"/>
          </a:xfrm>
        </p:grpSpPr>
        <p:sp>
          <p:nvSpPr>
            <p:cNvPr id="4" name="3 - Ορθογώνιο"/>
            <p:cNvSpPr/>
            <p:nvPr/>
          </p:nvSpPr>
          <p:spPr>
            <a:xfrm>
              <a:off x="5458691" y="1298194"/>
              <a:ext cx="2715768" cy="1138773"/>
            </a:xfrm>
            <a:prstGeom prst="rect">
              <a:avLst/>
            </a:prstGeom>
          </p:spPr>
          <p:txBody>
            <a:bodyPr wrap="square">
              <a:spAutoFit/>
            </a:bodyPr>
            <a:lstStyle/>
            <a:p>
              <a:r>
                <a:rPr lang="en-US" sz="1200" dirty="0" smtClean="0">
                  <a:solidFill>
                    <a:srgbClr val="FF0000"/>
                  </a:solidFill>
                  <a:latin typeface="Arial Black" pitchFamily="34" charset="0"/>
                </a:rPr>
                <a:t>July 2013  multinational study</a:t>
              </a:r>
            </a:p>
            <a:p>
              <a:r>
                <a:rPr lang="en-US" sz="1400" dirty="0" smtClean="0">
                  <a:latin typeface="Arial Narrow" pitchFamily="34" charset="0"/>
                </a:rPr>
                <a:t>Worldwide location of risk areas in case of the intentional release of </a:t>
              </a:r>
              <a:r>
                <a:rPr lang="en-US" sz="1400" b="1" dirty="0" smtClean="0">
                  <a:solidFill>
                    <a:srgbClr val="FF0000"/>
                  </a:solidFill>
                  <a:latin typeface="Arial Narrow" pitchFamily="34" charset="0"/>
                </a:rPr>
                <a:t>smallpox</a:t>
              </a:r>
              <a:r>
                <a:rPr lang="en-US" sz="1400" dirty="0" smtClean="0">
                  <a:latin typeface="Arial Narrow" pitchFamily="34" charset="0"/>
                </a:rPr>
                <a:t> virus in </a:t>
              </a:r>
              <a:r>
                <a:rPr lang="en-US" sz="1400" dirty="0" smtClean="0">
                  <a:latin typeface="Arial Black" pitchFamily="34" charset="0"/>
                </a:rPr>
                <a:t>London </a:t>
              </a:r>
              <a:r>
                <a:rPr lang="en-US" sz="1400" dirty="0" smtClean="0">
                  <a:latin typeface="Arial Narrow" pitchFamily="34" charset="0"/>
                </a:rPr>
                <a:t>from</a:t>
              </a:r>
            </a:p>
            <a:p>
              <a:r>
                <a:rPr lang="en-US" sz="1400" b="1" u="sng" dirty="0" smtClean="0">
                  <a:latin typeface="Arial Narrow" pitchFamily="34" charset="0"/>
                </a:rPr>
                <a:t>5 persons</a:t>
              </a:r>
              <a:endParaRPr lang="el-GR" sz="1400" b="1" u="sng" dirty="0">
                <a:latin typeface="Arial Narrow" pitchFamily="34" charset="0"/>
              </a:endParaRPr>
            </a:p>
          </p:txBody>
        </p:sp>
        <p:pic>
          <p:nvPicPr>
            <p:cNvPr id="1028" name="Picture 4" descr="https://vle.kettlethorpe.wakefield.sch.uk/vle/file.php/1/images/Flag-of-France.png"/>
            <p:cNvPicPr>
              <a:picLocks noChangeAspect="1" noChangeArrowheads="1"/>
            </p:cNvPicPr>
            <p:nvPr/>
          </p:nvPicPr>
          <p:blipFill>
            <a:blip r:embed="rId4" cstate="print"/>
            <a:srcRect/>
            <a:stretch>
              <a:fillRect/>
            </a:stretch>
          </p:blipFill>
          <p:spPr bwMode="auto">
            <a:xfrm>
              <a:off x="5548998" y="928862"/>
              <a:ext cx="402337" cy="402337"/>
            </a:xfrm>
            <a:prstGeom prst="rect">
              <a:avLst/>
            </a:prstGeom>
            <a:noFill/>
          </p:spPr>
        </p:pic>
        <p:pic>
          <p:nvPicPr>
            <p:cNvPr id="1030" name="Picture 6" descr="http://files.softicons.com/download/web-icons/flags-icons-by-wolfgang-bartelme/png/216/it.png"/>
            <p:cNvPicPr>
              <a:picLocks noChangeAspect="1" noChangeArrowheads="1"/>
            </p:cNvPicPr>
            <p:nvPr/>
          </p:nvPicPr>
          <p:blipFill>
            <a:blip r:embed="rId5" cstate="print"/>
            <a:srcRect/>
            <a:stretch>
              <a:fillRect/>
            </a:stretch>
          </p:blipFill>
          <p:spPr bwMode="auto">
            <a:xfrm>
              <a:off x="5961876" y="938007"/>
              <a:ext cx="378650" cy="378650"/>
            </a:xfrm>
            <a:prstGeom prst="rect">
              <a:avLst/>
            </a:prstGeom>
            <a:noFill/>
          </p:spPr>
        </p:pic>
        <p:pic>
          <p:nvPicPr>
            <p:cNvPr id="1032" name="Picture 8" descr="http://www.veryicon.com/icon/png/Flag/Rounded%20World%20Flags/United%20States%20Flag.png"/>
            <p:cNvPicPr>
              <a:picLocks noChangeAspect="1" noChangeArrowheads="1"/>
            </p:cNvPicPr>
            <p:nvPr/>
          </p:nvPicPr>
          <p:blipFill>
            <a:blip r:embed="rId6" cstate="print"/>
            <a:srcRect/>
            <a:stretch>
              <a:fillRect/>
            </a:stretch>
          </p:blipFill>
          <p:spPr bwMode="auto">
            <a:xfrm>
              <a:off x="6353671" y="943087"/>
              <a:ext cx="365760" cy="365760"/>
            </a:xfrm>
            <a:prstGeom prst="rect">
              <a:avLst/>
            </a:prstGeom>
            <a:noFill/>
          </p:spPr>
        </p:pic>
      </p:grpSp>
      <p:sp>
        <p:nvSpPr>
          <p:cNvPr id="10" name="Text Box 5"/>
          <p:cNvSpPr txBox="1">
            <a:spLocks noChangeArrowheads="1"/>
          </p:cNvSpPr>
          <p:nvPr/>
        </p:nvSpPr>
        <p:spPr bwMode="auto">
          <a:xfrm>
            <a:off x="108532" y="261330"/>
            <a:ext cx="2271006"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Bioterrorism tsunami</a:t>
            </a:r>
            <a:endParaRPr lang="el-GR" sz="1400" dirty="0">
              <a:solidFill>
                <a:schemeClr val="bg1"/>
              </a:solidFill>
              <a:latin typeface="Arial Black" pitchFamily="34" charset="0"/>
            </a:endParaRPr>
          </a:p>
        </p:txBody>
      </p:sp>
      <p:pic>
        <p:nvPicPr>
          <p:cNvPr id="51202" name="Picture 2" descr="http://www.york.ac.uk/media/history/smallpox/RecognitionCardc1970.jpg"/>
          <p:cNvPicPr>
            <a:picLocks noChangeAspect="1" noChangeArrowheads="1"/>
          </p:cNvPicPr>
          <p:nvPr/>
        </p:nvPicPr>
        <p:blipFill>
          <a:blip r:embed="rId7" cstate="print"/>
          <a:srcRect/>
          <a:stretch>
            <a:fillRect/>
          </a:stretch>
        </p:blipFill>
        <p:spPr bwMode="auto">
          <a:xfrm>
            <a:off x="7536874" y="1124046"/>
            <a:ext cx="1477818" cy="2184314"/>
          </a:xfrm>
          <a:prstGeom prst="rect">
            <a:avLst/>
          </a:prstGeom>
          <a:noFill/>
        </p:spPr>
      </p:pic>
      <p:grpSp>
        <p:nvGrpSpPr>
          <p:cNvPr id="51" name="50 - Ομάδα"/>
          <p:cNvGrpSpPr/>
          <p:nvPr/>
        </p:nvGrpSpPr>
        <p:grpSpPr>
          <a:xfrm>
            <a:off x="270560" y="2640479"/>
            <a:ext cx="3171825" cy="3972751"/>
            <a:chOff x="5877033" y="2585060"/>
            <a:chExt cx="3171825" cy="3972751"/>
          </a:xfrm>
        </p:grpSpPr>
        <p:pic>
          <p:nvPicPr>
            <p:cNvPr id="33" name="Picture 2" descr="http://www.scq.ubc.ca/wp-content/uploads/2006/08/smallpox.gif"/>
            <p:cNvPicPr>
              <a:picLocks noChangeAspect="1" noChangeArrowheads="1"/>
            </p:cNvPicPr>
            <p:nvPr/>
          </p:nvPicPr>
          <p:blipFill>
            <a:blip r:embed="rId8" cstate="print"/>
            <a:srcRect b="5423"/>
            <a:stretch>
              <a:fillRect/>
            </a:stretch>
          </p:blipFill>
          <p:spPr bwMode="auto">
            <a:xfrm>
              <a:off x="5877033" y="2585060"/>
              <a:ext cx="3171825" cy="3972751"/>
            </a:xfrm>
            <a:prstGeom prst="rect">
              <a:avLst/>
            </a:prstGeom>
            <a:noFill/>
          </p:spPr>
        </p:pic>
        <p:sp>
          <p:nvSpPr>
            <p:cNvPr id="34" name="33 - TextBox"/>
            <p:cNvSpPr txBox="1"/>
            <p:nvPr/>
          </p:nvSpPr>
          <p:spPr>
            <a:xfrm>
              <a:off x="6059052" y="3318259"/>
              <a:ext cx="863954" cy="307777"/>
            </a:xfrm>
            <a:prstGeom prst="rect">
              <a:avLst/>
            </a:prstGeom>
            <a:noFill/>
          </p:spPr>
          <p:txBody>
            <a:bodyPr wrap="none" rtlCol="0">
              <a:spAutoFit/>
            </a:bodyPr>
            <a:lstStyle/>
            <a:p>
              <a:r>
                <a:rPr lang="en-US" sz="1400" b="1" dirty="0" smtClean="0">
                  <a:latin typeface="Arial Narrow" pitchFamily="34" charset="0"/>
                </a:rPr>
                <a:t>Smallpox</a:t>
              </a:r>
              <a:endParaRPr lang="el-GR" sz="1400" b="1" dirty="0">
                <a:latin typeface="Arial Narrow" pitchFamily="34" charset="0"/>
              </a:endParaRPr>
            </a:p>
          </p:txBody>
        </p:sp>
        <p:sp>
          <p:nvSpPr>
            <p:cNvPr id="35" name="34 - TextBox"/>
            <p:cNvSpPr txBox="1"/>
            <p:nvPr/>
          </p:nvSpPr>
          <p:spPr>
            <a:xfrm>
              <a:off x="7523017" y="3290551"/>
              <a:ext cx="1018227" cy="307777"/>
            </a:xfrm>
            <a:prstGeom prst="rect">
              <a:avLst/>
            </a:prstGeom>
            <a:noFill/>
          </p:spPr>
          <p:txBody>
            <a:bodyPr wrap="none" rtlCol="0">
              <a:spAutoFit/>
            </a:bodyPr>
            <a:lstStyle/>
            <a:p>
              <a:r>
                <a:rPr lang="en-US" sz="1400" b="1" dirty="0" smtClean="0">
                  <a:latin typeface="Arial Narrow" pitchFamily="34" charset="0"/>
                </a:rPr>
                <a:t>Chickenpox</a:t>
              </a:r>
              <a:endParaRPr lang="el-GR" sz="1400" b="1" dirty="0">
                <a:latin typeface="Arial Narrow" pitchFamily="34" charset="0"/>
              </a:endParaRPr>
            </a:p>
          </p:txBody>
        </p:sp>
      </p:grpSp>
      <p:pic>
        <p:nvPicPr>
          <p:cNvPr id="41" name="Picture 6" descr="http://nymag.com/images/news/01/10/nycinphotos/Thurs_post_300.jpg"/>
          <p:cNvPicPr>
            <a:picLocks noChangeAspect="1" noChangeArrowheads="1"/>
          </p:cNvPicPr>
          <p:nvPr/>
        </p:nvPicPr>
        <p:blipFill>
          <a:blip r:embed="rId9" cstate="print"/>
          <a:srcRect/>
          <a:stretch>
            <a:fillRect/>
          </a:stretch>
        </p:blipFill>
        <p:spPr bwMode="auto">
          <a:xfrm>
            <a:off x="257981" y="979743"/>
            <a:ext cx="1229073" cy="1615912"/>
          </a:xfrm>
          <a:prstGeom prst="rect">
            <a:avLst/>
          </a:prstGeom>
          <a:noFill/>
        </p:spPr>
      </p:pic>
      <p:sp>
        <p:nvSpPr>
          <p:cNvPr id="46" name="45 - TextBox"/>
          <p:cNvSpPr txBox="1"/>
          <p:nvPr/>
        </p:nvSpPr>
        <p:spPr>
          <a:xfrm>
            <a:off x="101596" y="717861"/>
            <a:ext cx="1600118" cy="261610"/>
          </a:xfrm>
          <a:prstGeom prst="rect">
            <a:avLst/>
          </a:prstGeom>
          <a:noFill/>
        </p:spPr>
        <p:txBody>
          <a:bodyPr wrap="none" rtlCol="0">
            <a:spAutoFit/>
          </a:bodyPr>
          <a:lstStyle/>
          <a:p>
            <a:r>
              <a:rPr lang="en-US" sz="1100" dirty="0" smtClean="0">
                <a:solidFill>
                  <a:srgbClr val="FF0000"/>
                </a:solidFill>
                <a:latin typeface="Arial Black" pitchFamily="34" charset="0"/>
              </a:rPr>
              <a:t>THE BEGINNING…</a:t>
            </a:r>
            <a:endParaRPr lang="el-GR" sz="1100" dirty="0">
              <a:solidFill>
                <a:srgbClr val="FF0000"/>
              </a:solidFill>
              <a:latin typeface="Arial Black" pitchFamily="34" charset="0"/>
            </a:endParaRPr>
          </a:p>
        </p:txBody>
      </p:sp>
      <p:pic>
        <p:nvPicPr>
          <p:cNvPr id="45060" name="Picture 4" descr="smallpox-pandemic-outbreak-map"/>
          <p:cNvPicPr>
            <a:picLocks noChangeAspect="1" noChangeArrowheads="1" noCrop="1"/>
          </p:cNvPicPr>
          <p:nvPr/>
        </p:nvPicPr>
        <p:blipFill>
          <a:blip r:embed="rId10" cstate="print"/>
          <a:srcRect/>
          <a:stretch>
            <a:fillRect/>
          </a:stretch>
        </p:blipFill>
        <p:spPr bwMode="auto">
          <a:xfrm>
            <a:off x="3306618" y="3805382"/>
            <a:ext cx="5709016" cy="2900218"/>
          </a:xfrm>
          <a:prstGeom prst="rect">
            <a:avLst/>
          </a:prstGeom>
          <a:noFill/>
        </p:spPr>
      </p:pic>
      <p:sp>
        <p:nvSpPr>
          <p:cNvPr id="48" name="47 - TextBox"/>
          <p:cNvSpPr txBox="1"/>
          <p:nvPr/>
        </p:nvSpPr>
        <p:spPr>
          <a:xfrm>
            <a:off x="5541817" y="3567648"/>
            <a:ext cx="1743682" cy="338554"/>
          </a:xfrm>
          <a:prstGeom prst="rect">
            <a:avLst/>
          </a:prstGeom>
          <a:noFill/>
        </p:spPr>
        <p:txBody>
          <a:bodyPr wrap="none" rtlCol="0">
            <a:spAutoFit/>
          </a:bodyPr>
          <a:lstStyle/>
          <a:p>
            <a:r>
              <a:rPr lang="en-US" sz="1600" dirty="0" smtClean="0">
                <a:solidFill>
                  <a:srgbClr val="FF0000"/>
                </a:solidFill>
                <a:latin typeface="Arial Black" pitchFamily="34" charset="0"/>
              </a:rPr>
              <a:t>After 2 weeks</a:t>
            </a:r>
            <a:endParaRPr lang="el-GR" sz="1600" dirty="0">
              <a:solidFill>
                <a:srgbClr val="FF0000"/>
              </a:solidFill>
              <a:latin typeface="Arial Black" pitchFamily="34" charset="0"/>
            </a:endParaRPr>
          </a:p>
        </p:txBody>
      </p:sp>
      <p:pic>
        <p:nvPicPr>
          <p:cNvPr id="50" name="Picture 6" descr="http://www.nature.com/srep/2013/130717/srep00810/images/srep00810-f3.jpg"/>
          <p:cNvPicPr>
            <a:picLocks noChangeAspect="1" noChangeArrowheads="1"/>
          </p:cNvPicPr>
          <p:nvPr/>
        </p:nvPicPr>
        <p:blipFill>
          <a:blip r:embed="rId3" cstate="print"/>
          <a:srcRect t="63901" r="91324"/>
          <a:stretch>
            <a:fillRect/>
          </a:stretch>
        </p:blipFill>
        <p:spPr bwMode="auto">
          <a:xfrm>
            <a:off x="3412836" y="4607863"/>
            <a:ext cx="632690" cy="2038108"/>
          </a:xfrm>
          <a:prstGeom prst="rect">
            <a:avLst/>
          </a:prstGeom>
          <a:noFill/>
        </p:spPr>
      </p:pic>
      <p:sp>
        <p:nvSpPr>
          <p:cNvPr id="47" name="46 - Ορθογώνιο"/>
          <p:cNvSpPr/>
          <p:nvPr/>
        </p:nvSpPr>
        <p:spPr>
          <a:xfrm>
            <a:off x="5938982" y="6547126"/>
            <a:ext cx="3075696" cy="215444"/>
          </a:xfrm>
          <a:prstGeom prst="rect">
            <a:avLst/>
          </a:prstGeom>
        </p:spPr>
        <p:txBody>
          <a:bodyPr wrap="square">
            <a:spAutoFit/>
          </a:bodyPr>
          <a:lstStyle/>
          <a:p>
            <a:r>
              <a:rPr lang="en-US" sz="800" b="1" dirty="0" smtClean="0">
                <a:latin typeface="Arial Narrow" pitchFamily="34" charset="0"/>
              </a:rPr>
              <a:t>http://www.nature.com/srep/2013/130717/srep00810/full/srep00810.html</a:t>
            </a:r>
            <a:endParaRPr lang="el-GR" sz="800" b="1" dirty="0">
              <a:latin typeface="Arial Narrow" pitchFamily="34" charset="0"/>
            </a:endParaRPr>
          </a:p>
        </p:txBody>
      </p:sp>
      <p:grpSp>
        <p:nvGrpSpPr>
          <p:cNvPr id="52" name="51 - Ομάδα"/>
          <p:cNvGrpSpPr/>
          <p:nvPr/>
        </p:nvGrpSpPr>
        <p:grpSpPr>
          <a:xfrm>
            <a:off x="2660965" y="2651074"/>
            <a:ext cx="367408" cy="520609"/>
            <a:chOff x="6909699" y="683731"/>
            <a:chExt cx="367408" cy="520609"/>
          </a:xfrm>
        </p:grpSpPr>
        <p:sp>
          <p:nvSpPr>
            <p:cNvPr id="11" name="10 - Ισοσκελές τρίγωνο"/>
            <p:cNvSpPr/>
            <p:nvPr/>
          </p:nvSpPr>
          <p:spPr>
            <a:xfrm flipV="1">
              <a:off x="6955585" y="723571"/>
              <a:ext cx="276104" cy="48076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6909699" y="683731"/>
              <a:ext cx="367408" cy="276999"/>
            </a:xfrm>
            <a:prstGeom prst="rect">
              <a:avLst/>
            </a:prstGeom>
            <a:noFill/>
          </p:spPr>
          <p:txBody>
            <a:bodyPr wrap="none" rtlCol="0">
              <a:spAutoFit/>
            </a:bodyPr>
            <a:lstStyle/>
            <a:p>
              <a:r>
                <a:rPr lang="en-US" sz="1200" b="1" dirty="0" smtClean="0">
                  <a:solidFill>
                    <a:schemeClr val="bg1"/>
                  </a:solidFill>
                  <a:latin typeface="Arial Narrow" pitchFamily="34" charset="0"/>
                </a:rPr>
                <a:t>UK</a:t>
              </a:r>
              <a:endParaRPr lang="el-GR" sz="1200" b="1" dirty="0">
                <a:solidFill>
                  <a:schemeClr val="bg1"/>
                </a:solidFill>
                <a:latin typeface="Arial Narrow" pitchFamily="34" charset="0"/>
              </a:endParaRPr>
            </a:p>
          </p:txBody>
        </p:sp>
      </p:grpSp>
      <p:grpSp>
        <p:nvGrpSpPr>
          <p:cNvPr id="37" name="36 - Ομάδα"/>
          <p:cNvGrpSpPr/>
          <p:nvPr/>
        </p:nvGrpSpPr>
        <p:grpSpPr>
          <a:xfrm>
            <a:off x="1631290" y="1666624"/>
            <a:ext cx="6878087" cy="4320860"/>
            <a:chOff x="1631290" y="1666624"/>
            <a:chExt cx="6878087" cy="4320860"/>
          </a:xfrm>
        </p:grpSpPr>
        <p:pic>
          <p:nvPicPr>
            <p:cNvPr id="2" name="Picture 2" descr="http://minutemennews.com/wp-content/uploads/2013/05/Ricin+Letter.jpg"/>
            <p:cNvPicPr>
              <a:picLocks noChangeAspect="1" noChangeArrowheads="1"/>
            </p:cNvPicPr>
            <p:nvPr/>
          </p:nvPicPr>
          <p:blipFill>
            <a:blip r:embed="rId11" cstate="print"/>
            <a:srcRect/>
            <a:stretch>
              <a:fillRect/>
            </a:stretch>
          </p:blipFill>
          <p:spPr bwMode="auto">
            <a:xfrm>
              <a:off x="1631290" y="1666624"/>
              <a:ext cx="4467225" cy="2514600"/>
            </a:xfrm>
            <a:prstGeom prst="rect">
              <a:avLst/>
            </a:prstGeom>
            <a:noFill/>
          </p:spPr>
        </p:pic>
        <p:grpSp>
          <p:nvGrpSpPr>
            <p:cNvPr id="29" name="28 - Ομάδα"/>
            <p:cNvGrpSpPr/>
            <p:nvPr/>
          </p:nvGrpSpPr>
          <p:grpSpPr>
            <a:xfrm>
              <a:off x="5108973" y="3862843"/>
              <a:ext cx="3400404" cy="2103390"/>
              <a:chOff x="5108973" y="3862843"/>
              <a:chExt cx="3400404" cy="2103390"/>
            </a:xfrm>
          </p:grpSpPr>
          <p:pic>
            <p:nvPicPr>
              <p:cNvPr id="3" name="Picture 4" descr="http://img4.allvoices.com/thumbs/image/609/480/98572005-ricin-letter.jpg"/>
              <p:cNvPicPr>
                <a:picLocks noChangeAspect="1" noChangeArrowheads="1"/>
              </p:cNvPicPr>
              <p:nvPr/>
            </p:nvPicPr>
            <p:blipFill>
              <a:blip r:embed="rId12" cstate="print"/>
              <a:srcRect b="21519"/>
              <a:stretch>
                <a:fillRect/>
              </a:stretch>
            </p:blipFill>
            <p:spPr bwMode="auto">
              <a:xfrm>
                <a:off x="5108973" y="3862843"/>
                <a:ext cx="3400404" cy="2103390"/>
              </a:xfrm>
              <a:prstGeom prst="rect">
                <a:avLst/>
              </a:prstGeom>
              <a:noFill/>
            </p:spPr>
          </p:pic>
          <p:cxnSp>
            <p:nvCxnSpPr>
              <p:cNvPr id="27" name="26 - Ευθύγραμμο βέλος σύνδεσης"/>
              <p:cNvCxnSpPr/>
              <p:nvPr/>
            </p:nvCxnSpPr>
            <p:spPr>
              <a:xfrm flipH="1">
                <a:off x="6237838" y="5097101"/>
                <a:ext cx="334978" cy="1810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 Ευθύγραμμο βέλος σύνδεσης"/>
              <p:cNvCxnSpPr/>
              <p:nvPr/>
            </p:nvCxnSpPr>
            <p:spPr>
              <a:xfrm flipH="1">
                <a:off x="7829739" y="5349089"/>
                <a:ext cx="334978" cy="1810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5" name="Picture 6" descr="http://m.wsj.net/video/20130417/041713ricin/041713ricin_512x288.jpg"/>
            <p:cNvPicPr>
              <a:picLocks noChangeAspect="1" noChangeArrowheads="1"/>
            </p:cNvPicPr>
            <p:nvPr/>
          </p:nvPicPr>
          <p:blipFill>
            <a:blip r:embed="rId13" cstate="print"/>
            <a:srcRect l="27545" r="24188"/>
            <a:stretch>
              <a:fillRect/>
            </a:stretch>
          </p:blipFill>
          <p:spPr bwMode="auto">
            <a:xfrm>
              <a:off x="5918248" y="3017869"/>
              <a:ext cx="1333578" cy="1554132"/>
            </a:xfrm>
            <a:prstGeom prst="rect">
              <a:avLst/>
            </a:prstGeom>
            <a:noFill/>
          </p:spPr>
        </p:pic>
        <p:pic>
          <p:nvPicPr>
            <p:cNvPr id="45064" name="Picture 8" descr="http://upload.wikimedia.org/wikipedia/commons/thumb/6/69/Ricinus_communis_006.JPG/220px-Ricinus_communis_006.JPG"/>
            <p:cNvPicPr>
              <a:picLocks noChangeAspect="1" noChangeArrowheads="1"/>
            </p:cNvPicPr>
            <p:nvPr/>
          </p:nvPicPr>
          <p:blipFill>
            <a:blip r:embed="rId14" cstate="print"/>
            <a:srcRect/>
            <a:stretch>
              <a:fillRect/>
            </a:stretch>
          </p:blipFill>
          <p:spPr bwMode="auto">
            <a:xfrm>
              <a:off x="3521798" y="4110273"/>
              <a:ext cx="1581118" cy="1865014"/>
            </a:xfrm>
            <a:prstGeom prst="rect">
              <a:avLst/>
            </a:prstGeom>
            <a:noFill/>
          </p:spPr>
        </p:pic>
        <p:sp>
          <p:nvSpPr>
            <p:cNvPr id="32" name="31 - Ορθογώνιο"/>
            <p:cNvSpPr/>
            <p:nvPr/>
          </p:nvSpPr>
          <p:spPr>
            <a:xfrm>
              <a:off x="5028145" y="5679707"/>
              <a:ext cx="2549096" cy="307777"/>
            </a:xfrm>
            <a:prstGeom prst="rect">
              <a:avLst/>
            </a:prstGeom>
          </p:spPr>
          <p:txBody>
            <a:bodyPr wrap="none">
              <a:spAutoFit/>
            </a:bodyPr>
            <a:lstStyle/>
            <a:p>
              <a:r>
                <a:rPr lang="en-US" sz="1400" dirty="0" smtClean="0">
                  <a:latin typeface="Arial Narrow"/>
                </a:rPr>
                <a:t>◄</a:t>
              </a:r>
              <a:r>
                <a:rPr lang="en-US" sz="1400" dirty="0" smtClean="0">
                  <a:latin typeface="Arial Narrow" pitchFamily="34" charset="0"/>
                </a:rPr>
                <a:t>castor oil plant </a:t>
              </a:r>
              <a:r>
                <a:rPr lang="en-US" sz="1400" i="1" dirty="0" err="1" smtClean="0">
                  <a:latin typeface="Arial Narrow" pitchFamily="34" charset="0"/>
                </a:rPr>
                <a:t>Ricinus</a:t>
              </a:r>
              <a:r>
                <a:rPr lang="en-US" sz="1400" i="1" dirty="0" smtClean="0">
                  <a:latin typeface="Arial Narrow" pitchFamily="34" charset="0"/>
                </a:rPr>
                <a:t> </a:t>
              </a:r>
              <a:r>
                <a:rPr lang="en-US" sz="1400" i="1" dirty="0" err="1" smtClean="0">
                  <a:latin typeface="Arial Narrow" pitchFamily="34" charset="0"/>
                </a:rPr>
                <a:t>communis</a:t>
              </a:r>
              <a:endParaRPr lang="el-GR" sz="1400" dirty="0">
                <a:latin typeface="Arial Narrow" pitchFamily="34" charset="0"/>
              </a:endParaRPr>
            </a:p>
          </p:txBody>
        </p:sp>
        <p:sp>
          <p:nvSpPr>
            <p:cNvPr id="36" name="35 - Ορθογώνιο"/>
            <p:cNvSpPr/>
            <p:nvPr/>
          </p:nvSpPr>
          <p:spPr>
            <a:xfrm rot="20838136">
              <a:off x="2540741" y="2243061"/>
              <a:ext cx="174483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Apr 2013</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grpSp>
        <p:nvGrpSpPr>
          <p:cNvPr id="39" name="38 - Ομάδα"/>
          <p:cNvGrpSpPr/>
          <p:nvPr/>
        </p:nvGrpSpPr>
        <p:grpSpPr>
          <a:xfrm>
            <a:off x="2020824" y="1063690"/>
            <a:ext cx="6243065" cy="5465126"/>
            <a:chOff x="2020824" y="1063690"/>
            <a:chExt cx="6243065" cy="5465126"/>
          </a:xfrm>
        </p:grpSpPr>
        <p:pic>
          <p:nvPicPr>
            <p:cNvPr id="40" name="Picture 1"/>
            <p:cNvPicPr>
              <a:picLocks noChangeAspect="1" noChangeArrowheads="1"/>
            </p:cNvPicPr>
            <p:nvPr/>
          </p:nvPicPr>
          <p:blipFill>
            <a:blip r:embed="rId15" cstate="print"/>
            <a:srcRect l="21428" t="28921" r="50496" b="43277"/>
            <a:stretch>
              <a:fillRect/>
            </a:stretch>
          </p:blipFill>
          <p:spPr bwMode="auto">
            <a:xfrm>
              <a:off x="2020824" y="1063690"/>
              <a:ext cx="4553712" cy="2780522"/>
            </a:xfrm>
            <a:prstGeom prst="rect">
              <a:avLst/>
            </a:prstGeom>
            <a:noFill/>
            <a:ln w="9525">
              <a:noFill/>
              <a:miter lim="800000"/>
              <a:headEnd/>
              <a:tailEnd/>
            </a:ln>
          </p:spPr>
        </p:pic>
        <p:pic>
          <p:nvPicPr>
            <p:cNvPr id="42" name="Picture 2"/>
            <p:cNvPicPr>
              <a:picLocks noChangeAspect="1" noChangeArrowheads="1"/>
            </p:cNvPicPr>
            <p:nvPr/>
          </p:nvPicPr>
          <p:blipFill>
            <a:blip r:embed="rId16" cstate="print"/>
            <a:srcRect l="21429" t="49300" r="49881" b="23924"/>
            <a:stretch>
              <a:fillRect/>
            </a:stretch>
          </p:blipFill>
          <p:spPr bwMode="auto">
            <a:xfrm>
              <a:off x="2020824" y="3834508"/>
              <a:ext cx="4591050" cy="2677886"/>
            </a:xfrm>
            <a:prstGeom prst="rect">
              <a:avLst/>
            </a:prstGeom>
            <a:noFill/>
            <a:ln w="9525">
              <a:noFill/>
              <a:miter lim="800000"/>
              <a:headEnd/>
              <a:tailEnd/>
            </a:ln>
          </p:spPr>
        </p:pic>
        <p:sp>
          <p:nvSpPr>
            <p:cNvPr id="43" name="42 - Ορθογώνιο"/>
            <p:cNvSpPr/>
            <p:nvPr/>
          </p:nvSpPr>
          <p:spPr>
            <a:xfrm>
              <a:off x="4985736" y="1156823"/>
              <a:ext cx="1641410"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27 Aug 2013</a:t>
              </a:r>
              <a:endParaRPr lang="el-GR" sz="1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44" name="43 - Ορθογώνιο"/>
            <p:cNvSpPr/>
            <p:nvPr/>
          </p:nvSpPr>
          <p:spPr>
            <a:xfrm>
              <a:off x="2020824" y="1088136"/>
              <a:ext cx="4553712" cy="5440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 name="Picture 4" descr="A Marmot. Temirbek Isakunov reportedly died from bubonic plague after eating a marmot"/>
            <p:cNvPicPr>
              <a:picLocks noChangeAspect="1" noChangeArrowheads="1"/>
            </p:cNvPicPr>
            <p:nvPr/>
          </p:nvPicPr>
          <p:blipFill>
            <a:blip r:embed="rId17" cstate="print"/>
            <a:srcRect/>
            <a:stretch>
              <a:fillRect/>
            </a:stretch>
          </p:blipFill>
          <p:spPr bwMode="auto">
            <a:xfrm>
              <a:off x="6021451" y="1883664"/>
              <a:ext cx="1661160" cy="996696"/>
            </a:xfrm>
            <a:prstGeom prst="rect">
              <a:avLst/>
            </a:prstGeom>
            <a:noFill/>
            <a:ln w="38100">
              <a:solidFill>
                <a:srgbClr val="FF0000"/>
              </a:solidFill>
            </a:ln>
          </p:spPr>
        </p:pic>
        <p:pic>
          <p:nvPicPr>
            <p:cNvPr id="49" name="Picture 6" descr="http://www.worldatlas.com/webimage/countrys/asia/kgas.gif"/>
            <p:cNvPicPr>
              <a:picLocks noChangeAspect="1" noChangeArrowheads="1"/>
            </p:cNvPicPr>
            <p:nvPr/>
          </p:nvPicPr>
          <p:blipFill>
            <a:blip r:embed="rId18" cstate="print"/>
            <a:srcRect/>
            <a:stretch>
              <a:fillRect/>
            </a:stretch>
          </p:blipFill>
          <p:spPr bwMode="auto">
            <a:xfrm>
              <a:off x="6503364" y="4133088"/>
              <a:ext cx="1760525" cy="1925574"/>
            </a:xfrm>
            <a:prstGeom prst="rect">
              <a:avLst/>
            </a:prstGeom>
            <a:noFill/>
            <a:ln w="38100">
              <a:solidFill>
                <a:srgbClr val="FF0000"/>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dissolve">
                                      <p:cBhvr>
                                        <p:cTn id="11" dur="500"/>
                                        <p:tgtEl>
                                          <p:spTgt spid="4506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par>
                                <p:cTn id="21" presetID="9" presetClass="entr" presetSubtype="0" fill="hold" nodeType="withEffect">
                                  <p:stCondLst>
                                    <p:cond delay="0"/>
                                  </p:stCondLst>
                                  <p:childTnLst>
                                    <p:set>
                                      <p:cBhvr>
                                        <p:cTn id="22" dur="1" fill="hold">
                                          <p:stCondLst>
                                            <p:cond delay="0"/>
                                          </p:stCondLst>
                                        </p:cTn>
                                        <p:tgtEl>
                                          <p:spTgt spid="45060"/>
                                        </p:tgtEl>
                                        <p:attrNameLst>
                                          <p:attrName>style.visibility</p:attrName>
                                        </p:attrNameLst>
                                      </p:cBhvr>
                                      <p:to>
                                        <p:strVal val="visible"/>
                                      </p:to>
                                    </p:set>
                                    <p:animEffect transition="in" filter="dissolve">
                                      <p:cBhvr>
                                        <p:cTn id="23" dur="500"/>
                                        <p:tgtEl>
                                          <p:spTgt spid="450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dissolve">
                                      <p:cBhvr>
                                        <p:cTn id="26" dur="500"/>
                                        <p:tgtEl>
                                          <p:spTgt spid="47"/>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dissolve">
                                      <p:cBhvr>
                                        <p:cTn id="30" dur="1000"/>
                                        <p:tgtEl>
                                          <p:spTgt spid="50"/>
                                        </p:tgtEl>
                                      </p:cBhvr>
                                    </p:animEffect>
                                  </p:childTnLst>
                                </p:cTn>
                              </p:par>
                            </p:childTnLst>
                          </p:cTn>
                        </p:par>
                        <p:par>
                          <p:cTn id="31" fill="hold">
                            <p:stCondLst>
                              <p:cond delay="1500"/>
                            </p:stCondLst>
                            <p:childTnLst>
                              <p:par>
                                <p:cTn id="32" presetID="4" presetClass="entr" presetSubtype="32" fill="hold" nodeType="afterEffect">
                                  <p:stCondLst>
                                    <p:cond delay="0"/>
                                  </p:stCondLst>
                                  <p:childTnLst>
                                    <p:set>
                                      <p:cBhvr>
                                        <p:cTn id="33" dur="1" fill="hold">
                                          <p:stCondLst>
                                            <p:cond delay="0"/>
                                          </p:stCondLst>
                                        </p:cTn>
                                        <p:tgtEl>
                                          <p:spTgt spid="51202"/>
                                        </p:tgtEl>
                                        <p:attrNameLst>
                                          <p:attrName>style.visibility</p:attrName>
                                        </p:attrNameLst>
                                      </p:cBhvr>
                                      <p:to>
                                        <p:strVal val="visible"/>
                                      </p:to>
                                    </p:set>
                                    <p:animEffect transition="in" filter="box(out)">
                                      <p:cBhvr>
                                        <p:cTn id="34" dur="2000"/>
                                        <p:tgtEl>
                                          <p:spTgt spid="5120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dissolv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dissolv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dissolve">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 Box 5"/>
          <p:cNvSpPr txBox="1">
            <a:spLocks noChangeArrowheads="1"/>
          </p:cNvSpPr>
          <p:nvPr/>
        </p:nvSpPr>
        <p:spPr bwMode="auto">
          <a:xfrm>
            <a:off x="119964" y="270383"/>
            <a:ext cx="1629549"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Agro-terrorism</a:t>
            </a:r>
            <a:endParaRPr lang="el-GR" sz="1400" dirty="0">
              <a:solidFill>
                <a:schemeClr val="bg1"/>
              </a:solidFill>
              <a:latin typeface="Arial Black" pitchFamily="34" charset="0"/>
            </a:endParaRPr>
          </a:p>
        </p:txBody>
      </p:sp>
      <p:grpSp>
        <p:nvGrpSpPr>
          <p:cNvPr id="18" name="17 - Ομάδα"/>
          <p:cNvGrpSpPr/>
          <p:nvPr/>
        </p:nvGrpSpPr>
        <p:grpSpPr>
          <a:xfrm>
            <a:off x="4533900" y="2797523"/>
            <a:ext cx="4610100" cy="4024265"/>
            <a:chOff x="4533900" y="2797523"/>
            <a:chExt cx="4610100" cy="4024265"/>
          </a:xfrm>
        </p:grpSpPr>
        <p:pic>
          <p:nvPicPr>
            <p:cNvPr id="182276" name="Picture 4" descr="http://img.medscape.com/fullsize/migrated/482/308/bio482308.fig2.gif"/>
            <p:cNvPicPr>
              <a:picLocks noChangeAspect="1" noChangeArrowheads="1"/>
            </p:cNvPicPr>
            <p:nvPr/>
          </p:nvPicPr>
          <p:blipFill>
            <a:blip r:embed="rId2" cstate="print"/>
            <a:srcRect t="4629"/>
            <a:stretch>
              <a:fillRect/>
            </a:stretch>
          </p:blipFill>
          <p:spPr bwMode="auto">
            <a:xfrm>
              <a:off x="4533900" y="2797523"/>
              <a:ext cx="4610100" cy="4024265"/>
            </a:xfrm>
            <a:prstGeom prst="rect">
              <a:avLst/>
            </a:prstGeom>
            <a:noFill/>
          </p:spPr>
        </p:pic>
        <p:pic>
          <p:nvPicPr>
            <p:cNvPr id="182278" name="Picture 6" descr="http://www.pongobeach.com/docs/Treasure%20Chest/Animal%20Farm/Animal%20Farm%20Collection.html.files.hidden/Animal%20Farm%20Banner.png"/>
            <p:cNvPicPr>
              <a:picLocks noChangeAspect="1" noChangeArrowheads="1"/>
            </p:cNvPicPr>
            <p:nvPr/>
          </p:nvPicPr>
          <p:blipFill>
            <a:blip r:embed="rId3" cstate="print"/>
            <a:srcRect/>
            <a:stretch>
              <a:fillRect/>
            </a:stretch>
          </p:blipFill>
          <p:spPr bwMode="auto">
            <a:xfrm>
              <a:off x="5932888" y="5677277"/>
              <a:ext cx="3066413" cy="904592"/>
            </a:xfrm>
            <a:prstGeom prst="rect">
              <a:avLst/>
            </a:prstGeom>
            <a:noFill/>
          </p:spPr>
        </p:pic>
        <p:pic>
          <p:nvPicPr>
            <p:cNvPr id="11" name="Picture 14" descr="http://clipartist.info/openclipart.org/SVG/dismal_denizen/dismal_denizen_fork-800px.png"/>
            <p:cNvPicPr>
              <a:picLocks noChangeAspect="1" noChangeArrowheads="1"/>
            </p:cNvPicPr>
            <p:nvPr/>
          </p:nvPicPr>
          <p:blipFill>
            <a:blip r:embed="rId4" cstate="print"/>
            <a:srcRect/>
            <a:stretch>
              <a:fillRect/>
            </a:stretch>
          </p:blipFill>
          <p:spPr bwMode="auto">
            <a:xfrm>
              <a:off x="5260222" y="6204371"/>
              <a:ext cx="613969" cy="547432"/>
            </a:xfrm>
            <a:prstGeom prst="rect">
              <a:avLst/>
            </a:prstGeom>
            <a:noFill/>
          </p:spPr>
        </p:pic>
      </p:grpSp>
      <p:sp>
        <p:nvSpPr>
          <p:cNvPr id="13" name="12 - Ορθογώνιο"/>
          <p:cNvSpPr/>
          <p:nvPr/>
        </p:nvSpPr>
        <p:spPr>
          <a:xfrm>
            <a:off x="4595813" y="773699"/>
            <a:ext cx="4204155" cy="1862048"/>
          </a:xfrm>
          <a:prstGeom prst="rect">
            <a:avLst/>
          </a:prstGeom>
        </p:spPr>
        <p:txBody>
          <a:bodyPr wrap="square">
            <a:spAutoFit/>
          </a:bodyPr>
          <a:lstStyle/>
          <a:p>
            <a:r>
              <a:rPr lang="en-US" sz="1600" b="1" dirty="0" smtClean="0">
                <a:solidFill>
                  <a:srgbClr val="FF0000"/>
                </a:solidFill>
                <a:latin typeface="Arial Narrow" pitchFamily="34" charset="0"/>
              </a:rPr>
              <a:t>The deliberate introduction of a disease</a:t>
            </a:r>
          </a:p>
          <a:p>
            <a:r>
              <a:rPr lang="en-US" sz="1600" b="1" dirty="0" smtClean="0">
                <a:solidFill>
                  <a:srgbClr val="FF0000"/>
                </a:solidFill>
                <a:latin typeface="Arial Narrow" pitchFamily="34" charset="0"/>
              </a:rPr>
              <a:t>agent, either against livestock or into the food chain, for purposes of undermining stability and/or generating fear.</a:t>
            </a:r>
          </a:p>
          <a:p>
            <a:endParaRPr lang="en-US" sz="1000" dirty="0" smtClean="0">
              <a:latin typeface="Arial Narrow" pitchFamily="34" charset="0"/>
            </a:endParaRPr>
          </a:p>
          <a:p>
            <a:r>
              <a:rPr lang="en-US" sz="1000" dirty="0" smtClean="0">
                <a:latin typeface="Arial Narrow" pitchFamily="34" charset="0"/>
              </a:rPr>
              <a:t>Hearings Before the Senate Subcommittee on Oversight of Government Management, Restructuring and the District of Columbia, 107</a:t>
            </a:r>
            <a:r>
              <a:rPr lang="en-US" sz="1000" baseline="30000" dirty="0" smtClean="0">
                <a:latin typeface="Arial Narrow" pitchFamily="34" charset="0"/>
              </a:rPr>
              <a:t>th</a:t>
            </a:r>
            <a:r>
              <a:rPr lang="en-US" sz="1000" dirty="0" smtClean="0">
                <a:latin typeface="Arial Narrow" pitchFamily="34" charset="0"/>
              </a:rPr>
              <a:t> Cong. 1</a:t>
            </a:r>
            <a:r>
              <a:rPr lang="en-US" sz="1000" baseline="30000" dirty="0" smtClean="0">
                <a:latin typeface="Arial Narrow" pitchFamily="34" charset="0"/>
              </a:rPr>
              <a:t>st</a:t>
            </a:r>
            <a:r>
              <a:rPr lang="en-US" sz="1000" dirty="0" smtClean="0">
                <a:latin typeface="Arial Narrow" pitchFamily="34" charset="0"/>
              </a:rPr>
              <a:t> </a:t>
            </a:r>
            <a:r>
              <a:rPr lang="en-US" sz="1000" dirty="0" err="1" smtClean="0">
                <a:latin typeface="Arial Narrow" pitchFamily="34" charset="0"/>
              </a:rPr>
              <a:t>Sess</a:t>
            </a:r>
            <a:r>
              <a:rPr lang="en-US" sz="1000" dirty="0" smtClean="0">
                <a:latin typeface="Arial Narrow" pitchFamily="34" charset="0"/>
              </a:rPr>
              <a:t> (2001) (testimony of </a:t>
            </a:r>
            <a:r>
              <a:rPr lang="en-US" sz="1100" b="1" dirty="0" smtClean="0">
                <a:solidFill>
                  <a:srgbClr val="FF0000"/>
                </a:solidFill>
                <a:latin typeface="Arial Narrow" pitchFamily="34" charset="0"/>
              </a:rPr>
              <a:t>Peter Chalk </a:t>
            </a:r>
            <a:r>
              <a:rPr lang="en-US" sz="1000" dirty="0" smtClean="0">
                <a:latin typeface="Arial Narrow" pitchFamily="34" charset="0"/>
              </a:rPr>
              <a:t>on Terrorism, Infrastructure Protection, and the U.S. Food and Agricultural Sector, p. 2).</a:t>
            </a:r>
            <a:endParaRPr lang="el-GR" sz="1000" dirty="0">
              <a:latin typeface="Arial Narrow" pitchFamily="34" charset="0"/>
            </a:endParaRPr>
          </a:p>
        </p:txBody>
      </p:sp>
      <p:sp>
        <p:nvSpPr>
          <p:cNvPr id="5" name="4 - Ορθογώνιο"/>
          <p:cNvSpPr/>
          <p:nvPr/>
        </p:nvSpPr>
        <p:spPr>
          <a:xfrm>
            <a:off x="114300" y="5303367"/>
            <a:ext cx="4291445" cy="1200329"/>
          </a:xfrm>
          <a:prstGeom prst="rect">
            <a:avLst/>
          </a:prstGeom>
          <a:solidFill>
            <a:srgbClr val="FFFF00"/>
          </a:solidFill>
        </p:spPr>
        <p:txBody>
          <a:bodyPr wrap="square">
            <a:spAutoFit/>
          </a:bodyPr>
          <a:lstStyle/>
          <a:p>
            <a:r>
              <a:rPr lang="en-US" sz="1600" b="1" dirty="0" smtClean="0">
                <a:latin typeface="Arial Narrow" pitchFamily="34" charset="0"/>
              </a:rPr>
              <a:t>Most Americans </a:t>
            </a:r>
            <a:r>
              <a:rPr lang="en-US" sz="1600" b="1" dirty="0" smtClean="0">
                <a:solidFill>
                  <a:srgbClr val="FF0000"/>
                </a:solidFill>
                <a:latin typeface="Arial Narrow" pitchFamily="34" charset="0"/>
              </a:rPr>
              <a:t>take it for granted that food is readily available </a:t>
            </a:r>
            <a:r>
              <a:rPr lang="en-US" sz="1600" b="1" dirty="0" smtClean="0">
                <a:latin typeface="Arial Narrow" pitchFamily="34" charset="0"/>
              </a:rPr>
              <a:t>and</a:t>
            </a:r>
            <a:r>
              <a:rPr lang="en-US" sz="1600" b="1" dirty="0" smtClean="0">
                <a:solidFill>
                  <a:srgbClr val="FF0000"/>
                </a:solidFill>
                <a:latin typeface="Arial Narrow" pitchFamily="34" charset="0"/>
              </a:rPr>
              <a:t> that their food is safe </a:t>
            </a:r>
          </a:p>
          <a:p>
            <a:endParaRPr lang="en-US" sz="1000" dirty="0" smtClean="0">
              <a:latin typeface="Arial Narrow" pitchFamily="34" charset="0"/>
            </a:endParaRPr>
          </a:p>
          <a:p>
            <a:r>
              <a:rPr lang="en-US" sz="1000" dirty="0" smtClean="0">
                <a:latin typeface="Arial Narrow" pitchFamily="34" charset="0"/>
              </a:rPr>
              <a:t>Chalk P. Hitting America's Soft Underbelly: The Potential Threat of Deliberate Biological Attacks Against the U.S. Agricultural and Food Industry. Santa Monica, </a:t>
            </a:r>
            <a:r>
              <a:rPr lang="en-US" sz="1000" dirty="0" err="1" smtClean="0">
                <a:latin typeface="Arial Narrow" pitchFamily="34" charset="0"/>
              </a:rPr>
              <a:t>Calif</a:t>
            </a:r>
            <a:r>
              <a:rPr lang="en-US" sz="1000" dirty="0" smtClean="0">
                <a:latin typeface="Arial Narrow" pitchFamily="34" charset="0"/>
              </a:rPr>
              <a:t>: RAND National Defense Research Institute; 2004:33.</a:t>
            </a:r>
            <a:endParaRPr lang="en-US" sz="1000" b="1" dirty="0" smtClean="0">
              <a:solidFill>
                <a:srgbClr val="FF0000"/>
              </a:solidFill>
              <a:latin typeface="Arial Narrow" pitchFamily="34" charset="0"/>
            </a:endParaRPr>
          </a:p>
        </p:txBody>
      </p:sp>
      <p:sp>
        <p:nvSpPr>
          <p:cNvPr id="14" name="13 - Ορθογώνιο"/>
          <p:cNvSpPr/>
          <p:nvPr/>
        </p:nvSpPr>
        <p:spPr>
          <a:xfrm>
            <a:off x="114300" y="4048212"/>
            <a:ext cx="4294738" cy="1046440"/>
          </a:xfrm>
          <a:prstGeom prst="rect">
            <a:avLst/>
          </a:prstGeom>
          <a:solidFill>
            <a:srgbClr val="FFD03B"/>
          </a:solidFill>
        </p:spPr>
        <p:txBody>
          <a:bodyPr wrap="square">
            <a:spAutoFit/>
          </a:bodyPr>
          <a:lstStyle/>
          <a:p>
            <a:r>
              <a:rPr lang="en-US" sz="1600" b="1" dirty="0" smtClean="0">
                <a:solidFill>
                  <a:srgbClr val="FF0000"/>
                </a:solidFill>
                <a:latin typeface="Arial Narrow" pitchFamily="34" charset="0"/>
              </a:rPr>
              <a:t>Average distance 1 pound of meat travels </a:t>
            </a:r>
            <a:r>
              <a:rPr lang="en-US" sz="1600" b="1" dirty="0" smtClean="0">
                <a:latin typeface="Arial Narrow" pitchFamily="34" charset="0"/>
              </a:rPr>
              <a:t>from</a:t>
            </a:r>
            <a:r>
              <a:rPr lang="en-US" sz="1600" b="1" dirty="0" smtClean="0">
                <a:solidFill>
                  <a:srgbClr val="FF0000"/>
                </a:solidFill>
                <a:latin typeface="Arial Narrow" pitchFamily="34" charset="0"/>
              </a:rPr>
              <a:t> farm </a:t>
            </a:r>
            <a:r>
              <a:rPr lang="en-US" sz="1600" b="1" dirty="0" smtClean="0">
                <a:latin typeface="Arial Narrow" pitchFamily="34" charset="0"/>
              </a:rPr>
              <a:t>to</a:t>
            </a:r>
            <a:r>
              <a:rPr lang="en-US" sz="1600" b="1" dirty="0" smtClean="0">
                <a:solidFill>
                  <a:srgbClr val="FF0000"/>
                </a:solidFill>
                <a:latin typeface="Arial Narrow" pitchFamily="34" charset="0"/>
              </a:rPr>
              <a:t> table in the U.S. is </a:t>
            </a:r>
            <a:r>
              <a:rPr lang="en-US" sz="1600" b="1" dirty="0" smtClean="0">
                <a:latin typeface="Arial Narrow" pitchFamily="34" charset="0"/>
              </a:rPr>
              <a:t>1,000 miles</a:t>
            </a:r>
          </a:p>
          <a:p>
            <a:endParaRPr lang="en-US" sz="1000" dirty="0" smtClean="0">
              <a:latin typeface="Arial Narrow" pitchFamily="34" charset="0"/>
            </a:endParaRPr>
          </a:p>
          <a:p>
            <a:r>
              <a:rPr lang="en-US" sz="1000" dirty="0" smtClean="0">
                <a:latin typeface="Arial Narrow" pitchFamily="34" charset="0"/>
              </a:rPr>
              <a:t>Gilmore Commission Report. Forging America's New Normalcy: Securing our Homeland, Protecting our Liberty. Arlington, </a:t>
            </a:r>
            <a:r>
              <a:rPr lang="en-US" sz="1000" dirty="0" err="1" smtClean="0">
                <a:latin typeface="Arial Narrow" pitchFamily="34" charset="0"/>
              </a:rPr>
              <a:t>Va</a:t>
            </a:r>
            <a:r>
              <a:rPr lang="en-US" sz="1000" dirty="0" smtClean="0">
                <a:latin typeface="Arial Narrow" pitchFamily="34" charset="0"/>
              </a:rPr>
              <a:t>: RAND Corp; 2003: Chap 7.</a:t>
            </a:r>
            <a:endParaRPr lang="el-GR" sz="1000" dirty="0">
              <a:latin typeface="Arial Narrow" pitchFamily="34" charset="0"/>
            </a:endParaRPr>
          </a:p>
        </p:txBody>
      </p:sp>
      <p:grpSp>
        <p:nvGrpSpPr>
          <p:cNvPr id="17" name="16 - Ομάδα"/>
          <p:cNvGrpSpPr/>
          <p:nvPr/>
        </p:nvGrpSpPr>
        <p:grpSpPr>
          <a:xfrm>
            <a:off x="0" y="688063"/>
            <a:ext cx="4463358" cy="3267732"/>
            <a:chOff x="0" y="688063"/>
            <a:chExt cx="4463358" cy="3267732"/>
          </a:xfrm>
        </p:grpSpPr>
        <p:pic>
          <p:nvPicPr>
            <p:cNvPr id="182274" name="Picture 2" descr="http://img.medscape.com/fullsize/migrated/482/308/bio482308.fig1.gif"/>
            <p:cNvPicPr>
              <a:picLocks noChangeAspect="1" noChangeArrowheads="1"/>
            </p:cNvPicPr>
            <p:nvPr/>
          </p:nvPicPr>
          <p:blipFill>
            <a:blip r:embed="rId5" cstate="print"/>
            <a:srcRect t="5710" b="4993"/>
            <a:stretch>
              <a:fillRect/>
            </a:stretch>
          </p:blipFill>
          <p:spPr bwMode="auto">
            <a:xfrm>
              <a:off x="0" y="688063"/>
              <a:ext cx="4371975" cy="3232087"/>
            </a:xfrm>
            <a:prstGeom prst="rect">
              <a:avLst/>
            </a:prstGeom>
            <a:noFill/>
          </p:spPr>
        </p:pic>
        <p:pic>
          <p:nvPicPr>
            <p:cNvPr id="182280" name="Picture 8" descr="http://files.softicons.com/download/animal-icons/farm-icons-by-fixicon/png/256/cow.png"/>
            <p:cNvPicPr>
              <a:picLocks noChangeAspect="1" noChangeArrowheads="1"/>
            </p:cNvPicPr>
            <p:nvPr/>
          </p:nvPicPr>
          <p:blipFill>
            <a:blip r:embed="rId6" cstate="print"/>
            <a:srcRect/>
            <a:stretch>
              <a:fillRect/>
            </a:stretch>
          </p:blipFill>
          <p:spPr bwMode="auto">
            <a:xfrm>
              <a:off x="2996697" y="996887"/>
              <a:ext cx="1018672" cy="1018672"/>
            </a:xfrm>
            <a:prstGeom prst="rect">
              <a:avLst/>
            </a:prstGeom>
            <a:noFill/>
          </p:spPr>
        </p:pic>
        <p:pic>
          <p:nvPicPr>
            <p:cNvPr id="182286" name="Picture 14" descr="http://clipartist.info/openclipart.org/SVG/dismal_denizen/dismal_denizen_fork-800px.png"/>
            <p:cNvPicPr>
              <a:picLocks noChangeAspect="1" noChangeArrowheads="1"/>
            </p:cNvPicPr>
            <p:nvPr/>
          </p:nvPicPr>
          <p:blipFill>
            <a:blip r:embed="rId4" cstate="print"/>
            <a:srcRect/>
            <a:stretch>
              <a:fillRect/>
            </a:stretch>
          </p:blipFill>
          <p:spPr bwMode="auto">
            <a:xfrm>
              <a:off x="3849389" y="3408363"/>
              <a:ext cx="613969" cy="547432"/>
            </a:xfrm>
            <a:prstGeom prst="rect">
              <a:avLst/>
            </a:prstGeom>
            <a:noFill/>
          </p:spPr>
        </p:pic>
        <p:pic>
          <p:nvPicPr>
            <p:cNvPr id="182282" name="Picture 10" descr="http://www.veryicon.com/icon/png/Animal/Farm/Pig.png"/>
            <p:cNvPicPr>
              <a:picLocks noChangeAspect="1" noChangeArrowheads="1"/>
            </p:cNvPicPr>
            <p:nvPr/>
          </p:nvPicPr>
          <p:blipFill>
            <a:blip r:embed="rId7" cstate="print"/>
            <a:srcRect/>
            <a:stretch>
              <a:fillRect/>
            </a:stretch>
          </p:blipFill>
          <p:spPr bwMode="auto">
            <a:xfrm>
              <a:off x="3711920" y="1386186"/>
              <a:ext cx="584106" cy="584106"/>
            </a:xfrm>
            <a:prstGeom prst="rect">
              <a:avLst/>
            </a:prstGeom>
            <a:noFill/>
          </p:spPr>
        </p:pic>
        <p:pic>
          <p:nvPicPr>
            <p:cNvPr id="182284" name="Picture 12" descr="http://www.veryicon.com/icon/png/Animal/Farm/Chicken.png"/>
            <p:cNvPicPr>
              <a:picLocks noChangeAspect="1" noChangeArrowheads="1"/>
            </p:cNvPicPr>
            <p:nvPr/>
          </p:nvPicPr>
          <p:blipFill>
            <a:blip r:embed="rId8" cstate="print"/>
            <a:srcRect/>
            <a:stretch>
              <a:fillRect/>
            </a:stretch>
          </p:blipFill>
          <p:spPr bwMode="auto">
            <a:xfrm>
              <a:off x="3529848" y="765284"/>
              <a:ext cx="476470" cy="47647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2" cstate="print"/>
          <a:srcRect/>
          <a:stretch>
            <a:fillRect/>
          </a:stretch>
        </p:blipFill>
        <p:spPr bwMode="auto">
          <a:xfrm>
            <a:off x="4843605" y="1117836"/>
            <a:ext cx="4145780" cy="559078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2085" t="1540" r="26166" b="90486"/>
          <a:stretch>
            <a:fillRect/>
          </a:stretch>
        </p:blipFill>
        <p:spPr bwMode="auto">
          <a:xfrm>
            <a:off x="2924269" y="606580"/>
            <a:ext cx="3902044" cy="371192"/>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579" t="68413" r="1736" b="3579"/>
          <a:stretch>
            <a:fillRect/>
          </a:stretch>
        </p:blipFill>
        <p:spPr bwMode="auto">
          <a:xfrm>
            <a:off x="0" y="2654528"/>
            <a:ext cx="9144000" cy="1507669"/>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l="584" t="69422" r="1285" b="1086"/>
          <a:stretch>
            <a:fillRect/>
          </a:stretch>
        </p:blipFill>
        <p:spPr bwMode="auto">
          <a:xfrm>
            <a:off x="0" y="5441134"/>
            <a:ext cx="9144000" cy="141686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837" t="10444" r="1507" b="60575"/>
          <a:stretch>
            <a:fillRect/>
          </a:stretch>
        </p:blipFill>
        <p:spPr bwMode="auto">
          <a:xfrm>
            <a:off x="0" y="4105480"/>
            <a:ext cx="9144000" cy="1380920"/>
          </a:xfrm>
          <a:prstGeom prst="rect">
            <a:avLst/>
          </a:prstGeom>
          <a:noFill/>
          <a:ln w="9525">
            <a:noFill/>
            <a:miter lim="800000"/>
            <a:headEnd/>
            <a:tailEnd/>
          </a:ln>
        </p:spPr>
      </p:pic>
      <p:pic>
        <p:nvPicPr>
          <p:cNvPr id="7" name="Picture 12" descr="http://www.veryicon.com/icon/png/Animal/Farm/Chicken.png"/>
          <p:cNvPicPr>
            <a:picLocks noChangeAspect="1" noChangeArrowheads="1"/>
          </p:cNvPicPr>
          <p:nvPr/>
        </p:nvPicPr>
        <p:blipFill>
          <a:blip r:embed="rId5" cstate="print"/>
          <a:srcRect/>
          <a:stretch>
            <a:fillRect/>
          </a:stretch>
        </p:blipFill>
        <p:spPr bwMode="auto">
          <a:xfrm>
            <a:off x="2434375" y="4468150"/>
            <a:ext cx="601789" cy="601789"/>
          </a:xfrm>
          <a:prstGeom prst="rect">
            <a:avLst/>
          </a:prstGeom>
          <a:noFill/>
        </p:spPr>
      </p:pic>
      <p:pic>
        <p:nvPicPr>
          <p:cNvPr id="8" name="Picture 10" descr="http://www.veryicon.com/icon/png/Animal/Farm/Pig.png"/>
          <p:cNvPicPr>
            <a:picLocks noChangeAspect="1" noChangeArrowheads="1"/>
          </p:cNvPicPr>
          <p:nvPr/>
        </p:nvPicPr>
        <p:blipFill>
          <a:blip r:embed="rId6" cstate="print"/>
          <a:srcRect/>
          <a:stretch>
            <a:fillRect/>
          </a:stretch>
        </p:blipFill>
        <p:spPr bwMode="auto">
          <a:xfrm>
            <a:off x="2326740" y="3116310"/>
            <a:ext cx="584106" cy="584106"/>
          </a:xfrm>
          <a:prstGeom prst="rect">
            <a:avLst/>
          </a:prstGeom>
          <a:noFill/>
        </p:spPr>
      </p:pic>
      <p:pic>
        <p:nvPicPr>
          <p:cNvPr id="1032" name="Picture 8" descr="http://images4.wikia.nocookie.net/__cb62191/empiresandallies/images/thumb/1/1f/Goal_Corn.png/100px-0,97,0,96-Goal_Corn.png"/>
          <p:cNvPicPr>
            <a:picLocks noChangeAspect="1" noChangeArrowheads="1"/>
          </p:cNvPicPr>
          <p:nvPr/>
        </p:nvPicPr>
        <p:blipFill>
          <a:blip r:embed="rId7" cstate="print"/>
          <a:srcRect/>
          <a:stretch>
            <a:fillRect/>
          </a:stretch>
        </p:blipFill>
        <p:spPr bwMode="auto">
          <a:xfrm>
            <a:off x="2272420" y="5866157"/>
            <a:ext cx="590142" cy="590143"/>
          </a:xfrm>
          <a:prstGeom prst="rect">
            <a:avLst/>
          </a:prstGeom>
          <a:noFill/>
        </p:spPr>
      </p:pic>
      <p:pic>
        <p:nvPicPr>
          <p:cNvPr id="11" name="Picture 3"/>
          <p:cNvPicPr>
            <a:picLocks noChangeAspect="1" noChangeArrowheads="1"/>
          </p:cNvPicPr>
          <p:nvPr/>
        </p:nvPicPr>
        <p:blipFill>
          <a:blip r:embed="rId3" cstate="print"/>
          <a:srcRect l="798" t="9546" r="1368" b="62058"/>
          <a:stretch>
            <a:fillRect/>
          </a:stretch>
        </p:blipFill>
        <p:spPr bwMode="auto">
          <a:xfrm>
            <a:off x="0" y="968722"/>
            <a:ext cx="9144000" cy="1665835"/>
          </a:xfrm>
          <a:prstGeom prst="rect">
            <a:avLst/>
          </a:prstGeom>
          <a:noFill/>
          <a:ln w="9525">
            <a:noFill/>
            <a:miter lim="800000"/>
            <a:headEnd/>
            <a:tailEnd/>
          </a:ln>
        </p:spPr>
      </p:pic>
      <p:pic>
        <p:nvPicPr>
          <p:cNvPr id="1030" name="Picture 6" descr="http://icons.iconarchive.com/icons/aha-soft/agriculture/256/cow-icon.png"/>
          <p:cNvPicPr>
            <a:picLocks noChangeAspect="1" noChangeArrowheads="1"/>
          </p:cNvPicPr>
          <p:nvPr/>
        </p:nvPicPr>
        <p:blipFill>
          <a:blip r:embed="rId8" cstate="print"/>
          <a:srcRect/>
          <a:stretch>
            <a:fillRect/>
          </a:stretch>
        </p:blipFill>
        <p:spPr bwMode="auto">
          <a:xfrm>
            <a:off x="2334787" y="1475715"/>
            <a:ext cx="648486" cy="648486"/>
          </a:xfrm>
          <a:prstGeom prst="rect">
            <a:avLst/>
          </a:prstGeom>
          <a:noFill/>
        </p:spPr>
      </p:pic>
      <p:sp>
        <p:nvSpPr>
          <p:cNvPr id="12" name="11 - Ορθογώνιο"/>
          <p:cNvSpPr/>
          <p:nvPr/>
        </p:nvSpPr>
        <p:spPr>
          <a:xfrm>
            <a:off x="512763" y="1392032"/>
            <a:ext cx="53251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5</a:t>
            </a:r>
            <a:endPar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3" name="12 - Ορθογώνιο"/>
          <p:cNvSpPr/>
          <p:nvPr/>
        </p:nvSpPr>
        <p:spPr>
          <a:xfrm>
            <a:off x="512763" y="2911504"/>
            <a:ext cx="53251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4" name="13 - Ορθογώνιο"/>
          <p:cNvSpPr/>
          <p:nvPr/>
        </p:nvSpPr>
        <p:spPr>
          <a:xfrm>
            <a:off x="512763" y="4286123"/>
            <a:ext cx="53251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5" name="14 - Ορθογώνιο"/>
          <p:cNvSpPr/>
          <p:nvPr/>
        </p:nvSpPr>
        <p:spPr>
          <a:xfrm>
            <a:off x="512763" y="5616981"/>
            <a:ext cx="532518"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a:t>
            </a:r>
            <a:endParaRPr lang="el-G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17" name="16 - Ομάδα"/>
          <p:cNvGrpSpPr/>
          <p:nvPr/>
        </p:nvGrpSpPr>
        <p:grpSpPr>
          <a:xfrm>
            <a:off x="4734962" y="1076324"/>
            <a:ext cx="4409038" cy="5781676"/>
            <a:chOff x="155575" y="721275"/>
            <a:chExt cx="3562350" cy="5781676"/>
          </a:xfrm>
        </p:grpSpPr>
        <p:pic>
          <p:nvPicPr>
            <p:cNvPr id="18" name="Picture 16" descr="http://www.discoverymedicine.com/Julian-L-Ambrus/files/2009/08/ambrus_38_tab-2.jpg"/>
            <p:cNvPicPr>
              <a:picLocks noChangeAspect="1" noChangeArrowheads="1"/>
            </p:cNvPicPr>
            <p:nvPr/>
          </p:nvPicPr>
          <p:blipFill>
            <a:blip r:embed="rId9" cstate="print"/>
            <a:srcRect/>
            <a:stretch>
              <a:fillRect/>
            </a:stretch>
          </p:blipFill>
          <p:spPr bwMode="auto">
            <a:xfrm>
              <a:off x="155575" y="721275"/>
              <a:ext cx="3562350" cy="5781676"/>
            </a:xfrm>
            <a:prstGeom prst="rect">
              <a:avLst/>
            </a:prstGeom>
            <a:noFill/>
          </p:spPr>
        </p:pic>
        <p:sp>
          <p:nvSpPr>
            <p:cNvPr id="19" name="18 - Ορθογώνιο"/>
            <p:cNvSpPr/>
            <p:nvPr/>
          </p:nvSpPr>
          <p:spPr>
            <a:xfrm>
              <a:off x="271605" y="841971"/>
              <a:ext cx="3295459" cy="3259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Arial Narrow" pitchFamily="34" charset="0"/>
                </a:rPr>
                <a:t>Bioterrorism Diseases/Agents</a:t>
              </a:r>
              <a:endParaRPr lang="el-GR" b="1" dirty="0">
                <a:solidFill>
                  <a:srgbClr val="FF0000"/>
                </a:solidFill>
                <a:latin typeface="Arial Narrow" pitchFamily="34" charset="0"/>
              </a:endParaRPr>
            </a:p>
          </p:txBody>
        </p:sp>
        <p:sp>
          <p:nvSpPr>
            <p:cNvPr id="20" name="19 - Ορθογώνιο"/>
            <p:cNvSpPr/>
            <p:nvPr/>
          </p:nvSpPr>
          <p:spPr>
            <a:xfrm>
              <a:off x="298763" y="2815626"/>
              <a:ext cx="3250196" cy="2109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033" name="Picture 9"/>
          <p:cNvPicPr>
            <a:picLocks noChangeAspect="1" noChangeArrowheads="1"/>
          </p:cNvPicPr>
          <p:nvPr/>
        </p:nvPicPr>
        <p:blipFill>
          <a:blip r:embed="rId10" cstate="print"/>
          <a:srcRect/>
          <a:stretch>
            <a:fillRect/>
          </a:stretch>
        </p:blipFill>
        <p:spPr bwMode="auto">
          <a:xfrm>
            <a:off x="7396681" y="4504666"/>
            <a:ext cx="1439501" cy="1660744"/>
          </a:xfrm>
          <a:prstGeom prst="rect">
            <a:avLst/>
          </a:prstGeom>
          <a:noFill/>
          <a:ln w="28575">
            <a:solidFill>
              <a:srgbClr val="FF0000"/>
            </a:solidFill>
            <a:miter lim="800000"/>
            <a:headEnd/>
            <a:tailEnd/>
          </a:ln>
        </p:spPr>
      </p:pic>
      <p:sp>
        <p:nvSpPr>
          <p:cNvPr id="26" name="25 - Ορθογώνιο"/>
          <p:cNvSpPr/>
          <p:nvPr/>
        </p:nvSpPr>
        <p:spPr>
          <a:xfrm>
            <a:off x="651768" y="1609590"/>
            <a:ext cx="131959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Mar 2013</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27" name="Text Box 5"/>
          <p:cNvSpPr txBox="1">
            <a:spLocks noChangeArrowheads="1"/>
          </p:cNvSpPr>
          <p:nvPr/>
        </p:nvSpPr>
        <p:spPr bwMode="auto">
          <a:xfrm>
            <a:off x="119964" y="261330"/>
            <a:ext cx="1629549"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Agro-terrorism</a:t>
            </a:r>
            <a:endParaRPr lang="el-GR" sz="1400" dirty="0">
              <a:solidFill>
                <a:schemeClr val="bg1"/>
              </a:solidFill>
              <a:latin typeface="Arial Black" pitchFamily="34" charset="0"/>
            </a:endParaRPr>
          </a:p>
        </p:txBody>
      </p:sp>
      <p:grpSp>
        <p:nvGrpSpPr>
          <p:cNvPr id="37" name="36 - Ομάδα"/>
          <p:cNvGrpSpPr/>
          <p:nvPr/>
        </p:nvGrpSpPr>
        <p:grpSpPr>
          <a:xfrm>
            <a:off x="158748" y="1234439"/>
            <a:ext cx="8514784" cy="5271832"/>
            <a:chOff x="144848" y="1276016"/>
            <a:chExt cx="8514784" cy="5271832"/>
          </a:xfrm>
        </p:grpSpPr>
        <p:grpSp>
          <p:nvGrpSpPr>
            <p:cNvPr id="36" name="35 - Ομάδα"/>
            <p:cNvGrpSpPr/>
            <p:nvPr/>
          </p:nvGrpSpPr>
          <p:grpSpPr>
            <a:xfrm>
              <a:off x="144848" y="1276016"/>
              <a:ext cx="8514784" cy="5271832"/>
              <a:chOff x="0" y="1239804"/>
              <a:chExt cx="8514784" cy="5271832"/>
            </a:xfrm>
          </p:grpSpPr>
          <p:pic>
            <p:nvPicPr>
              <p:cNvPr id="2" name="Picture 2"/>
              <p:cNvPicPr>
                <a:picLocks noChangeAspect="1" noChangeArrowheads="1"/>
              </p:cNvPicPr>
              <p:nvPr/>
            </p:nvPicPr>
            <p:blipFill>
              <a:blip r:embed="rId11" cstate="print"/>
              <a:srcRect l="25644" t="30661" r="27388" b="3123"/>
              <a:stretch>
                <a:fillRect/>
              </a:stretch>
            </p:blipFill>
            <p:spPr bwMode="auto">
              <a:xfrm>
                <a:off x="0" y="1239804"/>
                <a:ext cx="5982969" cy="5271832"/>
              </a:xfrm>
              <a:prstGeom prst="rect">
                <a:avLst/>
              </a:prstGeom>
              <a:noFill/>
              <a:ln w="38100">
                <a:solidFill>
                  <a:srgbClr val="FF0000"/>
                </a:solidFill>
                <a:miter lim="800000"/>
                <a:headEnd/>
                <a:tailEnd/>
              </a:ln>
            </p:spPr>
          </p:pic>
          <p:sp>
            <p:nvSpPr>
              <p:cNvPr id="30" name="29 - Ορθογώνιο"/>
              <p:cNvSpPr/>
              <p:nvPr/>
            </p:nvSpPr>
            <p:spPr>
              <a:xfrm>
                <a:off x="4027889" y="2132922"/>
                <a:ext cx="1993558"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29 Aug 2013</a:t>
                </a:r>
                <a:endParaRPr lang="el-G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3" name="Picture 4" descr="https://vcmedia.psu.edu/userdata/48/48a50022-21dc-4ad2-9060-41ae853fc437/Penn_State_logo.jpg"/>
              <p:cNvPicPr>
                <a:picLocks noChangeAspect="1" noChangeArrowheads="1"/>
              </p:cNvPicPr>
              <p:nvPr/>
            </p:nvPicPr>
            <p:blipFill>
              <a:blip r:embed="rId12" cstate="print"/>
              <a:srcRect/>
              <a:stretch>
                <a:fillRect/>
              </a:stretch>
            </p:blipFill>
            <p:spPr bwMode="auto">
              <a:xfrm>
                <a:off x="128414" y="1315095"/>
                <a:ext cx="1137439" cy="495598"/>
              </a:xfrm>
              <a:prstGeom prst="rect">
                <a:avLst/>
              </a:prstGeom>
              <a:noFill/>
            </p:spPr>
          </p:pic>
          <p:sp>
            <p:nvSpPr>
              <p:cNvPr id="32" name="31 - Ορθογώνιο"/>
              <p:cNvSpPr/>
              <p:nvPr/>
            </p:nvSpPr>
            <p:spPr>
              <a:xfrm>
                <a:off x="3883937" y="5280831"/>
                <a:ext cx="2037029" cy="1154162"/>
              </a:xfrm>
              <a:prstGeom prst="rect">
                <a:avLst/>
              </a:prstGeom>
              <a:solidFill>
                <a:schemeClr val="bg1"/>
              </a:solidFill>
              <a:ln w="38100">
                <a:solidFill>
                  <a:srgbClr val="FF0000"/>
                </a:solidFill>
              </a:ln>
            </p:spPr>
            <p:txBody>
              <a:bodyPr wrap="square">
                <a:spAutoFit/>
              </a:bodyPr>
              <a:lstStyle/>
              <a:p>
                <a:r>
                  <a:rPr lang="en-US" sz="1300" i="1" dirty="0" smtClean="0">
                    <a:latin typeface="Arial Narrow"/>
                    <a:cs typeface="Times New Roman" pitchFamily="18" charset="0"/>
                  </a:rPr>
                  <a:t>►</a:t>
                </a:r>
                <a:r>
                  <a:rPr lang="en-US" sz="1300" i="1" dirty="0" smtClean="0">
                    <a:latin typeface="Times New Roman" pitchFamily="18" charset="0"/>
                    <a:cs typeface="Times New Roman" pitchFamily="18" charset="0"/>
                  </a:rPr>
                  <a:t>Salmonella </a:t>
                </a:r>
                <a:r>
                  <a:rPr lang="en-US" sz="1300" i="1" dirty="0" err="1" smtClean="0">
                    <a:latin typeface="Times New Roman" pitchFamily="18" charset="0"/>
                    <a:cs typeface="Times New Roman" pitchFamily="18" charset="0"/>
                  </a:rPr>
                  <a:t>Typhimurium</a:t>
                </a:r>
                <a:endParaRPr lang="en-US" sz="1300" i="1" dirty="0" smtClean="0">
                  <a:latin typeface="Times New Roman" pitchFamily="18" charset="0"/>
                  <a:cs typeface="Times New Roman" pitchFamily="18" charset="0"/>
                </a:endParaRPr>
              </a:p>
              <a:p>
                <a:r>
                  <a:rPr lang="en-US" sz="1400" b="1" u="sng" dirty="0" smtClean="0">
                    <a:latin typeface="Arial Narrow" pitchFamily="34" charset="0"/>
                  </a:rPr>
                  <a:t>NEW METHOD:</a:t>
                </a:r>
                <a:r>
                  <a:rPr lang="en-US" sz="1400" b="1" dirty="0" smtClean="0">
                    <a:latin typeface="Arial Narrow" pitchFamily="34" charset="0"/>
                  </a:rPr>
                  <a:t> </a:t>
                </a:r>
                <a:r>
                  <a:rPr lang="en-US" sz="1400" dirty="0" smtClean="0">
                    <a:latin typeface="Arial Narrow" pitchFamily="34" charset="0"/>
                  </a:rPr>
                  <a:t>clustered regularly interspaced short </a:t>
                </a:r>
                <a:r>
                  <a:rPr lang="en-US" sz="1400" dirty="0" err="1" smtClean="0">
                    <a:latin typeface="Arial Narrow" pitchFamily="34" charset="0"/>
                  </a:rPr>
                  <a:t>pallindromic</a:t>
                </a:r>
                <a:r>
                  <a:rPr lang="en-US" sz="1400" dirty="0" smtClean="0">
                    <a:latin typeface="Arial Narrow" pitchFamily="34" charset="0"/>
                  </a:rPr>
                  <a:t> repeats, or </a:t>
                </a:r>
                <a:r>
                  <a:rPr lang="en-US" sz="1400" b="1" dirty="0" smtClean="0">
                    <a:solidFill>
                      <a:srgbClr val="FF0000"/>
                    </a:solidFill>
                    <a:latin typeface="Arial Narrow" pitchFamily="34" charset="0"/>
                  </a:rPr>
                  <a:t>CRISPRs</a:t>
                </a:r>
                <a:endParaRPr lang="el-GR" sz="1400" b="1" dirty="0">
                  <a:solidFill>
                    <a:srgbClr val="FF0000"/>
                  </a:solidFill>
                  <a:latin typeface="Arial Narrow" pitchFamily="34" charset="0"/>
                </a:endParaRPr>
              </a:p>
            </p:txBody>
          </p:sp>
          <p:pic>
            <p:nvPicPr>
              <p:cNvPr id="5" name="Picture 6" descr="http://www.homelandsecuritynewswire.com/sites/default/files/imagecache/standard/salmonella.jpg"/>
              <p:cNvPicPr>
                <a:picLocks noChangeAspect="1" noChangeArrowheads="1"/>
              </p:cNvPicPr>
              <p:nvPr/>
            </p:nvPicPr>
            <p:blipFill>
              <a:blip r:embed="rId13" cstate="print"/>
              <a:srcRect/>
              <a:stretch>
                <a:fillRect/>
              </a:stretch>
            </p:blipFill>
            <p:spPr bwMode="auto">
              <a:xfrm>
                <a:off x="0" y="2260156"/>
                <a:ext cx="1473472" cy="1288806"/>
              </a:xfrm>
              <a:prstGeom prst="ellipse">
                <a:avLst/>
              </a:prstGeom>
              <a:ln>
                <a:noFill/>
              </a:ln>
              <a:effectLst>
                <a:softEdge rad="112500"/>
              </a:effectLst>
            </p:spPr>
          </p:pic>
          <p:sp>
            <p:nvSpPr>
              <p:cNvPr id="34" name="33 - Ορθογώνιο"/>
              <p:cNvSpPr/>
              <p:nvPr/>
            </p:nvSpPr>
            <p:spPr>
              <a:xfrm>
                <a:off x="3942784" y="2582656"/>
                <a:ext cx="4572000" cy="2369880"/>
              </a:xfrm>
              <a:prstGeom prst="rect">
                <a:avLst/>
              </a:prstGeom>
              <a:solidFill>
                <a:srgbClr val="FFFF00"/>
              </a:solidFill>
              <a:ln w="38100">
                <a:solidFill>
                  <a:srgbClr val="FF0000"/>
                </a:solidFill>
              </a:ln>
            </p:spPr>
            <p:txBody>
              <a:bodyPr>
                <a:spAutoFit/>
              </a:bodyPr>
              <a:lstStyle/>
              <a:p>
                <a:endParaRPr lang="en-US" sz="1600" b="1" dirty="0" smtClean="0">
                  <a:solidFill>
                    <a:srgbClr val="FF0000"/>
                  </a:solidFill>
                  <a:latin typeface="Arial Narrow" pitchFamily="34" charset="0"/>
                </a:endParaRPr>
              </a:p>
              <a:p>
                <a:endParaRPr lang="en-US" sz="1600" b="1" dirty="0" smtClean="0">
                  <a:solidFill>
                    <a:srgbClr val="FF0000"/>
                  </a:solidFill>
                  <a:latin typeface="Arial Narrow" pitchFamily="34" charset="0"/>
                </a:endParaRPr>
              </a:p>
              <a:p>
                <a:r>
                  <a:rPr lang="en-US" sz="1600" b="1" dirty="0" smtClean="0">
                    <a:solidFill>
                      <a:srgbClr val="FF0000"/>
                    </a:solidFill>
                    <a:latin typeface="Arial Narrow" pitchFamily="34" charset="0"/>
                  </a:rPr>
                  <a:t>Every year in the United States</a:t>
                </a:r>
              </a:p>
              <a:p>
                <a:r>
                  <a:rPr lang="en-US" sz="1600" dirty="0" smtClean="0">
                    <a:latin typeface="Arial Narrow" pitchFamily="34" charset="0"/>
                  </a:rPr>
                  <a:t>Salmonella </a:t>
                </a:r>
                <a:r>
                  <a:rPr lang="en-US" sz="1600" dirty="0" smtClean="0">
                    <a:latin typeface="Arial Narrow"/>
                  </a:rPr>
                  <a:t>►1</a:t>
                </a:r>
                <a:r>
                  <a:rPr lang="en-US" sz="1600" dirty="0" smtClean="0">
                    <a:latin typeface="Arial Narrow" pitchFamily="34" charset="0"/>
                  </a:rPr>
                  <a:t> million illnesses, 20,000 hospitalizations, </a:t>
                </a:r>
              </a:p>
              <a:p>
                <a:r>
                  <a:rPr lang="en-US" sz="1600" dirty="0" smtClean="0">
                    <a:latin typeface="Arial Narrow" pitchFamily="34" charset="0"/>
                  </a:rPr>
                  <a:t>                        and </a:t>
                </a:r>
                <a:r>
                  <a:rPr lang="en-US" sz="1600" b="1" dirty="0" smtClean="0">
                    <a:solidFill>
                      <a:srgbClr val="FF0000"/>
                    </a:solidFill>
                    <a:latin typeface="Arial Narrow" pitchFamily="34" charset="0"/>
                  </a:rPr>
                  <a:t>400 deaths</a:t>
                </a:r>
              </a:p>
              <a:p>
                <a:r>
                  <a:rPr lang="en-US" sz="1600" dirty="0" smtClean="0">
                    <a:latin typeface="Arial Narrow" pitchFamily="34" charset="0"/>
                  </a:rPr>
                  <a:t>Economic cost </a:t>
                </a:r>
                <a:r>
                  <a:rPr lang="en-US" sz="1600" dirty="0" smtClean="0">
                    <a:latin typeface="Arial Narrow"/>
                  </a:rPr>
                  <a:t>►&gt;</a:t>
                </a:r>
                <a:r>
                  <a:rPr lang="en-US" sz="1600" dirty="0" smtClean="0">
                    <a:latin typeface="Arial Narrow" pitchFamily="34" charset="0"/>
                  </a:rPr>
                  <a:t> $3 billion</a:t>
                </a:r>
              </a:p>
              <a:p>
                <a:pPr>
                  <a:buFont typeface="Wingdings" pitchFamily="2" charset="2"/>
                  <a:buChar char="l"/>
                </a:pPr>
                <a:r>
                  <a:rPr lang="en-US" sz="1600" i="1" dirty="0" smtClean="0">
                    <a:latin typeface="Times New Roman" pitchFamily="18" charset="0"/>
                    <a:cs typeface="Times New Roman" pitchFamily="18" charset="0"/>
                  </a:rPr>
                  <a:t> Salmonella </a:t>
                </a:r>
                <a:r>
                  <a:rPr lang="en-US" sz="1600" i="1" dirty="0" err="1" smtClean="0">
                    <a:latin typeface="Times New Roman" pitchFamily="18" charset="0"/>
                    <a:cs typeface="Times New Roman" pitchFamily="18" charset="0"/>
                  </a:rPr>
                  <a:t>Typhimurium</a:t>
                </a:r>
                <a:r>
                  <a:rPr lang="en-US" sz="1600" dirty="0" smtClean="0">
                    <a:latin typeface="Times New Roman" pitchFamily="18" charset="0"/>
                    <a:cs typeface="Times New Roman" pitchFamily="18" charset="0"/>
                  </a:rPr>
                  <a:t>:</a:t>
                </a:r>
                <a:r>
                  <a:rPr lang="en-US" sz="1600" dirty="0" smtClean="0">
                    <a:latin typeface="Arial Narrow" pitchFamily="34" charset="0"/>
                  </a:rPr>
                  <a:t> </a:t>
                </a:r>
                <a:r>
                  <a:rPr lang="en-US" sz="1600" b="1" dirty="0" smtClean="0">
                    <a:latin typeface="Arial Narrow" pitchFamily="34" charset="0"/>
                  </a:rPr>
                  <a:t>~15% </a:t>
                </a:r>
                <a:r>
                  <a:rPr lang="en-US" sz="1600" dirty="0" smtClean="0">
                    <a:latin typeface="Arial Narrow" pitchFamily="34" charset="0"/>
                  </a:rPr>
                  <a:t>human infections</a:t>
                </a:r>
              </a:p>
              <a:p>
                <a:endParaRPr lang="en-US" sz="1600" dirty="0" smtClean="0">
                  <a:latin typeface="Arial Narrow" pitchFamily="34" charset="0"/>
                </a:endParaRPr>
              </a:p>
              <a:p>
                <a:r>
                  <a:rPr lang="en-US" sz="1000" dirty="0" smtClean="0">
                    <a:latin typeface="Arial Narrow" pitchFamily="34" charset="0"/>
                  </a:rPr>
                  <a:t>http://news.psu.edu/story/285630/2013/08/29/research/researchers-track-antibiotic-resistant-strains-salmonella-farm-fork </a:t>
                </a:r>
              </a:p>
            </p:txBody>
          </p:sp>
        </p:grpSp>
        <p:pic>
          <p:nvPicPr>
            <p:cNvPr id="41986" name="Picture 2" descr="Home"/>
            <p:cNvPicPr>
              <a:picLocks noChangeAspect="1" noChangeArrowheads="1"/>
            </p:cNvPicPr>
            <p:nvPr/>
          </p:nvPicPr>
          <p:blipFill>
            <a:blip r:embed="rId14" cstate="print"/>
            <a:srcRect/>
            <a:stretch>
              <a:fillRect/>
            </a:stretch>
          </p:blipFill>
          <p:spPr bwMode="auto">
            <a:xfrm>
              <a:off x="4173640" y="2699102"/>
              <a:ext cx="4291349" cy="336076"/>
            </a:xfrm>
            <a:prstGeom prst="rect">
              <a:avLst/>
            </a:prstGeom>
            <a:noFill/>
          </p:spPr>
        </p:pic>
      </p:grpSp>
      <p:grpSp>
        <p:nvGrpSpPr>
          <p:cNvPr id="25" name="24 - Ομάδα"/>
          <p:cNvGrpSpPr/>
          <p:nvPr/>
        </p:nvGrpSpPr>
        <p:grpSpPr>
          <a:xfrm>
            <a:off x="1218933" y="2539497"/>
            <a:ext cx="6905625" cy="2528523"/>
            <a:chOff x="512763" y="1581323"/>
            <a:chExt cx="6905625" cy="2528523"/>
          </a:xfrm>
        </p:grpSpPr>
        <p:pic>
          <p:nvPicPr>
            <p:cNvPr id="1035" name="Picture 11" descr="corn-silos"/>
            <p:cNvPicPr>
              <a:picLocks noChangeAspect="1" noChangeArrowheads="1"/>
            </p:cNvPicPr>
            <p:nvPr/>
          </p:nvPicPr>
          <p:blipFill>
            <a:blip r:embed="rId15" cstate="print"/>
            <a:srcRect/>
            <a:stretch>
              <a:fillRect/>
            </a:stretch>
          </p:blipFill>
          <p:spPr bwMode="auto">
            <a:xfrm>
              <a:off x="512763" y="1581323"/>
              <a:ext cx="6905625" cy="2476501"/>
            </a:xfrm>
            <a:prstGeom prst="rect">
              <a:avLst/>
            </a:prstGeom>
            <a:noFill/>
            <a:ln>
              <a:solidFill>
                <a:schemeClr val="tx1"/>
              </a:solidFill>
            </a:ln>
          </p:spPr>
        </p:pic>
        <p:pic>
          <p:nvPicPr>
            <p:cNvPr id="1036" name="Picture 12"/>
            <p:cNvPicPr>
              <a:picLocks noChangeAspect="1" noChangeArrowheads="1"/>
            </p:cNvPicPr>
            <p:nvPr/>
          </p:nvPicPr>
          <p:blipFill>
            <a:blip r:embed="rId16" cstate="print"/>
            <a:srcRect l="21212" t="50424" r="44098" b="44128"/>
            <a:stretch>
              <a:fillRect/>
            </a:stretch>
          </p:blipFill>
          <p:spPr bwMode="auto">
            <a:xfrm>
              <a:off x="2237950" y="1684191"/>
              <a:ext cx="3556000" cy="349091"/>
            </a:xfrm>
            <a:prstGeom prst="rect">
              <a:avLst/>
            </a:prstGeom>
            <a:noFill/>
            <a:ln w="9525">
              <a:noFill/>
              <a:miter lim="800000"/>
              <a:headEnd/>
              <a:tailEnd/>
            </a:ln>
          </p:spPr>
        </p:pic>
        <p:sp>
          <p:nvSpPr>
            <p:cNvPr id="23" name="22 - Ορθογώνιο"/>
            <p:cNvSpPr/>
            <p:nvPr/>
          </p:nvSpPr>
          <p:spPr>
            <a:xfrm>
              <a:off x="706171" y="2307393"/>
              <a:ext cx="5975287" cy="830997"/>
            </a:xfrm>
            <a:prstGeom prst="rect">
              <a:avLst/>
            </a:prstGeom>
            <a:solidFill>
              <a:srgbClr val="00FF00"/>
            </a:solidFill>
          </p:spPr>
          <p:txBody>
            <a:bodyPr wrap="square">
              <a:spAutoFit/>
            </a:bodyPr>
            <a:lstStyle/>
            <a:p>
              <a:r>
                <a:rPr lang="en-US" sz="1600" dirty="0" smtClean="0">
                  <a:latin typeface="Arial Narrow" pitchFamily="34" charset="0"/>
                </a:rPr>
                <a:t>If you want to destroy a nation, there are two ways to do it: Option one is to damage the economic stability, and option two is to </a:t>
              </a:r>
              <a:r>
                <a:rPr lang="en-US" sz="1600" u="sng" dirty="0" smtClean="0">
                  <a:latin typeface="Arial Narrow" pitchFamily="34" charset="0"/>
                </a:rPr>
                <a:t>destroy its food supply</a:t>
              </a:r>
              <a:r>
                <a:rPr lang="en-US" sz="1600" dirty="0" smtClean="0">
                  <a:latin typeface="Arial Narrow" pitchFamily="34" charset="0"/>
                </a:rPr>
                <a:t>.</a:t>
              </a:r>
            </a:p>
            <a:p>
              <a:r>
                <a:rPr lang="en-US" sz="1600" dirty="0" smtClean="0">
                  <a:latin typeface="Arial Narrow" pitchFamily="34" charset="0"/>
                </a:rPr>
                <a:t>                                                                             </a:t>
              </a:r>
              <a:r>
                <a:rPr lang="en-US" sz="1400" b="1" dirty="0" smtClean="0">
                  <a:solidFill>
                    <a:srgbClr val="FF0000"/>
                  </a:solidFill>
                  <a:latin typeface="Arial Narrow" pitchFamily="34" charset="0"/>
                </a:rPr>
                <a:t>Phillip </a:t>
              </a:r>
              <a:r>
                <a:rPr lang="en-US" sz="1400" b="1" dirty="0" err="1" smtClean="0">
                  <a:solidFill>
                    <a:srgbClr val="FF0000"/>
                  </a:solidFill>
                  <a:latin typeface="Arial Narrow" pitchFamily="34" charset="0"/>
                </a:rPr>
                <a:t>Harchack</a:t>
              </a:r>
              <a:r>
                <a:rPr lang="en-US" sz="1400" b="1" dirty="0" smtClean="0">
                  <a:solidFill>
                    <a:srgbClr val="FF0000"/>
                  </a:solidFill>
                  <a:latin typeface="Arial Narrow" pitchFamily="34" charset="0"/>
                </a:rPr>
                <a:t>, </a:t>
              </a:r>
              <a:r>
                <a:rPr lang="en-US" sz="1400" b="1" dirty="0" err="1" smtClean="0">
                  <a:solidFill>
                    <a:srgbClr val="FF0000"/>
                  </a:solidFill>
                  <a:latin typeface="Arial Narrow" pitchFamily="34" charset="0"/>
                </a:rPr>
                <a:t>Harchack</a:t>
              </a:r>
              <a:r>
                <a:rPr lang="en-US" sz="1400" b="1" dirty="0" smtClean="0">
                  <a:solidFill>
                    <a:srgbClr val="FF0000"/>
                  </a:solidFill>
                  <a:latin typeface="Arial Narrow" pitchFamily="34" charset="0"/>
                </a:rPr>
                <a:t> LLC</a:t>
              </a:r>
              <a:endParaRPr lang="en-US" sz="1600" b="1" dirty="0">
                <a:solidFill>
                  <a:srgbClr val="FF0000"/>
                </a:solidFill>
                <a:latin typeface="Arial Narrow" pitchFamily="34" charset="0"/>
              </a:endParaRPr>
            </a:p>
          </p:txBody>
        </p:sp>
        <p:sp>
          <p:nvSpPr>
            <p:cNvPr id="24" name="23 - Ορθογώνιο"/>
            <p:cNvSpPr/>
            <p:nvPr/>
          </p:nvSpPr>
          <p:spPr>
            <a:xfrm>
              <a:off x="512763" y="3863625"/>
              <a:ext cx="5753477" cy="246221"/>
            </a:xfrm>
            <a:prstGeom prst="rect">
              <a:avLst/>
            </a:prstGeom>
          </p:spPr>
          <p:txBody>
            <a:bodyPr wrap="square">
              <a:spAutoFit/>
            </a:bodyPr>
            <a:lstStyle/>
            <a:p>
              <a:r>
                <a:rPr lang="en-US" sz="1000" dirty="0" smtClean="0">
                  <a:solidFill>
                    <a:schemeClr val="bg1"/>
                  </a:solidFill>
                  <a:latin typeface="Arial Narrow" pitchFamily="34" charset="0"/>
                </a:rPr>
                <a:t>http://www.keeplancastercountyfarming.com/</a:t>
              </a:r>
              <a:endParaRPr lang="el-GR" sz="1000" dirty="0">
                <a:solidFill>
                  <a:schemeClr val="bg1"/>
                </a:solidFill>
                <a:latin typeface="Arial Narrow" pitchFamily="34" charset="0"/>
              </a:endParaRPr>
            </a:p>
          </p:txBody>
        </p:sp>
      </p:grpSp>
      <p:grpSp>
        <p:nvGrpSpPr>
          <p:cNvPr id="38" name="20 - Ομάδα"/>
          <p:cNvGrpSpPr/>
          <p:nvPr/>
        </p:nvGrpSpPr>
        <p:grpSpPr>
          <a:xfrm>
            <a:off x="6876792" y="1966712"/>
            <a:ext cx="924570" cy="1594267"/>
            <a:chOff x="4016780" y="1808811"/>
            <a:chExt cx="924570" cy="1594267"/>
          </a:xfrm>
        </p:grpSpPr>
        <p:grpSp>
          <p:nvGrpSpPr>
            <p:cNvPr id="39" name="8 - Ομάδα"/>
            <p:cNvGrpSpPr/>
            <p:nvPr/>
          </p:nvGrpSpPr>
          <p:grpSpPr>
            <a:xfrm>
              <a:off x="4319181" y="1808811"/>
              <a:ext cx="622169" cy="1594267"/>
              <a:chOff x="1282045" y="922690"/>
              <a:chExt cx="622169" cy="1594267"/>
            </a:xfrm>
          </p:grpSpPr>
          <p:pic>
            <p:nvPicPr>
              <p:cNvPr id="41" name="Picture 4" descr="http://upload.wikimedia.org/wikipedia/commons/thumb/2/24/Traffic_lights_4_states.svg/580px-Traffic_lights_4_states.svg.png"/>
              <p:cNvPicPr>
                <a:picLocks noChangeAspect="1" noChangeArrowheads="1"/>
              </p:cNvPicPr>
              <p:nvPr/>
            </p:nvPicPr>
            <p:blipFill>
              <a:blip r:embed="rId17" cstate="print"/>
              <a:srcRect l="25311" r="53256" b="22108"/>
              <a:stretch>
                <a:fillRect/>
              </a:stretch>
            </p:blipFill>
            <p:spPr bwMode="auto">
              <a:xfrm>
                <a:off x="1282045" y="922690"/>
                <a:ext cx="622169" cy="1594267"/>
              </a:xfrm>
              <a:prstGeom prst="rect">
                <a:avLst/>
              </a:prstGeom>
              <a:noFill/>
            </p:spPr>
          </p:pic>
          <p:sp>
            <p:nvSpPr>
              <p:cNvPr id="42" name="41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0" name="39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33"/>
                                        </p:tgtEl>
                                        <p:attrNameLst>
                                          <p:attrName>style.visibility</p:attrName>
                                        </p:attrNameLst>
                                      </p:cBhvr>
                                      <p:to>
                                        <p:strVal val="visible"/>
                                      </p:to>
                                    </p:set>
                                    <p:animEffect transition="in" filter="box(out)">
                                      <p:cBhvr>
                                        <p:cTn id="11" dur="500"/>
                                        <p:tgtEl>
                                          <p:spTgt spid="103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14" name="Picture 6" descr="brazil"/>
          <p:cNvSpPr>
            <a:spLocks noChangeAspect="1" noChangeArrowheads="1"/>
          </p:cNvSpPr>
          <p:nvPr/>
        </p:nvSpPr>
        <p:spPr bwMode="auto">
          <a:xfrm>
            <a:off x="4248150" y="3190875"/>
            <a:ext cx="2411413" cy="1773238"/>
          </a:xfrm>
          <a:prstGeom prst="rect">
            <a:avLst/>
          </a:prstGeom>
          <a:noFill/>
          <a:ln w="9525">
            <a:noFill/>
            <a:miter lim="800000"/>
            <a:headEnd/>
            <a:tailEnd/>
          </a:ln>
        </p:spPr>
        <p:txBody>
          <a:bodyPr/>
          <a:lstStyle/>
          <a:p>
            <a:endParaRPr lang="en-US"/>
          </a:p>
        </p:txBody>
      </p:sp>
      <p:pic>
        <p:nvPicPr>
          <p:cNvPr id="13316" name="Picture 9" descr="goias6"/>
          <p:cNvPicPr>
            <a:picLocks noChangeAspect="1" noChangeArrowheads="1"/>
          </p:cNvPicPr>
          <p:nvPr/>
        </p:nvPicPr>
        <p:blipFill>
          <a:blip r:embed="rId2" cstate="print"/>
          <a:srcRect r="2591"/>
          <a:stretch>
            <a:fillRect/>
          </a:stretch>
        </p:blipFill>
        <p:spPr bwMode="auto">
          <a:xfrm>
            <a:off x="1" y="4468305"/>
            <a:ext cx="2620652" cy="2389695"/>
          </a:xfrm>
          <a:prstGeom prst="rect">
            <a:avLst/>
          </a:prstGeom>
          <a:noFill/>
          <a:ln w="9525">
            <a:noFill/>
            <a:miter lim="800000"/>
            <a:headEnd/>
            <a:tailEnd/>
          </a:ln>
        </p:spPr>
      </p:pic>
      <p:pic>
        <p:nvPicPr>
          <p:cNvPr id="13319" name="Picture 7" descr="goiania5"/>
          <p:cNvPicPr>
            <a:picLocks noChangeAspect="1" noChangeArrowheads="1"/>
          </p:cNvPicPr>
          <p:nvPr/>
        </p:nvPicPr>
        <p:blipFill>
          <a:blip r:embed="rId3" cstate="print"/>
          <a:srcRect/>
          <a:stretch>
            <a:fillRect/>
          </a:stretch>
        </p:blipFill>
        <p:spPr bwMode="auto">
          <a:xfrm>
            <a:off x="1" y="791848"/>
            <a:ext cx="2601798" cy="1828799"/>
          </a:xfrm>
          <a:prstGeom prst="rect">
            <a:avLst/>
          </a:prstGeom>
          <a:noFill/>
          <a:ln w="9525">
            <a:noFill/>
            <a:miter lim="800000"/>
            <a:headEnd/>
            <a:tailEnd/>
          </a:ln>
        </p:spPr>
      </p:pic>
      <p:sp>
        <p:nvSpPr>
          <p:cNvPr id="13320" name="Text Box 4"/>
          <p:cNvSpPr txBox="1">
            <a:spLocks noChangeArrowheads="1"/>
          </p:cNvSpPr>
          <p:nvPr/>
        </p:nvSpPr>
        <p:spPr bwMode="auto">
          <a:xfrm>
            <a:off x="119964" y="264203"/>
            <a:ext cx="2473754"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Goiania</a:t>
            </a:r>
            <a:r>
              <a:rPr lang="en-US" sz="1400" dirty="0">
                <a:solidFill>
                  <a:schemeClr val="bg1"/>
                </a:solidFill>
                <a:latin typeface="Arial Black" pitchFamily="34" charset="0"/>
              </a:rPr>
              <a:t> </a:t>
            </a:r>
            <a:r>
              <a:rPr lang="en-US" sz="1400" dirty="0" smtClean="0">
                <a:solidFill>
                  <a:schemeClr val="bg1"/>
                </a:solidFill>
                <a:latin typeface="Arial Black" pitchFamily="34" charset="0"/>
              </a:rPr>
              <a:t>incident (1987)</a:t>
            </a:r>
            <a:endParaRPr lang="el-GR" sz="1400" dirty="0">
              <a:solidFill>
                <a:schemeClr val="bg1"/>
              </a:solidFill>
              <a:latin typeface="Arial Black" pitchFamily="34" charset="0"/>
            </a:endParaRPr>
          </a:p>
        </p:txBody>
      </p:sp>
      <p:pic>
        <p:nvPicPr>
          <p:cNvPr id="13317" name="Picture 10" descr="Brazil-flag_small"/>
          <p:cNvPicPr>
            <a:picLocks noChangeAspect="1" noChangeArrowheads="1"/>
          </p:cNvPicPr>
          <p:nvPr/>
        </p:nvPicPr>
        <p:blipFill>
          <a:blip r:embed="rId4" cstate="print"/>
          <a:srcRect/>
          <a:stretch>
            <a:fillRect/>
          </a:stretch>
        </p:blipFill>
        <p:spPr bwMode="auto">
          <a:xfrm>
            <a:off x="65987" y="4541771"/>
            <a:ext cx="735291" cy="490494"/>
          </a:xfrm>
          <a:prstGeom prst="rect">
            <a:avLst/>
          </a:prstGeom>
          <a:noFill/>
          <a:ln w="9525">
            <a:noFill/>
            <a:miter lim="800000"/>
            <a:headEnd/>
            <a:tailEnd/>
          </a:ln>
        </p:spPr>
      </p:pic>
      <p:pic>
        <p:nvPicPr>
          <p:cNvPr id="13315" name="Picture 11" descr="cesium1"/>
          <p:cNvPicPr>
            <a:picLocks noChangeAspect="1" noChangeArrowheads="1"/>
          </p:cNvPicPr>
          <p:nvPr/>
        </p:nvPicPr>
        <p:blipFill>
          <a:blip r:embed="rId5" cstate="print"/>
          <a:srcRect/>
          <a:stretch>
            <a:fillRect/>
          </a:stretch>
        </p:blipFill>
        <p:spPr bwMode="auto">
          <a:xfrm>
            <a:off x="0" y="2704285"/>
            <a:ext cx="2611225" cy="1669750"/>
          </a:xfrm>
          <a:prstGeom prst="rect">
            <a:avLst/>
          </a:prstGeom>
          <a:noFill/>
          <a:ln w="9525">
            <a:noFill/>
            <a:miter lim="800000"/>
            <a:headEnd/>
            <a:tailEnd/>
          </a:ln>
        </p:spPr>
      </p:pic>
      <p:pic>
        <p:nvPicPr>
          <p:cNvPr id="19" name="Picture 10"/>
          <p:cNvPicPr>
            <a:picLocks noChangeAspect="1" noChangeArrowheads="1"/>
          </p:cNvPicPr>
          <p:nvPr/>
        </p:nvPicPr>
        <p:blipFill>
          <a:blip r:embed="rId6" cstate="print"/>
          <a:srcRect/>
          <a:stretch>
            <a:fillRect/>
          </a:stretch>
        </p:blipFill>
        <p:spPr bwMode="auto">
          <a:xfrm>
            <a:off x="6438420" y="707010"/>
            <a:ext cx="2705579" cy="1624710"/>
          </a:xfrm>
          <a:prstGeom prst="rect">
            <a:avLst/>
          </a:prstGeom>
          <a:ln>
            <a:noFill/>
          </a:ln>
          <a:effectLst>
            <a:softEdge rad="112500"/>
          </a:effectLst>
        </p:spPr>
      </p:pic>
      <p:pic>
        <p:nvPicPr>
          <p:cNvPr id="20" name="Picture 8"/>
          <p:cNvPicPr>
            <a:picLocks noChangeAspect="1" noChangeArrowheads="1"/>
          </p:cNvPicPr>
          <p:nvPr/>
        </p:nvPicPr>
        <p:blipFill>
          <a:blip r:embed="rId7" cstate="print"/>
          <a:srcRect/>
          <a:stretch>
            <a:fillRect/>
          </a:stretch>
        </p:blipFill>
        <p:spPr bwMode="auto">
          <a:xfrm>
            <a:off x="7812987" y="2224725"/>
            <a:ext cx="1331013" cy="2787221"/>
          </a:xfrm>
          <a:prstGeom prst="rect">
            <a:avLst/>
          </a:prstGeom>
          <a:ln>
            <a:noFill/>
          </a:ln>
          <a:effectLst>
            <a:softEdge rad="112500"/>
          </a:effectLst>
        </p:spPr>
      </p:pic>
      <p:pic>
        <p:nvPicPr>
          <p:cNvPr id="21" name="Picture 4" descr="cesium"/>
          <p:cNvPicPr>
            <a:picLocks noChangeAspect="1" noChangeArrowheads="1"/>
          </p:cNvPicPr>
          <p:nvPr/>
        </p:nvPicPr>
        <p:blipFill>
          <a:blip r:embed="rId8" cstate="print"/>
          <a:srcRect/>
          <a:stretch>
            <a:fillRect/>
          </a:stretch>
        </p:blipFill>
        <p:spPr bwMode="auto">
          <a:xfrm rot="10800000" flipH="1" flipV="1">
            <a:off x="6447737" y="2290714"/>
            <a:ext cx="1454059" cy="1697092"/>
          </a:xfrm>
          <a:prstGeom prst="rect">
            <a:avLst/>
          </a:prstGeom>
          <a:ln>
            <a:noFill/>
          </a:ln>
          <a:effectLst>
            <a:softEdge rad="112500"/>
          </a:effectLst>
        </p:spPr>
      </p:pic>
      <p:pic>
        <p:nvPicPr>
          <p:cNvPr id="22" name="Picture 12" descr="goiania_olimpico"/>
          <p:cNvPicPr>
            <a:picLocks noChangeAspect="1" noChangeArrowheads="1"/>
          </p:cNvPicPr>
          <p:nvPr/>
        </p:nvPicPr>
        <p:blipFill>
          <a:blip r:embed="rId9" cstate="print"/>
          <a:srcRect/>
          <a:stretch>
            <a:fillRect/>
          </a:stretch>
        </p:blipFill>
        <p:spPr bwMode="auto">
          <a:xfrm>
            <a:off x="5976594" y="4977081"/>
            <a:ext cx="3167406" cy="1880919"/>
          </a:xfrm>
          <a:prstGeom prst="rect">
            <a:avLst/>
          </a:prstGeom>
          <a:ln>
            <a:noFill/>
          </a:ln>
          <a:effectLst>
            <a:softEdge rad="112500"/>
          </a:effectLst>
        </p:spPr>
      </p:pic>
      <p:pic>
        <p:nvPicPr>
          <p:cNvPr id="23" name="Picture 13"/>
          <p:cNvPicPr>
            <a:picLocks noChangeAspect="1" noChangeArrowheads="1"/>
          </p:cNvPicPr>
          <p:nvPr/>
        </p:nvPicPr>
        <p:blipFill>
          <a:blip r:embed="rId10" cstate="print"/>
          <a:srcRect/>
          <a:stretch>
            <a:fillRect/>
          </a:stretch>
        </p:blipFill>
        <p:spPr bwMode="auto">
          <a:xfrm>
            <a:off x="3129697" y="5036088"/>
            <a:ext cx="2328420" cy="17519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4" name="Picture 14"/>
          <p:cNvPicPr>
            <a:picLocks noChangeAspect="1" noChangeArrowheads="1"/>
          </p:cNvPicPr>
          <p:nvPr/>
        </p:nvPicPr>
        <p:blipFill>
          <a:blip r:embed="rId11" cstate="print"/>
          <a:srcRect/>
          <a:stretch>
            <a:fillRect/>
          </a:stretch>
        </p:blipFill>
        <p:spPr bwMode="auto">
          <a:xfrm>
            <a:off x="6446149" y="3949131"/>
            <a:ext cx="1472900" cy="1097322"/>
          </a:xfrm>
          <a:prstGeom prst="rect">
            <a:avLst/>
          </a:prstGeom>
          <a:ln>
            <a:noFill/>
          </a:ln>
          <a:effectLst>
            <a:softEdge rad="112500"/>
          </a:effectLst>
        </p:spPr>
      </p:pic>
      <p:sp>
        <p:nvSpPr>
          <p:cNvPr id="25" name="Text Box 16"/>
          <p:cNvSpPr txBox="1">
            <a:spLocks noChangeArrowheads="1"/>
          </p:cNvSpPr>
          <p:nvPr/>
        </p:nvSpPr>
        <p:spPr bwMode="auto">
          <a:xfrm>
            <a:off x="7197169" y="1763259"/>
            <a:ext cx="973343" cy="276999"/>
          </a:xfrm>
          <a:prstGeom prst="rect">
            <a:avLst/>
          </a:prstGeom>
          <a:noFill/>
          <a:ln w="9525" algn="ctr">
            <a:noFill/>
            <a:miter lim="800000"/>
            <a:headEnd/>
            <a:tailEnd/>
          </a:ln>
        </p:spPr>
        <p:txBody>
          <a:bodyPr wrap="none">
            <a:spAutoFit/>
          </a:bodyPr>
          <a:lstStyle/>
          <a:p>
            <a:r>
              <a:rPr lang="en-US" sz="1200" b="1" dirty="0">
                <a:latin typeface="Arial Narrow" pitchFamily="34" charset="0"/>
              </a:rPr>
              <a:t>Cancer clinic</a:t>
            </a:r>
            <a:endParaRPr lang="el-GR" sz="1200" b="1" dirty="0">
              <a:latin typeface="Arial Narrow" pitchFamily="34" charset="0"/>
            </a:endParaRPr>
          </a:p>
        </p:txBody>
      </p:sp>
      <p:sp>
        <p:nvSpPr>
          <p:cNvPr id="26" name="Text Box 5"/>
          <p:cNvSpPr txBox="1">
            <a:spLocks noChangeArrowheads="1"/>
          </p:cNvSpPr>
          <p:nvPr/>
        </p:nvSpPr>
        <p:spPr bwMode="auto">
          <a:xfrm>
            <a:off x="2667869" y="962471"/>
            <a:ext cx="4411662" cy="4247317"/>
          </a:xfrm>
          <a:prstGeom prst="rect">
            <a:avLst/>
          </a:prstGeom>
          <a:noFill/>
          <a:ln w="9525" algn="ctr">
            <a:noFill/>
            <a:miter lim="800000"/>
            <a:headEnd/>
            <a:tailEnd/>
          </a:ln>
        </p:spPr>
        <p:txBody>
          <a:bodyPr wrap="square">
            <a:spAutoFit/>
          </a:bodyPr>
          <a:lstStyle/>
          <a:p>
            <a:r>
              <a:rPr lang="en-US" sz="1400" b="1" dirty="0" smtClean="0">
                <a:latin typeface="Arial" pitchFamily="34" charset="0"/>
                <a:cs typeface="Arial" pitchFamily="34" charset="0"/>
              </a:rPr>
              <a:t>Goiania (Brazil)</a:t>
            </a:r>
            <a:r>
              <a:rPr lang="en-US" sz="1400" dirty="0" smtClean="0">
                <a:latin typeface="Arial" pitchFamily="34" charset="0"/>
                <a:cs typeface="Arial" pitchFamily="34" charset="0"/>
              </a:rPr>
              <a:t> </a:t>
            </a:r>
            <a:r>
              <a:rPr lang="en-US" sz="1400" dirty="0">
                <a:latin typeface="Arial" pitchFamily="34" charset="0"/>
                <a:cs typeface="Arial" pitchFamily="34" charset="0"/>
              </a:rPr>
              <a:t>– </a:t>
            </a:r>
            <a:r>
              <a:rPr lang="en-US" sz="1400" dirty="0" smtClean="0">
                <a:latin typeface="Arial" pitchFamily="34" charset="0"/>
                <a:cs typeface="Arial" pitchFamily="34" charset="0"/>
              </a:rPr>
              <a:t>700,000 inhabitants</a:t>
            </a:r>
            <a:endParaRPr lang="el-GR" sz="1400" dirty="0">
              <a:latin typeface="Arial" pitchFamily="34" charset="0"/>
              <a:cs typeface="Arial" pitchFamily="34" charset="0"/>
            </a:endParaRPr>
          </a:p>
          <a:p>
            <a:endParaRPr lang="el-GR" sz="1400" dirty="0">
              <a:latin typeface="Arial" pitchFamily="34" charset="0"/>
              <a:cs typeface="Arial" pitchFamily="34" charset="0"/>
            </a:endParaRPr>
          </a:p>
          <a:p>
            <a:r>
              <a:rPr lang="el-GR" sz="1400" dirty="0">
                <a:latin typeface="Arial" pitchFamily="34" charset="0"/>
                <a:cs typeface="Arial" pitchFamily="34" charset="0"/>
              </a:rPr>
              <a:t>1980</a:t>
            </a:r>
            <a:r>
              <a:rPr lang="en-US" sz="1400" dirty="0">
                <a:latin typeface="Arial" pitchFamily="34" charset="0"/>
                <a:cs typeface="Arial" pitchFamily="34" charset="0"/>
              </a:rPr>
              <a:t>’s – Cancer Clinic</a:t>
            </a:r>
          </a:p>
          <a:p>
            <a:r>
              <a:rPr lang="en-US" sz="1400" dirty="0" smtClean="0">
                <a:latin typeface="Arial" pitchFamily="34" charset="0"/>
                <a:cs typeface="Arial" pitchFamily="34" charset="0"/>
              </a:rPr>
              <a:t>1985: Clinic closed and abandoned</a:t>
            </a:r>
            <a:endParaRPr lang="el-GR" sz="1400" dirty="0">
              <a:latin typeface="Arial" pitchFamily="34" charset="0"/>
              <a:cs typeface="Arial" pitchFamily="34" charset="0"/>
            </a:endParaRPr>
          </a:p>
          <a:p>
            <a:endParaRPr lang="en-US" sz="1400" dirty="0" smtClean="0">
              <a:latin typeface="Arial" pitchFamily="34" charset="0"/>
              <a:cs typeface="Arial" pitchFamily="34" charset="0"/>
            </a:endParaRPr>
          </a:p>
          <a:p>
            <a:r>
              <a:rPr lang="el-GR" sz="1400" dirty="0" smtClean="0">
                <a:latin typeface="Arial Black" pitchFamily="34" charset="0"/>
                <a:cs typeface="Arial" pitchFamily="34" charset="0"/>
              </a:rPr>
              <a:t>1987</a:t>
            </a:r>
            <a:endParaRPr lang="en-US" sz="1400" dirty="0" smtClean="0">
              <a:latin typeface="Arial Black" pitchFamily="34" charset="0"/>
              <a:cs typeface="Arial" pitchFamily="34" charset="0"/>
            </a:endParaRPr>
          </a:p>
          <a:p>
            <a:r>
              <a:rPr lang="en-US" sz="1400" dirty="0" smtClean="0">
                <a:latin typeface="Arial" pitchFamily="34" charset="0"/>
                <a:cs typeface="Arial" pitchFamily="34" charset="0"/>
              </a:rPr>
              <a:t>Scavengers stole a </a:t>
            </a:r>
            <a:r>
              <a:rPr lang="en-US" sz="1400" dirty="0" smtClean="0">
                <a:solidFill>
                  <a:srgbClr val="FF0000"/>
                </a:solidFill>
                <a:latin typeface="Arial Black" pitchFamily="34" charset="0"/>
                <a:cs typeface="Arial" pitchFamily="34" charset="0"/>
              </a:rPr>
              <a:t>Cesium-137</a:t>
            </a:r>
            <a:r>
              <a:rPr lang="en-US" sz="1400" dirty="0" smtClean="0">
                <a:latin typeface="Arial" pitchFamily="34" charset="0"/>
                <a:cs typeface="Arial" pitchFamily="34" charset="0"/>
              </a:rPr>
              <a:t> cylinder</a:t>
            </a:r>
            <a:r>
              <a:rPr lang="el-GR" sz="1400" dirty="0" smtClean="0">
                <a:latin typeface="Arial" pitchFamily="34" charset="0"/>
                <a:cs typeface="Arial" pitchFamily="34" charset="0"/>
              </a:rPr>
              <a:t> </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                                  </a:t>
            </a:r>
            <a:r>
              <a:rPr lang="en-US" sz="1400" dirty="0" smtClean="0">
                <a:latin typeface="Arial" pitchFamily="34" charset="0"/>
                <a:cs typeface="Arial" pitchFamily="34" charset="0"/>
                <a:sym typeface="Wingdings"/>
              </a:rPr>
              <a:t></a:t>
            </a:r>
            <a:r>
              <a:rPr lang="el-GR" sz="1400" dirty="0" smtClean="0">
                <a:latin typeface="Arial" pitchFamily="34" charset="0"/>
                <a:cs typeface="Arial" pitchFamily="34" charset="0"/>
              </a:rPr>
              <a:t>1.400 </a:t>
            </a:r>
            <a:r>
              <a:rPr lang="en-US" sz="1400" dirty="0" smtClean="0">
                <a:latin typeface="Arial" pitchFamily="34" charset="0"/>
                <a:cs typeface="Arial" pitchFamily="34" charset="0"/>
              </a:rPr>
              <a:t>curies</a:t>
            </a:r>
          </a:p>
          <a:p>
            <a:pPr>
              <a:buFont typeface="Wingdings"/>
              <a:buChar char="Ü"/>
            </a:pPr>
            <a:r>
              <a:rPr lang="en-US" sz="1400" dirty="0" smtClean="0">
                <a:latin typeface="Arial" pitchFamily="34" charset="0"/>
                <a:cs typeface="Arial" pitchFamily="34" charset="0"/>
              </a:rPr>
              <a:t> Cylinder opened and contaminated children</a:t>
            </a:r>
          </a:p>
          <a:p>
            <a:r>
              <a:rPr lang="en-US" sz="1400" dirty="0" smtClean="0">
                <a:latin typeface="Arial" pitchFamily="34" charset="0"/>
                <a:cs typeface="Arial" pitchFamily="34" charset="0"/>
              </a:rPr>
              <a:t>    and adults for 1 week</a:t>
            </a:r>
          </a:p>
          <a:p>
            <a:endParaRPr lang="en-US" sz="1400" dirty="0">
              <a:latin typeface="Arial" pitchFamily="34" charset="0"/>
              <a:cs typeface="Arial" pitchFamily="34" charset="0"/>
            </a:endParaRPr>
          </a:p>
          <a:p>
            <a:r>
              <a:rPr lang="en-US" sz="1400" dirty="0" smtClean="0">
                <a:latin typeface="Arial" pitchFamily="34" charset="0"/>
                <a:cs typeface="Arial" pitchFamily="34" charset="0"/>
              </a:rPr>
              <a:t>244 people were contaminated</a:t>
            </a:r>
          </a:p>
          <a:p>
            <a:r>
              <a:rPr lang="en-US" sz="1400" dirty="0" smtClean="0">
                <a:latin typeface="Arial" pitchFamily="34" charset="0"/>
                <a:cs typeface="Arial" pitchFamily="34" charset="0"/>
              </a:rPr>
              <a:t>54 hospitalized in serious condition</a:t>
            </a:r>
          </a:p>
          <a:p>
            <a:r>
              <a:rPr lang="en-US" sz="1400" dirty="0" smtClean="0">
                <a:latin typeface="Arial" pitchFamily="34" charset="0"/>
                <a:cs typeface="Arial" pitchFamily="34" charset="0"/>
              </a:rPr>
              <a:t>20 victims exposed to 100-800 </a:t>
            </a:r>
            <a:r>
              <a:rPr lang="en-US" sz="1400" dirty="0" err="1" smtClean="0">
                <a:latin typeface="Arial" pitchFamily="34" charset="0"/>
                <a:cs typeface="Arial" pitchFamily="34" charset="0"/>
              </a:rPr>
              <a:t>rads</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          </a:t>
            </a:r>
            <a:r>
              <a:rPr lang="en-US" sz="1400" dirty="0" smtClean="0">
                <a:latin typeface="Arial" pitchFamily="34" charset="0"/>
                <a:cs typeface="Arial" pitchFamily="34" charset="0"/>
                <a:sym typeface="Wingdings"/>
              </a:rPr>
              <a:t> </a:t>
            </a:r>
            <a:r>
              <a:rPr lang="en-US" sz="1400" dirty="0" smtClean="0">
                <a:latin typeface="Arial" pitchFamily="34" charset="0"/>
                <a:cs typeface="Arial" pitchFamily="34" charset="0"/>
              </a:rPr>
              <a:t>19/20 skin lesions</a:t>
            </a:r>
          </a:p>
          <a:p>
            <a:r>
              <a:rPr lang="en-US" sz="1400" dirty="0" smtClean="0">
                <a:latin typeface="Arial" pitchFamily="34" charset="0"/>
                <a:cs typeface="Arial" pitchFamily="34" charset="0"/>
              </a:rPr>
              <a:t>           </a:t>
            </a:r>
            <a:r>
              <a:rPr lang="en-US" sz="1400" dirty="0" smtClean="0">
                <a:latin typeface="Arial" pitchFamily="34" charset="0"/>
                <a:cs typeface="Arial" pitchFamily="34" charset="0"/>
                <a:sym typeface="Wingdings"/>
              </a:rPr>
              <a:t> </a:t>
            </a:r>
            <a:r>
              <a:rPr lang="en-US" sz="1400" dirty="0" smtClean="0">
                <a:latin typeface="Arial" pitchFamily="34" charset="0"/>
                <a:cs typeface="Arial" pitchFamily="34" charset="0"/>
              </a:rPr>
              <a:t>20/20 internal radio-contamination</a:t>
            </a:r>
          </a:p>
          <a:p>
            <a:r>
              <a:rPr lang="en-US" sz="1400" dirty="0" smtClean="0">
                <a:latin typeface="Arial Black" pitchFamily="34" charset="0"/>
                <a:cs typeface="Arial" pitchFamily="34" charset="0"/>
              </a:rPr>
              <a:t>4 died </a:t>
            </a:r>
            <a:r>
              <a:rPr lang="en-US" sz="1400" dirty="0" smtClean="0">
                <a:latin typeface="Arial" pitchFamily="34" charset="0"/>
                <a:cs typeface="Arial" pitchFamily="34" charset="0"/>
              </a:rPr>
              <a:t>(including two children)</a:t>
            </a:r>
          </a:p>
          <a:p>
            <a:endParaRPr lang="en-US" sz="1400" dirty="0" smtClean="0">
              <a:latin typeface="Arial" pitchFamily="34" charset="0"/>
              <a:cs typeface="Arial" pitchFamily="34" charset="0"/>
            </a:endParaRPr>
          </a:p>
          <a:p>
            <a:r>
              <a:rPr lang="en-US" dirty="0" smtClean="0">
                <a:solidFill>
                  <a:srgbClr val="FF0000"/>
                </a:solidFill>
                <a:latin typeface="Arial Black" pitchFamily="34" charset="0"/>
                <a:cs typeface="Arial" pitchFamily="34" charset="0"/>
                <a:sym typeface="Wingdings"/>
              </a:rPr>
              <a:t></a:t>
            </a:r>
            <a:r>
              <a:rPr lang="en-US" sz="1400" dirty="0" smtClean="0">
                <a:solidFill>
                  <a:srgbClr val="FF0000"/>
                </a:solidFill>
                <a:latin typeface="Arial Black" pitchFamily="34" charset="0"/>
                <a:cs typeface="Arial" pitchFamily="34" charset="0"/>
                <a:sym typeface="Wingdings"/>
              </a:rPr>
              <a:t> </a:t>
            </a:r>
            <a:r>
              <a:rPr lang="en-US" sz="1400" dirty="0" smtClean="0">
                <a:solidFill>
                  <a:srgbClr val="FF0000"/>
                </a:solidFill>
                <a:latin typeface="Arial Black" pitchFamily="34" charset="0"/>
                <a:cs typeface="Arial" pitchFamily="34" charset="0"/>
              </a:rPr>
              <a:t>114,000 citizens were tested</a:t>
            </a:r>
            <a:endParaRPr lang="el-GR" sz="1400" dirty="0">
              <a:solidFill>
                <a:srgbClr val="FF0000"/>
              </a:solidFill>
              <a:latin typeface="Arial Black" pitchFamily="34" charset="0"/>
              <a:cs typeface="Arial" pitchFamily="34" charset="0"/>
            </a:endParaRPr>
          </a:p>
        </p:txBody>
      </p:sp>
      <p:pic>
        <p:nvPicPr>
          <p:cNvPr id="17" name="Picture 2"/>
          <p:cNvPicPr>
            <a:picLocks noChangeAspect="1" noChangeArrowheads="1"/>
          </p:cNvPicPr>
          <p:nvPr/>
        </p:nvPicPr>
        <p:blipFill>
          <a:blip r:embed="rId12" cstate="print"/>
          <a:srcRect/>
          <a:stretch>
            <a:fillRect/>
          </a:stretch>
        </p:blipFill>
        <p:spPr bwMode="auto">
          <a:xfrm>
            <a:off x="2752344" y="5705030"/>
            <a:ext cx="326898" cy="326898"/>
          </a:xfrm>
          <a:prstGeom prst="rect">
            <a:avLst/>
          </a:prstGeom>
          <a:noFill/>
          <a:ln w="9525">
            <a:noFill/>
            <a:miter lim="800000"/>
            <a:headEnd/>
            <a:tailEnd/>
          </a:ln>
        </p:spPr>
      </p:pic>
      <p:sp>
        <p:nvSpPr>
          <p:cNvPr id="18" name="17 - Ορθογώνιο"/>
          <p:cNvSpPr/>
          <p:nvPr/>
        </p:nvSpPr>
        <p:spPr>
          <a:xfrm>
            <a:off x="37708" y="3560978"/>
            <a:ext cx="2542684" cy="73866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en-US" sz="1400" b="1" dirty="0" smtClean="0">
                <a:solidFill>
                  <a:schemeClr val="bg1"/>
                </a:solidFill>
                <a:latin typeface="Arial" pitchFamily="34" charset="0"/>
                <a:cs typeface="Arial" pitchFamily="34" charset="0"/>
              </a:rPr>
              <a:t>HALF LIFE</a:t>
            </a:r>
          </a:p>
          <a:p>
            <a:r>
              <a:rPr lang="en-US" sz="1400" dirty="0" smtClean="0">
                <a:solidFill>
                  <a:schemeClr val="bg1"/>
                </a:solidFill>
                <a:latin typeface="Arial Narrow"/>
                <a:cs typeface="Arial" pitchFamily="34" charset="0"/>
              </a:rPr>
              <a:t>►</a:t>
            </a:r>
            <a:r>
              <a:rPr lang="en-US" sz="1400" dirty="0" smtClean="0">
                <a:solidFill>
                  <a:schemeClr val="bg1"/>
                </a:solidFill>
                <a:latin typeface="Arial" pitchFamily="34" charset="0"/>
                <a:cs typeface="Arial" pitchFamily="34" charset="0"/>
              </a:rPr>
              <a:t>Cesium-137: ~ 30.17 years</a:t>
            </a:r>
          </a:p>
          <a:p>
            <a:r>
              <a:rPr lang="en-US" sz="1400" dirty="0" smtClean="0">
                <a:solidFill>
                  <a:srgbClr val="FFFF00"/>
                </a:solidFill>
                <a:latin typeface="Arial" pitchFamily="34" charset="0"/>
                <a:cs typeface="Arial" pitchFamily="34" charset="0"/>
              </a:rPr>
              <a:t>Cesium-135: 2.3 million years</a:t>
            </a:r>
            <a:endParaRPr lang="el-GR" sz="1400" dirty="0">
              <a:solidFill>
                <a:srgbClr val="FFFF00"/>
              </a:solidFill>
              <a:latin typeface="Arial" pitchFamily="34" charset="0"/>
              <a:cs typeface="Arial" pitchFamily="34" charset="0"/>
            </a:endParaRPr>
          </a:p>
        </p:txBody>
      </p:sp>
      <p:sp>
        <p:nvSpPr>
          <p:cNvPr id="29" name="28 - Ελεύθερη σχεδίαση"/>
          <p:cNvSpPr/>
          <p:nvPr/>
        </p:nvSpPr>
        <p:spPr>
          <a:xfrm>
            <a:off x="5756635" y="2498103"/>
            <a:ext cx="1351175" cy="292231"/>
          </a:xfrm>
          <a:custGeom>
            <a:avLst/>
            <a:gdLst>
              <a:gd name="connsiteX0" fmla="*/ 144544 w 1351175"/>
              <a:gd name="connsiteY0" fmla="*/ 0 h 292231"/>
              <a:gd name="connsiteX1" fmla="*/ 201105 w 1351175"/>
              <a:gd name="connsiteY1" fmla="*/ 103695 h 292231"/>
              <a:gd name="connsiteX2" fmla="*/ 1351175 w 1351175"/>
              <a:gd name="connsiteY2" fmla="*/ 292231 h 292231"/>
            </a:gdLst>
            <a:ahLst/>
            <a:cxnLst>
              <a:cxn ang="0">
                <a:pos x="connsiteX0" y="connsiteY0"/>
              </a:cxn>
              <a:cxn ang="0">
                <a:pos x="connsiteX1" y="connsiteY1"/>
              </a:cxn>
              <a:cxn ang="0">
                <a:pos x="connsiteX2" y="connsiteY2"/>
              </a:cxn>
            </a:cxnLst>
            <a:rect l="l" t="t" r="r" b="b"/>
            <a:pathLst>
              <a:path w="1351175" h="292231">
                <a:moveTo>
                  <a:pt x="144544" y="0"/>
                </a:moveTo>
                <a:cubicBezTo>
                  <a:pt x="72272" y="27495"/>
                  <a:pt x="0" y="54990"/>
                  <a:pt x="201105" y="103695"/>
                </a:cubicBezTo>
                <a:cubicBezTo>
                  <a:pt x="402210" y="152400"/>
                  <a:pt x="876692" y="222315"/>
                  <a:pt x="1351175" y="292231"/>
                </a:cubicBezTo>
              </a:path>
            </a:pathLst>
          </a:cu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0" name="29 - Ελεύθερη σχεδίαση"/>
          <p:cNvSpPr/>
          <p:nvPr/>
        </p:nvSpPr>
        <p:spPr>
          <a:xfrm>
            <a:off x="7588577" y="2540524"/>
            <a:ext cx="897117" cy="565608"/>
          </a:xfrm>
          <a:custGeom>
            <a:avLst/>
            <a:gdLst>
              <a:gd name="connsiteX0" fmla="*/ 0 w 897117"/>
              <a:gd name="connsiteY0" fmla="*/ 466627 h 565608"/>
              <a:gd name="connsiteX1" fmla="*/ 348792 w 897117"/>
              <a:gd name="connsiteY1" fmla="*/ 551468 h 565608"/>
              <a:gd name="connsiteX2" fmla="*/ 810705 w 897117"/>
              <a:gd name="connsiteY2" fmla="*/ 485480 h 565608"/>
              <a:gd name="connsiteX3" fmla="*/ 867266 w 897117"/>
              <a:gd name="connsiteY3" fmla="*/ 70701 h 565608"/>
              <a:gd name="connsiteX4" fmla="*/ 857839 w 897117"/>
              <a:gd name="connsiteY4" fmla="*/ 61274 h 565608"/>
              <a:gd name="connsiteX5" fmla="*/ 857839 w 897117"/>
              <a:gd name="connsiteY5" fmla="*/ 70701 h 565608"/>
              <a:gd name="connsiteX6" fmla="*/ 848413 w 897117"/>
              <a:gd name="connsiteY6" fmla="*/ 61274 h 5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117" h="565608">
                <a:moveTo>
                  <a:pt x="0" y="466627"/>
                </a:moveTo>
                <a:cubicBezTo>
                  <a:pt x="106837" y="507476"/>
                  <a:pt x="213675" y="548326"/>
                  <a:pt x="348792" y="551468"/>
                </a:cubicBezTo>
                <a:cubicBezTo>
                  <a:pt x="483909" y="554610"/>
                  <a:pt x="724293" y="565608"/>
                  <a:pt x="810705" y="485480"/>
                </a:cubicBezTo>
                <a:cubicBezTo>
                  <a:pt x="897117" y="405352"/>
                  <a:pt x="859410" y="141402"/>
                  <a:pt x="867266" y="70701"/>
                </a:cubicBezTo>
                <a:cubicBezTo>
                  <a:pt x="875122" y="0"/>
                  <a:pt x="859410" y="61274"/>
                  <a:pt x="857839" y="61274"/>
                </a:cubicBezTo>
                <a:cubicBezTo>
                  <a:pt x="856268" y="61274"/>
                  <a:pt x="859410" y="70701"/>
                  <a:pt x="857839" y="70701"/>
                </a:cubicBezTo>
                <a:cubicBezTo>
                  <a:pt x="856268" y="70701"/>
                  <a:pt x="852340" y="65987"/>
                  <a:pt x="848413" y="61274"/>
                </a:cubicBezTo>
              </a:path>
            </a:pathLst>
          </a:cu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1" name="30 - Ελεύθερη σχεδίαση"/>
          <p:cNvSpPr/>
          <p:nvPr/>
        </p:nvSpPr>
        <p:spPr>
          <a:xfrm>
            <a:off x="5440837" y="5109328"/>
            <a:ext cx="1403023" cy="970961"/>
          </a:xfrm>
          <a:custGeom>
            <a:avLst/>
            <a:gdLst>
              <a:gd name="connsiteX0" fmla="*/ 111551 w 1403023"/>
              <a:gd name="connsiteY0" fmla="*/ 0 h 933254"/>
              <a:gd name="connsiteX1" fmla="*/ 215245 w 1403023"/>
              <a:gd name="connsiteY1" fmla="*/ 292231 h 933254"/>
              <a:gd name="connsiteX2" fmla="*/ 1403023 w 1403023"/>
              <a:gd name="connsiteY2" fmla="*/ 933254 h 933254"/>
            </a:gdLst>
            <a:ahLst/>
            <a:cxnLst>
              <a:cxn ang="0">
                <a:pos x="connsiteX0" y="connsiteY0"/>
              </a:cxn>
              <a:cxn ang="0">
                <a:pos x="connsiteX1" y="connsiteY1"/>
              </a:cxn>
              <a:cxn ang="0">
                <a:pos x="connsiteX2" y="connsiteY2"/>
              </a:cxn>
            </a:cxnLst>
            <a:rect l="l" t="t" r="r" b="b"/>
            <a:pathLst>
              <a:path w="1403023" h="933254">
                <a:moveTo>
                  <a:pt x="111551" y="0"/>
                </a:moveTo>
                <a:cubicBezTo>
                  <a:pt x="55775" y="68344"/>
                  <a:pt x="0" y="136689"/>
                  <a:pt x="215245" y="292231"/>
                </a:cubicBezTo>
                <a:cubicBezTo>
                  <a:pt x="430490" y="447773"/>
                  <a:pt x="916756" y="690513"/>
                  <a:pt x="1403023" y="933254"/>
                </a:cubicBezTo>
              </a:path>
            </a:pathLst>
          </a:cu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18" end="18"/>
                                            </p:txEl>
                                          </p:spTgt>
                                        </p:tgtEl>
                                        <p:attrNameLst>
                                          <p:attrName>style.visibility</p:attrName>
                                        </p:attrNameLst>
                                      </p:cBhvr>
                                      <p:to>
                                        <p:strVal val="visible"/>
                                      </p:to>
                                    </p:set>
                                    <p:anim calcmode="lin" valueType="num">
                                      <p:cBhvr additive="base">
                                        <p:cTn id="7" dur="500" fill="hold"/>
                                        <p:tgtEl>
                                          <p:spTgt spid="26">
                                            <p:txEl>
                                              <p:pRg st="18" end="1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18" end="18"/>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ou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31976" y="904802"/>
            <a:ext cx="5099900" cy="5478423"/>
          </a:xfrm>
          <a:prstGeom prst="rect">
            <a:avLst/>
          </a:prstGeom>
        </p:spPr>
        <p:txBody>
          <a:bodyPr wrap="square">
            <a:spAutoFit/>
          </a:bodyPr>
          <a:lstStyle/>
          <a:p>
            <a:r>
              <a:rPr lang="en-US" sz="1400" dirty="0" smtClean="0">
                <a:solidFill>
                  <a:srgbClr val="FF0000"/>
                </a:solidFill>
                <a:latin typeface="Arial Black" pitchFamily="34" charset="0"/>
              </a:rPr>
              <a:t>December 1995</a:t>
            </a:r>
          </a:p>
          <a:p>
            <a:r>
              <a:rPr lang="en-US" sz="1400" dirty="0" smtClean="0">
                <a:latin typeface="Arial Narrow" pitchFamily="34" charset="0"/>
              </a:rPr>
              <a:t>Chechen separatists placed a shielded </a:t>
            </a:r>
            <a:r>
              <a:rPr lang="en-US" sz="1400" u="sng" dirty="0" smtClean="0">
                <a:latin typeface="Arial Narrow" pitchFamily="34" charset="0"/>
              </a:rPr>
              <a:t>cancer</a:t>
            </a:r>
            <a:r>
              <a:rPr lang="en-US" sz="1400" dirty="0" smtClean="0">
                <a:latin typeface="Arial Narrow" pitchFamily="34" charset="0"/>
              </a:rPr>
              <a:t> treatment device containing </a:t>
            </a:r>
            <a:r>
              <a:rPr lang="en-US" sz="1400" b="1" dirty="0" smtClean="0">
                <a:latin typeface="Arial Narrow" pitchFamily="34" charset="0"/>
              </a:rPr>
              <a:t>cesium-137, packaged up with dynamite</a:t>
            </a:r>
            <a:r>
              <a:rPr lang="en-US" sz="1400" dirty="0" smtClean="0">
                <a:latin typeface="Arial Narrow" pitchFamily="34" charset="0"/>
              </a:rPr>
              <a:t>, in a Moscow park. </a:t>
            </a:r>
            <a:br>
              <a:rPr lang="en-US" sz="1400" dirty="0" smtClean="0">
                <a:latin typeface="Arial Narrow" pitchFamily="34" charset="0"/>
              </a:rPr>
            </a:br>
            <a:r>
              <a:rPr lang="en-US" sz="1400" dirty="0" smtClean="0">
                <a:latin typeface="Arial Narrow" pitchFamily="34" charset="0"/>
              </a:rPr>
              <a:t/>
            </a:r>
            <a:br>
              <a:rPr lang="en-US" sz="1400" dirty="0" smtClean="0">
                <a:latin typeface="Arial Narrow" pitchFamily="34" charset="0"/>
              </a:rPr>
            </a:br>
            <a:r>
              <a:rPr lang="en-US" sz="1400" dirty="0" smtClean="0">
                <a:latin typeface="Arial Narrow" pitchFamily="34" charset="0"/>
              </a:rPr>
              <a:t>Rebels contacted a Russian television station and boasted of their ability to construct a radiological weapon (Chechen separatist leader, </a:t>
            </a:r>
            <a:r>
              <a:rPr lang="en-US" sz="1400" dirty="0" err="1" smtClean="0">
                <a:latin typeface="Arial Narrow" pitchFamily="34" charset="0"/>
              </a:rPr>
              <a:t>Dzhohar</a:t>
            </a:r>
            <a:r>
              <a:rPr lang="en-US" sz="1400" dirty="0" smtClean="0">
                <a:latin typeface="Arial Narrow" pitchFamily="34" charset="0"/>
              </a:rPr>
              <a:t> </a:t>
            </a:r>
            <a:r>
              <a:rPr lang="en-US" sz="1400" dirty="0" err="1" smtClean="0">
                <a:latin typeface="Arial Narrow" pitchFamily="34" charset="0"/>
              </a:rPr>
              <a:t>Dudayev</a:t>
            </a:r>
            <a:r>
              <a:rPr lang="en-US" sz="1400" dirty="0" smtClean="0">
                <a:latin typeface="Arial Narrow" pitchFamily="34" charset="0"/>
              </a:rPr>
              <a:t>, stated that he had “a nuclear weapons capability”).</a:t>
            </a:r>
          </a:p>
          <a:p>
            <a:endParaRPr lang="en-US" sz="1400" dirty="0" smtClean="0">
              <a:latin typeface="Arial Narrow" pitchFamily="34" charset="0"/>
            </a:endParaRPr>
          </a:p>
          <a:p>
            <a:r>
              <a:rPr lang="en-US" sz="1400" dirty="0" smtClean="0">
                <a:latin typeface="Arial Narrow" pitchFamily="34" charset="0"/>
              </a:rPr>
              <a:t>Terrorists alerted the press that they had buried a </a:t>
            </a:r>
            <a:r>
              <a:rPr lang="en-US" sz="1400" b="1" dirty="0" smtClean="0">
                <a:solidFill>
                  <a:srgbClr val="FF0000"/>
                </a:solidFill>
                <a:latin typeface="Arial Narrow" pitchFamily="34" charset="0"/>
              </a:rPr>
              <a:t>13.5-kg </a:t>
            </a:r>
            <a:r>
              <a:rPr lang="en-US" sz="1400" b="1" dirty="0" smtClean="0">
                <a:latin typeface="Arial Narrow" pitchFamily="34" charset="0"/>
              </a:rPr>
              <a:t>cache of radiological materials</a:t>
            </a:r>
            <a:r>
              <a:rPr lang="en-US" sz="1400" dirty="0" smtClean="0">
                <a:latin typeface="Arial Narrow" pitchFamily="34" charset="0"/>
              </a:rPr>
              <a:t> in Moscow's </a:t>
            </a:r>
            <a:r>
              <a:rPr lang="en-US" sz="1400" dirty="0" err="1" smtClean="0">
                <a:latin typeface="Arial Narrow" pitchFamily="34" charset="0"/>
              </a:rPr>
              <a:t>Ismailovsky</a:t>
            </a:r>
            <a:r>
              <a:rPr lang="en-US" sz="1400" dirty="0" smtClean="0">
                <a:latin typeface="Arial Narrow" pitchFamily="34" charset="0"/>
              </a:rPr>
              <a:t> Park. </a:t>
            </a:r>
            <a:br>
              <a:rPr lang="en-US" sz="1400" dirty="0" smtClean="0">
                <a:latin typeface="Arial Narrow" pitchFamily="34" charset="0"/>
              </a:rPr>
            </a:br>
            <a:r>
              <a:rPr lang="en-US" sz="1400" dirty="0" smtClean="0">
                <a:latin typeface="Arial Narrow" pitchFamily="34" charset="0"/>
              </a:rPr>
              <a:t/>
            </a:r>
            <a:br>
              <a:rPr lang="en-US" sz="1400" dirty="0" smtClean="0">
                <a:latin typeface="Arial Narrow" pitchFamily="34" charset="0"/>
              </a:rPr>
            </a:br>
            <a:r>
              <a:rPr lang="en-US" sz="1400" dirty="0" smtClean="0">
                <a:latin typeface="Arial Narrow" pitchFamily="34" charset="0"/>
              </a:rPr>
              <a:t>On the very spot the rebels indicated, authorities found a </a:t>
            </a:r>
            <a:r>
              <a:rPr lang="en-US" sz="1400" b="1" dirty="0" smtClean="0">
                <a:latin typeface="Arial Narrow" pitchFamily="34" charset="0"/>
              </a:rPr>
              <a:t>partially buried container of </a:t>
            </a:r>
            <a:r>
              <a:rPr lang="en-US" sz="1400" b="1" dirty="0" smtClean="0">
                <a:solidFill>
                  <a:srgbClr val="FF0000"/>
                </a:solidFill>
                <a:latin typeface="Arial Narrow" pitchFamily="34" charset="0"/>
              </a:rPr>
              <a:t>cesium</a:t>
            </a:r>
            <a:r>
              <a:rPr lang="en-US" sz="1400" dirty="0" smtClean="0">
                <a:latin typeface="Arial Narrow" pitchFamily="34" charset="0"/>
              </a:rPr>
              <a:t>. </a:t>
            </a:r>
            <a:r>
              <a:rPr lang="en-US" sz="1400" dirty="0" err="1" smtClean="0">
                <a:latin typeface="Arial Narrow" pitchFamily="34" charset="0"/>
              </a:rPr>
              <a:t>Dudayev</a:t>
            </a:r>
            <a:r>
              <a:rPr lang="en-US" sz="1400" dirty="0" smtClean="0">
                <a:latin typeface="Arial Narrow" pitchFamily="34" charset="0"/>
              </a:rPr>
              <a:t> had given the names of three other sites besides </a:t>
            </a:r>
            <a:r>
              <a:rPr lang="en-US" sz="1400" dirty="0" err="1" smtClean="0">
                <a:latin typeface="Arial Narrow" pitchFamily="34" charset="0"/>
              </a:rPr>
              <a:t>Izmailovsky</a:t>
            </a:r>
            <a:r>
              <a:rPr lang="en-US" sz="1400" dirty="0" smtClean="0">
                <a:latin typeface="Arial Narrow" pitchFamily="34" charset="0"/>
              </a:rPr>
              <a:t> Park where radiological materials had been placed, and stated that these sites also held conventional explosives.</a:t>
            </a:r>
          </a:p>
          <a:p>
            <a:endParaRPr lang="en-US" sz="1400" dirty="0" smtClean="0">
              <a:latin typeface="Arial Narrow" pitchFamily="34" charset="0"/>
            </a:endParaRPr>
          </a:p>
          <a:p>
            <a:r>
              <a:rPr lang="en-US" sz="1400" dirty="0" smtClean="0">
                <a:latin typeface="Arial Narrow" pitchFamily="34" charset="0"/>
              </a:rPr>
              <a:t>Neither the Chechens who planted it there nor the original source of the cesium has ever been identified. </a:t>
            </a:r>
            <a:br>
              <a:rPr lang="en-US" sz="1400" dirty="0" smtClean="0">
                <a:latin typeface="Arial Narrow" pitchFamily="34" charset="0"/>
              </a:rPr>
            </a:br>
            <a:r>
              <a:rPr lang="en-US" sz="1400" dirty="0" smtClean="0">
                <a:latin typeface="Arial Narrow" pitchFamily="34" charset="0"/>
              </a:rPr>
              <a:t/>
            </a:r>
            <a:br>
              <a:rPr lang="en-US" sz="1400" dirty="0" smtClean="0">
                <a:latin typeface="Arial Narrow" pitchFamily="34" charset="0"/>
              </a:rPr>
            </a:br>
            <a:r>
              <a:rPr lang="en-US" sz="1400" dirty="0" smtClean="0">
                <a:latin typeface="Arial Narrow" pitchFamily="34" charset="0"/>
              </a:rPr>
              <a:t/>
            </a:r>
            <a:br>
              <a:rPr lang="en-US" sz="1400" dirty="0" smtClean="0">
                <a:latin typeface="Arial Narrow" pitchFamily="34" charset="0"/>
              </a:rPr>
            </a:br>
            <a:endParaRPr lang="en-US" sz="1400" dirty="0" smtClean="0">
              <a:latin typeface="Arial Narrow" pitchFamily="34" charset="0"/>
            </a:endParaRPr>
          </a:p>
          <a:p>
            <a:r>
              <a:rPr lang="en-US" sz="1400" dirty="0" smtClean="0">
                <a:solidFill>
                  <a:srgbClr val="FF0000"/>
                </a:solidFill>
                <a:latin typeface="Arial Black" pitchFamily="34" charset="0"/>
              </a:rPr>
              <a:t>December 1998 </a:t>
            </a:r>
            <a:r>
              <a:rPr lang="en-US" sz="1400" dirty="0" smtClean="0">
                <a:latin typeface="Arial Narrow" pitchFamily="34" charset="0"/>
              </a:rPr>
              <a:t/>
            </a:r>
            <a:br>
              <a:rPr lang="en-US" sz="1400" dirty="0" smtClean="0">
                <a:latin typeface="Arial Narrow" pitchFamily="34" charset="0"/>
              </a:rPr>
            </a:br>
            <a:r>
              <a:rPr lang="en-US" sz="1400" dirty="0" smtClean="0">
                <a:latin typeface="Arial Narrow" pitchFamily="34" charset="0"/>
              </a:rPr>
              <a:t>A </a:t>
            </a:r>
            <a:r>
              <a:rPr lang="en-US" sz="1400" b="1" dirty="0" smtClean="0">
                <a:latin typeface="Arial Narrow" pitchFamily="34" charset="0"/>
              </a:rPr>
              <a:t>container emitting high levels of </a:t>
            </a:r>
            <a:r>
              <a:rPr lang="en-US" sz="1400" b="1" dirty="0" smtClean="0">
                <a:solidFill>
                  <a:srgbClr val="FF0000"/>
                </a:solidFill>
                <a:latin typeface="Arial Narrow" pitchFamily="34" charset="0"/>
              </a:rPr>
              <a:t>radiation</a:t>
            </a:r>
            <a:r>
              <a:rPr lang="en-US" sz="1400" b="1" dirty="0" smtClean="0">
                <a:latin typeface="Arial Narrow" pitchFamily="34" charset="0"/>
              </a:rPr>
              <a:t> </a:t>
            </a:r>
            <a:r>
              <a:rPr lang="en-US" sz="1400" dirty="0" smtClean="0">
                <a:latin typeface="Arial Narrow" pitchFamily="34" charset="0"/>
              </a:rPr>
              <a:t>was planted on a railway line. A </a:t>
            </a:r>
            <a:r>
              <a:rPr lang="en-US" sz="1400" b="1" dirty="0" smtClean="0">
                <a:solidFill>
                  <a:srgbClr val="FF0000"/>
                </a:solidFill>
                <a:latin typeface="Arial Narrow" pitchFamily="34" charset="0"/>
              </a:rPr>
              <a:t>mine</a:t>
            </a:r>
            <a:r>
              <a:rPr lang="en-US" sz="1400" b="1" dirty="0" smtClean="0">
                <a:latin typeface="Arial Narrow" pitchFamily="34" charset="0"/>
              </a:rPr>
              <a:t> attached </a:t>
            </a:r>
            <a:r>
              <a:rPr lang="en-US" sz="1400" dirty="0" smtClean="0">
                <a:latin typeface="Arial Narrow" pitchFamily="34" charset="0"/>
              </a:rPr>
              <a:t>to the container was defused, but the identity of the radioactive substance was not revealed.</a:t>
            </a:r>
            <a:endParaRPr lang="el-GR" sz="1400" dirty="0">
              <a:latin typeface="Arial Narrow" pitchFamily="34" charset="0"/>
            </a:endParaRPr>
          </a:p>
        </p:txBody>
      </p:sp>
      <p:pic>
        <p:nvPicPr>
          <p:cNvPr id="41990" name="Picture 6" descr="http://railways.id.ru/towns/moscow/moscow-map.gif"/>
          <p:cNvPicPr>
            <a:picLocks noChangeAspect="1" noChangeArrowheads="1"/>
          </p:cNvPicPr>
          <p:nvPr/>
        </p:nvPicPr>
        <p:blipFill>
          <a:blip r:embed="rId2" cstate="print"/>
          <a:srcRect/>
          <a:stretch>
            <a:fillRect/>
          </a:stretch>
        </p:blipFill>
        <p:spPr bwMode="auto">
          <a:xfrm>
            <a:off x="5241303" y="1025590"/>
            <a:ext cx="3678254" cy="2257720"/>
          </a:xfrm>
          <a:prstGeom prst="rect">
            <a:avLst/>
          </a:prstGeom>
          <a:noFill/>
        </p:spPr>
      </p:pic>
      <p:pic>
        <p:nvPicPr>
          <p:cNvPr id="41986" name="Picture 2" descr="The cesium-filled package uncovered in a Moscow park."/>
          <p:cNvPicPr>
            <a:picLocks noChangeAspect="1" noChangeArrowheads="1"/>
          </p:cNvPicPr>
          <p:nvPr/>
        </p:nvPicPr>
        <p:blipFill>
          <a:blip r:embed="rId3" cstate="print"/>
          <a:srcRect/>
          <a:stretch>
            <a:fillRect/>
          </a:stretch>
        </p:blipFill>
        <p:spPr bwMode="auto">
          <a:xfrm>
            <a:off x="6964350" y="2651976"/>
            <a:ext cx="2066529" cy="1618366"/>
          </a:xfrm>
          <a:prstGeom prst="rect">
            <a:avLst/>
          </a:prstGeom>
          <a:noFill/>
        </p:spPr>
      </p:pic>
      <p:grpSp>
        <p:nvGrpSpPr>
          <p:cNvPr id="3" name="8 - Ομάδα"/>
          <p:cNvGrpSpPr/>
          <p:nvPr/>
        </p:nvGrpSpPr>
        <p:grpSpPr>
          <a:xfrm>
            <a:off x="5722071" y="4873657"/>
            <a:ext cx="3262688" cy="1846034"/>
            <a:chOff x="5722071" y="4873657"/>
            <a:chExt cx="3262688" cy="1846034"/>
          </a:xfrm>
        </p:grpSpPr>
        <p:pic>
          <p:nvPicPr>
            <p:cNvPr id="41994" name="Picture 10" descr="http://upload.wikimedia.org/wikipedia/commons/2/24/Darwin-Adelaide_railway_line.jpg"/>
            <p:cNvPicPr>
              <a:picLocks noChangeAspect="1" noChangeArrowheads="1"/>
            </p:cNvPicPr>
            <p:nvPr/>
          </p:nvPicPr>
          <p:blipFill>
            <a:blip r:embed="rId4" cstate="print"/>
            <a:srcRect/>
            <a:stretch>
              <a:fillRect/>
            </a:stretch>
          </p:blipFill>
          <p:spPr bwMode="auto">
            <a:xfrm>
              <a:off x="5722071" y="4873657"/>
              <a:ext cx="3262688" cy="1846034"/>
            </a:xfrm>
            <a:prstGeom prst="rect">
              <a:avLst/>
            </a:prstGeom>
            <a:noFill/>
          </p:spPr>
        </p:pic>
        <p:pic>
          <p:nvPicPr>
            <p:cNvPr id="41992" name="Picture 8" descr="http://images3.wikia.nocookie.net/__cb20110209084436/fallout/images/c/c4/FragMine.png"/>
            <p:cNvPicPr>
              <a:picLocks noChangeAspect="1" noChangeArrowheads="1"/>
            </p:cNvPicPr>
            <p:nvPr/>
          </p:nvPicPr>
          <p:blipFill>
            <a:blip r:embed="rId5" cstate="print"/>
            <a:srcRect/>
            <a:stretch>
              <a:fillRect/>
            </a:stretch>
          </p:blipFill>
          <p:spPr bwMode="auto">
            <a:xfrm>
              <a:off x="7085669" y="5394035"/>
              <a:ext cx="1671832" cy="1237721"/>
            </a:xfrm>
            <a:prstGeom prst="rect">
              <a:avLst/>
            </a:prstGeom>
            <a:noFill/>
          </p:spPr>
        </p:pic>
      </p:grpSp>
      <p:sp>
        <p:nvSpPr>
          <p:cNvPr id="8" name="Text Box 20"/>
          <p:cNvSpPr txBox="1">
            <a:spLocks noChangeArrowheads="1"/>
          </p:cNvSpPr>
          <p:nvPr/>
        </p:nvSpPr>
        <p:spPr bwMode="auto">
          <a:xfrm>
            <a:off x="129017" y="255252"/>
            <a:ext cx="2739148"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Near dirty bomb incidents</a:t>
            </a:r>
            <a:endParaRPr lang="el-GR" sz="1400" dirty="0">
              <a:solidFill>
                <a:schemeClr val="bg1"/>
              </a:solidFill>
              <a:latin typeface="Arial Black" pitchFamily="34" charset="0"/>
            </a:endParaRPr>
          </a:p>
        </p:txBody>
      </p:sp>
      <p:pic>
        <p:nvPicPr>
          <p:cNvPr id="41988" name="Picture 4" descr="Shamil Basayev, Chechen rebel leader."/>
          <p:cNvPicPr>
            <a:picLocks noChangeAspect="1" noChangeArrowheads="1"/>
          </p:cNvPicPr>
          <p:nvPr/>
        </p:nvPicPr>
        <p:blipFill>
          <a:blip r:embed="rId6" cstate="print"/>
          <a:srcRect/>
          <a:stretch>
            <a:fillRect/>
          </a:stretch>
        </p:blipFill>
        <p:spPr bwMode="auto">
          <a:xfrm>
            <a:off x="5221224" y="3733177"/>
            <a:ext cx="1869925" cy="1464399"/>
          </a:xfrm>
          <a:prstGeom prst="rect">
            <a:avLst/>
          </a:prstGeom>
          <a:noFill/>
        </p:spPr>
      </p:pic>
      <p:sp>
        <p:nvSpPr>
          <p:cNvPr id="11" name="10 - TextBox"/>
          <p:cNvSpPr txBox="1"/>
          <p:nvPr/>
        </p:nvSpPr>
        <p:spPr>
          <a:xfrm>
            <a:off x="5938890" y="4920793"/>
            <a:ext cx="1159292" cy="261610"/>
          </a:xfrm>
          <a:prstGeom prst="rect">
            <a:avLst/>
          </a:prstGeom>
          <a:noFill/>
        </p:spPr>
        <p:txBody>
          <a:bodyPr wrap="none" rtlCol="0">
            <a:spAutoFit/>
          </a:bodyPr>
          <a:lstStyle/>
          <a:p>
            <a:r>
              <a:rPr lang="en-US" sz="1100" b="1" dirty="0" err="1" smtClean="0">
                <a:solidFill>
                  <a:schemeClr val="bg1"/>
                </a:solidFill>
                <a:latin typeface="Arial Narrow" pitchFamily="34" charset="0"/>
              </a:rPr>
              <a:t>Dzhohar</a:t>
            </a:r>
            <a:r>
              <a:rPr lang="en-US" sz="1100" b="1" dirty="0" smtClean="0">
                <a:solidFill>
                  <a:schemeClr val="bg1"/>
                </a:solidFill>
                <a:latin typeface="Arial Narrow" pitchFamily="34" charset="0"/>
              </a:rPr>
              <a:t> </a:t>
            </a:r>
            <a:r>
              <a:rPr lang="en-US" sz="1100" b="1" dirty="0" err="1" smtClean="0">
                <a:solidFill>
                  <a:schemeClr val="bg1"/>
                </a:solidFill>
                <a:latin typeface="Arial Narrow" pitchFamily="34" charset="0"/>
              </a:rPr>
              <a:t>Dudayev</a:t>
            </a:r>
            <a:endParaRPr lang="el-GR" sz="11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9985" name="Picture 1"/>
          <p:cNvPicPr>
            <a:picLocks noChangeAspect="1" noChangeArrowheads="1"/>
          </p:cNvPicPr>
          <p:nvPr/>
        </p:nvPicPr>
        <p:blipFill>
          <a:blip r:embed="rId2" cstate="print"/>
          <a:srcRect l="22504" t="37739" r="47356" b="7793"/>
          <a:stretch>
            <a:fillRect/>
          </a:stretch>
        </p:blipFill>
        <p:spPr bwMode="auto">
          <a:xfrm>
            <a:off x="0" y="628840"/>
            <a:ext cx="4421171" cy="6026484"/>
          </a:xfrm>
          <a:prstGeom prst="rect">
            <a:avLst/>
          </a:prstGeom>
          <a:noFill/>
          <a:ln w="9525">
            <a:noFill/>
            <a:miter lim="800000"/>
            <a:headEnd/>
            <a:tailEnd/>
          </a:ln>
        </p:spPr>
      </p:pic>
      <p:pic>
        <p:nvPicPr>
          <p:cNvPr id="86018" name="Picture 2" descr="http://sabbah.biz/mt/wp-content/uploads/2010/04/suitcase_nuclear_weapon.gif"/>
          <p:cNvPicPr>
            <a:picLocks noChangeAspect="1" noChangeArrowheads="1"/>
          </p:cNvPicPr>
          <p:nvPr/>
        </p:nvPicPr>
        <p:blipFill>
          <a:blip r:embed="rId3" cstate="print"/>
          <a:srcRect l="4971" r="8222"/>
          <a:stretch>
            <a:fillRect/>
          </a:stretch>
        </p:blipFill>
        <p:spPr bwMode="auto">
          <a:xfrm>
            <a:off x="1159497" y="3428001"/>
            <a:ext cx="2339155" cy="1747314"/>
          </a:xfrm>
          <a:prstGeom prst="rect">
            <a:avLst/>
          </a:prstGeom>
          <a:noFill/>
        </p:spPr>
      </p:pic>
      <p:sp>
        <p:nvSpPr>
          <p:cNvPr id="17" name="16 - TextBox"/>
          <p:cNvSpPr txBox="1"/>
          <p:nvPr/>
        </p:nvSpPr>
        <p:spPr>
          <a:xfrm>
            <a:off x="4260909" y="1008671"/>
            <a:ext cx="4102405" cy="307777"/>
          </a:xfrm>
          <a:prstGeom prst="rect">
            <a:avLst/>
          </a:prstGeom>
          <a:noFill/>
        </p:spPr>
        <p:txBody>
          <a:bodyPr wrap="none" rtlCol="0">
            <a:spAutoFit/>
          </a:bodyPr>
          <a:lstStyle/>
          <a:p>
            <a:r>
              <a:rPr lang="en-US" sz="1400" b="1" dirty="0" smtClean="0">
                <a:solidFill>
                  <a:srgbClr val="FF0000"/>
                </a:solidFill>
                <a:latin typeface="Arial Narrow"/>
              </a:rPr>
              <a:t>◄</a:t>
            </a:r>
            <a:r>
              <a:rPr lang="en-US" sz="1400" b="1" dirty="0" smtClean="0">
                <a:latin typeface="Arial Narrow" pitchFamily="34" charset="0"/>
              </a:rPr>
              <a:t>Simulation of a 1KT </a:t>
            </a:r>
            <a:r>
              <a:rPr lang="en-US" sz="1400" b="1" dirty="0" smtClean="0">
                <a:solidFill>
                  <a:srgbClr val="FF0000"/>
                </a:solidFill>
                <a:latin typeface="Arial Narrow" pitchFamily="34" charset="0"/>
              </a:rPr>
              <a:t>dirty bomb </a:t>
            </a:r>
            <a:r>
              <a:rPr lang="en-US" sz="1400" b="1" dirty="0" smtClean="0">
                <a:latin typeface="Arial Narrow" pitchFamily="34" charset="0"/>
              </a:rPr>
              <a:t>detonated in Houston</a:t>
            </a:r>
            <a:endParaRPr lang="el-GR" sz="1400" b="1" dirty="0">
              <a:latin typeface="Arial Narrow" pitchFamily="34" charset="0"/>
            </a:endParaRPr>
          </a:p>
        </p:txBody>
      </p:sp>
      <p:grpSp>
        <p:nvGrpSpPr>
          <p:cNvPr id="21" name="20 - Ομάδα"/>
          <p:cNvGrpSpPr/>
          <p:nvPr/>
        </p:nvGrpSpPr>
        <p:grpSpPr>
          <a:xfrm>
            <a:off x="4430598" y="1453299"/>
            <a:ext cx="4590856" cy="5404701"/>
            <a:chOff x="4430598" y="1453299"/>
            <a:chExt cx="4590856" cy="5404701"/>
          </a:xfrm>
        </p:grpSpPr>
        <p:pic>
          <p:nvPicPr>
            <p:cNvPr id="169986" name="Picture 2"/>
            <p:cNvPicPr>
              <a:picLocks noChangeAspect="1" noChangeArrowheads="1"/>
            </p:cNvPicPr>
            <p:nvPr/>
          </p:nvPicPr>
          <p:blipFill>
            <a:blip r:embed="rId4" cstate="print"/>
            <a:srcRect l="23678" t="41684" r="48359" b="21258"/>
            <a:stretch>
              <a:fillRect/>
            </a:stretch>
          </p:blipFill>
          <p:spPr bwMode="auto">
            <a:xfrm>
              <a:off x="4546730" y="1456641"/>
              <a:ext cx="4474724" cy="4161733"/>
            </a:xfrm>
            <a:prstGeom prst="rect">
              <a:avLst/>
            </a:prstGeom>
            <a:noFill/>
            <a:ln w="9525">
              <a:noFill/>
              <a:miter lim="800000"/>
              <a:headEnd/>
              <a:tailEnd/>
            </a:ln>
          </p:spPr>
        </p:pic>
        <p:grpSp>
          <p:nvGrpSpPr>
            <p:cNvPr id="20" name="19 - Ομάδα"/>
            <p:cNvGrpSpPr/>
            <p:nvPr/>
          </p:nvGrpSpPr>
          <p:grpSpPr>
            <a:xfrm>
              <a:off x="4954917" y="5628566"/>
              <a:ext cx="4060500" cy="1229434"/>
              <a:chOff x="4954917" y="5628566"/>
              <a:chExt cx="4060500" cy="1229434"/>
            </a:xfrm>
          </p:grpSpPr>
          <p:pic>
            <p:nvPicPr>
              <p:cNvPr id="7" name="Picture 6"/>
              <p:cNvPicPr>
                <a:picLocks noChangeAspect="1" noChangeArrowheads="1"/>
              </p:cNvPicPr>
              <p:nvPr/>
            </p:nvPicPr>
            <p:blipFill>
              <a:blip r:embed="rId5" cstate="print"/>
              <a:srcRect l="21837" t="46826" r="49323" b="42073"/>
              <a:stretch>
                <a:fillRect/>
              </a:stretch>
            </p:blipFill>
            <p:spPr bwMode="auto">
              <a:xfrm>
                <a:off x="4954917" y="5630532"/>
                <a:ext cx="4033514" cy="1227468"/>
              </a:xfrm>
              <a:prstGeom prst="rect">
                <a:avLst/>
              </a:prstGeom>
              <a:noFill/>
              <a:ln w="9525">
                <a:noFill/>
                <a:miter lim="800000"/>
                <a:headEnd/>
                <a:tailEnd/>
              </a:ln>
            </p:spPr>
          </p:pic>
          <p:sp>
            <p:nvSpPr>
              <p:cNvPr id="8" name="7 - Ορθογώνιο"/>
              <p:cNvSpPr/>
              <p:nvPr/>
            </p:nvSpPr>
            <p:spPr>
              <a:xfrm>
                <a:off x="8832916" y="5628566"/>
                <a:ext cx="182501" cy="14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Έλλειψη"/>
            <p:cNvSpPr/>
            <p:nvPr/>
          </p:nvSpPr>
          <p:spPr>
            <a:xfrm>
              <a:off x="4430598" y="1453299"/>
              <a:ext cx="812276" cy="394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4" name="Text Box 20"/>
          <p:cNvSpPr txBox="1">
            <a:spLocks noChangeArrowheads="1"/>
          </p:cNvSpPr>
          <p:nvPr/>
        </p:nvSpPr>
        <p:spPr bwMode="auto">
          <a:xfrm>
            <a:off x="119964" y="265053"/>
            <a:ext cx="1685333"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Nuke Houston !</a:t>
            </a:r>
            <a:endParaRPr lang="el-GR" sz="1400" dirty="0">
              <a:solidFill>
                <a:schemeClr val="bg1"/>
              </a:solidFill>
              <a:latin typeface="Arial Black" pitchFamily="34" charset="0"/>
            </a:endParaRPr>
          </a:p>
        </p:txBody>
      </p:sp>
      <p:sp>
        <p:nvSpPr>
          <p:cNvPr id="19" name="18 - Ορθογώνιο"/>
          <p:cNvSpPr/>
          <p:nvPr/>
        </p:nvSpPr>
        <p:spPr>
          <a:xfrm>
            <a:off x="5048056" y="296648"/>
            <a:ext cx="3256960" cy="246221"/>
          </a:xfrm>
          <a:prstGeom prst="rect">
            <a:avLst/>
          </a:prstGeom>
        </p:spPr>
        <p:txBody>
          <a:bodyPr wrap="square">
            <a:spAutoFit/>
          </a:bodyPr>
          <a:lstStyle/>
          <a:p>
            <a:r>
              <a:rPr lang="en-US" sz="1000" dirty="0" smtClean="0">
                <a:solidFill>
                  <a:schemeClr val="bg1"/>
                </a:solidFill>
                <a:latin typeface="Arial Narrow" pitchFamily="34" charset="0"/>
              </a:rPr>
              <a:t>http://www.gizmag.com/nuclear-bomb-damage-map-nuke/12097/</a:t>
            </a:r>
            <a:endParaRPr lang="el-GR" sz="1000"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box(out)">
                                      <p:cBhvr>
                                        <p:cTn id="7" dur="5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8961" name="Picture 1"/>
          <p:cNvPicPr>
            <a:picLocks noChangeAspect="1" noChangeArrowheads="1"/>
          </p:cNvPicPr>
          <p:nvPr/>
        </p:nvPicPr>
        <p:blipFill>
          <a:blip r:embed="rId2" cstate="print"/>
          <a:srcRect l="23741" t="41726" r="48450" b="21702"/>
          <a:stretch>
            <a:fillRect/>
          </a:stretch>
        </p:blipFill>
        <p:spPr bwMode="auto">
          <a:xfrm>
            <a:off x="68341" y="807797"/>
            <a:ext cx="4450053" cy="4216689"/>
          </a:xfrm>
          <a:prstGeom prst="rect">
            <a:avLst/>
          </a:prstGeom>
          <a:noFill/>
          <a:ln w="9525">
            <a:noFill/>
            <a:miter lim="800000"/>
            <a:headEnd/>
            <a:tailEnd/>
          </a:ln>
        </p:spPr>
      </p:pic>
      <p:sp>
        <p:nvSpPr>
          <p:cNvPr id="4" name="Text Box 20"/>
          <p:cNvSpPr txBox="1">
            <a:spLocks noChangeArrowheads="1"/>
          </p:cNvSpPr>
          <p:nvPr/>
        </p:nvSpPr>
        <p:spPr bwMode="auto">
          <a:xfrm>
            <a:off x="119964" y="265053"/>
            <a:ext cx="1685333"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Nuke Houston !</a:t>
            </a:r>
            <a:endParaRPr lang="el-GR" sz="1400" dirty="0">
              <a:solidFill>
                <a:schemeClr val="bg1"/>
              </a:solidFill>
              <a:latin typeface="Arial Black" pitchFamily="34" charset="0"/>
            </a:endParaRPr>
          </a:p>
        </p:txBody>
      </p:sp>
      <p:pic>
        <p:nvPicPr>
          <p:cNvPr id="5" name="Picture 6"/>
          <p:cNvPicPr>
            <a:picLocks noChangeAspect="1" noChangeArrowheads="1"/>
          </p:cNvPicPr>
          <p:nvPr/>
        </p:nvPicPr>
        <p:blipFill>
          <a:blip r:embed="rId3" cstate="print"/>
          <a:srcRect l="21837" t="46826" r="50026" b="42644"/>
          <a:stretch>
            <a:fillRect/>
          </a:stretch>
        </p:blipFill>
        <p:spPr bwMode="auto">
          <a:xfrm>
            <a:off x="4625030" y="1111059"/>
            <a:ext cx="4383053" cy="1312101"/>
          </a:xfrm>
          <a:prstGeom prst="rect">
            <a:avLst/>
          </a:prstGeom>
          <a:noFill/>
          <a:ln w="9525">
            <a:noFill/>
            <a:miter lim="800000"/>
            <a:headEnd/>
            <a:tailEnd/>
          </a:ln>
        </p:spPr>
      </p:pic>
      <p:sp>
        <p:nvSpPr>
          <p:cNvPr id="7" name="6 - Ορθογώνιο"/>
          <p:cNvSpPr/>
          <p:nvPr/>
        </p:nvSpPr>
        <p:spPr>
          <a:xfrm>
            <a:off x="4453128" y="5513832"/>
            <a:ext cx="128016"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Έλλειψη"/>
          <p:cNvSpPr/>
          <p:nvPr/>
        </p:nvSpPr>
        <p:spPr>
          <a:xfrm>
            <a:off x="641023" y="801278"/>
            <a:ext cx="812276" cy="339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5" name="14 - Ομάδα"/>
          <p:cNvGrpSpPr/>
          <p:nvPr/>
        </p:nvGrpSpPr>
        <p:grpSpPr>
          <a:xfrm>
            <a:off x="546755" y="3054284"/>
            <a:ext cx="8502975" cy="3671738"/>
            <a:chOff x="546755" y="3054284"/>
            <a:chExt cx="8502975" cy="3671738"/>
          </a:xfrm>
        </p:grpSpPr>
        <p:pic>
          <p:nvPicPr>
            <p:cNvPr id="168962" name="Picture 2"/>
            <p:cNvPicPr>
              <a:picLocks noChangeAspect="1" noChangeArrowheads="1"/>
            </p:cNvPicPr>
            <p:nvPr/>
          </p:nvPicPr>
          <p:blipFill>
            <a:blip r:embed="rId4" cstate="print"/>
            <a:srcRect l="23860" t="41712" r="48419" b="21619"/>
            <a:stretch>
              <a:fillRect/>
            </a:stretch>
          </p:blipFill>
          <p:spPr bwMode="auto">
            <a:xfrm>
              <a:off x="4613917" y="3058694"/>
              <a:ext cx="4435813" cy="3667328"/>
            </a:xfrm>
            <a:prstGeom prst="rect">
              <a:avLst/>
            </a:prstGeom>
            <a:noFill/>
            <a:ln w="9525">
              <a:noFill/>
              <a:miter lim="800000"/>
              <a:headEnd/>
              <a:tailEnd/>
            </a:ln>
          </p:spPr>
        </p:pic>
        <p:pic>
          <p:nvPicPr>
            <p:cNvPr id="6" name="Picture 6"/>
            <p:cNvPicPr>
              <a:picLocks noChangeAspect="1" noChangeArrowheads="1"/>
            </p:cNvPicPr>
            <p:nvPr/>
          </p:nvPicPr>
          <p:blipFill>
            <a:blip r:embed="rId5" cstate="print"/>
            <a:srcRect l="21744" t="46826" r="49155" b="42741"/>
            <a:stretch>
              <a:fillRect/>
            </a:stretch>
          </p:blipFill>
          <p:spPr bwMode="auto">
            <a:xfrm>
              <a:off x="546755" y="5213027"/>
              <a:ext cx="4053526" cy="1307667"/>
            </a:xfrm>
            <a:prstGeom prst="rect">
              <a:avLst/>
            </a:prstGeom>
            <a:noFill/>
            <a:ln w="9525">
              <a:noFill/>
              <a:miter lim="800000"/>
              <a:headEnd/>
              <a:tailEnd/>
            </a:ln>
          </p:spPr>
        </p:pic>
        <p:sp>
          <p:nvSpPr>
            <p:cNvPr id="23" name="22 - Έλλειψη"/>
            <p:cNvSpPr/>
            <p:nvPr/>
          </p:nvSpPr>
          <p:spPr>
            <a:xfrm>
              <a:off x="5957741" y="3054284"/>
              <a:ext cx="716437" cy="337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a:off x="4543720" y="5165889"/>
              <a:ext cx="65987" cy="197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TextBox"/>
          <p:cNvSpPr txBox="1"/>
          <p:nvPr/>
        </p:nvSpPr>
        <p:spPr>
          <a:xfrm>
            <a:off x="211016" y="5587939"/>
            <a:ext cx="7821360" cy="1169551"/>
          </a:xfrm>
          <a:prstGeom prst="rect">
            <a:avLst/>
          </a:prstGeom>
          <a:noFill/>
        </p:spPr>
        <p:txBody>
          <a:bodyPr wrap="square" rtlCol="0">
            <a:spAutoFit/>
          </a:bodyPr>
          <a:lstStyle/>
          <a:p>
            <a:r>
              <a:rPr lang="en-US" sz="1400" b="1" dirty="0" smtClean="0">
                <a:latin typeface="Arial Narrow" pitchFamily="34" charset="0"/>
              </a:rPr>
              <a:t>Po-210 concentration in the body of </a:t>
            </a:r>
            <a:r>
              <a:rPr lang="en-US" sz="1400" b="1" dirty="0" err="1" smtClean="0">
                <a:latin typeface="Arial Narrow" pitchFamily="34" charset="0"/>
              </a:rPr>
              <a:t>Litvinenko</a:t>
            </a:r>
            <a:endParaRPr lang="en-US" sz="1400" b="1" dirty="0" smtClean="0">
              <a:latin typeface="Arial Narrow" pitchFamily="34" charset="0"/>
            </a:endParaRPr>
          </a:p>
          <a:p>
            <a:r>
              <a:rPr lang="en-US" sz="1400" dirty="0" smtClean="0">
                <a:latin typeface="Arial Narrow" pitchFamily="34" charset="0"/>
              </a:rPr>
              <a:t>     Symptoms consistent with an administered activity of approximately 2 </a:t>
            </a:r>
            <a:r>
              <a:rPr lang="en-US" sz="1400" dirty="0" err="1" smtClean="0">
                <a:latin typeface="Arial Narrow" pitchFamily="34" charset="0"/>
              </a:rPr>
              <a:t>GBq</a:t>
            </a:r>
            <a:r>
              <a:rPr lang="en-US" sz="1400" dirty="0" smtClean="0">
                <a:latin typeface="Arial Narrow" pitchFamily="34" charset="0"/>
              </a:rPr>
              <a:t> (50 </a:t>
            </a:r>
            <a:r>
              <a:rPr lang="en-US" sz="1400" dirty="0" err="1" smtClean="0">
                <a:latin typeface="Arial Narrow" pitchFamily="34" charset="0"/>
              </a:rPr>
              <a:t>mCi</a:t>
            </a:r>
            <a:r>
              <a:rPr lang="en-US" sz="1400" dirty="0" smtClean="0">
                <a:latin typeface="Arial Narrow" pitchFamily="34" charset="0"/>
              </a:rPr>
              <a:t>)</a:t>
            </a:r>
          </a:p>
          <a:p>
            <a:r>
              <a:rPr lang="en-US" sz="1400" dirty="0" smtClean="0">
                <a:latin typeface="Arial Narrow" pitchFamily="34" charset="0"/>
              </a:rPr>
              <a:t>     which corresponds to about 10 micrograms of </a:t>
            </a:r>
            <a:r>
              <a:rPr lang="en-US" sz="1400" baseline="30000" dirty="0" smtClean="0">
                <a:latin typeface="Arial Narrow" pitchFamily="34" charset="0"/>
              </a:rPr>
              <a:t>210</a:t>
            </a:r>
            <a:r>
              <a:rPr lang="en-US" sz="1400" dirty="0" smtClean="0">
                <a:latin typeface="Arial Narrow" pitchFamily="34" charset="0"/>
              </a:rPr>
              <a:t>Po</a:t>
            </a:r>
          </a:p>
          <a:p>
            <a:r>
              <a:rPr lang="en-US" sz="1400" dirty="0" smtClean="0">
                <a:latin typeface="Arial Narrow" pitchFamily="34" charset="0"/>
              </a:rPr>
              <a:t>                       </a:t>
            </a:r>
            <a:r>
              <a:rPr lang="en-US" sz="1400" dirty="0" smtClean="0">
                <a:solidFill>
                  <a:srgbClr val="FF0000"/>
                </a:solidFill>
                <a:latin typeface="Arial Black" pitchFamily="34" charset="0"/>
              </a:rPr>
              <a:t> </a:t>
            </a:r>
            <a:r>
              <a:rPr lang="en-US" sz="1400" b="1" dirty="0" smtClean="0">
                <a:latin typeface="Arial Black" pitchFamily="34" charset="0"/>
                <a:sym typeface="Wingdings"/>
              </a:rPr>
              <a:t></a:t>
            </a:r>
            <a:r>
              <a:rPr lang="en-US" sz="1400" dirty="0" smtClean="0">
                <a:solidFill>
                  <a:srgbClr val="FF0000"/>
                </a:solidFill>
                <a:latin typeface="Arial Black" pitchFamily="34" charset="0"/>
                <a:sym typeface="Wingdings"/>
              </a:rPr>
              <a:t> </a:t>
            </a:r>
            <a:r>
              <a:rPr lang="en-US" sz="1400" dirty="0" smtClean="0">
                <a:solidFill>
                  <a:srgbClr val="FF0000"/>
                </a:solidFill>
                <a:latin typeface="Arial Black" pitchFamily="34" charset="0"/>
              </a:rPr>
              <a:t>X200 times </a:t>
            </a:r>
            <a:r>
              <a:rPr lang="en-US" sz="1400" dirty="0" smtClean="0">
                <a:latin typeface="Arial Narrow" pitchFamily="34" charset="0"/>
              </a:rPr>
              <a:t>the median lethal dose of ~238 </a:t>
            </a:r>
            <a:r>
              <a:rPr lang="en-US" sz="1400" dirty="0" err="1" smtClean="0">
                <a:latin typeface="Arial Narrow" pitchFamily="34" charset="0"/>
              </a:rPr>
              <a:t>μCi</a:t>
            </a:r>
            <a:r>
              <a:rPr lang="en-US" sz="1400" dirty="0" smtClean="0">
                <a:latin typeface="Arial Narrow" pitchFamily="34" charset="0"/>
              </a:rPr>
              <a:t> or 50 </a:t>
            </a:r>
            <a:r>
              <a:rPr lang="en-US" sz="1400" dirty="0" err="1" smtClean="0">
                <a:latin typeface="Arial Narrow" pitchFamily="34" charset="0"/>
              </a:rPr>
              <a:t>nanograms</a:t>
            </a:r>
            <a:r>
              <a:rPr lang="en-US" sz="1400" dirty="0" smtClean="0">
                <a:latin typeface="Arial Narrow" pitchFamily="34" charset="0"/>
              </a:rPr>
              <a:t> in the case of </a:t>
            </a:r>
            <a:r>
              <a:rPr lang="en-US" sz="1400" b="1" dirty="0" smtClean="0">
                <a:solidFill>
                  <a:srgbClr val="FF0000"/>
                </a:solidFill>
                <a:latin typeface="Arial Narrow" pitchFamily="34" charset="0"/>
              </a:rPr>
              <a:t>ingestion</a:t>
            </a:r>
          </a:p>
          <a:p>
            <a:endParaRPr lang="el-GR" sz="1400" dirty="0">
              <a:latin typeface="Arial Narrow" pitchFamily="34" charset="0"/>
            </a:endParaRPr>
          </a:p>
        </p:txBody>
      </p:sp>
      <p:pic>
        <p:nvPicPr>
          <p:cNvPr id="65538" name="Picture 2"/>
          <p:cNvPicPr>
            <a:picLocks noChangeAspect="1" noChangeArrowheads="1"/>
          </p:cNvPicPr>
          <p:nvPr/>
        </p:nvPicPr>
        <p:blipFill>
          <a:blip r:embed="rId2" cstate="print"/>
          <a:srcRect/>
          <a:stretch>
            <a:fillRect/>
          </a:stretch>
        </p:blipFill>
        <p:spPr bwMode="auto">
          <a:xfrm>
            <a:off x="169682" y="1018095"/>
            <a:ext cx="5839668" cy="4448204"/>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5116602" y="4535952"/>
            <a:ext cx="803659" cy="1129819"/>
          </a:xfrm>
          <a:prstGeom prst="rect">
            <a:avLst/>
          </a:prstGeom>
          <a:noFill/>
          <a:ln w="9525">
            <a:noFill/>
            <a:miter lim="800000"/>
            <a:headEnd/>
            <a:tailEnd/>
          </a:ln>
          <a:scene3d>
            <a:camera prst="orthographicFront"/>
            <a:lightRig rig="threePt" dir="t"/>
          </a:scene3d>
          <a:sp3d>
            <a:bevelT/>
          </a:sp3d>
        </p:spPr>
      </p:pic>
      <p:pic>
        <p:nvPicPr>
          <p:cNvPr id="65542" name="Picture 6"/>
          <p:cNvPicPr>
            <a:picLocks noChangeAspect="1" noChangeArrowheads="1"/>
          </p:cNvPicPr>
          <p:nvPr/>
        </p:nvPicPr>
        <p:blipFill>
          <a:blip r:embed="rId4" cstate="print"/>
          <a:srcRect/>
          <a:stretch>
            <a:fillRect/>
          </a:stretch>
        </p:blipFill>
        <p:spPr bwMode="auto">
          <a:xfrm>
            <a:off x="6067321" y="1018095"/>
            <a:ext cx="2857500" cy="2604177"/>
          </a:xfrm>
          <a:prstGeom prst="rect">
            <a:avLst/>
          </a:prstGeom>
          <a:noFill/>
          <a:ln w="9525">
            <a:noFill/>
            <a:miter lim="800000"/>
            <a:headEnd/>
            <a:tailEnd/>
          </a:ln>
        </p:spPr>
      </p:pic>
      <p:pic>
        <p:nvPicPr>
          <p:cNvPr id="65543" name="Picture 7"/>
          <p:cNvPicPr>
            <a:picLocks noChangeAspect="1" noChangeArrowheads="1"/>
          </p:cNvPicPr>
          <p:nvPr/>
        </p:nvPicPr>
        <p:blipFill>
          <a:blip r:embed="rId5" cstate="print"/>
          <a:srcRect/>
          <a:stretch>
            <a:fillRect/>
          </a:stretch>
        </p:blipFill>
        <p:spPr bwMode="auto">
          <a:xfrm>
            <a:off x="6077369" y="3691717"/>
            <a:ext cx="2857500" cy="2498067"/>
          </a:xfrm>
          <a:prstGeom prst="rect">
            <a:avLst/>
          </a:prstGeom>
          <a:noFill/>
          <a:ln w="9525">
            <a:noFill/>
            <a:miter lim="800000"/>
            <a:headEnd/>
            <a:tailEnd/>
          </a:ln>
        </p:spPr>
      </p:pic>
      <p:sp>
        <p:nvSpPr>
          <p:cNvPr id="18" name="17 - TextBox"/>
          <p:cNvSpPr txBox="1"/>
          <p:nvPr/>
        </p:nvSpPr>
        <p:spPr>
          <a:xfrm>
            <a:off x="3682663" y="5202062"/>
            <a:ext cx="1463862" cy="276999"/>
          </a:xfrm>
          <a:prstGeom prst="rect">
            <a:avLst/>
          </a:prstGeom>
          <a:noFill/>
        </p:spPr>
        <p:txBody>
          <a:bodyPr wrap="none" rtlCol="0">
            <a:spAutoFit/>
          </a:bodyPr>
          <a:lstStyle/>
          <a:p>
            <a:r>
              <a:rPr lang="en-US" sz="1200" b="1" dirty="0" smtClean="0">
                <a:latin typeface="Arial Narrow" pitchFamily="34" charset="0"/>
              </a:rPr>
              <a:t>Alexander </a:t>
            </a:r>
            <a:r>
              <a:rPr lang="en-US" sz="1200" b="1" dirty="0" err="1" smtClean="0">
                <a:latin typeface="Arial Narrow" pitchFamily="34" charset="0"/>
              </a:rPr>
              <a:t>Litvinenko</a:t>
            </a:r>
            <a:endParaRPr lang="el-GR" sz="1200" b="1" dirty="0">
              <a:latin typeface="Arial Narrow" pitchFamily="34" charset="0"/>
            </a:endParaRPr>
          </a:p>
        </p:txBody>
      </p:sp>
      <p:grpSp>
        <p:nvGrpSpPr>
          <p:cNvPr id="2" name="13 - Ομάδα"/>
          <p:cNvGrpSpPr/>
          <p:nvPr/>
        </p:nvGrpSpPr>
        <p:grpSpPr>
          <a:xfrm>
            <a:off x="438912" y="4645152"/>
            <a:ext cx="1453896" cy="630936"/>
            <a:chOff x="438912" y="4645152"/>
            <a:chExt cx="1453896" cy="630936"/>
          </a:xfrm>
        </p:grpSpPr>
        <p:sp>
          <p:nvSpPr>
            <p:cNvPr id="13" name="12 - Έλλειψη"/>
            <p:cNvSpPr/>
            <p:nvPr/>
          </p:nvSpPr>
          <p:spPr>
            <a:xfrm>
              <a:off x="438912" y="4645152"/>
              <a:ext cx="1453896" cy="630936"/>
            </a:xfrm>
            <a:prstGeom prst="ellipse">
              <a:avLst/>
            </a:prstGeom>
            <a:solidFill>
              <a:srgbClr val="8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453158" y="4745736"/>
              <a:ext cx="1369349" cy="523220"/>
            </a:xfrm>
            <a:prstGeom prst="rect">
              <a:avLst/>
            </a:prstGeom>
            <a:noFill/>
          </p:spPr>
          <p:txBody>
            <a:bodyPr wrap="none" rtlCol="0">
              <a:spAutoFit/>
            </a:bodyPr>
            <a:lstStyle/>
            <a:p>
              <a:pPr algn="ctr"/>
              <a:r>
                <a:rPr lang="en-US" sz="1400" dirty="0" smtClean="0">
                  <a:solidFill>
                    <a:srgbClr val="FFC000"/>
                  </a:solidFill>
                  <a:latin typeface="Arial Black" pitchFamily="34" charset="0"/>
                </a:rPr>
                <a:t>Overall cost</a:t>
              </a:r>
            </a:p>
            <a:p>
              <a:pPr algn="ctr"/>
              <a:r>
                <a:rPr lang="en-US" sz="1400" dirty="0" smtClean="0">
                  <a:solidFill>
                    <a:srgbClr val="FFC000"/>
                  </a:solidFill>
                  <a:latin typeface="Arial Black" pitchFamily="34" charset="0"/>
                </a:rPr>
                <a:t>&gt;$6 mil</a:t>
              </a:r>
              <a:endParaRPr lang="el-GR" sz="1400" dirty="0">
                <a:solidFill>
                  <a:srgbClr val="FFC000"/>
                </a:solidFill>
                <a:latin typeface="Arial Black" pitchFamily="34" charset="0"/>
              </a:endParaRPr>
            </a:p>
          </p:txBody>
        </p:sp>
      </p:grpSp>
      <p:sp>
        <p:nvSpPr>
          <p:cNvPr id="14" name="Text Box 4"/>
          <p:cNvSpPr txBox="1">
            <a:spLocks noChangeArrowheads="1"/>
          </p:cNvSpPr>
          <p:nvPr/>
        </p:nvSpPr>
        <p:spPr bwMode="auto">
          <a:xfrm>
            <a:off x="129017" y="254587"/>
            <a:ext cx="2000163"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Dirty-man incident</a:t>
            </a:r>
            <a:endParaRPr lang="el-GR" sz="1400" dirty="0">
              <a:solidFill>
                <a:schemeClr val="bg1"/>
              </a:solidFill>
              <a:latin typeface="Arial Black" pitchFamily="34" charset="0"/>
            </a:endParaRPr>
          </a:p>
        </p:txBody>
      </p:sp>
      <p:sp>
        <p:nvSpPr>
          <p:cNvPr id="16" name="15 - TextBox"/>
          <p:cNvSpPr txBox="1"/>
          <p:nvPr/>
        </p:nvSpPr>
        <p:spPr>
          <a:xfrm rot="20088564">
            <a:off x="7154949" y="5165891"/>
            <a:ext cx="1658083" cy="646331"/>
          </a:xfrm>
          <a:prstGeom prst="rect">
            <a:avLst/>
          </a:prstGeom>
          <a:noFill/>
        </p:spPr>
        <p:txBody>
          <a:bodyPr wrap="none" rtlCol="0">
            <a:spAutoFit/>
          </a:bodyPr>
          <a:lstStyle/>
          <a:p>
            <a:pPr algn="ctr"/>
            <a:r>
              <a:rPr lang="en-US" dirty="0" smtClean="0">
                <a:solidFill>
                  <a:schemeClr val="bg1"/>
                </a:solidFill>
                <a:latin typeface="Arial Black" pitchFamily="34" charset="0"/>
              </a:rPr>
              <a:t>Easy to </a:t>
            </a:r>
            <a:r>
              <a:rPr lang="en-US" dirty="0" smtClean="0">
                <a:solidFill>
                  <a:srgbClr val="FFC000"/>
                </a:solidFill>
                <a:latin typeface="Arial Black" pitchFamily="34" charset="0"/>
              </a:rPr>
              <a:t>buy</a:t>
            </a:r>
          </a:p>
          <a:p>
            <a:pPr algn="ctr"/>
            <a:r>
              <a:rPr lang="en-US" dirty="0">
                <a:solidFill>
                  <a:schemeClr val="bg1"/>
                </a:solidFill>
                <a:latin typeface="Arial Black" pitchFamily="34" charset="0"/>
              </a:rPr>
              <a:t>v</a:t>
            </a:r>
            <a:r>
              <a:rPr lang="en-US" dirty="0" smtClean="0">
                <a:solidFill>
                  <a:schemeClr val="bg1"/>
                </a:solidFill>
                <a:latin typeface="Arial Black" pitchFamily="34" charset="0"/>
              </a:rPr>
              <a:t>ia Internet</a:t>
            </a:r>
            <a:endParaRPr lang="el-GR" dirty="0">
              <a:solidFill>
                <a:schemeClr val="bg1"/>
              </a:solidFill>
              <a:latin typeface="Arial Black" pitchFamily="34" charset="0"/>
            </a:endParaRPr>
          </a:p>
        </p:txBody>
      </p:sp>
      <p:sp>
        <p:nvSpPr>
          <p:cNvPr id="17" name="16 - TextBox"/>
          <p:cNvSpPr txBox="1"/>
          <p:nvPr/>
        </p:nvSpPr>
        <p:spPr>
          <a:xfrm>
            <a:off x="85213" y="718681"/>
            <a:ext cx="1486304" cy="307777"/>
          </a:xfrm>
          <a:prstGeom prst="rect">
            <a:avLst/>
          </a:prstGeom>
          <a:noFill/>
        </p:spPr>
        <p:txBody>
          <a:bodyPr wrap="none" rtlCol="0">
            <a:spAutoFit/>
          </a:bodyPr>
          <a:lstStyle/>
          <a:p>
            <a:r>
              <a:rPr lang="en-US" sz="1400" b="1" dirty="0" smtClean="0">
                <a:latin typeface="Arial Narrow" pitchFamily="34" charset="0"/>
              </a:rPr>
              <a:t>London, UK (</a:t>
            </a:r>
            <a:r>
              <a:rPr lang="en-US" sz="1400" b="1" dirty="0" smtClean="0">
                <a:solidFill>
                  <a:srgbClr val="FF0000"/>
                </a:solidFill>
                <a:latin typeface="Arial Narrow" pitchFamily="34" charset="0"/>
              </a:rPr>
              <a:t>2006</a:t>
            </a:r>
            <a:r>
              <a:rPr lang="en-US" sz="1400" b="1" dirty="0" smtClean="0">
                <a:latin typeface="Arial Narrow" pitchFamily="34" charset="0"/>
              </a:rPr>
              <a:t>)</a:t>
            </a:r>
            <a:endParaRPr lang="el-GR" sz="1400" b="1"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box(out)">
                                      <p:cBhvr>
                                        <p:cTn id="7" dur="500"/>
                                        <p:tgtEl>
                                          <p:spTgt spid="6554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8180" name="Picture 4" descr="http://www.jrwhipple.com/emp/images/emp_areas.jpg"/>
          <p:cNvPicPr>
            <a:picLocks noChangeAspect="1" noChangeArrowheads="1"/>
          </p:cNvPicPr>
          <p:nvPr/>
        </p:nvPicPr>
        <p:blipFill>
          <a:blip r:embed="rId2" cstate="print"/>
          <a:srcRect/>
          <a:stretch>
            <a:fillRect/>
          </a:stretch>
        </p:blipFill>
        <p:spPr bwMode="auto">
          <a:xfrm>
            <a:off x="4353302" y="3379788"/>
            <a:ext cx="4600575" cy="3174921"/>
          </a:xfrm>
          <a:prstGeom prst="rect">
            <a:avLst/>
          </a:prstGeom>
          <a:noFill/>
        </p:spPr>
      </p:pic>
      <p:sp>
        <p:nvSpPr>
          <p:cNvPr id="10" name="Text Box 4"/>
          <p:cNvSpPr txBox="1">
            <a:spLocks noChangeArrowheads="1"/>
          </p:cNvSpPr>
          <p:nvPr/>
        </p:nvSpPr>
        <p:spPr bwMode="auto">
          <a:xfrm>
            <a:off x="129017" y="263640"/>
            <a:ext cx="3038973"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Electromagnetic pulse (EMP)</a:t>
            </a:r>
            <a:endParaRPr lang="el-GR" sz="1400" dirty="0">
              <a:solidFill>
                <a:schemeClr val="bg1"/>
              </a:solidFill>
              <a:latin typeface="Arial Black" pitchFamily="34" charset="0"/>
            </a:endParaRPr>
          </a:p>
        </p:txBody>
      </p:sp>
      <p:grpSp>
        <p:nvGrpSpPr>
          <p:cNvPr id="17" name="16 - Ομάδα"/>
          <p:cNvGrpSpPr/>
          <p:nvPr/>
        </p:nvGrpSpPr>
        <p:grpSpPr>
          <a:xfrm>
            <a:off x="4372824" y="1276539"/>
            <a:ext cx="4581053" cy="2103249"/>
            <a:chOff x="4372824" y="1276539"/>
            <a:chExt cx="4581053" cy="2103249"/>
          </a:xfrm>
        </p:grpSpPr>
        <p:pic>
          <p:nvPicPr>
            <p:cNvPr id="178178" name="Picture 2" descr="http://image.ec21.com/image/nuriplan/oimg_GC05711557_CA05712667/EMP-Electro_Magnetic_Pulse.jpg"/>
            <p:cNvPicPr>
              <a:picLocks noChangeAspect="1" noChangeArrowheads="1"/>
            </p:cNvPicPr>
            <p:nvPr/>
          </p:nvPicPr>
          <p:blipFill>
            <a:blip r:embed="rId3" cstate="print"/>
            <a:srcRect l="2756" t="18255" r="3527" b="4877"/>
            <a:stretch>
              <a:fillRect/>
            </a:stretch>
          </p:blipFill>
          <p:spPr bwMode="auto">
            <a:xfrm>
              <a:off x="4372824" y="1307991"/>
              <a:ext cx="4581053" cy="2071797"/>
            </a:xfrm>
            <a:prstGeom prst="rect">
              <a:avLst/>
            </a:prstGeom>
            <a:noFill/>
          </p:spPr>
        </p:pic>
        <p:sp>
          <p:nvSpPr>
            <p:cNvPr id="15" name="14 - Έλλειψη"/>
            <p:cNvSpPr/>
            <p:nvPr/>
          </p:nvSpPr>
          <p:spPr>
            <a:xfrm>
              <a:off x="6581866" y="1276539"/>
              <a:ext cx="380245" cy="2534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9938" name="Picture 2" descr="http://www.clker.com/cliparts/b/h/0/A/b/c/tomcat-figter-jet--md.png"/>
          <p:cNvPicPr>
            <a:picLocks noChangeAspect="1" noChangeArrowheads="1"/>
          </p:cNvPicPr>
          <p:nvPr/>
        </p:nvPicPr>
        <p:blipFill>
          <a:blip r:embed="rId4" cstate="print"/>
          <a:srcRect/>
          <a:stretch>
            <a:fillRect/>
          </a:stretch>
        </p:blipFill>
        <p:spPr bwMode="auto">
          <a:xfrm rot="818921">
            <a:off x="-1130815" y="318674"/>
            <a:ext cx="975863" cy="208184"/>
          </a:xfrm>
          <a:prstGeom prst="rect">
            <a:avLst/>
          </a:prstGeom>
          <a:noFill/>
        </p:spPr>
      </p:pic>
      <p:sp>
        <p:nvSpPr>
          <p:cNvPr id="18" name="17 - Ορθογώνιο"/>
          <p:cNvSpPr/>
          <p:nvPr/>
        </p:nvSpPr>
        <p:spPr>
          <a:xfrm>
            <a:off x="6825673" y="1339273"/>
            <a:ext cx="1283854" cy="17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15 - Εικόνα" descr="Explode-04-june.gif"/>
          <p:cNvPicPr>
            <a:picLocks noChangeAspect="1"/>
          </p:cNvPicPr>
          <p:nvPr/>
        </p:nvPicPr>
        <p:blipFill>
          <a:blip r:embed="rId5" cstate="print"/>
          <a:stretch>
            <a:fillRect/>
          </a:stretch>
        </p:blipFill>
        <p:spPr>
          <a:xfrm>
            <a:off x="6446066" y="1140736"/>
            <a:ext cx="606583" cy="587325"/>
          </a:xfrm>
          <a:prstGeom prst="rect">
            <a:avLst/>
          </a:prstGeom>
        </p:spPr>
      </p:pic>
      <p:pic>
        <p:nvPicPr>
          <p:cNvPr id="2" name="Picture 2" descr="https://encrypted-tbn2.gstatic.com/images?q=tbn:ANd9GcQiFmVOIY3Dek8OlA_t7PFZT1DVZ-zoVJIWyxkfusm4Z4lUpur9"/>
          <p:cNvPicPr>
            <a:picLocks noChangeAspect="1" noChangeArrowheads="1"/>
          </p:cNvPicPr>
          <p:nvPr/>
        </p:nvPicPr>
        <p:blipFill>
          <a:blip r:embed="rId6" cstate="print"/>
          <a:srcRect/>
          <a:stretch>
            <a:fillRect/>
          </a:stretch>
        </p:blipFill>
        <p:spPr bwMode="auto">
          <a:xfrm>
            <a:off x="5133979" y="3904384"/>
            <a:ext cx="2438400" cy="1876425"/>
          </a:xfrm>
          <a:prstGeom prst="ellipse">
            <a:avLst/>
          </a:prstGeom>
          <a:ln>
            <a:noFill/>
          </a:ln>
          <a:effectLst>
            <a:softEdge rad="112500"/>
          </a:effectLst>
        </p:spPr>
      </p:pic>
      <p:grpSp>
        <p:nvGrpSpPr>
          <p:cNvPr id="20" name="19 - Ομάδα"/>
          <p:cNvGrpSpPr/>
          <p:nvPr/>
        </p:nvGrpSpPr>
        <p:grpSpPr>
          <a:xfrm>
            <a:off x="78088" y="968721"/>
            <a:ext cx="4050567" cy="5548471"/>
            <a:chOff x="78088" y="968721"/>
            <a:chExt cx="4050567" cy="5548471"/>
          </a:xfrm>
        </p:grpSpPr>
        <p:grpSp>
          <p:nvGrpSpPr>
            <p:cNvPr id="9" name="8 - Ομάδα"/>
            <p:cNvGrpSpPr/>
            <p:nvPr/>
          </p:nvGrpSpPr>
          <p:grpSpPr>
            <a:xfrm>
              <a:off x="117688" y="968721"/>
              <a:ext cx="3983526" cy="5414646"/>
              <a:chOff x="-1" y="633743"/>
              <a:chExt cx="3983526" cy="5569100"/>
            </a:xfrm>
          </p:grpSpPr>
          <p:sp>
            <p:nvSpPr>
              <p:cNvPr id="4" name="3 - Ορθογώνιο"/>
              <p:cNvSpPr/>
              <p:nvPr/>
            </p:nvSpPr>
            <p:spPr>
              <a:xfrm>
                <a:off x="0" y="4999930"/>
                <a:ext cx="3974471" cy="1202913"/>
              </a:xfrm>
              <a:prstGeom prst="rect">
                <a:avLst/>
              </a:prstGeom>
            </p:spPr>
            <p:txBody>
              <a:bodyPr wrap="square">
                <a:spAutoFit/>
              </a:bodyPr>
              <a:lstStyle/>
              <a:p>
                <a:r>
                  <a:rPr lang="en-US" sz="1400" dirty="0" smtClean="0">
                    <a:latin typeface="Arial Narrow" pitchFamily="34" charset="0"/>
                  </a:rPr>
                  <a:t>If an EMP attack were to occur, </a:t>
                </a:r>
                <a:r>
                  <a:rPr lang="en-US" sz="1300" b="1" dirty="0" smtClean="0">
                    <a:solidFill>
                      <a:srgbClr val="FF0000"/>
                    </a:solidFill>
                    <a:latin typeface="Arial Narrow" pitchFamily="34" charset="0"/>
                  </a:rPr>
                  <a:t>70-90% of the population </a:t>
                </a:r>
                <a:r>
                  <a:rPr lang="en-US" sz="1400" dirty="0" smtClean="0">
                    <a:latin typeface="Arial Narrow" pitchFamily="34" charset="0"/>
                  </a:rPr>
                  <a:t>would be at risk.</a:t>
                </a:r>
              </a:p>
              <a:p>
                <a:r>
                  <a:rPr lang="en-US" sz="1400" dirty="0" smtClean="0">
                    <a:latin typeface="Arial Narrow" pitchFamily="34" charset="0"/>
                  </a:rPr>
                  <a:t>In addition to the causalities, those relying on medications, especially </a:t>
                </a:r>
                <a:r>
                  <a:rPr lang="en-US" sz="1400" b="1" dirty="0" smtClean="0">
                    <a:solidFill>
                      <a:srgbClr val="FF0000"/>
                    </a:solidFill>
                    <a:latin typeface="Arial Narrow" pitchFamily="34" charset="0"/>
                  </a:rPr>
                  <a:t>refrigerated drugs </a:t>
                </a:r>
                <a:r>
                  <a:rPr lang="en-US" sz="1400" dirty="0" smtClean="0">
                    <a:latin typeface="Arial Narrow" pitchFamily="34" charset="0"/>
                  </a:rPr>
                  <a:t>like </a:t>
                </a:r>
                <a:r>
                  <a:rPr lang="en-US" sz="1400" u="sng" dirty="0" smtClean="0">
                    <a:latin typeface="Arial Narrow" pitchFamily="34" charset="0"/>
                  </a:rPr>
                  <a:t>insulin</a:t>
                </a:r>
                <a:r>
                  <a:rPr lang="en-US" sz="1400" dirty="0" smtClean="0">
                    <a:latin typeface="Arial Narrow" pitchFamily="34" charset="0"/>
                  </a:rPr>
                  <a:t>, would face grave circumstances.</a:t>
                </a:r>
                <a:endParaRPr lang="el-GR" sz="1400" dirty="0">
                  <a:latin typeface="Arial Narrow" pitchFamily="34" charset="0"/>
                </a:endParaRPr>
              </a:p>
            </p:txBody>
          </p:sp>
          <p:pic>
            <p:nvPicPr>
              <p:cNvPr id="1026" name="Picture 2"/>
              <p:cNvPicPr>
                <a:picLocks noChangeAspect="1" noChangeArrowheads="1"/>
              </p:cNvPicPr>
              <p:nvPr/>
            </p:nvPicPr>
            <p:blipFill>
              <a:blip r:embed="rId7" cstate="print"/>
              <a:srcRect l="26026" t="15053" r="43896" b="72370"/>
              <a:stretch>
                <a:fillRect/>
              </a:stretch>
            </p:blipFill>
            <p:spPr bwMode="auto">
              <a:xfrm>
                <a:off x="0" y="654502"/>
                <a:ext cx="3974471" cy="975122"/>
              </a:xfrm>
              <a:prstGeom prst="rect">
                <a:avLst/>
              </a:prstGeom>
              <a:noFill/>
              <a:ln w="9525">
                <a:noFill/>
                <a:miter lim="800000"/>
                <a:headEnd/>
                <a:tailEnd/>
              </a:ln>
            </p:spPr>
          </p:pic>
          <p:pic>
            <p:nvPicPr>
              <p:cNvPr id="6" name="Picture 2"/>
              <p:cNvPicPr>
                <a:picLocks noChangeAspect="1" noChangeArrowheads="1"/>
              </p:cNvPicPr>
              <p:nvPr/>
            </p:nvPicPr>
            <p:blipFill>
              <a:blip r:embed="rId7" cstate="print"/>
              <a:srcRect l="26026" t="45866" r="43896" b="46544"/>
              <a:stretch>
                <a:fillRect/>
              </a:stretch>
            </p:blipFill>
            <p:spPr bwMode="auto">
              <a:xfrm>
                <a:off x="-1" y="1692998"/>
                <a:ext cx="3920151" cy="588475"/>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l="26026" t="59665" r="43896" b="7094"/>
              <a:stretch>
                <a:fillRect/>
              </a:stretch>
            </p:blipFill>
            <p:spPr bwMode="auto">
              <a:xfrm>
                <a:off x="-1" y="2326740"/>
                <a:ext cx="3983526" cy="2577220"/>
              </a:xfrm>
              <a:prstGeom prst="rect">
                <a:avLst/>
              </a:prstGeom>
              <a:noFill/>
              <a:ln w="9525">
                <a:noFill/>
                <a:miter lim="800000"/>
                <a:headEnd/>
                <a:tailEnd/>
              </a:ln>
            </p:spPr>
          </p:pic>
          <p:sp>
            <p:nvSpPr>
              <p:cNvPr id="8" name="7 - Ορθογώνιο"/>
              <p:cNvSpPr/>
              <p:nvPr/>
            </p:nvSpPr>
            <p:spPr>
              <a:xfrm>
                <a:off x="0" y="633743"/>
                <a:ext cx="3956364" cy="5549774"/>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Ορθογώνιο"/>
            <p:cNvSpPr/>
            <p:nvPr/>
          </p:nvSpPr>
          <p:spPr>
            <a:xfrm>
              <a:off x="78088" y="6332526"/>
              <a:ext cx="4050567" cy="184666"/>
            </a:xfrm>
            <a:prstGeom prst="rect">
              <a:avLst/>
            </a:prstGeom>
          </p:spPr>
          <p:txBody>
            <a:bodyPr wrap="square">
              <a:spAutoFit/>
            </a:bodyPr>
            <a:lstStyle/>
            <a:p>
              <a:r>
                <a:rPr lang="en-US" sz="600" dirty="0" smtClean="0">
                  <a:latin typeface="Arial Narrow" pitchFamily="34" charset="0"/>
                </a:rPr>
                <a:t>http://www.usnews.com/news/blogs/washington-whispers/2013/06/19/newt-gingrich-warns-electromagnetic-pulse-could-end-civilizations</a:t>
              </a:r>
              <a:endParaRPr lang="el-GR" sz="600" dirty="0">
                <a:latin typeface="Arial Narrow" pitchFamily="34" charset="0"/>
              </a:endParaRPr>
            </a:p>
          </p:txBody>
        </p:sp>
        <p:sp>
          <p:nvSpPr>
            <p:cNvPr id="19" name="18 - Ορθογώνιο"/>
            <p:cNvSpPr/>
            <p:nvPr/>
          </p:nvSpPr>
          <p:spPr>
            <a:xfrm>
              <a:off x="3202376" y="2413779"/>
              <a:ext cx="843501" cy="246221"/>
            </a:xfrm>
            <a:prstGeom prst="rect">
              <a:avLst/>
            </a:prstGeom>
          </p:spPr>
          <p:txBody>
            <a:bodyPr wrap="none">
              <a:spAutoFit/>
            </a:bodyPr>
            <a:lstStyle/>
            <a:p>
              <a:r>
                <a:rPr lang="en-US" sz="1000" dirty="0" smtClean="0">
                  <a:solidFill>
                    <a:schemeClr val="bg1">
                      <a:lumMod val="50000"/>
                    </a:schemeClr>
                  </a:solidFill>
                  <a:latin typeface="Arial Narrow" pitchFamily="34" charset="0"/>
                </a:rPr>
                <a:t>June 19, 2013</a:t>
              </a:r>
              <a:endParaRPr lang="el-GR" sz="1000" dirty="0">
                <a:solidFill>
                  <a:schemeClr val="bg1">
                    <a:lumMod val="50000"/>
                  </a:schemeClr>
                </a:solidFill>
                <a:latin typeface="Arial Narrow" pitchFamily="34" charset="0"/>
              </a:endParaRPr>
            </a:p>
          </p:txBody>
        </p:sp>
      </p:grpSp>
      <p:pic>
        <p:nvPicPr>
          <p:cNvPr id="39940" name="Picture 4" descr="http://www.clipartlord.com/wp-content/uploads/2013/01/cargo-ship.png"/>
          <p:cNvPicPr>
            <a:picLocks noChangeAspect="1" noChangeArrowheads="1"/>
          </p:cNvPicPr>
          <p:nvPr/>
        </p:nvPicPr>
        <p:blipFill>
          <a:blip r:embed="rId8" cstate="print"/>
          <a:srcRect/>
          <a:stretch>
            <a:fillRect/>
          </a:stretch>
        </p:blipFill>
        <p:spPr bwMode="auto">
          <a:xfrm flipH="1">
            <a:off x="8257310" y="5160529"/>
            <a:ext cx="735156" cy="4876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809 0.01781 C 0.05069 0.02151 0.05347 0.02614 0.05712 0.02869 C 0.06076 0.03123 0.06597 0.03262 0.06944 0.03539 C 0.07396 0.03956 0.07778 0.04118 0.08246 0.04488 C 0.0875 0.04881 0.09236 0.05459 0.09757 0.05829 C 0.10156 0.06107 0.10659 0.06176 0.11076 0.06361 C 0.12031 0.07264 0.13385 0.07611 0.14514 0.07981 C 0.1493 0.08374 0.14791 0.08305 0.15416 0.08513 C 0.15746 0.08628 0.16423 0.0879 0.16423 0.0879 C 0.17222 0.09438 0.18107 0.09438 0.18958 0.09854 C 0.20399 0.10548 0.21962 0.11242 0.23489 0.11474 C 0.24705 0.12029 0.26059 0.12468 0.27326 0.127 C 0.28159 0.1337 0.29514 0.13463 0.30469 0.13625 C 0.31753 0.14064 0.30989 0.13879 0.32795 0.14041 C 0.34774 0.14596 0.32604 0.14041 0.37639 0.14296 C 0.38559 0.14342 0.39548 0.14689 0.40469 0.14851 C 0.4151 0.15267 0.42969 0.15175 0.43993 0.15244 C 0.46823 0.16008 0.49757 0.15129 0.52587 0.15915 C 0.54982 0.15822 0.57361 0.15753 0.59757 0.15661 C 0.62187 0.15568 0.646 0.14828 0.67031 0.14573 C 0.68437 0.14226 0.69861 0.13903 0.71267 0.13625 C 0.72083 0.13255 0.72396 0.13324 0.73489 0.13232 C 0.75625 0.12746 0.77795 0.12098 0.79861 0.11219 C 0.8092 0.10757 0.81909 0.0997 0.82986 0.096 C 0.83923 0.08744 0.8493 0.07865 0.86024 0.07449 C 0.86719 0.06824 0.86389 0.06986 0.86927 0.06778 C 0.87031 0.06685 0.87153 0.06616 0.87239 0.065 C 0.87326 0.06385 0.87326 0.06176 0.8743 0.06084 C 0.87604 0.05899 0.8783 0.05922 0.88038 0.05829 C 0.88611 0.05228 0.89288 0.04858 0.89965 0.04488 C 0.90295 0.04303 0.90972 0.04071 0.90972 0.04071 C 0.91493 0.03377 0.92205 0.02915 0.92882 0.02591 C 0.9342 0.02336 0.93628 0.01689 0.94201 0.01527 C 0.95087 0.00347 0.96284 -0.00254 0.97239 -0.01318 C 0.97621 -0.01735 0.98021 -0.02151 0.98437 -0.02521 C 0.98541 -0.02614 0.9875 -0.02799 0.9875 -0.02799 C 0.98993 -0.03238 0.99149 -0.03423 0.99548 -0.03585 C 0.99896 -0.03886 0.99982 -0.04233 1.00364 -0.04395 C 1.00885 -0.04881 1.01267 -0.05737 1.01875 -0.06014 C 1.0243 -0.06731 1.02864 -0.07055 1.03489 -0.07633 C 1.03923 -0.08443 1.03455 -0.07657 1.03993 -0.08304 C 1.04201 -0.08559 1.046 -0.09114 1.046 -0.09114 C 1.04531 -0.0879 1.04496 -0.0842 1.04305 -0.08165 " pathEditMode="relative" ptsTypes="ffffffffffffffffffffffffffffffffffffffffffA">
                                      <p:cBhvr>
                                        <p:cTn id="6" dur="3000" fill="hold"/>
                                        <p:tgtEl>
                                          <p:spTgt spid="39938"/>
                                        </p:tgtEl>
                                        <p:attrNameLst>
                                          <p:attrName>ppt_x</p:attrName>
                                          <p:attrName>ppt_y</p:attrName>
                                        </p:attrNameLst>
                                      </p:cBhvr>
                                    </p:animMotion>
                                  </p:childTnLst>
                                </p:cTn>
                              </p:par>
                            </p:childTnLst>
                          </p:cTn>
                        </p:par>
                        <p:par>
                          <p:cTn id="7" fill="hold">
                            <p:stCondLst>
                              <p:cond delay="3000"/>
                            </p:stCondLst>
                            <p:childTnLst>
                              <p:par>
                                <p:cTn id="8" presetID="9"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par>
                          <p:cTn id="11" fill="hold">
                            <p:stCondLst>
                              <p:cond delay="3500"/>
                            </p:stCondLst>
                            <p:childTnLst>
                              <p:par>
                                <p:cTn id="12" presetID="3" presetClass="exit" presetSubtype="10" fill="hold" grpId="0" nodeType="afterEffect">
                                  <p:stCondLst>
                                    <p:cond delay="0"/>
                                  </p:stCondLst>
                                  <p:childTnLst>
                                    <p:animEffect transition="out" filter="blinds(horizontal)">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par>
                          <p:cTn id="15" fill="hold">
                            <p:stCondLst>
                              <p:cond delay="4000"/>
                            </p:stCondLst>
                            <p:childTnLst>
                              <p:par>
                                <p:cTn id="16" presetID="9" presetClass="entr" presetSubtype="0" fill="hold" nodeType="after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par>
                          <p:cTn id="19" fill="hold">
                            <p:stCondLst>
                              <p:cond delay="5500"/>
                            </p:stCondLst>
                            <p:childTnLst>
                              <p:par>
                                <p:cTn id="20" presetID="9" presetClass="entr" presetSubtype="0" fill="hold" nodeType="afterEffect">
                                  <p:stCondLst>
                                    <p:cond delay="0"/>
                                  </p:stCondLst>
                                  <p:childTnLst>
                                    <p:set>
                                      <p:cBhvr>
                                        <p:cTn id="21" dur="1" fill="hold">
                                          <p:stCondLst>
                                            <p:cond delay="0"/>
                                          </p:stCondLst>
                                        </p:cTn>
                                        <p:tgtEl>
                                          <p:spTgt spid="178180"/>
                                        </p:tgtEl>
                                        <p:attrNameLst>
                                          <p:attrName>style.visibility</p:attrName>
                                        </p:attrNameLst>
                                      </p:cBhvr>
                                      <p:to>
                                        <p:strVal val="visible"/>
                                      </p:to>
                                    </p:set>
                                    <p:animEffect transition="in" filter="dissolve">
                                      <p:cBhvr>
                                        <p:cTn id="22" dur="500"/>
                                        <p:tgtEl>
                                          <p:spTgt spid="17818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9940"/>
                                        </p:tgtEl>
                                        <p:attrNameLst>
                                          <p:attrName>style.visibility</p:attrName>
                                        </p:attrNameLst>
                                      </p:cBhvr>
                                      <p:to>
                                        <p:strVal val="visible"/>
                                      </p:to>
                                    </p:set>
                                    <p:anim calcmode="lin" valueType="num">
                                      <p:cBhvr additive="base">
                                        <p:cTn id="32" dur="500" fill="hold"/>
                                        <p:tgtEl>
                                          <p:spTgt spid="39940"/>
                                        </p:tgtEl>
                                        <p:attrNameLst>
                                          <p:attrName>ppt_x</p:attrName>
                                        </p:attrNameLst>
                                      </p:cBhvr>
                                      <p:tavLst>
                                        <p:tav tm="0">
                                          <p:val>
                                            <p:strVal val="1+#ppt_w/2"/>
                                          </p:val>
                                        </p:tav>
                                        <p:tav tm="100000">
                                          <p:val>
                                            <p:strVal val="#ppt_x"/>
                                          </p:val>
                                        </p:tav>
                                      </p:tavLst>
                                    </p:anim>
                                    <p:anim calcmode="lin" valueType="num">
                                      <p:cBhvr additive="base">
                                        <p:cTn id="33"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ox(ou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7762" name="Picture 2"/>
          <p:cNvPicPr>
            <a:picLocks noChangeAspect="1" noChangeArrowheads="1"/>
          </p:cNvPicPr>
          <p:nvPr/>
        </p:nvPicPr>
        <p:blipFill>
          <a:blip r:embed="rId2" cstate="print"/>
          <a:srcRect l="17021" t="22954" r="18480" b="4778"/>
          <a:stretch>
            <a:fillRect/>
          </a:stretch>
        </p:blipFill>
        <p:spPr bwMode="auto">
          <a:xfrm>
            <a:off x="0" y="1010439"/>
            <a:ext cx="9144000" cy="5847561"/>
          </a:xfrm>
          <a:prstGeom prst="rect">
            <a:avLst/>
          </a:prstGeom>
          <a:noFill/>
          <a:ln w="9525">
            <a:solidFill>
              <a:srgbClr val="FF0000"/>
            </a:solidFill>
            <a:miter lim="800000"/>
            <a:headEnd/>
            <a:tailEnd/>
          </a:ln>
        </p:spPr>
      </p:pic>
      <p:pic>
        <p:nvPicPr>
          <p:cNvPr id="3" name="Picture 2"/>
          <p:cNvPicPr>
            <a:picLocks noChangeAspect="1" noChangeArrowheads="1"/>
          </p:cNvPicPr>
          <p:nvPr/>
        </p:nvPicPr>
        <p:blipFill>
          <a:blip r:embed="rId3" cstate="print"/>
          <a:srcRect l="33130" t="50828" r="60531" b="31207"/>
          <a:stretch>
            <a:fillRect/>
          </a:stretch>
        </p:blipFill>
        <p:spPr bwMode="auto">
          <a:xfrm>
            <a:off x="-1" y="2092453"/>
            <a:ext cx="1093509" cy="1574574"/>
          </a:xfrm>
          <a:prstGeom prst="rect">
            <a:avLst/>
          </a:prstGeom>
          <a:noFill/>
          <a:ln w="9525">
            <a:noFill/>
            <a:miter lim="800000"/>
            <a:headEnd/>
            <a:tailEnd/>
          </a:ln>
        </p:spPr>
      </p:pic>
      <p:grpSp>
        <p:nvGrpSpPr>
          <p:cNvPr id="18" name="17 - Ομάδα"/>
          <p:cNvGrpSpPr/>
          <p:nvPr/>
        </p:nvGrpSpPr>
        <p:grpSpPr>
          <a:xfrm>
            <a:off x="2311139" y="2637428"/>
            <a:ext cx="5772555" cy="2699687"/>
            <a:chOff x="2311139" y="2637428"/>
            <a:chExt cx="5772555" cy="2699687"/>
          </a:xfrm>
        </p:grpSpPr>
        <p:sp>
          <p:nvSpPr>
            <p:cNvPr id="4" name="3 - TextBox"/>
            <p:cNvSpPr txBox="1"/>
            <p:nvPr/>
          </p:nvSpPr>
          <p:spPr>
            <a:xfrm>
              <a:off x="2403836" y="3455988"/>
              <a:ext cx="389850" cy="276999"/>
            </a:xfrm>
            <a:prstGeom prst="rect">
              <a:avLst/>
            </a:prstGeom>
            <a:noFill/>
          </p:spPr>
          <p:txBody>
            <a:bodyPr wrap="none" rtlCol="0">
              <a:spAutoFit/>
            </a:bodyPr>
            <a:lstStyle/>
            <a:p>
              <a:r>
                <a:rPr lang="en-US" sz="1200" dirty="0" smtClean="0">
                  <a:latin typeface="Arial Black" pitchFamily="34" charset="0"/>
                </a:rPr>
                <a:t>99</a:t>
              </a:r>
              <a:endParaRPr lang="el-GR" sz="1200" dirty="0">
                <a:latin typeface="Arial Black" pitchFamily="34" charset="0"/>
              </a:endParaRPr>
            </a:p>
          </p:txBody>
        </p:sp>
        <p:sp>
          <p:nvSpPr>
            <p:cNvPr id="5" name="4 - TextBox"/>
            <p:cNvSpPr txBox="1"/>
            <p:nvPr/>
          </p:nvSpPr>
          <p:spPr>
            <a:xfrm>
              <a:off x="4386600" y="2920231"/>
              <a:ext cx="389850" cy="276999"/>
            </a:xfrm>
            <a:prstGeom prst="rect">
              <a:avLst/>
            </a:prstGeom>
            <a:noFill/>
          </p:spPr>
          <p:txBody>
            <a:bodyPr wrap="none" rtlCol="0">
              <a:spAutoFit/>
            </a:bodyPr>
            <a:lstStyle/>
            <a:p>
              <a:r>
                <a:rPr lang="en-US" sz="1200" dirty="0" smtClean="0">
                  <a:latin typeface="Arial Black" pitchFamily="34" charset="0"/>
                </a:rPr>
                <a:t>44</a:t>
              </a:r>
              <a:endParaRPr lang="el-GR" sz="1200" dirty="0">
                <a:latin typeface="Arial Black" pitchFamily="34" charset="0"/>
              </a:endParaRPr>
            </a:p>
          </p:txBody>
        </p:sp>
        <p:sp>
          <p:nvSpPr>
            <p:cNvPr id="6" name="5 - TextBox"/>
            <p:cNvSpPr txBox="1"/>
            <p:nvPr/>
          </p:nvSpPr>
          <p:spPr>
            <a:xfrm>
              <a:off x="5063767" y="3540831"/>
              <a:ext cx="389850" cy="276999"/>
            </a:xfrm>
            <a:prstGeom prst="rect">
              <a:avLst/>
            </a:prstGeom>
            <a:noFill/>
          </p:spPr>
          <p:txBody>
            <a:bodyPr wrap="none" rtlCol="0">
              <a:spAutoFit/>
            </a:bodyPr>
            <a:lstStyle/>
            <a:p>
              <a:r>
                <a:rPr lang="en-US" sz="1200" dirty="0" smtClean="0">
                  <a:latin typeface="Arial Black" pitchFamily="34" charset="0"/>
                </a:rPr>
                <a:t>68</a:t>
              </a:r>
              <a:endParaRPr lang="el-GR" sz="1200" dirty="0">
                <a:latin typeface="Arial Black" pitchFamily="34" charset="0"/>
              </a:endParaRPr>
            </a:p>
          </p:txBody>
        </p:sp>
        <p:sp>
          <p:nvSpPr>
            <p:cNvPr id="7" name="6 - TextBox"/>
            <p:cNvSpPr txBox="1"/>
            <p:nvPr/>
          </p:nvSpPr>
          <p:spPr>
            <a:xfrm>
              <a:off x="5308861" y="3455988"/>
              <a:ext cx="492443" cy="276999"/>
            </a:xfrm>
            <a:prstGeom prst="rect">
              <a:avLst/>
            </a:prstGeom>
            <a:noFill/>
          </p:spPr>
          <p:txBody>
            <a:bodyPr wrap="none" rtlCol="0">
              <a:spAutoFit/>
            </a:bodyPr>
            <a:lstStyle/>
            <a:p>
              <a:r>
                <a:rPr lang="en-US" sz="1200" dirty="0" smtClean="0">
                  <a:latin typeface="Arial Black" pitchFamily="34" charset="0"/>
                </a:rPr>
                <a:t>134</a:t>
              </a:r>
              <a:endParaRPr lang="el-GR" sz="1200" dirty="0">
                <a:latin typeface="Arial Black" pitchFamily="34" charset="0"/>
              </a:endParaRPr>
            </a:p>
          </p:txBody>
        </p:sp>
        <p:sp>
          <p:nvSpPr>
            <p:cNvPr id="8" name="7 - TextBox"/>
            <p:cNvSpPr txBox="1"/>
            <p:nvPr/>
          </p:nvSpPr>
          <p:spPr>
            <a:xfrm>
              <a:off x="6468360" y="2703415"/>
              <a:ext cx="492443" cy="276999"/>
            </a:xfrm>
            <a:prstGeom prst="rect">
              <a:avLst/>
            </a:prstGeom>
            <a:noFill/>
          </p:spPr>
          <p:txBody>
            <a:bodyPr wrap="none" rtlCol="0">
              <a:spAutoFit/>
            </a:bodyPr>
            <a:lstStyle/>
            <a:p>
              <a:r>
                <a:rPr lang="en-US" sz="1200" dirty="0" smtClean="0">
                  <a:solidFill>
                    <a:schemeClr val="bg1"/>
                  </a:solidFill>
                  <a:latin typeface="Arial Black" pitchFamily="34" charset="0"/>
                </a:rPr>
                <a:t>155</a:t>
              </a:r>
              <a:endParaRPr lang="el-GR" sz="1200" dirty="0">
                <a:solidFill>
                  <a:schemeClr val="bg1"/>
                </a:solidFill>
                <a:latin typeface="Arial Black" pitchFamily="34" charset="0"/>
              </a:endParaRPr>
            </a:p>
          </p:txBody>
        </p:sp>
        <p:sp>
          <p:nvSpPr>
            <p:cNvPr id="9" name="8 - TextBox"/>
            <p:cNvSpPr txBox="1"/>
            <p:nvPr/>
          </p:nvSpPr>
          <p:spPr>
            <a:xfrm>
              <a:off x="6958554" y="3580108"/>
              <a:ext cx="492443" cy="276999"/>
            </a:xfrm>
            <a:prstGeom prst="rect">
              <a:avLst/>
            </a:prstGeom>
            <a:noFill/>
          </p:spPr>
          <p:txBody>
            <a:bodyPr wrap="none" rtlCol="0">
              <a:spAutoFit/>
            </a:bodyPr>
            <a:lstStyle/>
            <a:p>
              <a:r>
                <a:rPr lang="en-US" sz="1200" dirty="0" smtClean="0">
                  <a:latin typeface="Arial Black" pitchFamily="34" charset="0"/>
                </a:rPr>
                <a:t>101</a:t>
              </a:r>
              <a:endParaRPr lang="el-GR" sz="1200" dirty="0">
                <a:latin typeface="Arial Black" pitchFamily="34" charset="0"/>
              </a:endParaRPr>
            </a:p>
          </p:txBody>
        </p:sp>
        <p:sp>
          <p:nvSpPr>
            <p:cNvPr id="10" name="9 - TextBox"/>
            <p:cNvSpPr txBox="1"/>
            <p:nvPr/>
          </p:nvSpPr>
          <p:spPr>
            <a:xfrm>
              <a:off x="3574331" y="4928141"/>
              <a:ext cx="389850" cy="276999"/>
            </a:xfrm>
            <a:prstGeom prst="rect">
              <a:avLst/>
            </a:prstGeom>
            <a:noFill/>
          </p:spPr>
          <p:txBody>
            <a:bodyPr wrap="none" rtlCol="0">
              <a:spAutoFit/>
            </a:bodyPr>
            <a:lstStyle/>
            <a:p>
              <a:r>
                <a:rPr lang="en-US" sz="1200" dirty="0" smtClean="0">
                  <a:latin typeface="Arial Black" pitchFamily="34" charset="0"/>
                </a:rPr>
                <a:t>81</a:t>
              </a:r>
              <a:endParaRPr lang="el-GR" sz="1200" dirty="0">
                <a:latin typeface="Arial Black" pitchFamily="34" charset="0"/>
              </a:endParaRPr>
            </a:p>
          </p:txBody>
        </p:sp>
        <p:sp>
          <p:nvSpPr>
            <p:cNvPr id="11" name="10 - TextBox"/>
            <p:cNvSpPr txBox="1"/>
            <p:nvPr/>
          </p:nvSpPr>
          <p:spPr>
            <a:xfrm>
              <a:off x="2311139" y="2835390"/>
              <a:ext cx="287258" cy="276999"/>
            </a:xfrm>
            <a:prstGeom prst="rect">
              <a:avLst/>
            </a:prstGeom>
            <a:noFill/>
          </p:spPr>
          <p:txBody>
            <a:bodyPr wrap="none" rtlCol="0">
              <a:spAutoFit/>
            </a:bodyPr>
            <a:lstStyle/>
            <a:p>
              <a:r>
                <a:rPr lang="en-US" sz="1200" dirty="0" smtClean="0">
                  <a:solidFill>
                    <a:schemeClr val="bg1"/>
                  </a:solidFill>
                  <a:latin typeface="Arial Black" pitchFamily="34" charset="0"/>
                </a:rPr>
                <a:t>8</a:t>
              </a:r>
              <a:endParaRPr lang="el-GR" sz="1200" dirty="0">
                <a:solidFill>
                  <a:schemeClr val="bg1"/>
                </a:solidFill>
                <a:latin typeface="Arial Black" pitchFamily="34" charset="0"/>
              </a:endParaRPr>
            </a:p>
          </p:txBody>
        </p:sp>
        <p:sp>
          <p:nvSpPr>
            <p:cNvPr id="12" name="11 - TextBox"/>
            <p:cNvSpPr txBox="1"/>
            <p:nvPr/>
          </p:nvSpPr>
          <p:spPr>
            <a:xfrm>
              <a:off x="6336384" y="3862911"/>
              <a:ext cx="492443" cy="276999"/>
            </a:xfrm>
            <a:prstGeom prst="rect">
              <a:avLst/>
            </a:prstGeom>
            <a:noFill/>
          </p:spPr>
          <p:txBody>
            <a:bodyPr wrap="none" rtlCol="0">
              <a:spAutoFit/>
            </a:bodyPr>
            <a:lstStyle/>
            <a:p>
              <a:r>
                <a:rPr lang="en-US" sz="1200" dirty="0" smtClean="0">
                  <a:solidFill>
                    <a:schemeClr val="bg1"/>
                  </a:solidFill>
                  <a:latin typeface="Arial Black" pitchFamily="34" charset="0"/>
                </a:rPr>
                <a:t>141</a:t>
              </a:r>
              <a:endParaRPr lang="el-GR" sz="1200" dirty="0">
                <a:solidFill>
                  <a:schemeClr val="bg1"/>
                </a:solidFill>
                <a:latin typeface="Arial Black" pitchFamily="34" charset="0"/>
              </a:endParaRPr>
            </a:p>
          </p:txBody>
        </p:sp>
        <p:sp>
          <p:nvSpPr>
            <p:cNvPr id="13" name="12 - TextBox"/>
            <p:cNvSpPr txBox="1"/>
            <p:nvPr/>
          </p:nvSpPr>
          <p:spPr>
            <a:xfrm>
              <a:off x="7693844" y="5060116"/>
              <a:ext cx="389850" cy="276999"/>
            </a:xfrm>
            <a:prstGeom prst="rect">
              <a:avLst/>
            </a:prstGeom>
            <a:noFill/>
          </p:spPr>
          <p:txBody>
            <a:bodyPr wrap="none" rtlCol="0">
              <a:spAutoFit/>
            </a:bodyPr>
            <a:lstStyle/>
            <a:p>
              <a:r>
                <a:rPr lang="en-US" sz="1200" dirty="0" smtClean="0">
                  <a:solidFill>
                    <a:schemeClr val="bg1"/>
                  </a:solidFill>
                  <a:latin typeface="Arial Black" pitchFamily="34" charset="0"/>
                </a:rPr>
                <a:t>16</a:t>
              </a:r>
              <a:endParaRPr lang="el-GR" sz="1200" dirty="0">
                <a:solidFill>
                  <a:schemeClr val="bg1"/>
                </a:solidFill>
                <a:latin typeface="Arial Black" pitchFamily="34" charset="0"/>
              </a:endParaRPr>
            </a:p>
          </p:txBody>
        </p:sp>
        <p:sp>
          <p:nvSpPr>
            <p:cNvPr id="14" name="13 - TextBox"/>
            <p:cNvSpPr txBox="1"/>
            <p:nvPr/>
          </p:nvSpPr>
          <p:spPr>
            <a:xfrm>
              <a:off x="4055098" y="2637428"/>
              <a:ext cx="287258" cy="276999"/>
            </a:xfrm>
            <a:prstGeom prst="rect">
              <a:avLst/>
            </a:prstGeom>
            <a:noFill/>
          </p:spPr>
          <p:txBody>
            <a:bodyPr wrap="none" rtlCol="0">
              <a:spAutoFit/>
            </a:bodyPr>
            <a:lstStyle/>
            <a:p>
              <a:r>
                <a:rPr lang="en-US" sz="1200" dirty="0" smtClean="0">
                  <a:solidFill>
                    <a:srgbClr val="FF0000"/>
                  </a:solidFill>
                  <a:latin typeface="Arial Black" pitchFamily="34" charset="0"/>
                </a:rPr>
                <a:t>1</a:t>
              </a:r>
              <a:endParaRPr lang="el-GR" sz="1200" dirty="0">
                <a:solidFill>
                  <a:srgbClr val="FF0000"/>
                </a:solidFill>
                <a:latin typeface="Arial Black" pitchFamily="34" charset="0"/>
              </a:endParaRPr>
            </a:p>
          </p:txBody>
        </p:sp>
        <p:sp>
          <p:nvSpPr>
            <p:cNvPr id="15" name="14 - TextBox"/>
            <p:cNvSpPr txBox="1"/>
            <p:nvPr/>
          </p:nvSpPr>
          <p:spPr>
            <a:xfrm>
              <a:off x="5733068" y="3617814"/>
              <a:ext cx="492443" cy="276999"/>
            </a:xfrm>
            <a:prstGeom prst="rect">
              <a:avLst/>
            </a:prstGeom>
            <a:noFill/>
          </p:spPr>
          <p:txBody>
            <a:bodyPr wrap="none" rtlCol="0">
              <a:spAutoFit/>
            </a:bodyPr>
            <a:lstStyle/>
            <a:p>
              <a:r>
                <a:rPr lang="en-US" sz="1200" dirty="0" smtClean="0">
                  <a:solidFill>
                    <a:schemeClr val="bg1"/>
                  </a:solidFill>
                  <a:latin typeface="Arial Black" pitchFamily="34" charset="0"/>
                </a:rPr>
                <a:t>137</a:t>
              </a:r>
              <a:endParaRPr lang="el-GR" sz="1200" dirty="0">
                <a:solidFill>
                  <a:schemeClr val="bg1"/>
                </a:solidFill>
                <a:latin typeface="Arial Black" pitchFamily="34" charset="0"/>
              </a:endParaRPr>
            </a:p>
          </p:txBody>
        </p:sp>
        <p:sp>
          <p:nvSpPr>
            <p:cNvPr id="16" name="15 - TextBox"/>
            <p:cNvSpPr txBox="1"/>
            <p:nvPr/>
          </p:nvSpPr>
          <p:spPr>
            <a:xfrm>
              <a:off x="6081860" y="3418280"/>
              <a:ext cx="492443" cy="276999"/>
            </a:xfrm>
            <a:prstGeom prst="rect">
              <a:avLst/>
            </a:prstGeom>
            <a:noFill/>
          </p:spPr>
          <p:txBody>
            <a:bodyPr wrap="none" rtlCol="0">
              <a:spAutoFit/>
            </a:bodyPr>
            <a:lstStyle/>
            <a:p>
              <a:r>
                <a:rPr lang="en-US" sz="1200" dirty="0" smtClean="0">
                  <a:solidFill>
                    <a:srgbClr val="FF0000"/>
                  </a:solidFill>
                  <a:latin typeface="Arial Black" pitchFamily="34" charset="0"/>
                </a:rPr>
                <a:t>162</a:t>
              </a:r>
              <a:endParaRPr lang="el-GR" sz="1200" dirty="0">
                <a:solidFill>
                  <a:srgbClr val="FF0000"/>
                </a:solidFill>
                <a:latin typeface="Arial Black" pitchFamily="34" charset="0"/>
              </a:endParaRPr>
            </a:p>
          </p:txBody>
        </p:sp>
      </p:grpSp>
      <p:sp>
        <p:nvSpPr>
          <p:cNvPr id="17" name="16 - Ορθογώνιο"/>
          <p:cNvSpPr/>
          <p:nvPr/>
        </p:nvSpPr>
        <p:spPr>
          <a:xfrm>
            <a:off x="193249" y="667185"/>
            <a:ext cx="4048812" cy="1169551"/>
          </a:xfrm>
          <a:prstGeom prst="rect">
            <a:avLst/>
          </a:prstGeom>
          <a:solidFill>
            <a:schemeClr val="bg1"/>
          </a:solidFill>
          <a:ln w="38100">
            <a:solidFill>
              <a:srgbClr val="FF0000"/>
            </a:solidFill>
          </a:ln>
        </p:spPr>
        <p:txBody>
          <a:bodyPr wrap="square">
            <a:spAutoFit/>
          </a:bodyPr>
          <a:lstStyle/>
          <a:p>
            <a:r>
              <a:rPr lang="en-US" sz="1400" dirty="0" smtClean="0">
                <a:latin typeface="Arial Narrow" pitchFamily="34" charset="0"/>
              </a:rPr>
              <a:t>GPI comprises </a:t>
            </a:r>
            <a:r>
              <a:rPr lang="en-US" sz="1400" b="1" dirty="0" smtClean="0">
                <a:solidFill>
                  <a:srgbClr val="FF0000"/>
                </a:solidFill>
                <a:latin typeface="Arial Narrow" pitchFamily="34" charset="0"/>
              </a:rPr>
              <a:t>22 indicators </a:t>
            </a:r>
            <a:r>
              <a:rPr lang="en-US" sz="1400" dirty="0" smtClean="0">
                <a:latin typeface="Arial Narrow" pitchFamily="34" charset="0"/>
              </a:rPr>
              <a:t> of the existence or absence </a:t>
            </a:r>
          </a:p>
          <a:p>
            <a:r>
              <a:rPr lang="en-US" sz="1400" dirty="0" smtClean="0">
                <a:latin typeface="Arial Narrow" pitchFamily="34" charset="0"/>
              </a:rPr>
              <a:t>violence or fear of violence divided in </a:t>
            </a:r>
            <a:r>
              <a:rPr lang="en-US" sz="1400" b="1" dirty="0" smtClean="0">
                <a:latin typeface="Arial Narrow" pitchFamily="34" charset="0"/>
              </a:rPr>
              <a:t>3 broad categories</a:t>
            </a:r>
            <a:r>
              <a:rPr lang="en-US" sz="1400" dirty="0" smtClean="0">
                <a:latin typeface="Arial Narrow" pitchFamily="34" charset="0"/>
              </a:rPr>
              <a:t>:</a:t>
            </a:r>
          </a:p>
          <a:p>
            <a:pPr>
              <a:buClr>
                <a:srgbClr val="FF0000"/>
              </a:buClr>
              <a:buSzPct val="120000"/>
              <a:buFont typeface="Wingdings" pitchFamily="2" charset="2"/>
              <a:buChar char="þ"/>
            </a:pPr>
            <a:r>
              <a:rPr lang="en-US" sz="1400" dirty="0" smtClean="0">
                <a:latin typeface="Arial Narrow" pitchFamily="34" charset="0"/>
              </a:rPr>
              <a:t> Ongoing domestic &amp; international conflict;</a:t>
            </a:r>
          </a:p>
          <a:p>
            <a:pPr>
              <a:buClr>
                <a:srgbClr val="FF0000"/>
              </a:buClr>
              <a:buSzPct val="120000"/>
              <a:buFont typeface="Wingdings" pitchFamily="2" charset="2"/>
              <a:buChar char="þ"/>
            </a:pPr>
            <a:r>
              <a:rPr lang="en-US" sz="1400" dirty="0" smtClean="0">
                <a:latin typeface="Arial Narrow" pitchFamily="34" charset="0"/>
              </a:rPr>
              <a:t> Societal safety &amp; security;</a:t>
            </a:r>
          </a:p>
          <a:p>
            <a:pPr>
              <a:buClr>
                <a:srgbClr val="FF0000"/>
              </a:buClr>
              <a:buSzPct val="120000"/>
              <a:buFont typeface="Wingdings" pitchFamily="2" charset="2"/>
              <a:buChar char="þ"/>
            </a:pPr>
            <a:r>
              <a:rPr lang="en-US" sz="1400" dirty="0" smtClean="0">
                <a:latin typeface="Arial Narrow" pitchFamily="34" charset="0"/>
              </a:rPr>
              <a:t> Militarization</a:t>
            </a:r>
            <a:endParaRPr lang="en-US" sz="1400" dirty="0">
              <a:latin typeface="Arial Narrow" pitchFamily="34" charset="0"/>
            </a:endParaRPr>
          </a:p>
        </p:txBody>
      </p:sp>
      <p:sp>
        <p:nvSpPr>
          <p:cNvPr id="19" name="18 - TextBox"/>
          <p:cNvSpPr txBox="1"/>
          <p:nvPr/>
        </p:nvSpPr>
        <p:spPr>
          <a:xfrm>
            <a:off x="114300" y="258047"/>
            <a:ext cx="1473480" cy="307777"/>
          </a:xfrm>
          <a:prstGeom prst="rect">
            <a:avLst/>
          </a:prstGeom>
          <a:noFill/>
        </p:spPr>
        <p:txBody>
          <a:bodyPr wrap="none" rtlCol="0">
            <a:spAutoFit/>
          </a:bodyPr>
          <a:lstStyle/>
          <a:p>
            <a:r>
              <a:rPr lang="en-US" sz="1400" dirty="0" smtClean="0">
                <a:solidFill>
                  <a:schemeClr val="bg1"/>
                </a:solidFill>
                <a:latin typeface="Arial Black" pitchFamily="34" charset="0"/>
              </a:rPr>
              <a:t>Global peace</a:t>
            </a:r>
            <a:endParaRPr lang="el-GR" sz="1400" dirty="0">
              <a:solidFill>
                <a:schemeClr val="bg1"/>
              </a:solidFill>
              <a:latin typeface="Arial Black" pitchFamily="34" charset="0"/>
            </a:endParaRPr>
          </a:p>
        </p:txBody>
      </p:sp>
      <p:pic>
        <p:nvPicPr>
          <p:cNvPr id="20" name="Picture 2"/>
          <p:cNvPicPr>
            <a:picLocks noChangeAspect="1" noChangeArrowheads="1"/>
          </p:cNvPicPr>
          <p:nvPr/>
        </p:nvPicPr>
        <p:blipFill>
          <a:blip r:embed="rId2" cstate="print"/>
          <a:srcRect l="17021" t="22954" r="74667" b="63893"/>
          <a:stretch>
            <a:fillRect/>
          </a:stretch>
        </p:blipFill>
        <p:spPr bwMode="auto">
          <a:xfrm>
            <a:off x="7512868" y="2925763"/>
            <a:ext cx="1560661" cy="1800153"/>
          </a:xfrm>
          <a:prstGeom prst="rect">
            <a:avLst/>
          </a:prstGeom>
          <a:noFill/>
          <a:ln w="38100">
            <a:solidFill>
              <a:schemeClr val="accent3">
                <a:lumMod val="75000"/>
              </a:schemeClr>
            </a:solidFill>
            <a:miter lim="800000"/>
            <a:headEnd/>
            <a:tailEnd/>
          </a:ln>
        </p:spPr>
      </p:pic>
      <p:pic>
        <p:nvPicPr>
          <p:cNvPr id="77826" name="Picture 2" descr="http://image.fg-a.com/earth_bca3.gif"/>
          <p:cNvPicPr>
            <a:picLocks noChangeAspect="1" noChangeArrowheads="1" noCrop="1"/>
          </p:cNvPicPr>
          <p:nvPr/>
        </p:nvPicPr>
        <p:blipFill>
          <a:blip r:embed="rId4" cstate="print"/>
          <a:srcRect/>
          <a:stretch>
            <a:fillRect/>
          </a:stretch>
        </p:blipFill>
        <p:spPr bwMode="auto">
          <a:xfrm>
            <a:off x="3912763" y="1467448"/>
            <a:ext cx="609600"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7826"/>
                                        </p:tgtEl>
                                        <p:attrNameLst>
                                          <p:attrName>style.visibility</p:attrName>
                                        </p:attrNameLst>
                                      </p:cBhvr>
                                      <p:to>
                                        <p:strVal val="visible"/>
                                      </p:to>
                                    </p:set>
                                    <p:animEffect transition="in" filter="dissolve">
                                      <p:cBhvr>
                                        <p:cTn id="18" dur="500"/>
                                        <p:tgtEl>
                                          <p:spTgt spid="77826"/>
                                        </p:tgtEl>
                                      </p:cBhvr>
                                    </p:animEffec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5106" name="Picture 2"/>
          <p:cNvPicPr>
            <a:picLocks noChangeAspect="1" noChangeArrowheads="1"/>
          </p:cNvPicPr>
          <p:nvPr/>
        </p:nvPicPr>
        <p:blipFill>
          <a:blip r:embed="rId2" cstate="print"/>
          <a:srcRect l="22680" t="30347" r="46322" b="17811"/>
          <a:stretch>
            <a:fillRect/>
          </a:stretch>
        </p:blipFill>
        <p:spPr bwMode="auto">
          <a:xfrm>
            <a:off x="87195" y="1441900"/>
            <a:ext cx="5634872" cy="5184842"/>
          </a:xfrm>
          <a:prstGeom prst="rect">
            <a:avLst/>
          </a:prstGeom>
          <a:noFill/>
          <a:ln w="9525">
            <a:noFill/>
            <a:miter lim="800000"/>
            <a:headEnd/>
            <a:tailEnd/>
          </a:ln>
        </p:spPr>
      </p:pic>
      <p:pic>
        <p:nvPicPr>
          <p:cNvPr id="175107" name="Picture 3"/>
          <p:cNvPicPr>
            <a:picLocks noChangeAspect="1" noChangeArrowheads="1"/>
          </p:cNvPicPr>
          <p:nvPr/>
        </p:nvPicPr>
        <p:blipFill>
          <a:blip r:embed="rId3" cstate="print"/>
          <a:srcRect l="20821" t="16318" r="21976" b="68995"/>
          <a:stretch>
            <a:fillRect/>
          </a:stretch>
        </p:blipFill>
        <p:spPr bwMode="auto">
          <a:xfrm>
            <a:off x="87195" y="608631"/>
            <a:ext cx="5688274" cy="912784"/>
          </a:xfrm>
          <a:prstGeom prst="rect">
            <a:avLst/>
          </a:prstGeom>
          <a:noFill/>
          <a:ln w="9525">
            <a:noFill/>
            <a:miter lim="800000"/>
            <a:headEnd/>
            <a:tailEnd/>
          </a:ln>
        </p:spPr>
      </p:pic>
      <p:pic>
        <p:nvPicPr>
          <p:cNvPr id="175110" name="Picture 6" descr="http://www.pewglobal.org/files/2013/02/cyber00.png"/>
          <p:cNvPicPr>
            <a:picLocks noChangeAspect="1" noChangeArrowheads="1"/>
          </p:cNvPicPr>
          <p:nvPr/>
        </p:nvPicPr>
        <p:blipFill>
          <a:blip r:embed="rId4" cstate="print"/>
          <a:srcRect t="1435" b="1754"/>
          <a:stretch>
            <a:fillRect/>
          </a:stretch>
        </p:blipFill>
        <p:spPr bwMode="auto">
          <a:xfrm>
            <a:off x="6122743" y="1376315"/>
            <a:ext cx="2936416" cy="2988297"/>
          </a:xfrm>
          <a:prstGeom prst="rect">
            <a:avLst/>
          </a:prstGeom>
          <a:noFill/>
        </p:spPr>
      </p:pic>
      <p:sp>
        <p:nvSpPr>
          <p:cNvPr id="6" name="5 - Ορθογώνιο"/>
          <p:cNvSpPr/>
          <p:nvPr/>
        </p:nvSpPr>
        <p:spPr>
          <a:xfrm>
            <a:off x="4769967" y="6611779"/>
            <a:ext cx="4572000" cy="246221"/>
          </a:xfrm>
          <a:prstGeom prst="rect">
            <a:avLst/>
          </a:prstGeom>
        </p:spPr>
        <p:txBody>
          <a:bodyPr>
            <a:spAutoFit/>
          </a:bodyPr>
          <a:lstStyle/>
          <a:p>
            <a:r>
              <a:rPr lang="en-US" sz="1000" dirty="0" smtClean="0">
                <a:latin typeface="Arial Narrow" pitchFamily="34" charset="0"/>
              </a:rPr>
              <a:t>http://www.pewglobal.org/2013/02/11/china-and-cyber-attacks-a-top-concern-of-u-s-experts/</a:t>
            </a:r>
            <a:endParaRPr lang="el-GR" sz="1000" dirty="0">
              <a:latin typeface="Arial Narrow" pitchFamily="34" charset="0"/>
            </a:endParaRPr>
          </a:p>
        </p:txBody>
      </p:sp>
      <p:pic>
        <p:nvPicPr>
          <p:cNvPr id="175112" name="Picture 8" descr="http://nghiencuubiendong.vn/en/images/stories/us-china-relations.jpg"/>
          <p:cNvPicPr>
            <a:picLocks noChangeAspect="1" noChangeArrowheads="1"/>
          </p:cNvPicPr>
          <p:nvPr/>
        </p:nvPicPr>
        <p:blipFill>
          <a:blip r:embed="rId5" cstate="print"/>
          <a:srcRect l="1546" t="16663" b="14857"/>
          <a:stretch>
            <a:fillRect/>
          </a:stretch>
        </p:blipFill>
        <p:spPr bwMode="auto">
          <a:xfrm>
            <a:off x="6070864" y="4601708"/>
            <a:ext cx="2941162" cy="2042349"/>
          </a:xfrm>
          <a:prstGeom prst="rect">
            <a:avLst/>
          </a:prstGeom>
          <a:noFill/>
        </p:spPr>
      </p:pic>
      <p:pic>
        <p:nvPicPr>
          <p:cNvPr id="175108" name="Picture 4"/>
          <p:cNvPicPr>
            <a:picLocks noChangeAspect="1" noChangeArrowheads="1"/>
          </p:cNvPicPr>
          <p:nvPr/>
        </p:nvPicPr>
        <p:blipFill>
          <a:blip r:embed="rId6" cstate="print"/>
          <a:srcRect l="20577" t="55495" r="46049" b="35751"/>
          <a:stretch>
            <a:fillRect/>
          </a:stretch>
        </p:blipFill>
        <p:spPr bwMode="auto">
          <a:xfrm>
            <a:off x="2862207" y="4412247"/>
            <a:ext cx="6149815" cy="1008166"/>
          </a:xfrm>
          <a:prstGeom prst="rect">
            <a:avLst/>
          </a:prstGeom>
          <a:noFill/>
          <a:ln w="38100">
            <a:solidFill>
              <a:srgbClr val="FF0000"/>
            </a:solidFill>
            <a:miter lim="800000"/>
            <a:headEnd/>
            <a:tailEnd/>
          </a:ln>
        </p:spPr>
      </p:pic>
      <p:sp>
        <p:nvSpPr>
          <p:cNvPr id="8" name="Text Box 4"/>
          <p:cNvSpPr txBox="1">
            <a:spLocks noChangeArrowheads="1"/>
          </p:cNvSpPr>
          <p:nvPr/>
        </p:nvSpPr>
        <p:spPr bwMode="auto">
          <a:xfrm>
            <a:off x="129017" y="263640"/>
            <a:ext cx="2542684"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Cyber-terrorism/warfare</a:t>
            </a:r>
            <a:endParaRPr lang="el-GR" sz="1400" dirty="0">
              <a:solidFill>
                <a:schemeClr val="bg1"/>
              </a:solidFill>
              <a:latin typeface="Arial Black" pitchFamily="34" charset="0"/>
            </a:endParaRPr>
          </a:p>
        </p:txBody>
      </p:sp>
      <p:grpSp>
        <p:nvGrpSpPr>
          <p:cNvPr id="14" name="13 - Ομάδα"/>
          <p:cNvGrpSpPr/>
          <p:nvPr/>
        </p:nvGrpSpPr>
        <p:grpSpPr>
          <a:xfrm>
            <a:off x="237057" y="2945802"/>
            <a:ext cx="4286250" cy="3543300"/>
            <a:chOff x="237057" y="2945802"/>
            <a:chExt cx="4286250" cy="3543300"/>
          </a:xfrm>
        </p:grpSpPr>
        <p:pic>
          <p:nvPicPr>
            <p:cNvPr id="38914" name="Picture 2" descr="http://www1.pcmag.com/media/images/379780-computer-malware.jpg?thumb=y"/>
            <p:cNvPicPr>
              <a:picLocks noChangeAspect="1" noChangeArrowheads="1"/>
            </p:cNvPicPr>
            <p:nvPr/>
          </p:nvPicPr>
          <p:blipFill>
            <a:blip r:embed="rId7" cstate="print"/>
            <a:srcRect/>
            <a:stretch>
              <a:fillRect/>
            </a:stretch>
          </p:blipFill>
          <p:spPr bwMode="auto">
            <a:xfrm>
              <a:off x="237057" y="2945802"/>
              <a:ext cx="4286250" cy="3543300"/>
            </a:xfrm>
            <a:prstGeom prst="rect">
              <a:avLst/>
            </a:prstGeom>
            <a:noFill/>
            <a:ln>
              <a:solidFill>
                <a:srgbClr val="FF0000"/>
              </a:solidFill>
            </a:ln>
          </p:spPr>
        </p:pic>
        <p:pic>
          <p:nvPicPr>
            <p:cNvPr id="38916" name="Picture 4" descr="http://www.mediaroots.org/wp-content/uploads/images/World%20News/stuxnet.jpg"/>
            <p:cNvPicPr>
              <a:picLocks noChangeAspect="1" noChangeArrowheads="1"/>
            </p:cNvPicPr>
            <p:nvPr/>
          </p:nvPicPr>
          <p:blipFill>
            <a:blip r:embed="rId8" cstate="print"/>
            <a:srcRect t="14597" b="16611"/>
            <a:stretch>
              <a:fillRect/>
            </a:stretch>
          </p:blipFill>
          <p:spPr bwMode="auto">
            <a:xfrm>
              <a:off x="289716" y="3009578"/>
              <a:ext cx="1582945" cy="964891"/>
            </a:xfrm>
            <a:prstGeom prst="rect">
              <a:avLst/>
            </a:prstGeom>
            <a:noFill/>
          </p:spPr>
        </p:pic>
        <p:sp>
          <p:nvSpPr>
            <p:cNvPr id="11" name="10 - Ορθογώνιο"/>
            <p:cNvSpPr/>
            <p:nvPr/>
          </p:nvSpPr>
          <p:spPr>
            <a:xfrm>
              <a:off x="466024" y="3908896"/>
              <a:ext cx="1005403"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solidFill>
                    <a:srgbClr val="0000FF"/>
                  </a:solidFill>
                  <a:effectLst>
                    <a:reflection blurRad="12700" stA="50000" endPos="50000" dist="5000" dir="5400000" sy="-100000" rotWithShape="0"/>
                  </a:effectLst>
                  <a:latin typeface="Arial Black" pitchFamily="34" charset="0"/>
                </a:rPr>
                <a:t>2010</a:t>
              </a:r>
              <a:endParaRPr lang="el-GR" sz="2400" b="1" cap="all" spc="0" dirty="0">
                <a:ln w="0"/>
                <a:solidFill>
                  <a:srgbClr val="0000FF"/>
                </a:solidFill>
                <a:effectLst>
                  <a:reflection blurRad="12700" stA="50000" endPos="50000" dist="5000" dir="5400000" sy="-100000" rotWithShape="0"/>
                </a:effectLst>
                <a:latin typeface="Arial Black" pitchFamily="34" charset="0"/>
              </a:endParaRPr>
            </a:p>
          </p:txBody>
        </p:sp>
        <p:pic>
          <p:nvPicPr>
            <p:cNvPr id="38918" name="Picture 6" descr="http://flagartist.com/SVG/Jan-13/Scalable_Vector_Graphics/FLAG/F/flag_of_iran_in_map_drapeau_bandiera_bandeira_flagga-999px.png"/>
            <p:cNvPicPr>
              <a:picLocks noChangeAspect="1" noChangeArrowheads="1"/>
            </p:cNvPicPr>
            <p:nvPr/>
          </p:nvPicPr>
          <p:blipFill>
            <a:blip r:embed="rId9" cstate="print"/>
            <a:srcRect/>
            <a:stretch>
              <a:fillRect/>
            </a:stretch>
          </p:blipFill>
          <p:spPr bwMode="auto">
            <a:xfrm rot="151079">
              <a:off x="2702104" y="3911097"/>
              <a:ext cx="833337" cy="76758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108"/>
                                        </p:tgtEl>
                                        <p:attrNameLst>
                                          <p:attrName>style.visibility</p:attrName>
                                        </p:attrNameLst>
                                      </p:cBhvr>
                                      <p:to>
                                        <p:strVal val="visible"/>
                                      </p:to>
                                    </p:set>
                                    <p:anim calcmode="lin" valueType="num">
                                      <p:cBhvr additive="base">
                                        <p:cTn id="7" dur="500" fill="hold"/>
                                        <p:tgtEl>
                                          <p:spTgt spid="175108"/>
                                        </p:tgtEl>
                                        <p:attrNameLst>
                                          <p:attrName>ppt_x</p:attrName>
                                        </p:attrNameLst>
                                      </p:cBhvr>
                                      <p:tavLst>
                                        <p:tav tm="0">
                                          <p:val>
                                            <p:strVal val="#ppt_x"/>
                                          </p:val>
                                        </p:tav>
                                        <p:tav tm="100000">
                                          <p:val>
                                            <p:strVal val="#ppt_x"/>
                                          </p:val>
                                        </p:tav>
                                      </p:tavLst>
                                    </p:anim>
                                    <p:anim calcmode="lin" valueType="num">
                                      <p:cBhvr additive="base">
                                        <p:cTn id="8" dur="500" fill="hold"/>
                                        <p:tgtEl>
                                          <p:spTgt spid="1751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75110"/>
                                        </p:tgtEl>
                                        <p:attrNameLst>
                                          <p:attrName>style.visibility</p:attrName>
                                        </p:attrNameLst>
                                      </p:cBhvr>
                                      <p:to>
                                        <p:strVal val="visible"/>
                                      </p:to>
                                    </p:set>
                                    <p:animEffect transition="in" filter="dissolve">
                                      <p:cBhvr>
                                        <p:cTn id="13" dur="500"/>
                                        <p:tgtEl>
                                          <p:spTgt spid="1751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WordArt 43"/>
          <p:cNvSpPr>
            <a:spLocks noChangeArrowheads="1" noChangeShapeType="1" noTextEdit="1"/>
          </p:cNvSpPr>
          <p:nvPr/>
        </p:nvSpPr>
        <p:spPr bwMode="auto">
          <a:xfrm>
            <a:off x="473321" y="1215653"/>
            <a:ext cx="1682750" cy="1073150"/>
          </a:xfrm>
          <a:prstGeom prst="rect">
            <a:avLst/>
          </a:prstGeom>
        </p:spPr>
        <p:txBody>
          <a:bodyPr wrap="none" fromWordArt="1">
            <a:prstTxWarp prst="textPlain">
              <a:avLst>
                <a:gd name="adj" fmla="val 50000"/>
              </a:avLst>
            </a:prstTxWarp>
          </a:bodyPr>
          <a:lstStyle/>
          <a:p>
            <a:pPr algn="ctr"/>
            <a:r>
              <a:rPr lang="en-US" sz="3600" kern="10" dirty="0">
                <a:ln w="25400">
                  <a:solidFill>
                    <a:srgbClr val="800000"/>
                  </a:solidFill>
                  <a:round/>
                  <a:headEnd/>
                  <a:tailEnd/>
                </a:ln>
                <a:solidFill>
                  <a:srgbClr val="FFFFFF"/>
                </a:solidFill>
                <a:latin typeface="Arial Black"/>
              </a:rPr>
              <a:t>NBC</a:t>
            </a:r>
            <a:endParaRPr lang="el-GR" sz="3600" kern="10" dirty="0">
              <a:ln w="25400">
                <a:solidFill>
                  <a:srgbClr val="800000"/>
                </a:solidFill>
                <a:round/>
                <a:headEnd/>
                <a:tailEnd/>
              </a:ln>
              <a:solidFill>
                <a:srgbClr val="FFFFFF"/>
              </a:solidFill>
              <a:latin typeface="Arial Black"/>
            </a:endParaRPr>
          </a:p>
        </p:txBody>
      </p:sp>
      <p:pic>
        <p:nvPicPr>
          <p:cNvPr id="3" name="Picture 44" descr="laugh_to_death"/>
          <p:cNvPicPr>
            <a:picLocks noChangeAspect="1" noChangeArrowheads="1" noCrop="1"/>
          </p:cNvPicPr>
          <p:nvPr/>
        </p:nvPicPr>
        <p:blipFill>
          <a:blip r:embed="rId2" cstate="print"/>
          <a:srcRect/>
          <a:stretch>
            <a:fillRect/>
          </a:stretch>
        </p:blipFill>
        <p:spPr bwMode="auto">
          <a:xfrm>
            <a:off x="195180" y="1742916"/>
            <a:ext cx="1805230" cy="1490482"/>
          </a:xfrm>
          <a:prstGeom prst="rect">
            <a:avLst/>
          </a:prstGeom>
          <a:noFill/>
        </p:spPr>
      </p:pic>
      <p:grpSp>
        <p:nvGrpSpPr>
          <p:cNvPr id="4" name="12 - Ομάδα"/>
          <p:cNvGrpSpPr/>
          <p:nvPr/>
        </p:nvGrpSpPr>
        <p:grpSpPr>
          <a:xfrm>
            <a:off x="2910025" y="1757598"/>
            <a:ext cx="3430835" cy="3681668"/>
            <a:chOff x="2910025" y="1757598"/>
            <a:chExt cx="3430835" cy="3681668"/>
          </a:xfrm>
        </p:grpSpPr>
        <p:grpSp>
          <p:nvGrpSpPr>
            <p:cNvPr id="6" name="10 - Ομάδα"/>
            <p:cNvGrpSpPr/>
            <p:nvPr/>
          </p:nvGrpSpPr>
          <p:grpSpPr>
            <a:xfrm>
              <a:off x="2910025" y="1757598"/>
              <a:ext cx="3430835" cy="3540253"/>
              <a:chOff x="2910025" y="1757598"/>
              <a:chExt cx="3430835" cy="3540253"/>
            </a:xfrm>
          </p:grpSpPr>
          <p:pic>
            <p:nvPicPr>
              <p:cNvPr id="1026" name="Picture 2"/>
              <p:cNvPicPr>
                <a:picLocks noChangeAspect="1" noChangeArrowheads="1"/>
              </p:cNvPicPr>
              <p:nvPr/>
            </p:nvPicPr>
            <p:blipFill>
              <a:blip r:embed="rId3" cstate="print"/>
              <a:srcRect b="18231"/>
              <a:stretch>
                <a:fillRect/>
              </a:stretch>
            </p:blipFill>
            <p:spPr bwMode="auto">
              <a:xfrm>
                <a:off x="2910025" y="1757598"/>
                <a:ext cx="2381250" cy="1947126"/>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2930350" y="3628816"/>
                <a:ext cx="2367503" cy="1669035"/>
              </a:xfrm>
              <a:prstGeom prst="rect">
                <a:avLst/>
              </a:prstGeom>
              <a:ln>
                <a:noFill/>
              </a:ln>
              <a:effectLst>
                <a:softEdge rad="112500"/>
              </a:effectLst>
            </p:spPr>
          </p:pic>
          <p:sp>
            <p:nvSpPr>
              <p:cNvPr id="5" name="WordArt 45"/>
              <p:cNvSpPr>
                <a:spLocks noChangeArrowheads="1" noChangeShapeType="1" noTextEdit="1"/>
              </p:cNvSpPr>
              <p:nvPr/>
            </p:nvSpPr>
            <p:spPr bwMode="auto">
              <a:xfrm>
                <a:off x="3930978" y="3334315"/>
                <a:ext cx="2409882" cy="747483"/>
              </a:xfrm>
              <a:prstGeom prst="rect">
                <a:avLst/>
              </a:prstGeom>
            </p:spPr>
            <p:txBody>
              <a:bodyPr wrap="none" fromWordArt="1">
                <a:prstTxWarp prst="textPlain">
                  <a:avLst>
                    <a:gd name="adj" fmla="val 50000"/>
                  </a:avLst>
                </a:prstTxWarp>
              </a:bodyPr>
              <a:lstStyle/>
              <a:p>
                <a:pPr algn="ctr"/>
                <a:r>
                  <a:rPr lang="en-US" sz="3600" kern="10" dirty="0" err="1">
                    <a:ln w="25400">
                      <a:solidFill>
                        <a:srgbClr val="800000"/>
                      </a:solidFill>
                      <a:round/>
                      <a:headEnd/>
                      <a:tailEnd/>
                    </a:ln>
                    <a:solidFill>
                      <a:srgbClr val="FFFFFF"/>
                    </a:solidFill>
                    <a:latin typeface="Arial Black"/>
                  </a:rPr>
                  <a:t>CBRNe</a:t>
                </a:r>
                <a:endParaRPr lang="el-GR" sz="3600" kern="10" dirty="0">
                  <a:ln w="25400">
                    <a:solidFill>
                      <a:srgbClr val="800000"/>
                    </a:solidFill>
                    <a:round/>
                    <a:headEnd/>
                    <a:tailEnd/>
                  </a:ln>
                  <a:solidFill>
                    <a:srgbClr val="FFFFFF"/>
                  </a:solidFill>
                  <a:latin typeface="Arial Black"/>
                </a:endParaRPr>
              </a:p>
            </p:txBody>
          </p:sp>
        </p:grpSp>
        <p:pic>
          <p:nvPicPr>
            <p:cNvPr id="12" name="11 - Εικόνα" descr="ano-nyme-scared-smiley-18401.png"/>
            <p:cNvPicPr>
              <a:picLocks noChangeAspect="1"/>
            </p:cNvPicPr>
            <p:nvPr/>
          </p:nvPicPr>
          <p:blipFill>
            <a:blip r:embed="rId5" cstate="print"/>
            <a:stretch>
              <a:fillRect/>
            </a:stretch>
          </p:blipFill>
          <p:spPr>
            <a:xfrm>
              <a:off x="4694549" y="4513082"/>
              <a:ext cx="926184" cy="926184"/>
            </a:xfrm>
            <a:prstGeom prst="rect">
              <a:avLst/>
            </a:prstGeom>
          </p:spPr>
        </p:pic>
      </p:grpSp>
      <p:pic>
        <p:nvPicPr>
          <p:cNvPr id="15" name="14 - Εικόνα" descr="small.png"/>
          <p:cNvPicPr>
            <a:picLocks noChangeAspect="1"/>
          </p:cNvPicPr>
          <p:nvPr/>
        </p:nvPicPr>
        <p:blipFill>
          <a:blip r:embed="rId6" cstate="print"/>
          <a:stretch>
            <a:fillRect/>
          </a:stretch>
        </p:blipFill>
        <p:spPr>
          <a:xfrm rot="21133325">
            <a:off x="1997259" y="2260148"/>
            <a:ext cx="871152" cy="871152"/>
          </a:xfrm>
          <a:prstGeom prst="rect">
            <a:avLst/>
          </a:prstGeom>
        </p:spPr>
      </p:pic>
      <p:pic>
        <p:nvPicPr>
          <p:cNvPr id="16" name="15 - Εικόνα" descr="small.png"/>
          <p:cNvPicPr>
            <a:picLocks noChangeAspect="1"/>
          </p:cNvPicPr>
          <p:nvPr/>
        </p:nvPicPr>
        <p:blipFill>
          <a:blip r:embed="rId6" cstate="print"/>
          <a:stretch>
            <a:fillRect/>
          </a:stretch>
        </p:blipFill>
        <p:spPr>
          <a:xfrm rot="21133325">
            <a:off x="5213370" y="5297146"/>
            <a:ext cx="871152" cy="871152"/>
          </a:xfrm>
          <a:prstGeom prst="rect">
            <a:avLst/>
          </a:prstGeom>
        </p:spPr>
      </p:pic>
      <p:sp>
        <p:nvSpPr>
          <p:cNvPr id="17" name="Text Box 20"/>
          <p:cNvSpPr txBox="1">
            <a:spLocks noChangeArrowheads="1"/>
          </p:cNvSpPr>
          <p:nvPr/>
        </p:nvSpPr>
        <p:spPr bwMode="auto">
          <a:xfrm>
            <a:off x="123324" y="270988"/>
            <a:ext cx="2185150"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From NBC to CBRNE</a:t>
            </a:r>
            <a:endParaRPr lang="el-GR" sz="1400" dirty="0">
              <a:solidFill>
                <a:schemeClr val="bg1"/>
              </a:solidFill>
              <a:latin typeface="Arial Black" pitchFamily="34" charset="0"/>
            </a:endParaRPr>
          </a:p>
        </p:txBody>
      </p:sp>
      <p:sp>
        <p:nvSpPr>
          <p:cNvPr id="18" name="17 - Ορθογώνιο"/>
          <p:cNvSpPr/>
          <p:nvPr/>
        </p:nvSpPr>
        <p:spPr>
          <a:xfrm>
            <a:off x="7777113" y="5665509"/>
            <a:ext cx="1348033" cy="117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9 - Ομάδα"/>
          <p:cNvGrpSpPr/>
          <p:nvPr/>
        </p:nvGrpSpPr>
        <p:grpSpPr>
          <a:xfrm>
            <a:off x="6091419" y="4515439"/>
            <a:ext cx="2882899" cy="2181963"/>
            <a:chOff x="6119699" y="4543719"/>
            <a:chExt cx="2882899" cy="2181963"/>
          </a:xfrm>
        </p:grpSpPr>
        <p:pic>
          <p:nvPicPr>
            <p:cNvPr id="1028" name="Picture 4"/>
            <p:cNvPicPr>
              <a:picLocks noChangeAspect="1" noChangeArrowheads="1"/>
            </p:cNvPicPr>
            <p:nvPr/>
          </p:nvPicPr>
          <p:blipFill>
            <a:blip r:embed="rId7" cstate="print"/>
            <a:srcRect/>
            <a:stretch>
              <a:fillRect/>
            </a:stretch>
          </p:blipFill>
          <p:spPr bwMode="auto">
            <a:xfrm>
              <a:off x="6119699" y="4543719"/>
              <a:ext cx="2882899" cy="2181963"/>
            </a:xfrm>
            <a:prstGeom prst="rect">
              <a:avLst/>
            </a:prstGeom>
            <a:noFill/>
            <a:ln w="9525">
              <a:noFill/>
              <a:miter lim="800000"/>
              <a:headEnd/>
              <a:tailEnd/>
            </a:ln>
          </p:spPr>
        </p:pic>
        <p:sp>
          <p:nvSpPr>
            <p:cNvPr id="9" name="8 - TextBox"/>
            <p:cNvSpPr txBox="1"/>
            <p:nvPr/>
          </p:nvSpPr>
          <p:spPr>
            <a:xfrm>
              <a:off x="7164371" y="4817097"/>
              <a:ext cx="434734" cy="584775"/>
            </a:xfrm>
            <a:prstGeom prst="rect">
              <a:avLst/>
            </a:prstGeom>
            <a:noFill/>
          </p:spPr>
          <p:txBody>
            <a:bodyPr wrap="none" rtlCol="0">
              <a:spAutoFit/>
            </a:bodyPr>
            <a:lstStyle/>
            <a:p>
              <a:r>
                <a:rPr lang="en-US" sz="3200" dirty="0" smtClean="0">
                  <a:solidFill>
                    <a:srgbClr val="339966"/>
                  </a:solidFill>
                  <a:latin typeface="Arial Black" pitchFamily="34" charset="0"/>
                </a:rPr>
                <a:t>?</a:t>
              </a:r>
              <a:endParaRPr lang="el-GR" sz="3200" dirty="0">
                <a:solidFill>
                  <a:srgbClr val="339966"/>
                </a:solidFill>
                <a:latin typeface="Arial Black" pitchFamily="34" charset="0"/>
              </a:endParaRPr>
            </a:p>
          </p:txBody>
        </p:sp>
        <p:sp>
          <p:nvSpPr>
            <p:cNvPr id="8" name="7 - TextBox"/>
            <p:cNvSpPr txBox="1"/>
            <p:nvPr/>
          </p:nvSpPr>
          <p:spPr>
            <a:xfrm>
              <a:off x="7918521" y="4572000"/>
              <a:ext cx="1031051" cy="1200329"/>
            </a:xfrm>
            <a:prstGeom prst="rect">
              <a:avLst/>
            </a:prstGeom>
            <a:noFill/>
          </p:spPr>
          <p:txBody>
            <a:bodyPr wrap="none" rtlCol="0">
              <a:spAutoFit/>
            </a:bodyPr>
            <a:lstStyle/>
            <a:p>
              <a:r>
                <a:rPr lang="en-US" dirty="0" smtClean="0">
                  <a:solidFill>
                    <a:srgbClr val="FF0000"/>
                  </a:solidFill>
                  <a:latin typeface="Arial Black" pitchFamily="34" charset="0"/>
                </a:rPr>
                <a:t>C</a:t>
              </a:r>
              <a:r>
                <a:rPr lang="en-US" dirty="0" smtClean="0">
                  <a:latin typeface="Arial Black" pitchFamily="34" charset="0"/>
                </a:rPr>
                <a:t>an’t</a:t>
              </a:r>
            </a:p>
            <a:p>
              <a:r>
                <a:rPr lang="en-US" dirty="0" smtClean="0">
                  <a:solidFill>
                    <a:srgbClr val="FF0000"/>
                  </a:solidFill>
                  <a:latin typeface="Arial Black" pitchFamily="34" charset="0"/>
                </a:rPr>
                <a:t>B</a:t>
              </a:r>
              <a:r>
                <a:rPr lang="en-US" dirty="0" smtClean="0">
                  <a:latin typeface="Arial Black" pitchFamily="34" charset="0"/>
                </a:rPr>
                <a:t>other</a:t>
              </a:r>
            </a:p>
            <a:p>
              <a:r>
                <a:rPr lang="en-US" dirty="0" smtClean="0">
                  <a:solidFill>
                    <a:srgbClr val="FF0000"/>
                  </a:solidFill>
                  <a:latin typeface="Arial Black" pitchFamily="34" charset="0"/>
                </a:rPr>
                <a:t>R</a:t>
              </a:r>
              <a:r>
                <a:rPr lang="en-US" dirty="0" smtClean="0">
                  <a:latin typeface="Arial Black" pitchFamily="34" charset="0"/>
                </a:rPr>
                <a:t>ight</a:t>
              </a:r>
            </a:p>
            <a:p>
              <a:r>
                <a:rPr lang="en-US" dirty="0" smtClean="0">
                  <a:solidFill>
                    <a:srgbClr val="FF0000"/>
                  </a:solidFill>
                  <a:latin typeface="Arial Black" pitchFamily="34" charset="0"/>
                </a:rPr>
                <a:t>N</a:t>
              </a:r>
              <a:r>
                <a:rPr lang="en-US" dirty="0" smtClean="0">
                  <a:latin typeface="Arial Black" pitchFamily="34" charset="0"/>
                </a:rPr>
                <a:t>ow</a:t>
              </a:r>
              <a:endParaRPr lang="el-GR" dirty="0">
                <a:latin typeface="Arial Black" pitchFamily="34" charset="0"/>
              </a:endParaRPr>
            </a:p>
          </p:txBody>
        </p:sp>
      </p:grpSp>
      <p:pic>
        <p:nvPicPr>
          <p:cNvPr id="9218" name="Picture 2" descr="http://s7.directupload.net/images/110316/849xeni2.gif"/>
          <p:cNvPicPr>
            <a:picLocks noChangeAspect="1" noChangeArrowheads="1" noCrop="1"/>
          </p:cNvPicPr>
          <p:nvPr/>
        </p:nvPicPr>
        <p:blipFill>
          <a:blip r:embed="rId8" cstate="print"/>
          <a:srcRect/>
          <a:stretch>
            <a:fillRect/>
          </a:stretch>
        </p:blipFill>
        <p:spPr bwMode="auto">
          <a:xfrm flipH="1">
            <a:off x="6919274" y="3003402"/>
            <a:ext cx="2224726" cy="2006927"/>
          </a:xfrm>
          <a:prstGeom prst="rect">
            <a:avLst/>
          </a:prstGeom>
          <a:noFill/>
        </p:spPr>
      </p:pic>
      <p:pic>
        <p:nvPicPr>
          <p:cNvPr id="19" name="18 - Εικόνα" descr="Explode-04-june.gif"/>
          <p:cNvPicPr>
            <a:picLocks noChangeAspect="1"/>
          </p:cNvPicPr>
          <p:nvPr/>
        </p:nvPicPr>
        <p:blipFill>
          <a:blip r:embed="rId9" cstate="print"/>
          <a:stretch>
            <a:fillRect/>
          </a:stretch>
        </p:blipFill>
        <p:spPr>
          <a:xfrm>
            <a:off x="6664752" y="5155434"/>
            <a:ext cx="1498860" cy="211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dissolve">
                                      <p:cBhvr>
                                        <p:cTn id="23" dur="500"/>
                                        <p:tgtEl>
                                          <p:spTgt spid="92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0" y="969264"/>
            <a:ext cx="4645152" cy="588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p:cNvPicPr>
            <a:picLocks noChangeAspect="1" noChangeArrowheads="1"/>
          </p:cNvPicPr>
          <p:nvPr/>
        </p:nvPicPr>
        <p:blipFill>
          <a:blip r:embed="rId2" cstate="print"/>
          <a:srcRect l="16512" r="48812" b="11381"/>
          <a:stretch>
            <a:fillRect/>
          </a:stretch>
        </p:blipFill>
        <p:spPr bwMode="auto">
          <a:xfrm>
            <a:off x="160253" y="3165406"/>
            <a:ext cx="1187772" cy="3269727"/>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49934" r="13394" b="11171"/>
          <a:stretch>
            <a:fillRect/>
          </a:stretch>
        </p:blipFill>
        <p:spPr bwMode="auto">
          <a:xfrm>
            <a:off x="3254236" y="3195023"/>
            <a:ext cx="1336615" cy="3237639"/>
          </a:xfrm>
          <a:prstGeom prst="rect">
            <a:avLst/>
          </a:prstGeom>
          <a:noFill/>
          <a:ln w="9525">
            <a:noFill/>
            <a:miter lim="800000"/>
            <a:headEnd/>
            <a:tailEnd/>
          </a:ln>
        </p:spPr>
      </p:pic>
      <p:grpSp>
        <p:nvGrpSpPr>
          <p:cNvPr id="2" name="9 - Ομάδα"/>
          <p:cNvGrpSpPr/>
          <p:nvPr/>
        </p:nvGrpSpPr>
        <p:grpSpPr>
          <a:xfrm>
            <a:off x="1239358" y="3819818"/>
            <a:ext cx="2126003" cy="1500126"/>
            <a:chOff x="1654146" y="2116927"/>
            <a:chExt cx="2126003" cy="1500126"/>
          </a:xfrm>
        </p:grpSpPr>
        <p:pic>
          <p:nvPicPr>
            <p:cNvPr id="2051" name="Picture 3"/>
            <p:cNvPicPr>
              <a:picLocks noChangeAspect="1" noChangeArrowheads="1"/>
            </p:cNvPicPr>
            <p:nvPr/>
          </p:nvPicPr>
          <p:blipFill>
            <a:blip r:embed="rId3" cstate="print"/>
            <a:srcRect/>
            <a:stretch>
              <a:fillRect/>
            </a:stretch>
          </p:blipFill>
          <p:spPr bwMode="auto">
            <a:xfrm>
              <a:off x="1654146" y="2116927"/>
              <a:ext cx="2078868" cy="1500126"/>
            </a:xfrm>
            <a:prstGeom prst="rect">
              <a:avLst/>
            </a:prstGeom>
            <a:noFill/>
            <a:ln w="9525">
              <a:noFill/>
              <a:miter lim="800000"/>
              <a:headEnd/>
              <a:tailEnd/>
            </a:ln>
          </p:spPr>
        </p:pic>
        <p:cxnSp>
          <p:nvCxnSpPr>
            <p:cNvPr id="9" name="8 - Ευθεία γραμμή σύνδεσης"/>
            <p:cNvCxnSpPr/>
            <p:nvPr/>
          </p:nvCxnSpPr>
          <p:spPr>
            <a:xfrm>
              <a:off x="3582186" y="2837470"/>
              <a:ext cx="197963" cy="0"/>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grpSp>
      <p:grpSp>
        <p:nvGrpSpPr>
          <p:cNvPr id="4" name="14 - Ομάδα"/>
          <p:cNvGrpSpPr/>
          <p:nvPr/>
        </p:nvGrpSpPr>
        <p:grpSpPr>
          <a:xfrm>
            <a:off x="1234903" y="3595557"/>
            <a:ext cx="2121031" cy="369332"/>
            <a:chOff x="1640264" y="2561983"/>
            <a:chExt cx="2121031" cy="369332"/>
          </a:xfrm>
        </p:grpSpPr>
        <p:cxnSp>
          <p:nvCxnSpPr>
            <p:cNvPr id="12" name="11 - Ευθεία γραμμή σύνδεσης"/>
            <p:cNvCxnSpPr/>
            <p:nvPr/>
          </p:nvCxnSpPr>
          <p:spPr>
            <a:xfrm>
              <a:off x="1640264" y="2771481"/>
              <a:ext cx="2121031" cy="28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13 - Ορθογώνιο"/>
            <p:cNvSpPr/>
            <p:nvPr/>
          </p:nvSpPr>
          <p:spPr>
            <a:xfrm>
              <a:off x="2187715" y="2561983"/>
              <a:ext cx="941283"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CBRN</a:t>
              </a:r>
              <a:endParaRPr lang="el-GR"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pic>
        <p:nvPicPr>
          <p:cNvPr id="2052" name="Picture 4"/>
          <p:cNvPicPr>
            <a:picLocks noChangeAspect="1" noChangeArrowheads="1"/>
          </p:cNvPicPr>
          <p:nvPr/>
        </p:nvPicPr>
        <p:blipFill>
          <a:blip r:embed="rId4" cstate="print"/>
          <a:srcRect l="2855" t="13520" r="3934" b="20500"/>
          <a:stretch>
            <a:fillRect/>
          </a:stretch>
        </p:blipFill>
        <p:spPr bwMode="auto">
          <a:xfrm>
            <a:off x="1291464" y="6001940"/>
            <a:ext cx="2017336" cy="861443"/>
          </a:xfrm>
          <a:prstGeom prst="rect">
            <a:avLst/>
          </a:prstGeom>
          <a:noFill/>
          <a:ln w="9525">
            <a:noFill/>
            <a:miter lim="800000"/>
            <a:headEnd/>
            <a:tailEnd/>
          </a:ln>
        </p:spPr>
      </p:pic>
      <p:grpSp>
        <p:nvGrpSpPr>
          <p:cNvPr id="5" name="18 - Ομάδα"/>
          <p:cNvGrpSpPr/>
          <p:nvPr/>
        </p:nvGrpSpPr>
        <p:grpSpPr>
          <a:xfrm>
            <a:off x="816994" y="961629"/>
            <a:ext cx="3010293" cy="2380688"/>
            <a:chOff x="816994" y="659877"/>
            <a:chExt cx="3010293" cy="2380688"/>
          </a:xfrm>
        </p:grpSpPr>
        <p:pic>
          <p:nvPicPr>
            <p:cNvPr id="2053" name="Picture 5"/>
            <p:cNvPicPr>
              <a:picLocks noChangeAspect="1" noChangeArrowheads="1"/>
            </p:cNvPicPr>
            <p:nvPr/>
          </p:nvPicPr>
          <p:blipFill>
            <a:blip r:embed="rId5" cstate="print"/>
            <a:srcRect/>
            <a:stretch>
              <a:fillRect/>
            </a:stretch>
          </p:blipFill>
          <p:spPr bwMode="auto">
            <a:xfrm>
              <a:off x="816994" y="659877"/>
              <a:ext cx="3010293" cy="2257720"/>
            </a:xfrm>
            <a:prstGeom prst="rect">
              <a:avLst/>
            </a:prstGeom>
            <a:ln>
              <a:noFill/>
            </a:ln>
            <a:effectLst>
              <a:softEdge rad="112500"/>
            </a:effectLst>
          </p:spPr>
        </p:pic>
        <p:sp>
          <p:nvSpPr>
            <p:cNvPr id="18" name="17 - Ορθογώνιο"/>
            <p:cNvSpPr/>
            <p:nvPr/>
          </p:nvSpPr>
          <p:spPr>
            <a:xfrm>
              <a:off x="2416200" y="2763566"/>
              <a:ext cx="1297406" cy="276999"/>
            </a:xfrm>
            <a:prstGeom prst="rect">
              <a:avLst/>
            </a:prstGeom>
          </p:spPr>
          <p:txBody>
            <a:bodyPr wrap="none">
              <a:spAutoFit/>
            </a:bodyPr>
            <a:lstStyle/>
            <a:p>
              <a:r>
                <a:rPr lang="en-US" sz="1200" b="1" dirty="0" err="1" smtClean="0">
                  <a:solidFill>
                    <a:srgbClr val="800000"/>
                  </a:solidFill>
                  <a:latin typeface="Arial Narrow" pitchFamily="34" charset="0"/>
                </a:rPr>
                <a:t>Ayman</a:t>
              </a:r>
              <a:r>
                <a:rPr lang="en-US" sz="1200" b="1" dirty="0" smtClean="0">
                  <a:solidFill>
                    <a:srgbClr val="800000"/>
                  </a:solidFill>
                  <a:latin typeface="Arial Narrow" pitchFamily="34" charset="0"/>
                </a:rPr>
                <a:t> al-</a:t>
              </a:r>
              <a:r>
                <a:rPr lang="en-US" sz="1200" b="1" dirty="0" err="1" smtClean="0">
                  <a:solidFill>
                    <a:srgbClr val="800000"/>
                  </a:solidFill>
                  <a:latin typeface="Arial Narrow" pitchFamily="34" charset="0"/>
                </a:rPr>
                <a:t>Zawahiri</a:t>
              </a:r>
              <a:endParaRPr lang="el-GR" sz="1200" b="1" dirty="0">
                <a:solidFill>
                  <a:srgbClr val="800000"/>
                </a:solidFill>
                <a:latin typeface="Arial Narrow" pitchFamily="34" charset="0"/>
              </a:endParaRPr>
            </a:p>
          </p:txBody>
        </p:sp>
      </p:grpSp>
      <p:sp>
        <p:nvSpPr>
          <p:cNvPr id="20" name="Text Box 20"/>
          <p:cNvSpPr txBox="1">
            <a:spLocks noChangeArrowheads="1"/>
          </p:cNvSpPr>
          <p:nvPr/>
        </p:nvSpPr>
        <p:spPr bwMode="auto">
          <a:xfrm>
            <a:off x="115670" y="263386"/>
            <a:ext cx="1915909"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The BIG Question</a:t>
            </a:r>
            <a:endParaRPr lang="el-GR" sz="1400" dirty="0">
              <a:solidFill>
                <a:schemeClr val="bg1"/>
              </a:solidFill>
              <a:latin typeface="Arial Black" pitchFamily="34" charset="0"/>
            </a:endParaRPr>
          </a:p>
        </p:txBody>
      </p:sp>
      <p:sp>
        <p:nvSpPr>
          <p:cNvPr id="22" name="21 - TextBox"/>
          <p:cNvSpPr txBox="1"/>
          <p:nvPr/>
        </p:nvSpPr>
        <p:spPr>
          <a:xfrm>
            <a:off x="5081150" y="1623316"/>
            <a:ext cx="2432076" cy="450892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t>
            </a:r>
            <a:endParaRPr lang="el-GR" sz="28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23" name="22 - Εικόνα" descr="mask.png"/>
          <p:cNvPicPr>
            <a:picLocks noChangeAspect="1"/>
          </p:cNvPicPr>
          <p:nvPr/>
        </p:nvPicPr>
        <p:blipFill>
          <a:blip r:embed="rId6" cstate="print"/>
          <a:stretch>
            <a:fillRect/>
          </a:stretch>
        </p:blipFill>
        <p:spPr>
          <a:xfrm>
            <a:off x="5921889" y="4571997"/>
            <a:ext cx="867513" cy="953311"/>
          </a:xfrm>
          <a:prstGeom prst="rect">
            <a:avLst/>
          </a:prstGeom>
        </p:spPr>
      </p:pic>
      <p:grpSp>
        <p:nvGrpSpPr>
          <p:cNvPr id="6" name="18 - Ομάδα"/>
          <p:cNvGrpSpPr/>
          <p:nvPr/>
        </p:nvGrpSpPr>
        <p:grpSpPr>
          <a:xfrm>
            <a:off x="7945354" y="1285710"/>
            <a:ext cx="955207" cy="1659118"/>
            <a:chOff x="2348118" y="4998694"/>
            <a:chExt cx="955207" cy="1659118"/>
          </a:xfrm>
        </p:grpSpPr>
        <p:grpSp>
          <p:nvGrpSpPr>
            <p:cNvPr id="7" name="12 - Ομάδα"/>
            <p:cNvGrpSpPr/>
            <p:nvPr/>
          </p:nvGrpSpPr>
          <p:grpSpPr>
            <a:xfrm>
              <a:off x="2634022" y="4998694"/>
              <a:ext cx="669303" cy="1659118"/>
              <a:chOff x="2856321" y="884140"/>
              <a:chExt cx="669303" cy="1659118"/>
            </a:xfrm>
          </p:grpSpPr>
          <p:pic>
            <p:nvPicPr>
              <p:cNvPr id="25" name="Picture 2" descr="http://britrish.files.wordpress.com/2011/10/traffic_lights_3_states.png?w=604"/>
              <p:cNvPicPr>
                <a:picLocks noChangeAspect="1" noChangeArrowheads="1"/>
              </p:cNvPicPr>
              <p:nvPr/>
            </p:nvPicPr>
            <p:blipFill>
              <a:blip r:embed="rId7" cstate="print"/>
              <a:srcRect l="36031" t="4849" r="36943" b="25476"/>
              <a:stretch>
                <a:fillRect/>
              </a:stretch>
            </p:blipFill>
            <p:spPr bwMode="auto">
              <a:xfrm>
                <a:off x="2856321" y="884140"/>
                <a:ext cx="669303" cy="1659118"/>
              </a:xfrm>
              <a:prstGeom prst="rect">
                <a:avLst/>
              </a:prstGeom>
              <a:noFill/>
            </p:spPr>
          </p:pic>
          <p:sp>
            <p:nvSpPr>
              <p:cNvPr id="26" name="25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latin typeface="Arial Black" pitchFamily="34" charset="0"/>
                </a:endParaRPr>
              </a:p>
            </p:txBody>
          </p:sp>
        </p:grpSp>
        <p:sp>
          <p:nvSpPr>
            <p:cNvPr id="24" name="23 - TextBox"/>
            <p:cNvSpPr txBox="1"/>
            <p:nvPr/>
          </p:nvSpPr>
          <p:spPr>
            <a:xfrm rot="16200000">
              <a:off x="1787163" y="564326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8" name="26 - Ομάδα"/>
          <p:cNvGrpSpPr/>
          <p:nvPr/>
        </p:nvGrpSpPr>
        <p:grpSpPr>
          <a:xfrm>
            <a:off x="7933935" y="2985018"/>
            <a:ext cx="947697" cy="1659118"/>
            <a:chOff x="1459244" y="5007748"/>
            <a:chExt cx="947697" cy="1659118"/>
          </a:xfrm>
        </p:grpSpPr>
        <p:grpSp>
          <p:nvGrpSpPr>
            <p:cNvPr id="10" name="9 - Ομάδα"/>
            <p:cNvGrpSpPr/>
            <p:nvPr/>
          </p:nvGrpSpPr>
          <p:grpSpPr>
            <a:xfrm>
              <a:off x="1747065" y="5007748"/>
              <a:ext cx="659876" cy="1659118"/>
              <a:chOff x="2092751" y="885711"/>
              <a:chExt cx="659876" cy="1659118"/>
            </a:xfrm>
          </p:grpSpPr>
          <p:pic>
            <p:nvPicPr>
              <p:cNvPr id="31" name="Picture 2" descr="http://britrish.files.wordpress.com/2011/10/traffic_lights_3_states.png?w=604"/>
              <p:cNvPicPr>
                <a:picLocks noChangeAspect="1" noChangeArrowheads="1"/>
              </p:cNvPicPr>
              <p:nvPr/>
            </p:nvPicPr>
            <p:blipFill>
              <a:blip r:embed="rId7" cstate="print"/>
              <a:srcRect l="66800" t="4849" r="6555" b="25476"/>
              <a:stretch>
                <a:fillRect/>
              </a:stretch>
            </p:blipFill>
            <p:spPr bwMode="auto">
              <a:xfrm>
                <a:off x="2092751" y="885711"/>
                <a:ext cx="659876" cy="1659118"/>
              </a:xfrm>
              <a:prstGeom prst="rect">
                <a:avLst/>
              </a:prstGeom>
              <a:noFill/>
            </p:spPr>
          </p:pic>
          <p:sp>
            <p:nvSpPr>
              <p:cNvPr id="32" name="31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29" name="28 - TextBox"/>
            <p:cNvSpPr txBox="1"/>
            <p:nvPr/>
          </p:nvSpPr>
          <p:spPr>
            <a:xfrm rot="16200000">
              <a:off x="860811" y="563451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sp>
          <p:nvSpPr>
            <p:cNvPr id="30" name="29 - TextBox"/>
            <p:cNvSpPr txBox="1"/>
            <p:nvPr/>
          </p:nvSpPr>
          <p:spPr>
            <a:xfrm>
              <a:off x="1829164" y="5704230"/>
              <a:ext cx="497252" cy="253916"/>
            </a:xfrm>
            <a:prstGeom prst="rect">
              <a:avLst/>
            </a:prstGeom>
            <a:noFill/>
          </p:spPr>
          <p:txBody>
            <a:bodyPr wrap="none" rtlCol="0">
              <a:spAutoFit/>
            </a:bodyPr>
            <a:lstStyle/>
            <a:p>
              <a:r>
                <a:rPr lang="en-US" sz="1050" dirty="0" smtClean="0">
                  <a:latin typeface="Arial Black" pitchFamily="34" charset="0"/>
                </a:rPr>
                <a:t>CYB</a:t>
              </a:r>
              <a:endParaRPr lang="el-GR" sz="1050" dirty="0">
                <a:latin typeface="Arial Black" pitchFamily="34" charset="0"/>
              </a:endParaRPr>
            </a:p>
          </p:txBody>
        </p:sp>
      </p:grpSp>
      <p:grpSp>
        <p:nvGrpSpPr>
          <p:cNvPr id="11" name="38 - Ομάδα"/>
          <p:cNvGrpSpPr/>
          <p:nvPr/>
        </p:nvGrpSpPr>
        <p:grpSpPr>
          <a:xfrm>
            <a:off x="7925249" y="4731205"/>
            <a:ext cx="924570" cy="1594267"/>
            <a:chOff x="7925249" y="4731205"/>
            <a:chExt cx="924570" cy="1594267"/>
          </a:xfrm>
        </p:grpSpPr>
        <p:grpSp>
          <p:nvGrpSpPr>
            <p:cNvPr id="13" name="8 - Ομάδα"/>
            <p:cNvGrpSpPr/>
            <p:nvPr/>
          </p:nvGrpSpPr>
          <p:grpSpPr>
            <a:xfrm>
              <a:off x="8227650" y="4731205"/>
              <a:ext cx="622169" cy="1594267"/>
              <a:chOff x="1282045" y="922690"/>
              <a:chExt cx="622169" cy="1594267"/>
            </a:xfrm>
          </p:grpSpPr>
          <p:pic>
            <p:nvPicPr>
              <p:cNvPr id="36" name="Picture 4" descr="http://upload.wikimedia.org/wikipedia/commons/thumb/2/24/Traffic_lights_4_states.svg/580px-Traffic_lights_4_states.svg.png"/>
              <p:cNvPicPr>
                <a:picLocks noChangeAspect="1" noChangeArrowheads="1"/>
              </p:cNvPicPr>
              <p:nvPr/>
            </p:nvPicPr>
            <p:blipFill>
              <a:blip r:embed="rId8" cstate="print"/>
              <a:srcRect l="25311" r="53256" b="22108"/>
              <a:stretch>
                <a:fillRect/>
              </a:stretch>
            </p:blipFill>
            <p:spPr bwMode="auto">
              <a:xfrm>
                <a:off x="1282045" y="922690"/>
                <a:ext cx="622169" cy="1594267"/>
              </a:xfrm>
              <a:prstGeom prst="rect">
                <a:avLst/>
              </a:prstGeom>
              <a:noFill/>
            </p:spPr>
          </p:pic>
          <p:sp>
            <p:nvSpPr>
              <p:cNvPr id="37" name="36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5" name="34 - TextBox"/>
            <p:cNvSpPr txBox="1"/>
            <p:nvPr/>
          </p:nvSpPr>
          <p:spPr>
            <a:xfrm rot="16200000">
              <a:off x="7671333" y="5346654"/>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sp>
          <p:nvSpPr>
            <p:cNvPr id="38" name="37 - TextBox"/>
            <p:cNvSpPr txBox="1"/>
            <p:nvPr/>
          </p:nvSpPr>
          <p:spPr>
            <a:xfrm>
              <a:off x="8308472" y="4886845"/>
              <a:ext cx="497252" cy="253916"/>
            </a:xfrm>
            <a:prstGeom prst="rect">
              <a:avLst/>
            </a:prstGeom>
            <a:noFill/>
          </p:spPr>
          <p:txBody>
            <a:bodyPr wrap="none" rtlCol="0">
              <a:spAutoFit/>
            </a:bodyPr>
            <a:lstStyle/>
            <a:p>
              <a:r>
                <a:rPr lang="en-US" sz="1050" dirty="0" smtClean="0">
                  <a:solidFill>
                    <a:schemeClr val="bg1"/>
                  </a:solidFill>
                  <a:latin typeface="Arial Black" pitchFamily="34" charset="0"/>
                </a:rPr>
                <a:t>RDD</a:t>
              </a:r>
              <a:endParaRPr lang="el-GR" sz="1050" dirty="0">
                <a:solidFill>
                  <a:schemeClr val="bg1"/>
                </a:solidFill>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7626287" y="1102937"/>
            <a:ext cx="1395167" cy="33276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2 - Εικόνα" descr="new NSL cover 2013.jpg"/>
          <p:cNvPicPr>
            <a:picLocks noChangeAspect="1"/>
          </p:cNvPicPr>
          <p:nvPr/>
        </p:nvPicPr>
        <p:blipFill>
          <a:blip r:embed="rId2" cstate="print"/>
          <a:stretch>
            <a:fillRect/>
          </a:stretch>
        </p:blipFill>
        <p:spPr>
          <a:xfrm>
            <a:off x="122546" y="636798"/>
            <a:ext cx="4204357" cy="5933683"/>
          </a:xfrm>
          <a:prstGeom prst="rect">
            <a:avLst/>
          </a:prstGeom>
          <a:ln>
            <a:solidFill>
              <a:schemeClr val="bg1">
                <a:lumMod val="65000"/>
              </a:schemeClr>
            </a:solidFill>
          </a:ln>
        </p:spPr>
      </p:pic>
      <p:pic>
        <p:nvPicPr>
          <p:cNvPr id="62468" name="Picture 4" descr="http://rlv.zcache.com/sir_francis_bacon_knowledge_is_power_quote_mousepad-rbd1b6a4c59dd412eafb104ecf8fbacb4_x74vi_8byvr_512.jpg"/>
          <p:cNvPicPr>
            <a:picLocks noChangeAspect="1" noChangeArrowheads="1"/>
          </p:cNvPicPr>
          <p:nvPr/>
        </p:nvPicPr>
        <p:blipFill>
          <a:blip r:embed="rId3" cstate="print"/>
          <a:srcRect t="8022"/>
          <a:stretch>
            <a:fillRect/>
          </a:stretch>
        </p:blipFill>
        <p:spPr bwMode="auto">
          <a:xfrm>
            <a:off x="6938128" y="4838518"/>
            <a:ext cx="2205872" cy="2028907"/>
          </a:xfrm>
          <a:prstGeom prst="rect">
            <a:avLst/>
          </a:prstGeom>
          <a:noFill/>
        </p:spPr>
      </p:pic>
      <p:pic>
        <p:nvPicPr>
          <p:cNvPr id="2" name="1 - Εικόνα" descr="sp_coll_Aug2013.jpg"/>
          <p:cNvPicPr>
            <a:picLocks noChangeAspect="1"/>
          </p:cNvPicPr>
          <p:nvPr/>
        </p:nvPicPr>
        <p:blipFill>
          <a:blip r:embed="rId4" cstate="print"/>
          <a:stretch>
            <a:fillRect/>
          </a:stretch>
        </p:blipFill>
        <p:spPr>
          <a:xfrm>
            <a:off x="4171363" y="852340"/>
            <a:ext cx="3209827" cy="4279770"/>
          </a:xfrm>
          <a:prstGeom prst="rect">
            <a:avLst/>
          </a:prstGeom>
          <a:ln>
            <a:solidFill>
              <a:schemeClr val="bg1">
                <a:lumMod val="65000"/>
              </a:schemeClr>
            </a:solidFill>
          </a:ln>
        </p:spPr>
      </p:pic>
      <p:pic>
        <p:nvPicPr>
          <p:cNvPr id="62466" name="Picture 2" descr="http://www.larklane.com/students2010/KarlLiu2011%20New/How%20to%20improve%20an%20a%20good%20website/Images/stay-informed.png"/>
          <p:cNvPicPr>
            <a:picLocks noChangeAspect="1" noChangeArrowheads="1"/>
          </p:cNvPicPr>
          <p:nvPr/>
        </p:nvPicPr>
        <p:blipFill>
          <a:blip r:embed="rId5" cstate="print">
            <a:duotone>
              <a:prstClr val="black"/>
              <a:schemeClr val="accent2">
                <a:tint val="45000"/>
                <a:satMod val="400000"/>
              </a:schemeClr>
            </a:duotone>
          </a:blip>
          <a:srcRect/>
          <a:stretch>
            <a:fillRect/>
          </a:stretch>
        </p:blipFill>
        <p:spPr bwMode="auto">
          <a:xfrm>
            <a:off x="7532016" y="4445238"/>
            <a:ext cx="1611984" cy="730181"/>
          </a:xfrm>
          <a:prstGeom prst="rect">
            <a:avLst/>
          </a:prstGeom>
          <a:noFill/>
        </p:spPr>
      </p:pic>
      <p:pic>
        <p:nvPicPr>
          <p:cNvPr id="62470" name="Picture 6" descr="http://clipartist.info/SVG/scallywag/CLIPARTIST.NET/barretr/earth-999px.png"/>
          <p:cNvPicPr>
            <a:picLocks noChangeAspect="1" noChangeArrowheads="1"/>
          </p:cNvPicPr>
          <p:nvPr/>
        </p:nvPicPr>
        <p:blipFill>
          <a:blip r:embed="rId6" cstate="print"/>
          <a:srcRect/>
          <a:stretch>
            <a:fillRect/>
          </a:stretch>
        </p:blipFill>
        <p:spPr bwMode="auto">
          <a:xfrm>
            <a:off x="4516600" y="5378553"/>
            <a:ext cx="1173081" cy="1173081"/>
          </a:xfrm>
          <a:prstGeom prst="rect">
            <a:avLst/>
          </a:prstGeom>
          <a:noFill/>
        </p:spPr>
      </p:pic>
      <p:sp>
        <p:nvSpPr>
          <p:cNvPr id="7" name="6 - TextBox"/>
          <p:cNvSpPr txBox="1"/>
          <p:nvPr/>
        </p:nvSpPr>
        <p:spPr>
          <a:xfrm>
            <a:off x="5448711" y="5354428"/>
            <a:ext cx="1380506" cy="1169551"/>
          </a:xfrm>
          <a:prstGeom prst="rect">
            <a:avLst/>
          </a:prstGeom>
          <a:noFill/>
        </p:spPr>
        <p:txBody>
          <a:bodyPr wrap="none" rtlCol="0">
            <a:spAutoFit/>
          </a:bodyPr>
          <a:lstStyle/>
          <a:p>
            <a:r>
              <a:rPr lang="en-US" sz="1400" b="1" dirty="0" smtClean="0">
                <a:latin typeface="Arial Narrow" pitchFamily="34" charset="0"/>
              </a:rPr>
              <a:t>Online</a:t>
            </a:r>
          </a:p>
          <a:p>
            <a:r>
              <a:rPr lang="en-US" sz="1400" b="1" dirty="0">
                <a:solidFill>
                  <a:srgbClr val="FF0000"/>
                </a:solidFill>
                <a:latin typeface="Arial Narrow" pitchFamily="34" charset="0"/>
              </a:rPr>
              <a:t> </a:t>
            </a:r>
            <a:r>
              <a:rPr lang="en-US" sz="1400" b="1" dirty="0" smtClean="0">
                <a:solidFill>
                  <a:srgbClr val="FF0000"/>
                </a:solidFill>
                <a:latin typeface="Arial Narrow" pitchFamily="34" charset="0"/>
              </a:rPr>
              <a:t>   distributed</a:t>
            </a:r>
          </a:p>
          <a:p>
            <a:r>
              <a:rPr lang="en-US" sz="1400" b="1" dirty="0" smtClean="0">
                <a:solidFill>
                  <a:srgbClr val="FF0000"/>
                </a:solidFill>
                <a:latin typeface="Arial Narrow" pitchFamily="34" charset="0"/>
              </a:rPr>
              <a:t>     in more than</a:t>
            </a:r>
          </a:p>
          <a:p>
            <a:r>
              <a:rPr lang="en-US" sz="1400" b="1" dirty="0" smtClean="0">
                <a:latin typeface="Arial Narrow" pitchFamily="34" charset="0"/>
              </a:rPr>
              <a:t>    80</a:t>
            </a:r>
            <a:r>
              <a:rPr lang="en-US" sz="1400" b="1" dirty="0" smtClean="0">
                <a:solidFill>
                  <a:srgbClr val="FF0000"/>
                </a:solidFill>
                <a:latin typeface="Arial Narrow" pitchFamily="34" charset="0"/>
              </a:rPr>
              <a:t> countries</a:t>
            </a:r>
          </a:p>
          <a:p>
            <a:r>
              <a:rPr lang="en-US" sz="1400" b="1" dirty="0" smtClean="0">
                <a:solidFill>
                  <a:srgbClr val="FF0000"/>
                </a:solidFill>
                <a:latin typeface="Arial Narrow" pitchFamily="34" charset="0"/>
              </a:rPr>
              <a:t>around the globe</a:t>
            </a:r>
          </a:p>
        </p:txBody>
      </p:sp>
      <p:sp>
        <p:nvSpPr>
          <p:cNvPr id="8" name="Text Box 4"/>
          <p:cNvSpPr txBox="1">
            <a:spLocks noChangeArrowheads="1"/>
          </p:cNvSpPr>
          <p:nvPr/>
        </p:nvSpPr>
        <p:spPr bwMode="auto">
          <a:xfrm>
            <a:off x="119964" y="263640"/>
            <a:ext cx="3047309"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CBRNE-Terrorism Newsletter</a:t>
            </a:r>
            <a:endParaRPr lang="el-GR" sz="1400" dirty="0">
              <a:solidFill>
                <a:schemeClr val="bg1"/>
              </a:solidFill>
              <a:latin typeface="Arial Black" pitchFamily="34" charset="0"/>
            </a:endParaRPr>
          </a:p>
        </p:txBody>
      </p:sp>
      <p:pic>
        <p:nvPicPr>
          <p:cNvPr id="62476" name="Picture 12" descr="http://www.cbrne-terrorism-newsletter.com/resources/NSL_June13.jpg?timestamp=1371140958797"/>
          <p:cNvPicPr>
            <a:picLocks noChangeAspect="1" noChangeArrowheads="1"/>
          </p:cNvPicPr>
          <p:nvPr/>
        </p:nvPicPr>
        <p:blipFill>
          <a:blip r:embed="rId7" cstate="print"/>
          <a:srcRect/>
          <a:stretch>
            <a:fillRect/>
          </a:stretch>
        </p:blipFill>
        <p:spPr bwMode="auto">
          <a:xfrm>
            <a:off x="7704405" y="1178272"/>
            <a:ext cx="1241636" cy="1543834"/>
          </a:xfrm>
          <a:prstGeom prst="rect">
            <a:avLst/>
          </a:prstGeom>
          <a:noFill/>
        </p:spPr>
      </p:pic>
      <p:pic>
        <p:nvPicPr>
          <p:cNvPr id="62478" name="Picture 14" descr="http://www.cbrne-terrorism-newsletter.com/resources/Pyroterr.jpg?timestamp=1371140979780"/>
          <p:cNvPicPr>
            <a:picLocks noChangeAspect="1" noChangeArrowheads="1"/>
          </p:cNvPicPr>
          <p:nvPr/>
        </p:nvPicPr>
        <p:blipFill>
          <a:blip r:embed="rId8" cstate="print"/>
          <a:srcRect/>
          <a:stretch>
            <a:fillRect/>
          </a:stretch>
        </p:blipFill>
        <p:spPr bwMode="auto">
          <a:xfrm>
            <a:off x="7713699" y="2783899"/>
            <a:ext cx="1232342" cy="1568435"/>
          </a:xfrm>
          <a:prstGeom prst="rect">
            <a:avLst/>
          </a:prstGeom>
          <a:noFill/>
        </p:spPr>
      </p:pic>
      <p:sp>
        <p:nvSpPr>
          <p:cNvPr id="15" name="14 - TextBox"/>
          <p:cNvSpPr txBox="1"/>
          <p:nvPr/>
        </p:nvSpPr>
        <p:spPr>
          <a:xfrm>
            <a:off x="7984513" y="2601800"/>
            <a:ext cx="797013" cy="276999"/>
          </a:xfrm>
          <a:prstGeom prst="rect">
            <a:avLst/>
          </a:prstGeom>
          <a:solidFill>
            <a:schemeClr val="bg1"/>
          </a:solidFill>
          <a:ln w="38100">
            <a:solidFill>
              <a:schemeClr val="tx1"/>
            </a:solidFill>
          </a:ln>
        </p:spPr>
        <p:txBody>
          <a:bodyPr wrap="none" rtlCol="0">
            <a:spAutoFit/>
          </a:bodyPr>
          <a:lstStyle/>
          <a:p>
            <a:r>
              <a:rPr lang="en-US" sz="1200" b="1" dirty="0" smtClean="0">
                <a:solidFill>
                  <a:srgbClr val="FF0000"/>
                </a:solidFill>
                <a:latin typeface="Arial Narrow" pitchFamily="34" charset="0"/>
              </a:rPr>
              <a:t>June</a:t>
            </a:r>
            <a:r>
              <a:rPr lang="en-US" sz="1200" b="1" dirty="0" smtClean="0">
                <a:latin typeface="Arial Narrow" pitchFamily="34" charset="0"/>
              </a:rPr>
              <a:t> 2013</a:t>
            </a:r>
            <a:endParaRPr lang="el-GR" sz="1200" b="1" dirty="0">
              <a:latin typeface="Arial Narrow" pitchFamily="34" charset="0"/>
            </a:endParaRPr>
          </a:p>
        </p:txBody>
      </p:sp>
      <p:sp>
        <p:nvSpPr>
          <p:cNvPr id="17" name="16 - TextBox"/>
          <p:cNvSpPr txBox="1"/>
          <p:nvPr/>
        </p:nvSpPr>
        <p:spPr>
          <a:xfrm>
            <a:off x="4270343" y="593889"/>
            <a:ext cx="936475" cy="276999"/>
          </a:xfrm>
          <a:prstGeom prst="rect">
            <a:avLst/>
          </a:prstGeom>
          <a:noFill/>
        </p:spPr>
        <p:txBody>
          <a:bodyPr wrap="none" rtlCol="0">
            <a:spAutoFit/>
          </a:bodyPr>
          <a:lstStyle/>
          <a:p>
            <a:r>
              <a:rPr lang="en-US" sz="1200" b="1" dirty="0" smtClean="0">
                <a:solidFill>
                  <a:srgbClr val="FF0000"/>
                </a:solidFill>
                <a:latin typeface="Arial Narrow" pitchFamily="34" charset="0"/>
              </a:rPr>
              <a:t>August</a:t>
            </a:r>
            <a:r>
              <a:rPr lang="en-US" sz="1200" b="1" dirty="0" smtClean="0">
                <a:latin typeface="Arial Narrow" pitchFamily="34" charset="0"/>
              </a:rPr>
              <a:t> 2013</a:t>
            </a:r>
            <a:endParaRPr lang="el-GR" sz="1200" b="1" dirty="0">
              <a:latin typeface="Arial Narrow"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6197" name="Picture 5" descr="Animated building on fire engulfed in flames burning down"/>
          <p:cNvPicPr>
            <a:picLocks noChangeAspect="1" noChangeArrowheads="1" noCrop="1"/>
          </p:cNvPicPr>
          <p:nvPr/>
        </p:nvPicPr>
        <p:blipFill>
          <a:blip r:embed="rId2" cstate="print"/>
          <a:srcRect/>
          <a:stretch>
            <a:fillRect/>
          </a:stretch>
        </p:blipFill>
        <p:spPr bwMode="auto">
          <a:xfrm>
            <a:off x="4755856" y="1958581"/>
            <a:ext cx="4246765" cy="3820049"/>
          </a:xfrm>
          <a:prstGeom prst="rect">
            <a:avLst/>
          </a:prstGeom>
          <a:noFill/>
        </p:spPr>
      </p:pic>
      <p:pic>
        <p:nvPicPr>
          <p:cNvPr id="136194" name="Picture 2"/>
          <p:cNvPicPr>
            <a:picLocks noChangeAspect="1" noChangeArrowheads="1"/>
          </p:cNvPicPr>
          <p:nvPr/>
        </p:nvPicPr>
        <p:blipFill>
          <a:blip r:embed="rId3" cstate="print"/>
          <a:srcRect/>
          <a:stretch>
            <a:fillRect/>
          </a:stretch>
        </p:blipFill>
        <p:spPr bwMode="auto">
          <a:xfrm>
            <a:off x="122548" y="659876"/>
            <a:ext cx="4460565" cy="5976594"/>
          </a:xfrm>
          <a:prstGeom prst="rect">
            <a:avLst/>
          </a:prstGeom>
          <a:noFill/>
          <a:ln w="9525">
            <a:solidFill>
              <a:schemeClr val="bg1">
                <a:lumMod val="65000"/>
              </a:schemeClr>
            </a:solidFill>
            <a:miter lim="800000"/>
            <a:headEnd/>
            <a:tailEnd/>
          </a:ln>
        </p:spPr>
      </p:pic>
      <p:pic>
        <p:nvPicPr>
          <p:cNvPr id="5" name="Picture 2"/>
          <p:cNvPicPr>
            <a:picLocks noChangeAspect="1" noChangeArrowheads="1"/>
          </p:cNvPicPr>
          <p:nvPr/>
        </p:nvPicPr>
        <p:blipFill>
          <a:blip r:embed="rId3" cstate="print"/>
          <a:srcRect l="49629" t="51393" b="20373"/>
          <a:stretch>
            <a:fillRect/>
          </a:stretch>
        </p:blipFill>
        <p:spPr bwMode="auto">
          <a:xfrm>
            <a:off x="5156458" y="2415607"/>
            <a:ext cx="3526700" cy="3061355"/>
          </a:xfrm>
          <a:prstGeom prst="rect">
            <a:avLst/>
          </a:prstGeom>
          <a:noFill/>
          <a:ln w="57150">
            <a:solidFill>
              <a:srgbClr val="FF0000"/>
            </a:solidFill>
            <a:miter lim="800000"/>
            <a:headEnd/>
            <a:tailEnd/>
          </a:ln>
        </p:spPr>
      </p:pic>
      <p:sp>
        <p:nvSpPr>
          <p:cNvPr id="6" name="5 - Έλλειψη"/>
          <p:cNvSpPr/>
          <p:nvPr/>
        </p:nvSpPr>
        <p:spPr>
          <a:xfrm>
            <a:off x="7334052" y="4015812"/>
            <a:ext cx="480767" cy="2828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3384223" y="1018095"/>
            <a:ext cx="848412" cy="377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Narrow" pitchFamily="34" charset="0"/>
              </a:rPr>
              <a:t>2008</a:t>
            </a:r>
            <a:endParaRPr lang="el-GR" sz="1600" b="1" dirty="0">
              <a:latin typeface="Arial Narrow" pitchFamily="34" charset="0"/>
            </a:endParaRPr>
          </a:p>
        </p:txBody>
      </p:sp>
      <p:sp>
        <p:nvSpPr>
          <p:cNvPr id="9" name="8 - TextBox"/>
          <p:cNvSpPr txBox="1"/>
          <p:nvPr/>
        </p:nvSpPr>
        <p:spPr>
          <a:xfrm>
            <a:off x="1266552" y="2300136"/>
            <a:ext cx="2343911" cy="400110"/>
          </a:xfrm>
          <a:prstGeom prst="rect">
            <a:avLst/>
          </a:prstGeom>
          <a:noFill/>
        </p:spPr>
        <p:txBody>
          <a:bodyPr wrap="none" rtlCol="0">
            <a:spAutoFit/>
          </a:bodyPr>
          <a:lstStyle/>
          <a:p>
            <a:pPr algn="ctr"/>
            <a:r>
              <a:rPr lang="en-US" sz="1000" dirty="0" smtClean="0">
                <a:latin typeface="Arial Narrow" pitchFamily="34" charset="0"/>
              </a:rPr>
              <a:t>Senior Lecturer in History &amp; Communications</a:t>
            </a:r>
          </a:p>
          <a:p>
            <a:pPr algn="ctr"/>
            <a:r>
              <a:rPr lang="en-US" sz="1000" dirty="0" smtClean="0">
                <a:latin typeface="Arial Narrow" pitchFamily="34" charset="0"/>
              </a:rPr>
              <a:t>James Cook University, Queensland, Australia</a:t>
            </a:r>
            <a:endParaRPr lang="el-GR" sz="1000" dirty="0">
              <a:latin typeface="Arial Narrow" pitchFamily="34" charset="0"/>
            </a:endParaRPr>
          </a:p>
        </p:txBody>
      </p:sp>
      <p:sp>
        <p:nvSpPr>
          <p:cNvPr id="8" name="Text Box 4"/>
          <p:cNvSpPr txBox="1">
            <a:spLocks noChangeArrowheads="1"/>
          </p:cNvSpPr>
          <p:nvPr/>
        </p:nvSpPr>
        <p:spPr bwMode="auto">
          <a:xfrm>
            <a:off x="129017" y="254587"/>
            <a:ext cx="1605439" cy="307777"/>
          </a:xfrm>
          <a:prstGeom prst="rect">
            <a:avLst/>
          </a:prstGeom>
          <a:noFill/>
          <a:ln w="9525" algn="ctr">
            <a:noFill/>
            <a:miter lim="800000"/>
            <a:headEnd/>
            <a:tailEnd/>
          </a:ln>
        </p:spPr>
        <p:txBody>
          <a:bodyPr wrap="none">
            <a:spAutoFit/>
          </a:bodyPr>
          <a:lstStyle/>
          <a:p>
            <a:r>
              <a:rPr lang="en-US" sz="1400" dirty="0" err="1" smtClean="0">
                <a:solidFill>
                  <a:schemeClr val="bg1"/>
                </a:solidFill>
                <a:latin typeface="Arial Black" pitchFamily="34" charset="0"/>
              </a:rPr>
              <a:t>Pyro</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10" name="9 - TextBox"/>
          <p:cNvSpPr txBox="1"/>
          <p:nvPr/>
        </p:nvSpPr>
        <p:spPr>
          <a:xfrm>
            <a:off x="4888871" y="1023042"/>
            <a:ext cx="2144818" cy="338554"/>
          </a:xfrm>
          <a:prstGeom prst="rect">
            <a:avLst/>
          </a:prstGeom>
          <a:noFill/>
        </p:spPr>
        <p:txBody>
          <a:bodyPr wrap="none" rtlCol="0">
            <a:spAutoFit/>
          </a:bodyPr>
          <a:lstStyle/>
          <a:p>
            <a:r>
              <a:rPr lang="en-US" sz="1400" dirty="0" smtClean="0">
                <a:solidFill>
                  <a:srgbClr val="0000FF"/>
                </a:solidFill>
                <a:latin typeface="Arial Black" pitchFamily="34" charset="0"/>
              </a:rPr>
              <a:t>Greek: </a:t>
            </a:r>
            <a:r>
              <a:rPr lang="en-US" sz="1600" dirty="0" err="1" smtClean="0">
                <a:latin typeface="Arial Narrow" pitchFamily="34" charset="0"/>
              </a:rPr>
              <a:t>pyro</a:t>
            </a:r>
            <a:r>
              <a:rPr lang="en-US" sz="1600" dirty="0" smtClean="0">
                <a:latin typeface="Arial Narrow" pitchFamily="34" charset="0"/>
              </a:rPr>
              <a:t> = </a:t>
            </a:r>
            <a:r>
              <a:rPr lang="en-US" sz="1600" b="1" dirty="0" err="1" smtClean="0">
                <a:solidFill>
                  <a:srgbClr val="0000FF"/>
                </a:solidFill>
                <a:latin typeface="Arial Narrow" pitchFamily="34" charset="0"/>
              </a:rPr>
              <a:t>pirá</a:t>
            </a:r>
            <a:r>
              <a:rPr lang="en-US" sz="1600" dirty="0" smtClean="0">
                <a:latin typeface="Arial Narrow" pitchFamily="34" charset="0"/>
              </a:rPr>
              <a:t> = fire</a:t>
            </a:r>
            <a:endParaRPr lang="el-GR" sz="1600" dirty="0">
              <a:latin typeface="Arial Narrow" pitchFamily="34" charset="0"/>
            </a:endParaRPr>
          </a:p>
        </p:txBody>
      </p:sp>
      <p:sp>
        <p:nvSpPr>
          <p:cNvPr id="11" name="10 - Έλλειψη"/>
          <p:cNvSpPr/>
          <p:nvPr/>
        </p:nvSpPr>
        <p:spPr>
          <a:xfrm>
            <a:off x="2534970" y="1656784"/>
            <a:ext cx="1865014" cy="30781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12 - Ευθύγραμμο βέλος σύνδεσης"/>
          <p:cNvCxnSpPr>
            <a:stCxn id="11" idx="6"/>
          </p:cNvCxnSpPr>
          <p:nvPr/>
        </p:nvCxnSpPr>
        <p:spPr>
          <a:xfrm flipV="1">
            <a:off x="4399984" y="1303699"/>
            <a:ext cx="706170" cy="50699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dissolve">
                                      <p:cBhvr>
                                        <p:cTn id="7" dur="500"/>
                                        <p:tgtEl>
                                          <p:spTgt spid="13619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50829" y="744718"/>
            <a:ext cx="4319162" cy="3785652"/>
          </a:xfrm>
          <a:prstGeom prst="rect">
            <a:avLst/>
          </a:prstGeom>
          <a:noFill/>
        </p:spPr>
        <p:txBody>
          <a:bodyPr wrap="square" rtlCol="0">
            <a:spAutoFit/>
          </a:bodyPr>
          <a:lstStyle/>
          <a:p>
            <a:r>
              <a:rPr lang="en-US" sz="1600" b="1" dirty="0" smtClean="0">
                <a:solidFill>
                  <a:srgbClr val="FF0000"/>
                </a:solidFill>
                <a:latin typeface="Arial Narrow" pitchFamily="34" charset="0"/>
              </a:rPr>
              <a:t>Feb 2009</a:t>
            </a:r>
          </a:p>
          <a:p>
            <a:r>
              <a:rPr lang="en-US" sz="1600" dirty="0" smtClean="0">
                <a:latin typeface="Arial Narrow" pitchFamily="34" charset="0"/>
              </a:rPr>
              <a:t>SW Australia – </a:t>
            </a:r>
            <a:r>
              <a:rPr lang="en-US" sz="1600" b="1" dirty="0" smtClean="0">
                <a:latin typeface="Arial Narrow" pitchFamily="34" charset="0"/>
              </a:rPr>
              <a:t>Victoria bushfire</a:t>
            </a:r>
          </a:p>
          <a:p>
            <a:endParaRPr lang="en-US" sz="1600" dirty="0" smtClean="0">
              <a:latin typeface="Arial Narrow" pitchFamily="34" charset="0"/>
            </a:endParaRPr>
          </a:p>
          <a:p>
            <a:pPr>
              <a:buClr>
                <a:srgbClr val="FF0000"/>
              </a:buClr>
              <a:buFont typeface="Wingdings 2" pitchFamily="18" charset="2"/>
              <a:buChar char=""/>
            </a:pPr>
            <a:r>
              <a:rPr lang="en-US" sz="1600" b="1" dirty="0" smtClean="0">
                <a:latin typeface="Arial Narrow" pitchFamily="34" charset="0"/>
              </a:rPr>
              <a:t> Fatalities: </a:t>
            </a:r>
            <a:r>
              <a:rPr lang="en-US" sz="1600" b="1" dirty="0" smtClean="0">
                <a:solidFill>
                  <a:srgbClr val="FF0000"/>
                </a:solidFill>
                <a:latin typeface="Arial Narrow" pitchFamily="34" charset="0"/>
              </a:rPr>
              <a:t>210</a:t>
            </a:r>
            <a:r>
              <a:rPr lang="en-US" sz="1600" dirty="0" smtClean="0">
                <a:latin typeface="Arial Narrow" pitchFamily="34" charset="0"/>
              </a:rPr>
              <a:t>; injured: ~500</a:t>
            </a:r>
          </a:p>
          <a:p>
            <a:pPr>
              <a:buClr>
                <a:srgbClr val="FF0000"/>
              </a:buClr>
              <a:buFont typeface="Wingdings 2" pitchFamily="18" charset="2"/>
              <a:buChar char=""/>
            </a:pPr>
            <a:r>
              <a:rPr lang="en-US" sz="1600" b="1" dirty="0" smtClean="0">
                <a:latin typeface="Arial Narrow" pitchFamily="34" charset="0"/>
              </a:rPr>
              <a:t> Towns wiped out: </a:t>
            </a:r>
            <a:r>
              <a:rPr lang="en-US" sz="1600" dirty="0" err="1" smtClean="0">
                <a:latin typeface="Arial Narrow" pitchFamily="34" charset="0"/>
              </a:rPr>
              <a:t>Kinglake</a:t>
            </a:r>
            <a:r>
              <a:rPr lang="en-US" sz="1600" dirty="0" smtClean="0">
                <a:latin typeface="Arial Narrow" pitchFamily="34" charset="0"/>
              </a:rPr>
              <a:t>, Marysville, St Andrews, </a:t>
            </a:r>
          </a:p>
          <a:p>
            <a:pPr>
              <a:buClr>
                <a:srgbClr val="FF0000"/>
              </a:buClr>
            </a:pPr>
            <a:r>
              <a:rPr lang="en-US" sz="1600" dirty="0" smtClean="0">
                <a:latin typeface="Arial Narrow" pitchFamily="34" charset="0"/>
              </a:rPr>
              <a:t>    Steels Creek, </a:t>
            </a:r>
            <a:r>
              <a:rPr lang="en-US" sz="1600" dirty="0" err="1" smtClean="0">
                <a:latin typeface="Arial Narrow" pitchFamily="34" charset="0"/>
              </a:rPr>
              <a:t>Flowerdale</a:t>
            </a:r>
            <a:r>
              <a:rPr lang="en-US" sz="1600" dirty="0" smtClean="0">
                <a:latin typeface="Arial Narrow" pitchFamily="34" charset="0"/>
              </a:rPr>
              <a:t>, </a:t>
            </a:r>
            <a:r>
              <a:rPr lang="en-US" sz="1600" dirty="0" err="1" smtClean="0">
                <a:latin typeface="Arial Narrow" pitchFamily="34" charset="0"/>
              </a:rPr>
              <a:t>Strathewen</a:t>
            </a:r>
            <a:r>
              <a:rPr lang="en-US" sz="1600" dirty="0" smtClean="0">
                <a:latin typeface="Arial Narrow" pitchFamily="34" charset="0"/>
              </a:rPr>
              <a:t> &amp; </a:t>
            </a:r>
            <a:r>
              <a:rPr lang="en-US" sz="1600" dirty="0" err="1" smtClean="0">
                <a:latin typeface="Arial Narrow" pitchFamily="34" charset="0"/>
              </a:rPr>
              <a:t>Narbethong</a:t>
            </a:r>
            <a:endParaRPr lang="en-US" sz="1600" dirty="0" smtClean="0">
              <a:latin typeface="Arial Narrow" pitchFamily="34" charset="0"/>
            </a:endParaRPr>
          </a:p>
          <a:p>
            <a:pPr>
              <a:buClr>
                <a:srgbClr val="FF0000"/>
              </a:buClr>
              <a:buFont typeface="Wingdings 2" pitchFamily="18" charset="2"/>
              <a:buChar char=""/>
            </a:pPr>
            <a:r>
              <a:rPr lang="en-US" sz="1600" dirty="0" smtClean="0">
                <a:latin typeface="Arial Narrow" pitchFamily="34" charset="0"/>
              </a:rPr>
              <a:t> 2,000 homes destroyed;</a:t>
            </a:r>
          </a:p>
          <a:p>
            <a:pPr>
              <a:buClr>
                <a:srgbClr val="FF0000"/>
              </a:buClr>
              <a:buFont typeface="Wingdings 2" pitchFamily="18" charset="2"/>
              <a:buChar char=""/>
            </a:pPr>
            <a:r>
              <a:rPr lang="en-US" sz="1600" dirty="0" smtClean="0">
                <a:latin typeface="Arial Narrow" pitchFamily="34" charset="0"/>
              </a:rPr>
              <a:t> 1,500 other buildings/structures damaged;</a:t>
            </a:r>
          </a:p>
          <a:p>
            <a:pPr>
              <a:buClr>
                <a:srgbClr val="FF0000"/>
              </a:buClr>
              <a:buFont typeface="Wingdings 2" pitchFamily="18" charset="2"/>
              <a:buChar char=""/>
            </a:pPr>
            <a:r>
              <a:rPr lang="en-US" sz="1600" dirty="0" smtClean="0">
                <a:latin typeface="Arial Narrow" pitchFamily="34" charset="0"/>
              </a:rPr>
              <a:t> 7,500 people homeless;</a:t>
            </a:r>
          </a:p>
          <a:p>
            <a:pPr>
              <a:buClr>
                <a:srgbClr val="FF0000"/>
              </a:buClr>
              <a:buFont typeface="Wingdings 2" pitchFamily="18" charset="2"/>
              <a:buChar char=""/>
            </a:pPr>
            <a:r>
              <a:rPr lang="en-US" sz="1600" dirty="0" smtClean="0">
                <a:latin typeface="Arial Narrow" pitchFamily="34" charset="0"/>
              </a:rPr>
              <a:t> 4,500km² (450,000ha) burned out</a:t>
            </a:r>
          </a:p>
          <a:p>
            <a:pPr>
              <a:buClr>
                <a:srgbClr val="FF0000"/>
              </a:buClr>
              <a:buFont typeface="Wingdings 2" pitchFamily="18" charset="2"/>
              <a:buChar char=""/>
            </a:pPr>
            <a:r>
              <a:rPr lang="en-US" sz="1600" dirty="0" smtClean="0">
                <a:latin typeface="Arial Narrow" pitchFamily="34" charset="0"/>
              </a:rPr>
              <a:t> Millions of animals destroyed;</a:t>
            </a:r>
          </a:p>
          <a:p>
            <a:pPr>
              <a:buClr>
                <a:srgbClr val="FF0000"/>
              </a:buClr>
              <a:buFont typeface="Wingdings 2" pitchFamily="18" charset="2"/>
              <a:buChar char=""/>
            </a:pPr>
            <a:r>
              <a:rPr lang="en-US" sz="1600" b="1" dirty="0" smtClean="0">
                <a:solidFill>
                  <a:srgbClr val="FF0000"/>
                </a:solidFill>
                <a:latin typeface="Arial Narrow" pitchFamily="34" charset="0"/>
              </a:rPr>
              <a:t> Threat 1: </a:t>
            </a:r>
            <a:r>
              <a:rPr lang="en-US" sz="1600" dirty="0" smtClean="0">
                <a:latin typeface="Arial Narrow" pitchFamily="34" charset="0"/>
              </a:rPr>
              <a:t>main electricity transmission lines supplying</a:t>
            </a:r>
          </a:p>
          <a:p>
            <a:pPr>
              <a:buClr>
                <a:srgbClr val="FF0000"/>
              </a:buClr>
            </a:pPr>
            <a:r>
              <a:rPr lang="en-US" sz="1600" dirty="0" smtClean="0">
                <a:latin typeface="Arial Narrow" pitchFamily="34" charset="0"/>
              </a:rPr>
              <a:t>                    Melbourne from the Latrobe Valley;</a:t>
            </a:r>
          </a:p>
          <a:p>
            <a:pPr>
              <a:buClr>
                <a:srgbClr val="FF0000"/>
              </a:buClr>
              <a:buFont typeface="Wingdings 2" pitchFamily="18" charset="2"/>
              <a:buChar char=""/>
            </a:pPr>
            <a:r>
              <a:rPr lang="en-US" sz="1600" b="1" dirty="0" smtClean="0">
                <a:solidFill>
                  <a:srgbClr val="FF0000"/>
                </a:solidFill>
                <a:latin typeface="Arial Narrow" pitchFamily="34" charset="0"/>
              </a:rPr>
              <a:t> Threat 2: </a:t>
            </a:r>
            <a:r>
              <a:rPr lang="en-US" sz="1600" dirty="0" smtClean="0">
                <a:latin typeface="Arial Narrow" pitchFamily="34" charset="0"/>
              </a:rPr>
              <a:t>Hazelwood Power Station;</a:t>
            </a:r>
          </a:p>
          <a:p>
            <a:pPr>
              <a:buClr>
                <a:srgbClr val="FF0000"/>
              </a:buClr>
              <a:buFont typeface="Wingdings 2" pitchFamily="18" charset="2"/>
              <a:buChar char=""/>
            </a:pPr>
            <a:r>
              <a:rPr lang="en-US" sz="1600" b="1" dirty="0" smtClean="0">
                <a:latin typeface="Arial Narrow" pitchFamily="34" charset="0"/>
              </a:rPr>
              <a:t> Insurance payouts: </a:t>
            </a:r>
            <a:r>
              <a:rPr lang="en-US" sz="1600" dirty="0" smtClean="0">
                <a:latin typeface="Arial Narrow" pitchFamily="34" charset="0"/>
              </a:rPr>
              <a:t>several billion dollars. </a:t>
            </a:r>
            <a:endParaRPr lang="el-GR" sz="1600" dirty="0">
              <a:latin typeface="Arial Narrow" pitchFamily="34" charset="0"/>
            </a:endParaRPr>
          </a:p>
        </p:txBody>
      </p:sp>
      <p:pic>
        <p:nvPicPr>
          <p:cNvPr id="135172" name="Picture 4" descr="http://andrewmagrath.files.wordpress.com/2009/02/att00005.jpg"/>
          <p:cNvPicPr>
            <a:picLocks noChangeAspect="1" noChangeArrowheads="1"/>
          </p:cNvPicPr>
          <p:nvPr/>
        </p:nvPicPr>
        <p:blipFill>
          <a:blip r:embed="rId2" cstate="print"/>
          <a:srcRect/>
          <a:stretch>
            <a:fillRect/>
          </a:stretch>
        </p:blipFill>
        <p:spPr bwMode="auto">
          <a:xfrm>
            <a:off x="255439" y="4660866"/>
            <a:ext cx="2492912" cy="1966177"/>
          </a:xfrm>
          <a:prstGeom prst="rect">
            <a:avLst/>
          </a:prstGeom>
          <a:noFill/>
        </p:spPr>
      </p:pic>
      <p:pic>
        <p:nvPicPr>
          <p:cNvPr id="135174" name="Picture 6" descr="http://images.smh.com.au/ftsmh/ffximage/2009/02/10/bushfire18_gallery__600x400.jpg"/>
          <p:cNvPicPr>
            <a:picLocks noChangeAspect="1" noChangeArrowheads="1"/>
          </p:cNvPicPr>
          <p:nvPr/>
        </p:nvPicPr>
        <p:blipFill>
          <a:blip r:embed="rId3" cstate="print"/>
          <a:srcRect/>
          <a:stretch>
            <a:fillRect/>
          </a:stretch>
        </p:blipFill>
        <p:spPr bwMode="auto">
          <a:xfrm>
            <a:off x="4677379" y="1168925"/>
            <a:ext cx="4362925" cy="2780908"/>
          </a:xfrm>
          <a:prstGeom prst="rect">
            <a:avLst/>
          </a:prstGeom>
          <a:noFill/>
        </p:spPr>
      </p:pic>
      <p:pic>
        <p:nvPicPr>
          <p:cNvPr id="135176" name="Picture 8" descr="http://images.smh.com.au/ftsmh/ffximage/2009/02/09/housesgill,0.jpg"/>
          <p:cNvPicPr>
            <a:picLocks noChangeAspect="1" noChangeArrowheads="1"/>
          </p:cNvPicPr>
          <p:nvPr/>
        </p:nvPicPr>
        <p:blipFill>
          <a:blip r:embed="rId4" cstate="print"/>
          <a:srcRect/>
          <a:stretch>
            <a:fillRect/>
          </a:stretch>
        </p:blipFill>
        <p:spPr bwMode="auto">
          <a:xfrm>
            <a:off x="4658530" y="4045279"/>
            <a:ext cx="4404394" cy="2727881"/>
          </a:xfrm>
          <a:prstGeom prst="rect">
            <a:avLst/>
          </a:prstGeom>
          <a:noFill/>
        </p:spPr>
      </p:pic>
      <p:sp>
        <p:nvSpPr>
          <p:cNvPr id="8" name="7 - Έλλειψη"/>
          <p:cNvSpPr/>
          <p:nvPr/>
        </p:nvSpPr>
        <p:spPr>
          <a:xfrm>
            <a:off x="7277493" y="2978870"/>
            <a:ext cx="1168923" cy="707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5178" name="Picture 10" descr="http://b.vimeocdn.com/ts/162/495/16249573_640.jpg"/>
          <p:cNvPicPr>
            <a:picLocks noChangeAspect="1" noChangeArrowheads="1"/>
          </p:cNvPicPr>
          <p:nvPr/>
        </p:nvPicPr>
        <p:blipFill>
          <a:blip r:embed="rId5" cstate="print"/>
          <a:srcRect l="19097" t="21892" r="11470" b="9104"/>
          <a:stretch>
            <a:fillRect/>
          </a:stretch>
        </p:blipFill>
        <p:spPr bwMode="auto">
          <a:xfrm>
            <a:off x="2582943" y="5051507"/>
            <a:ext cx="2564091" cy="1433378"/>
          </a:xfrm>
          <a:prstGeom prst="rect">
            <a:avLst/>
          </a:prstGeom>
          <a:noFill/>
        </p:spPr>
      </p:pic>
      <p:sp>
        <p:nvSpPr>
          <p:cNvPr id="3" name="2 - Ορθογώνιο"/>
          <p:cNvSpPr/>
          <p:nvPr/>
        </p:nvSpPr>
        <p:spPr>
          <a:xfrm>
            <a:off x="4341044" y="3073138"/>
            <a:ext cx="4572000" cy="1292662"/>
          </a:xfrm>
          <a:prstGeom prst="rect">
            <a:avLst/>
          </a:prstGeom>
          <a:solidFill>
            <a:srgbClr val="FFFF00"/>
          </a:solidFill>
          <a:ln w="38100">
            <a:solidFill>
              <a:srgbClr val="FF0000"/>
            </a:solidFill>
          </a:ln>
        </p:spPr>
        <p:txBody>
          <a:bodyPr>
            <a:spAutoFit/>
          </a:bodyPr>
          <a:lstStyle/>
          <a:p>
            <a:r>
              <a:rPr lang="en-US" sz="1600" i="1" dirty="0" smtClean="0">
                <a:latin typeface="Times New Roman" pitchFamily="18" charset="0"/>
                <a:cs typeface="Times New Roman" pitchFamily="18" charset="0"/>
              </a:rPr>
              <a:t>“O’ </a:t>
            </a:r>
            <a:r>
              <a:rPr lang="en-US" sz="1600" i="1" dirty="0" err="1" smtClean="0">
                <a:latin typeface="Times New Roman" pitchFamily="18" charset="0"/>
                <a:cs typeface="Times New Roman" pitchFamily="18" charset="0"/>
              </a:rPr>
              <a:t>mujahideen</a:t>
            </a:r>
            <a:r>
              <a:rPr lang="en-US" sz="1600" i="1" dirty="0" smtClean="0">
                <a:latin typeface="Times New Roman" pitchFamily="18" charset="0"/>
                <a:cs typeface="Times New Roman" pitchFamily="18" charset="0"/>
              </a:rPr>
              <a:t> everywhere, why don’t you fight the enemy with bushfires such as those ones? Fires which could kill hundreds of them, destroy thousands of their homes, and cause damage worth millions.”</a:t>
            </a:r>
          </a:p>
          <a:p>
            <a:r>
              <a:rPr lang="en-US" sz="1400" b="1" dirty="0" smtClean="0">
                <a:solidFill>
                  <a:srgbClr val="FF0000"/>
                </a:solidFill>
                <a:latin typeface="Arial Narrow" pitchFamily="34" charset="0"/>
                <a:cs typeface="Times New Roman" pitchFamily="18" charset="0"/>
              </a:rPr>
              <a:t>                                                                Osama1 </a:t>
            </a:r>
            <a:r>
              <a:rPr lang="en-US" sz="1400" b="1" dirty="0" smtClean="0">
                <a:latin typeface="Arial Narrow" pitchFamily="34" charset="0"/>
                <a:cs typeface="Times New Roman" pitchFamily="18" charset="0"/>
              </a:rPr>
              <a:t>– Internet forum </a:t>
            </a:r>
            <a:endParaRPr lang="el-GR" sz="1400" b="1" dirty="0">
              <a:latin typeface="Arial Narrow" pitchFamily="34" charset="0"/>
              <a:cs typeface="Times New Roman" pitchFamily="18" charset="0"/>
            </a:endParaRPr>
          </a:p>
        </p:txBody>
      </p:sp>
      <p:sp>
        <p:nvSpPr>
          <p:cNvPr id="9" name="Text Box 4"/>
          <p:cNvSpPr txBox="1">
            <a:spLocks noChangeArrowheads="1"/>
          </p:cNvSpPr>
          <p:nvPr/>
        </p:nvSpPr>
        <p:spPr bwMode="auto">
          <a:xfrm>
            <a:off x="129017" y="254587"/>
            <a:ext cx="1605439" cy="307777"/>
          </a:xfrm>
          <a:prstGeom prst="rect">
            <a:avLst/>
          </a:prstGeom>
          <a:noFill/>
          <a:ln w="9525" algn="ctr">
            <a:noFill/>
            <a:miter lim="800000"/>
            <a:headEnd/>
            <a:tailEnd/>
          </a:ln>
        </p:spPr>
        <p:txBody>
          <a:bodyPr wrap="none">
            <a:spAutoFit/>
          </a:bodyPr>
          <a:lstStyle/>
          <a:p>
            <a:r>
              <a:rPr lang="en-US" sz="1400" dirty="0" err="1" smtClean="0">
                <a:solidFill>
                  <a:schemeClr val="bg1"/>
                </a:solidFill>
                <a:latin typeface="Arial Black" pitchFamily="34" charset="0"/>
              </a:rPr>
              <a:t>Pyro</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137820" y="831818"/>
            <a:ext cx="4572000" cy="2092881"/>
          </a:xfrm>
          <a:prstGeom prst="rect">
            <a:avLst/>
          </a:prstGeom>
        </p:spPr>
        <p:txBody>
          <a:bodyPr>
            <a:spAutoFit/>
          </a:bodyPr>
          <a:lstStyle/>
          <a:p>
            <a:r>
              <a:rPr lang="en-US" sz="1600" b="1" dirty="0" smtClean="0">
                <a:latin typeface="Arial Narrow" pitchFamily="34" charset="0"/>
              </a:rPr>
              <a:t>Greece – </a:t>
            </a:r>
            <a:r>
              <a:rPr lang="en-US" sz="1600" b="1" dirty="0" smtClean="0">
                <a:solidFill>
                  <a:srgbClr val="FF0000"/>
                </a:solidFill>
                <a:latin typeface="Arial Narrow" pitchFamily="34" charset="0"/>
              </a:rPr>
              <a:t>Peloponnese August 2007 wildfires</a:t>
            </a:r>
          </a:p>
          <a:p>
            <a:r>
              <a:rPr lang="en-US" sz="1600" b="1" dirty="0" smtClean="0">
                <a:latin typeface="Arial Narrow" pitchFamily="34" charset="0"/>
              </a:rPr>
              <a:t>Death toll: </a:t>
            </a:r>
            <a:r>
              <a:rPr lang="en-US" sz="1600" dirty="0" smtClean="0">
                <a:latin typeface="Arial Narrow" pitchFamily="34" charset="0"/>
              </a:rPr>
              <a:t>70</a:t>
            </a:r>
          </a:p>
          <a:p>
            <a:r>
              <a:rPr lang="en-US" sz="1600" b="1" dirty="0" smtClean="0">
                <a:latin typeface="Arial Narrow" pitchFamily="34" charset="0"/>
              </a:rPr>
              <a:t>Damages: </a:t>
            </a:r>
            <a:r>
              <a:rPr lang="en-US" sz="1600" dirty="0" smtClean="0">
                <a:latin typeface="Arial Narrow" pitchFamily="34" charset="0"/>
              </a:rPr>
              <a:t>&gt;$7 billion</a:t>
            </a:r>
          </a:p>
          <a:p>
            <a:r>
              <a:rPr lang="en-US" sz="1600" dirty="0" smtClean="0">
                <a:latin typeface="Arial Narrow" pitchFamily="34" charset="0"/>
              </a:rPr>
              <a:t>Government decided to treat the fires as a </a:t>
            </a:r>
            <a:r>
              <a:rPr lang="en-US" sz="1600" b="1" dirty="0" smtClean="0">
                <a:latin typeface="Arial Narrow" pitchFamily="34" charset="0"/>
              </a:rPr>
              <a:t>terrorist</a:t>
            </a:r>
            <a:r>
              <a:rPr lang="en-US" sz="1600" dirty="0" smtClean="0">
                <a:latin typeface="Arial Narrow" pitchFamily="34" charset="0"/>
              </a:rPr>
              <a:t> attack, mobilizing 6,000 troops, deploying counter-terrorist forces, and offering rewards</a:t>
            </a:r>
          </a:p>
          <a:p>
            <a:endParaRPr lang="en-US" sz="1600" dirty="0" smtClean="0">
              <a:latin typeface="Arial Narrow" pitchFamily="34" charset="0"/>
            </a:endParaRPr>
          </a:p>
          <a:p>
            <a:r>
              <a:rPr lang="en-US" sz="1600" dirty="0" smtClean="0">
                <a:solidFill>
                  <a:srgbClr val="FF0000"/>
                </a:solidFill>
                <a:latin typeface="Arial Narrow"/>
              </a:rPr>
              <a:t>►</a:t>
            </a:r>
            <a:r>
              <a:rPr lang="en-US" sz="1600" dirty="0" smtClean="0">
                <a:latin typeface="Arial Narrow" pitchFamily="34" charset="0"/>
              </a:rPr>
              <a:t>It was pre-election period…</a:t>
            </a:r>
            <a:endParaRPr lang="el-GR" sz="1600" dirty="0">
              <a:latin typeface="Arial Narrow" pitchFamily="34" charset="0"/>
            </a:endParaRPr>
          </a:p>
        </p:txBody>
      </p:sp>
      <p:pic>
        <p:nvPicPr>
          <p:cNvPr id="136196" name="Picture 4" descr="http://www.nytimes.com/images/2007/08/29/world/state_chart.gif"/>
          <p:cNvPicPr>
            <a:picLocks noChangeAspect="1" noChangeArrowheads="1"/>
          </p:cNvPicPr>
          <p:nvPr/>
        </p:nvPicPr>
        <p:blipFill>
          <a:blip r:embed="rId2" cstate="print"/>
          <a:srcRect/>
          <a:stretch>
            <a:fillRect/>
          </a:stretch>
        </p:blipFill>
        <p:spPr bwMode="auto">
          <a:xfrm>
            <a:off x="4677383" y="1033545"/>
            <a:ext cx="4362034" cy="1917046"/>
          </a:xfrm>
          <a:prstGeom prst="rect">
            <a:avLst/>
          </a:prstGeom>
          <a:noFill/>
          <a:ln>
            <a:solidFill>
              <a:srgbClr val="FF0000"/>
            </a:solidFill>
          </a:ln>
        </p:spPr>
      </p:pic>
      <p:pic>
        <p:nvPicPr>
          <p:cNvPr id="136198" name="Picture 6" descr="http://newsimg.bbc.co.uk/media/images/44080000/gif/_44080261_greece_fires2_416map.gif"/>
          <p:cNvPicPr>
            <a:picLocks noChangeAspect="1" noChangeArrowheads="1"/>
          </p:cNvPicPr>
          <p:nvPr/>
        </p:nvPicPr>
        <p:blipFill>
          <a:blip r:embed="rId3" cstate="print"/>
          <a:srcRect/>
          <a:stretch>
            <a:fillRect/>
          </a:stretch>
        </p:blipFill>
        <p:spPr bwMode="auto">
          <a:xfrm>
            <a:off x="221563" y="3108489"/>
            <a:ext cx="3962400" cy="2381250"/>
          </a:xfrm>
          <a:prstGeom prst="rect">
            <a:avLst/>
          </a:prstGeom>
          <a:noFill/>
        </p:spPr>
      </p:pic>
      <p:pic>
        <p:nvPicPr>
          <p:cNvPr id="136200" name="Picture 8" descr="http://news.nationalgeographic.com/news/2007/08/images/070827-greece-fires.jpg"/>
          <p:cNvPicPr>
            <a:picLocks noChangeAspect="1" noChangeArrowheads="1"/>
          </p:cNvPicPr>
          <p:nvPr/>
        </p:nvPicPr>
        <p:blipFill>
          <a:blip r:embed="rId4" cstate="print"/>
          <a:srcRect/>
          <a:stretch>
            <a:fillRect/>
          </a:stretch>
        </p:blipFill>
        <p:spPr bwMode="auto">
          <a:xfrm>
            <a:off x="3033414" y="4792022"/>
            <a:ext cx="3266802" cy="2027397"/>
          </a:xfrm>
          <a:prstGeom prst="rect">
            <a:avLst/>
          </a:prstGeom>
          <a:ln>
            <a:noFill/>
          </a:ln>
          <a:effectLst>
            <a:softEdge rad="112500"/>
          </a:effectLst>
        </p:spPr>
      </p:pic>
      <p:pic>
        <p:nvPicPr>
          <p:cNvPr id="136202" name="Picture 10" descr="http://worldonline.media.clients.ellingtoncms.com/img/photos/2007/08/29/na_bw_GREECE_FIRES_t440.jpg?9e2a24ba44807f8f9b96aad7c4082bf6ded075dc"/>
          <p:cNvPicPr>
            <a:picLocks noChangeAspect="1" noChangeArrowheads="1"/>
          </p:cNvPicPr>
          <p:nvPr/>
        </p:nvPicPr>
        <p:blipFill>
          <a:blip r:embed="rId5" cstate="print"/>
          <a:srcRect/>
          <a:stretch>
            <a:fillRect/>
          </a:stretch>
        </p:blipFill>
        <p:spPr bwMode="auto">
          <a:xfrm>
            <a:off x="6163056" y="4792022"/>
            <a:ext cx="2969257" cy="2018176"/>
          </a:xfrm>
          <a:prstGeom prst="rect">
            <a:avLst/>
          </a:prstGeom>
          <a:ln>
            <a:noFill/>
          </a:ln>
          <a:effectLst>
            <a:softEdge rad="112500"/>
          </a:effectLst>
        </p:spPr>
      </p:pic>
      <p:cxnSp>
        <p:nvCxnSpPr>
          <p:cNvPr id="10" name="9 - Ευθύγραμμο βέλος σύνδεσης"/>
          <p:cNvCxnSpPr/>
          <p:nvPr/>
        </p:nvCxnSpPr>
        <p:spPr>
          <a:xfrm flipH="1">
            <a:off x="1583703" y="3817856"/>
            <a:ext cx="169683" cy="2356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6204" name="Picture 12" descr="http://assets.nydailynews.com/polopoly_fs/1.11117.1313663274%21/img/httpImage/image.jpg_gen/derivatives/gallery_635/gal-greece-1-jpg.jpg"/>
          <p:cNvPicPr>
            <a:picLocks noChangeAspect="1" noChangeArrowheads="1"/>
          </p:cNvPicPr>
          <p:nvPr/>
        </p:nvPicPr>
        <p:blipFill>
          <a:blip r:embed="rId6" cstate="print"/>
          <a:srcRect/>
          <a:stretch>
            <a:fillRect/>
          </a:stretch>
        </p:blipFill>
        <p:spPr bwMode="auto">
          <a:xfrm>
            <a:off x="5998817" y="2953512"/>
            <a:ext cx="3119856" cy="1965960"/>
          </a:xfrm>
          <a:prstGeom prst="rect">
            <a:avLst/>
          </a:prstGeom>
          <a:ln>
            <a:noFill/>
          </a:ln>
          <a:effectLst>
            <a:softEdge rad="112500"/>
          </a:effectLst>
        </p:spPr>
      </p:pic>
      <p:sp>
        <p:nvSpPr>
          <p:cNvPr id="12" name="Text Box 4"/>
          <p:cNvSpPr txBox="1">
            <a:spLocks noChangeArrowheads="1"/>
          </p:cNvSpPr>
          <p:nvPr/>
        </p:nvSpPr>
        <p:spPr bwMode="auto">
          <a:xfrm>
            <a:off x="129017" y="263640"/>
            <a:ext cx="1605439" cy="307777"/>
          </a:xfrm>
          <a:prstGeom prst="rect">
            <a:avLst/>
          </a:prstGeom>
          <a:noFill/>
          <a:ln w="9525" algn="ctr">
            <a:noFill/>
            <a:miter lim="800000"/>
            <a:headEnd/>
            <a:tailEnd/>
          </a:ln>
        </p:spPr>
        <p:txBody>
          <a:bodyPr wrap="none">
            <a:spAutoFit/>
          </a:bodyPr>
          <a:lstStyle/>
          <a:p>
            <a:r>
              <a:rPr lang="en-US" sz="1400" dirty="0" err="1" smtClean="0">
                <a:solidFill>
                  <a:schemeClr val="bg1"/>
                </a:solidFill>
                <a:latin typeface="Arial Black" pitchFamily="34" charset="0"/>
              </a:rPr>
              <a:t>Pyro</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30722" name="Picture 2" descr="Fire graphics"/>
          <p:cNvPicPr>
            <a:picLocks noChangeAspect="1" noChangeArrowheads="1" noCrop="1"/>
          </p:cNvPicPr>
          <p:nvPr/>
        </p:nvPicPr>
        <p:blipFill>
          <a:blip r:embed="rId7" cstate="print"/>
          <a:srcRect/>
          <a:stretch>
            <a:fillRect/>
          </a:stretch>
        </p:blipFill>
        <p:spPr bwMode="auto">
          <a:xfrm>
            <a:off x="264217" y="5115208"/>
            <a:ext cx="206563" cy="351482"/>
          </a:xfrm>
          <a:prstGeom prst="rect">
            <a:avLst/>
          </a:prstGeom>
          <a:noFill/>
        </p:spPr>
      </p:pic>
      <p:pic>
        <p:nvPicPr>
          <p:cNvPr id="16" name="Picture 2" descr="Fire graphics"/>
          <p:cNvPicPr>
            <a:picLocks noChangeAspect="1" noChangeArrowheads="1" noCrop="1"/>
          </p:cNvPicPr>
          <p:nvPr/>
        </p:nvPicPr>
        <p:blipFill>
          <a:blip r:embed="rId7" cstate="print"/>
          <a:srcRect/>
          <a:stretch>
            <a:fillRect/>
          </a:stretch>
        </p:blipFill>
        <p:spPr bwMode="auto">
          <a:xfrm>
            <a:off x="1258589" y="3746625"/>
            <a:ext cx="206563" cy="351482"/>
          </a:xfrm>
          <a:prstGeom prst="rect">
            <a:avLst/>
          </a:prstGeom>
          <a:noFill/>
        </p:spPr>
      </p:pic>
      <p:pic>
        <p:nvPicPr>
          <p:cNvPr id="17" name="Picture 2" descr="Fire graphics"/>
          <p:cNvPicPr>
            <a:picLocks noChangeAspect="1" noChangeArrowheads="1" noCrop="1"/>
          </p:cNvPicPr>
          <p:nvPr/>
        </p:nvPicPr>
        <p:blipFill>
          <a:blip r:embed="rId7" cstate="print"/>
          <a:srcRect/>
          <a:stretch>
            <a:fillRect/>
          </a:stretch>
        </p:blipFill>
        <p:spPr bwMode="auto">
          <a:xfrm>
            <a:off x="1412498" y="4099711"/>
            <a:ext cx="206563" cy="351482"/>
          </a:xfrm>
          <a:prstGeom prst="rect">
            <a:avLst/>
          </a:prstGeom>
          <a:noFill/>
        </p:spPr>
      </p:pic>
      <p:pic>
        <p:nvPicPr>
          <p:cNvPr id="18" name="Picture 2" descr="Fire graphics"/>
          <p:cNvPicPr>
            <a:picLocks noChangeAspect="1" noChangeArrowheads="1" noCrop="1"/>
          </p:cNvPicPr>
          <p:nvPr/>
        </p:nvPicPr>
        <p:blipFill>
          <a:blip r:embed="rId7" cstate="print"/>
          <a:srcRect/>
          <a:stretch>
            <a:fillRect/>
          </a:stretch>
        </p:blipFill>
        <p:spPr bwMode="auto">
          <a:xfrm>
            <a:off x="1638835" y="4181192"/>
            <a:ext cx="206563" cy="351482"/>
          </a:xfrm>
          <a:prstGeom prst="rect">
            <a:avLst/>
          </a:prstGeom>
          <a:noFill/>
        </p:spPr>
      </p:pic>
      <p:pic>
        <p:nvPicPr>
          <p:cNvPr id="19" name="Picture 2" descr="Fire graphics"/>
          <p:cNvPicPr>
            <a:picLocks noChangeAspect="1" noChangeArrowheads="1" noCrop="1"/>
          </p:cNvPicPr>
          <p:nvPr/>
        </p:nvPicPr>
        <p:blipFill>
          <a:blip r:embed="rId7" cstate="print"/>
          <a:srcRect/>
          <a:stretch>
            <a:fillRect/>
          </a:stretch>
        </p:blipFill>
        <p:spPr bwMode="auto">
          <a:xfrm>
            <a:off x="1720316" y="4561438"/>
            <a:ext cx="206563" cy="351482"/>
          </a:xfrm>
          <a:prstGeom prst="rect">
            <a:avLst/>
          </a:prstGeom>
          <a:noFill/>
        </p:spPr>
      </p:pic>
      <p:pic>
        <p:nvPicPr>
          <p:cNvPr id="20" name="Picture 2" descr="Fire graphics"/>
          <p:cNvPicPr>
            <a:picLocks noChangeAspect="1" noChangeArrowheads="1" noCrop="1"/>
          </p:cNvPicPr>
          <p:nvPr/>
        </p:nvPicPr>
        <p:blipFill>
          <a:blip r:embed="rId7" cstate="print"/>
          <a:srcRect/>
          <a:stretch>
            <a:fillRect/>
          </a:stretch>
        </p:blipFill>
        <p:spPr bwMode="auto">
          <a:xfrm>
            <a:off x="1946652" y="4525224"/>
            <a:ext cx="206563" cy="351482"/>
          </a:xfrm>
          <a:prstGeom prst="rect">
            <a:avLst/>
          </a:prstGeom>
          <a:noFill/>
        </p:spPr>
      </p:pic>
      <p:pic>
        <p:nvPicPr>
          <p:cNvPr id="21" name="Picture 2" descr="Fire graphics"/>
          <p:cNvPicPr>
            <a:picLocks noChangeAspect="1" noChangeArrowheads="1" noCrop="1"/>
          </p:cNvPicPr>
          <p:nvPr/>
        </p:nvPicPr>
        <p:blipFill>
          <a:blip r:embed="rId7" cstate="print"/>
          <a:srcRect/>
          <a:stretch>
            <a:fillRect/>
          </a:stretch>
        </p:blipFill>
        <p:spPr bwMode="auto">
          <a:xfrm>
            <a:off x="3196755" y="4083596"/>
            <a:ext cx="206563" cy="351482"/>
          </a:xfrm>
          <a:prstGeom prst="rect">
            <a:avLst/>
          </a:prstGeom>
          <a:noFill/>
        </p:spPr>
      </p:pic>
      <p:pic>
        <p:nvPicPr>
          <p:cNvPr id="22" name="Picture 2" descr="Fire graphics"/>
          <p:cNvPicPr>
            <a:picLocks noChangeAspect="1" noChangeArrowheads="1" noCrop="1"/>
          </p:cNvPicPr>
          <p:nvPr/>
        </p:nvPicPr>
        <p:blipFill>
          <a:blip r:embed="rId7" cstate="print"/>
          <a:srcRect/>
          <a:stretch>
            <a:fillRect/>
          </a:stretch>
        </p:blipFill>
        <p:spPr bwMode="auto">
          <a:xfrm>
            <a:off x="3377826" y="3256633"/>
            <a:ext cx="206563" cy="351482"/>
          </a:xfrm>
          <a:prstGeom prst="rect">
            <a:avLst/>
          </a:prstGeom>
          <a:noFill/>
        </p:spPr>
      </p:pic>
      <p:pic>
        <p:nvPicPr>
          <p:cNvPr id="23" name="Picture 2" descr="Fire graphics"/>
          <p:cNvPicPr>
            <a:picLocks noChangeAspect="1" noChangeArrowheads="1" noCrop="1"/>
          </p:cNvPicPr>
          <p:nvPr/>
        </p:nvPicPr>
        <p:blipFill>
          <a:blip r:embed="rId7" cstate="print"/>
          <a:srcRect/>
          <a:stretch>
            <a:fillRect/>
          </a:stretch>
        </p:blipFill>
        <p:spPr bwMode="auto">
          <a:xfrm>
            <a:off x="3477413" y="3580956"/>
            <a:ext cx="206563" cy="35148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122" name="Picture 2" descr="http://archive.sph.harvard.edu/forestfires/images/siteheader.jpg"/>
          <p:cNvPicPr>
            <a:picLocks noChangeAspect="1" noChangeArrowheads="1"/>
          </p:cNvPicPr>
          <p:nvPr/>
        </p:nvPicPr>
        <p:blipFill>
          <a:blip r:embed="rId2" cstate="print"/>
          <a:srcRect/>
          <a:stretch>
            <a:fillRect/>
          </a:stretch>
        </p:blipFill>
        <p:spPr bwMode="auto">
          <a:xfrm>
            <a:off x="2983616" y="1209297"/>
            <a:ext cx="5905500" cy="1695451"/>
          </a:xfrm>
          <a:prstGeom prst="rect">
            <a:avLst/>
          </a:prstGeom>
          <a:noFill/>
        </p:spPr>
      </p:pic>
      <p:pic>
        <p:nvPicPr>
          <p:cNvPr id="5124" name="Picture 4" descr="http://lamp.sph.harvard.edu/content/archival/archive/parts/afbar/img/hsph.jpg"/>
          <p:cNvPicPr>
            <a:picLocks noChangeAspect="1" noChangeArrowheads="1"/>
          </p:cNvPicPr>
          <p:nvPr/>
        </p:nvPicPr>
        <p:blipFill>
          <a:blip r:embed="rId3" cstate="print"/>
          <a:srcRect r="47155" b="9255"/>
          <a:stretch>
            <a:fillRect/>
          </a:stretch>
        </p:blipFill>
        <p:spPr bwMode="auto">
          <a:xfrm>
            <a:off x="2952276" y="735209"/>
            <a:ext cx="3261674" cy="311166"/>
          </a:xfrm>
          <a:prstGeom prst="rect">
            <a:avLst/>
          </a:prstGeom>
          <a:noFill/>
        </p:spPr>
      </p:pic>
      <p:graphicFrame>
        <p:nvGraphicFramePr>
          <p:cNvPr id="4" name="3 - Πίνακας"/>
          <p:cNvGraphicFramePr>
            <a:graphicFrameLocks noGrp="1"/>
          </p:cNvGraphicFramePr>
          <p:nvPr/>
        </p:nvGraphicFramePr>
        <p:xfrm>
          <a:off x="2960013" y="2987950"/>
          <a:ext cx="5920035" cy="3755005"/>
        </p:xfrm>
        <a:graphic>
          <a:graphicData uri="http://schemas.openxmlformats.org/drawingml/2006/table">
            <a:tbl>
              <a:tblPr/>
              <a:tblGrid>
                <a:gridCol w="707012"/>
                <a:gridCol w="36480"/>
                <a:gridCol w="5176543"/>
              </a:tblGrid>
              <a:tr h="500370">
                <a:tc>
                  <a:txBody>
                    <a:bodyPr/>
                    <a:lstStyle/>
                    <a:p>
                      <a:r>
                        <a:rPr lang="en-US" sz="1200" dirty="0">
                          <a:latin typeface="Arial Narrow" pitchFamily="34" charset="0"/>
                        </a:rPr>
                        <a:t>9:45 am </a:t>
                      </a:r>
                    </a:p>
                  </a:txBody>
                  <a:tcPr marL="5540" marR="5540" marT="5540" marB="5540">
                    <a:lnL>
                      <a:noFill/>
                    </a:lnL>
                    <a:lnR>
                      <a:noFill/>
                    </a:lnR>
                    <a:lnT>
                      <a:noFill/>
                    </a:lnT>
                    <a:lnB>
                      <a:noFill/>
                    </a:lnB>
                    <a:solidFill>
                      <a:srgbClr val="FFFF00"/>
                    </a:solidFill>
                  </a:tcPr>
                </a:tc>
                <a:tc>
                  <a:txBody>
                    <a:bodyPr/>
                    <a:lstStyle/>
                    <a:p>
                      <a:r>
                        <a:rPr lang="el-GR" sz="1200">
                          <a:latin typeface="Arial Narrow" pitchFamily="34" charset="0"/>
                        </a:rPr>
                        <a:t> </a:t>
                      </a:r>
                    </a:p>
                  </a:txBody>
                  <a:tcPr marL="5540" marR="5540" marT="5540" marB="5540" anchor="ctr">
                    <a:lnL>
                      <a:noFill/>
                    </a:lnL>
                    <a:lnR>
                      <a:noFill/>
                    </a:lnR>
                    <a:lnT>
                      <a:noFill/>
                    </a:lnT>
                    <a:lnB>
                      <a:noFill/>
                    </a:lnB>
                    <a:solidFill>
                      <a:srgbClr val="FFFF00"/>
                    </a:solidFill>
                  </a:tcPr>
                </a:tc>
                <a:tc>
                  <a:txBody>
                    <a:bodyPr/>
                    <a:lstStyle/>
                    <a:p>
                      <a:r>
                        <a:rPr lang="en-US" sz="1200" b="1" dirty="0">
                          <a:latin typeface="Arial Narrow" pitchFamily="34" charset="0"/>
                        </a:rPr>
                        <a:t>Plenary – Symposium Overview</a:t>
                      </a:r>
                      <a:r>
                        <a:rPr lang="en-US" sz="1200" dirty="0">
                          <a:latin typeface="Arial Narrow" pitchFamily="34" charset="0"/>
                        </a:rPr>
                        <a:t/>
                      </a:r>
                      <a:br>
                        <a:rPr lang="en-US" sz="1200" dirty="0">
                          <a:latin typeface="Arial Narrow" pitchFamily="34" charset="0"/>
                        </a:rPr>
                      </a:br>
                      <a:r>
                        <a:rPr lang="en-US" sz="1200" b="1" dirty="0">
                          <a:latin typeface="Arial Narrow" pitchFamily="34" charset="0"/>
                        </a:rPr>
                        <a:t>Joseph Brain</a:t>
                      </a:r>
                      <a:r>
                        <a:rPr lang="en-US" sz="1200" dirty="0">
                          <a:latin typeface="Arial Narrow" pitchFamily="34" charset="0"/>
                        </a:rPr>
                        <a:t>, Professor of Environmental Physiology, </a:t>
                      </a:r>
                      <a:br>
                        <a:rPr lang="en-US" sz="1200" dirty="0">
                          <a:latin typeface="Arial Narrow" pitchFamily="34" charset="0"/>
                        </a:rPr>
                      </a:br>
                      <a:r>
                        <a:rPr lang="en-US" sz="1200" dirty="0">
                          <a:latin typeface="Arial Narrow" pitchFamily="34" charset="0"/>
                        </a:rPr>
                        <a:t>Harvard School of Public Health</a:t>
                      </a:r>
                    </a:p>
                  </a:txBody>
                  <a:tcPr marL="5540" marR="5540" marT="5540" marB="5540">
                    <a:lnL>
                      <a:noFill/>
                    </a:lnL>
                    <a:lnR>
                      <a:noFill/>
                    </a:lnR>
                    <a:lnT>
                      <a:noFill/>
                    </a:lnT>
                    <a:lnB>
                      <a:noFill/>
                    </a:lnB>
                    <a:solidFill>
                      <a:srgbClr val="FFFF00"/>
                    </a:solidFill>
                  </a:tcPr>
                </a:tc>
              </a:tr>
              <a:tr h="3195285">
                <a:tc>
                  <a:txBody>
                    <a:bodyPr/>
                    <a:lstStyle/>
                    <a:p>
                      <a:r>
                        <a:rPr lang="en-US" sz="1200">
                          <a:latin typeface="Arial Narrow" pitchFamily="34" charset="0"/>
                        </a:rPr>
                        <a:t>10:00 am</a:t>
                      </a:r>
                    </a:p>
                  </a:txBody>
                  <a:tcPr marL="5540" marR="5540" marT="5540" marB="5540">
                    <a:lnL>
                      <a:noFill/>
                    </a:lnL>
                    <a:lnR>
                      <a:noFill/>
                    </a:lnR>
                    <a:lnT>
                      <a:noFill/>
                    </a:lnT>
                    <a:lnB>
                      <a:noFill/>
                    </a:lnB>
                    <a:solidFill>
                      <a:schemeClr val="accent3">
                        <a:lumMod val="20000"/>
                        <a:lumOff val="80000"/>
                      </a:schemeClr>
                    </a:solidFill>
                  </a:tcPr>
                </a:tc>
                <a:tc>
                  <a:txBody>
                    <a:bodyPr/>
                    <a:lstStyle/>
                    <a:p>
                      <a:r>
                        <a:rPr lang="el-GR" sz="1200">
                          <a:latin typeface="Arial Narrow" pitchFamily="34" charset="0"/>
                        </a:rPr>
                        <a:t> </a:t>
                      </a:r>
                    </a:p>
                  </a:txBody>
                  <a:tcPr marL="5540" marR="5540" marT="5540" marB="5540" anchor="ctr">
                    <a:lnL>
                      <a:noFill/>
                    </a:lnL>
                    <a:lnR>
                      <a:noFill/>
                    </a:lnR>
                    <a:lnT>
                      <a:noFill/>
                    </a:lnT>
                    <a:lnB>
                      <a:noFill/>
                    </a:lnB>
                    <a:solidFill>
                      <a:schemeClr val="accent3">
                        <a:lumMod val="20000"/>
                        <a:lumOff val="80000"/>
                      </a:schemeClr>
                    </a:solidFill>
                  </a:tcPr>
                </a:tc>
                <a:tc>
                  <a:txBody>
                    <a:bodyPr/>
                    <a:lstStyle/>
                    <a:p>
                      <a:r>
                        <a:rPr lang="en-US" sz="1400" b="1" dirty="0">
                          <a:latin typeface="Arial Narrow" pitchFamily="34" charset="0"/>
                        </a:rPr>
                        <a:t>Session One: What were the consequences of the 2007 forest fires in Greece? </a:t>
                      </a:r>
                    </a:p>
                    <a:p>
                      <a:r>
                        <a:rPr lang="en-US" sz="1200" dirty="0">
                          <a:latin typeface="Arial Narrow" pitchFamily="34" charset="0"/>
                        </a:rPr>
                        <a:t>Moderator: </a:t>
                      </a:r>
                      <a:r>
                        <a:rPr lang="en-US" sz="1200" b="1" dirty="0">
                          <a:latin typeface="Arial Narrow" pitchFamily="34" charset="0"/>
                        </a:rPr>
                        <a:t>Athena </a:t>
                      </a:r>
                      <a:r>
                        <a:rPr lang="en-US" sz="1200" b="1" dirty="0" err="1">
                          <a:latin typeface="Arial Narrow" pitchFamily="34" charset="0"/>
                        </a:rPr>
                        <a:t>Linos</a:t>
                      </a:r>
                      <a:r>
                        <a:rPr lang="en-US" sz="1200" dirty="0">
                          <a:latin typeface="Arial Narrow" pitchFamily="34" charset="0"/>
                        </a:rPr>
                        <a:t>, Associate Professor of Epidemiology, Department of Hygiene, Epidemiology and Medical Statistics Medical School, National and </a:t>
                      </a:r>
                      <a:r>
                        <a:rPr lang="en-US" sz="1200" dirty="0" err="1">
                          <a:latin typeface="Arial Narrow" pitchFamily="34" charset="0"/>
                        </a:rPr>
                        <a:t>Kapodistrian</a:t>
                      </a:r>
                      <a:r>
                        <a:rPr lang="en-US" sz="1200" dirty="0">
                          <a:latin typeface="Arial Narrow" pitchFamily="34" charset="0"/>
                        </a:rPr>
                        <a:t> University of Athens </a:t>
                      </a:r>
                    </a:p>
                    <a:p>
                      <a:r>
                        <a:rPr lang="en-US" sz="1200" b="1" dirty="0">
                          <a:latin typeface="Arial Narrow" pitchFamily="34" charset="0"/>
                        </a:rPr>
                        <a:t>Margarita </a:t>
                      </a:r>
                      <a:r>
                        <a:rPr lang="en-US" sz="1200" b="1" dirty="0" err="1">
                          <a:latin typeface="Arial Narrow" pitchFamily="34" charset="0"/>
                        </a:rPr>
                        <a:t>Arianoutsou</a:t>
                      </a:r>
                      <a:r>
                        <a:rPr lang="en-US" sz="1200" dirty="0">
                          <a:latin typeface="Arial Narrow" pitchFamily="34" charset="0"/>
                        </a:rPr>
                        <a:t>, Associate Professor of Ecology, Department of Ecology &amp; </a:t>
                      </a:r>
                      <a:r>
                        <a:rPr lang="en-US" sz="1200" dirty="0" err="1">
                          <a:latin typeface="Arial Narrow" pitchFamily="34" charset="0"/>
                        </a:rPr>
                        <a:t>Systematics</a:t>
                      </a:r>
                      <a:r>
                        <a:rPr lang="en-US" sz="1200" dirty="0">
                          <a:latin typeface="Arial Narrow" pitchFamily="34" charset="0"/>
                        </a:rPr>
                        <a:t>, Faculty of Biology, National and </a:t>
                      </a:r>
                      <a:r>
                        <a:rPr lang="en-US" sz="1200" dirty="0" err="1">
                          <a:latin typeface="Arial Narrow" pitchFamily="34" charset="0"/>
                        </a:rPr>
                        <a:t>Kapodistrian</a:t>
                      </a:r>
                      <a:r>
                        <a:rPr lang="en-US" sz="1200" dirty="0">
                          <a:latin typeface="Arial Narrow" pitchFamily="34" charset="0"/>
                        </a:rPr>
                        <a:t> University of Athens </a:t>
                      </a:r>
                    </a:p>
                    <a:p>
                      <a:r>
                        <a:rPr lang="en-US" sz="1200" i="1" dirty="0">
                          <a:latin typeface="Arial Narrow" pitchFamily="34" charset="0"/>
                        </a:rPr>
                        <a:t>The Ecological Context of Forest Fires in Greece</a:t>
                      </a:r>
                      <a:r>
                        <a:rPr lang="en-US" sz="1200" dirty="0">
                          <a:latin typeface="Arial Narrow" pitchFamily="34" charset="0"/>
                        </a:rPr>
                        <a:t> </a:t>
                      </a:r>
                    </a:p>
                    <a:p>
                      <a:r>
                        <a:rPr lang="en-US" sz="1200" b="1" dirty="0" err="1">
                          <a:latin typeface="Arial Narrow" pitchFamily="34" charset="0"/>
                        </a:rPr>
                        <a:t>Panos</a:t>
                      </a:r>
                      <a:r>
                        <a:rPr lang="en-US" sz="1200" b="1" dirty="0">
                          <a:latin typeface="Arial Narrow" pitchFamily="34" charset="0"/>
                        </a:rPr>
                        <a:t> </a:t>
                      </a:r>
                      <a:r>
                        <a:rPr lang="en-US" sz="1200" b="1" dirty="0" err="1">
                          <a:latin typeface="Arial Narrow" pitchFamily="34" charset="0"/>
                        </a:rPr>
                        <a:t>Efstathiou</a:t>
                      </a:r>
                      <a:r>
                        <a:rPr lang="en-US" sz="1200" dirty="0">
                          <a:latin typeface="Arial Narrow" pitchFamily="34" charset="0"/>
                        </a:rPr>
                        <a:t>, M.D., Director, National Health Operation Center, Hellenic Ministry of Health &amp; Social Solidarity </a:t>
                      </a:r>
                    </a:p>
                    <a:p>
                      <a:r>
                        <a:rPr lang="en-US" sz="1200" i="1" dirty="0">
                          <a:latin typeface="Arial Narrow" pitchFamily="34" charset="0"/>
                        </a:rPr>
                        <a:t>The Impact of Greek Forest Fires on the Health Sector in Greece</a:t>
                      </a:r>
                      <a:r>
                        <a:rPr lang="en-US" sz="1200" dirty="0">
                          <a:latin typeface="Arial Narrow" pitchFamily="34" charset="0"/>
                        </a:rPr>
                        <a:t> </a:t>
                      </a:r>
                    </a:p>
                    <a:p>
                      <a:r>
                        <a:rPr lang="en-US" sz="1200" b="1" dirty="0" err="1">
                          <a:latin typeface="Arial Narrow" pitchFamily="34" charset="0"/>
                        </a:rPr>
                        <a:t>Yiang</a:t>
                      </a:r>
                      <a:r>
                        <a:rPr lang="en-US" sz="1200" b="1" dirty="0">
                          <a:latin typeface="Arial Narrow" pitchFamily="34" charset="0"/>
                        </a:rPr>
                        <a:t> Liu</a:t>
                      </a:r>
                      <a:r>
                        <a:rPr lang="en-US" sz="1200" dirty="0">
                          <a:latin typeface="Arial Narrow" pitchFamily="34" charset="0"/>
                        </a:rPr>
                        <a:t>, Research Associate, Harvard School of Public Health </a:t>
                      </a:r>
                    </a:p>
                    <a:p>
                      <a:r>
                        <a:rPr lang="en-US" sz="1200" i="1" dirty="0">
                          <a:latin typeface="Arial Narrow" pitchFamily="34" charset="0"/>
                        </a:rPr>
                        <a:t>The Impact of Smoke Plumes from the Greek Forest Fires on Air Quality in Athens</a:t>
                      </a:r>
                      <a:r>
                        <a:rPr lang="en-US" sz="1200" dirty="0">
                          <a:latin typeface="Arial Narrow" pitchFamily="34" charset="0"/>
                        </a:rPr>
                        <a:t> </a:t>
                      </a:r>
                    </a:p>
                    <a:p>
                      <a:r>
                        <a:rPr lang="en-US" sz="1200" b="1" dirty="0">
                          <a:solidFill>
                            <a:srgbClr val="FF0000"/>
                          </a:solidFill>
                          <a:latin typeface="Arial Narrow" pitchFamily="34" charset="0"/>
                        </a:rPr>
                        <a:t>Col. </a:t>
                      </a:r>
                      <a:r>
                        <a:rPr lang="en-US" sz="1200" b="1" dirty="0" err="1">
                          <a:solidFill>
                            <a:srgbClr val="FF0000"/>
                          </a:solidFill>
                          <a:latin typeface="Arial Narrow" pitchFamily="34" charset="0"/>
                        </a:rPr>
                        <a:t>Ioannis</a:t>
                      </a:r>
                      <a:r>
                        <a:rPr lang="en-US" sz="1200" b="1" dirty="0">
                          <a:solidFill>
                            <a:srgbClr val="FF0000"/>
                          </a:solidFill>
                          <a:latin typeface="Arial Narrow" pitchFamily="34" charset="0"/>
                        </a:rPr>
                        <a:t> </a:t>
                      </a:r>
                      <a:r>
                        <a:rPr lang="en-US" sz="1200" b="1" dirty="0" err="1" smtClean="0">
                          <a:solidFill>
                            <a:srgbClr val="FF0000"/>
                          </a:solidFill>
                          <a:latin typeface="Arial Narrow" pitchFamily="34" charset="0"/>
                        </a:rPr>
                        <a:t>Galatas</a:t>
                      </a:r>
                      <a:r>
                        <a:rPr lang="en-US" sz="1200" dirty="0">
                          <a:latin typeface="Arial Narrow" pitchFamily="34" charset="0"/>
                        </a:rPr>
                        <a:t>, MD, MC, Head, Department of Asymmetric Threats, Joint Military Intelligence </a:t>
                      </a:r>
                      <a:r>
                        <a:rPr lang="en-US" sz="1200" dirty="0" smtClean="0">
                          <a:latin typeface="Arial Narrow" pitchFamily="34" charset="0"/>
                        </a:rPr>
                        <a:t>Service, </a:t>
                      </a:r>
                      <a:r>
                        <a:rPr lang="en-US" sz="1200" dirty="0">
                          <a:latin typeface="Arial Narrow" pitchFamily="34" charset="0"/>
                        </a:rPr>
                        <a:t>Hellenic National Defense General Staff </a:t>
                      </a:r>
                    </a:p>
                    <a:p>
                      <a:r>
                        <a:rPr lang="en-US" sz="1200" b="1" i="1" dirty="0">
                          <a:solidFill>
                            <a:srgbClr val="FF0000"/>
                          </a:solidFill>
                          <a:latin typeface="Arial Narrow" pitchFamily="34" charset="0"/>
                        </a:rPr>
                        <a:t>Natural Disasters in Greece: Unpredictable Phenomena or Created by Humans?</a:t>
                      </a:r>
                      <a:r>
                        <a:rPr lang="en-US" sz="1200" b="1" dirty="0">
                          <a:solidFill>
                            <a:srgbClr val="FF0000"/>
                          </a:solidFill>
                          <a:latin typeface="Arial Narrow" pitchFamily="34" charset="0"/>
                        </a:rPr>
                        <a:t> </a:t>
                      </a:r>
                    </a:p>
                    <a:p>
                      <a:r>
                        <a:rPr lang="en-US" sz="1200" b="1" dirty="0">
                          <a:latin typeface="Arial Narrow" pitchFamily="34" charset="0"/>
                        </a:rPr>
                        <a:t>Sofia Karma</a:t>
                      </a:r>
                      <a:r>
                        <a:rPr lang="en-US" sz="1200" dirty="0">
                          <a:latin typeface="Arial Narrow" pitchFamily="34" charset="0"/>
                        </a:rPr>
                        <a:t>, Research Associate, National Technology University of Athens  </a:t>
                      </a:r>
                    </a:p>
                  </a:txBody>
                  <a:tcPr marL="5540" marR="5540" marT="5540" marB="5540">
                    <a:lnL>
                      <a:noFill/>
                    </a:lnL>
                    <a:lnR>
                      <a:noFill/>
                    </a:lnR>
                    <a:lnT>
                      <a:noFill/>
                    </a:lnT>
                    <a:lnB>
                      <a:noFill/>
                    </a:lnB>
                    <a:solidFill>
                      <a:schemeClr val="accent3">
                        <a:lumMod val="20000"/>
                        <a:lumOff val="80000"/>
                      </a:schemeClr>
                    </a:solidFill>
                  </a:tcPr>
                </a:tc>
              </a:tr>
            </a:tbl>
          </a:graphicData>
        </a:graphic>
      </p:graphicFrame>
      <p:pic>
        <p:nvPicPr>
          <p:cNvPr id="5126" name="Picture 6" descr="http://www.realtruth.org/images/greece_forestfires-apta-090319.gif"/>
          <p:cNvPicPr>
            <a:picLocks noChangeAspect="1" noChangeArrowheads="1"/>
          </p:cNvPicPr>
          <p:nvPr/>
        </p:nvPicPr>
        <p:blipFill>
          <a:blip r:embed="rId4" cstate="print"/>
          <a:srcRect/>
          <a:stretch>
            <a:fillRect/>
          </a:stretch>
        </p:blipFill>
        <p:spPr bwMode="auto">
          <a:xfrm>
            <a:off x="216817" y="3770722"/>
            <a:ext cx="3261674" cy="2907579"/>
          </a:xfrm>
          <a:prstGeom prst="rect">
            <a:avLst/>
          </a:prstGeom>
          <a:noFill/>
        </p:spPr>
      </p:pic>
      <p:pic>
        <p:nvPicPr>
          <p:cNvPr id="5128" name="Picture 8" descr="http://3.bp.blogspot.com/_29DWeWeHZq8/RtJVNX59ytI/AAAAAAAAAUg/4f1_NRpc5vc/s400/Greece+forest+fires.jpg"/>
          <p:cNvPicPr>
            <a:picLocks noChangeAspect="1" noChangeArrowheads="1"/>
          </p:cNvPicPr>
          <p:nvPr/>
        </p:nvPicPr>
        <p:blipFill>
          <a:blip r:embed="rId5" cstate="print"/>
          <a:srcRect/>
          <a:stretch>
            <a:fillRect/>
          </a:stretch>
        </p:blipFill>
        <p:spPr bwMode="auto">
          <a:xfrm>
            <a:off x="122551" y="810705"/>
            <a:ext cx="2693372" cy="1791093"/>
          </a:xfrm>
          <a:prstGeom prst="rect">
            <a:avLst/>
          </a:prstGeom>
          <a:noFill/>
        </p:spPr>
      </p:pic>
      <p:pic>
        <p:nvPicPr>
          <p:cNvPr id="5130" name="Picture 10" descr="http://i.telegraph.co.uk/multimedia/archive/00643/news-graphics-2007-_643877a.jpg"/>
          <p:cNvPicPr>
            <a:picLocks noChangeAspect="1" noChangeArrowheads="1"/>
          </p:cNvPicPr>
          <p:nvPr/>
        </p:nvPicPr>
        <p:blipFill>
          <a:blip r:embed="rId6" cstate="print"/>
          <a:srcRect/>
          <a:stretch>
            <a:fillRect/>
          </a:stretch>
        </p:blipFill>
        <p:spPr bwMode="auto">
          <a:xfrm>
            <a:off x="301916" y="2356701"/>
            <a:ext cx="2234090" cy="1391519"/>
          </a:xfrm>
          <a:prstGeom prst="rect">
            <a:avLst/>
          </a:prstGeom>
          <a:noFill/>
        </p:spPr>
      </p:pic>
      <p:sp>
        <p:nvSpPr>
          <p:cNvPr id="8" name="7 - Έλλειψη"/>
          <p:cNvSpPr/>
          <p:nvPr/>
        </p:nvSpPr>
        <p:spPr>
          <a:xfrm>
            <a:off x="6334813" y="716437"/>
            <a:ext cx="848412" cy="377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Narrow" pitchFamily="34" charset="0"/>
              </a:rPr>
              <a:t>2008</a:t>
            </a:r>
            <a:endParaRPr lang="el-GR" sz="1600" b="1" dirty="0">
              <a:latin typeface="Arial Narrow" pitchFamily="34" charset="0"/>
            </a:endParaRPr>
          </a:p>
        </p:txBody>
      </p:sp>
      <p:grpSp>
        <p:nvGrpSpPr>
          <p:cNvPr id="2" name="12 - Ομάδα"/>
          <p:cNvGrpSpPr/>
          <p:nvPr/>
        </p:nvGrpSpPr>
        <p:grpSpPr>
          <a:xfrm>
            <a:off x="89586" y="671824"/>
            <a:ext cx="6096000" cy="4572000"/>
            <a:chOff x="89586" y="671824"/>
            <a:chExt cx="6096000" cy="4572000"/>
          </a:xfrm>
        </p:grpSpPr>
        <p:pic>
          <p:nvPicPr>
            <p:cNvPr id="5134" name="Picture 14" descr="http://1.bp.blogspot.com/-DM2KU30aNSs/UAbkrfb4l_I/AAAAAAAAh_4/RM4ymn-zK2Y/s640/DSCN0147.JPG"/>
            <p:cNvPicPr>
              <a:picLocks noChangeAspect="1" noChangeArrowheads="1"/>
            </p:cNvPicPr>
            <p:nvPr/>
          </p:nvPicPr>
          <p:blipFill>
            <a:blip r:embed="rId7" cstate="print"/>
            <a:srcRect/>
            <a:stretch>
              <a:fillRect/>
            </a:stretch>
          </p:blipFill>
          <p:spPr bwMode="auto">
            <a:xfrm>
              <a:off x="89586" y="671824"/>
              <a:ext cx="6096000" cy="4572000"/>
            </a:xfrm>
            <a:prstGeom prst="rect">
              <a:avLst/>
            </a:prstGeom>
            <a:noFill/>
          </p:spPr>
        </p:pic>
        <p:sp>
          <p:nvSpPr>
            <p:cNvPr id="11" name="10 - TextBox"/>
            <p:cNvSpPr txBox="1"/>
            <p:nvPr/>
          </p:nvSpPr>
          <p:spPr>
            <a:xfrm>
              <a:off x="160255" y="735290"/>
              <a:ext cx="2244910" cy="615553"/>
            </a:xfrm>
            <a:prstGeom prst="rect">
              <a:avLst/>
            </a:prstGeom>
            <a:noFill/>
          </p:spPr>
          <p:txBody>
            <a:bodyPr wrap="none" rtlCol="0">
              <a:spAutoFit/>
            </a:bodyPr>
            <a:lstStyle/>
            <a:p>
              <a:r>
                <a:rPr lang="en-US" b="1" dirty="0" smtClean="0">
                  <a:solidFill>
                    <a:srgbClr val="FFFF00"/>
                  </a:solidFill>
                  <a:latin typeface="Arial Narrow" pitchFamily="34" charset="0"/>
                </a:rPr>
                <a:t>22 Aug 2009</a:t>
              </a:r>
            </a:p>
            <a:p>
              <a:r>
                <a:rPr lang="en-US" sz="1600" dirty="0" smtClean="0">
                  <a:solidFill>
                    <a:schemeClr val="bg1"/>
                  </a:solidFill>
                  <a:latin typeface="Arial Narrow" pitchFamily="34" charset="0"/>
                </a:rPr>
                <a:t>NE Attica prefecture wildfire</a:t>
              </a:r>
              <a:endParaRPr lang="el-GR" sz="1600" dirty="0">
                <a:solidFill>
                  <a:schemeClr val="bg1"/>
                </a:solidFill>
                <a:latin typeface="Arial Narrow" pitchFamily="34" charset="0"/>
              </a:endParaRPr>
            </a:p>
          </p:txBody>
        </p:sp>
      </p:grpSp>
      <p:grpSp>
        <p:nvGrpSpPr>
          <p:cNvPr id="3" name="13 - Ομάδα"/>
          <p:cNvGrpSpPr/>
          <p:nvPr/>
        </p:nvGrpSpPr>
        <p:grpSpPr>
          <a:xfrm>
            <a:off x="186530" y="3410268"/>
            <a:ext cx="2293003" cy="1507650"/>
            <a:chOff x="296258" y="3455988"/>
            <a:chExt cx="2293003" cy="1507650"/>
          </a:xfrm>
        </p:grpSpPr>
        <p:pic>
          <p:nvPicPr>
            <p:cNvPr id="5132" name="Picture 12" descr="http://2.bp.blogspot.com/--uc7-qn85Lo/UAbpEbUPH2I/AAAAAAAAiA0/wV3g_yMWyEM/s1600/VARNABAS+FOTIA+PIRAVLOI+2.jpg"/>
            <p:cNvPicPr>
              <a:picLocks noChangeAspect="1" noChangeArrowheads="1"/>
            </p:cNvPicPr>
            <p:nvPr/>
          </p:nvPicPr>
          <p:blipFill>
            <a:blip r:embed="rId8" cstate="print"/>
            <a:srcRect/>
            <a:stretch>
              <a:fillRect/>
            </a:stretch>
          </p:blipFill>
          <p:spPr bwMode="auto">
            <a:xfrm>
              <a:off x="296258" y="3455988"/>
              <a:ext cx="2293003" cy="1507650"/>
            </a:xfrm>
            <a:prstGeom prst="rect">
              <a:avLst/>
            </a:prstGeom>
            <a:noFill/>
            <a:ln w="38100">
              <a:solidFill>
                <a:schemeClr val="bg1"/>
              </a:solidFill>
            </a:ln>
          </p:spPr>
        </p:pic>
        <p:sp>
          <p:nvSpPr>
            <p:cNvPr id="12" name="11 - Έλλειψη"/>
            <p:cNvSpPr/>
            <p:nvPr/>
          </p:nvSpPr>
          <p:spPr>
            <a:xfrm>
              <a:off x="650449" y="3912972"/>
              <a:ext cx="801279" cy="71643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Text Box 4"/>
          <p:cNvSpPr txBox="1">
            <a:spLocks noChangeArrowheads="1"/>
          </p:cNvSpPr>
          <p:nvPr/>
        </p:nvSpPr>
        <p:spPr bwMode="auto">
          <a:xfrm>
            <a:off x="129017" y="263640"/>
            <a:ext cx="1605439" cy="307777"/>
          </a:xfrm>
          <a:prstGeom prst="rect">
            <a:avLst/>
          </a:prstGeom>
          <a:noFill/>
          <a:ln w="9525" algn="ctr">
            <a:noFill/>
            <a:miter lim="800000"/>
            <a:headEnd/>
            <a:tailEnd/>
          </a:ln>
        </p:spPr>
        <p:txBody>
          <a:bodyPr wrap="none">
            <a:spAutoFit/>
          </a:bodyPr>
          <a:lstStyle/>
          <a:p>
            <a:r>
              <a:rPr lang="en-US" sz="1400" dirty="0" err="1" smtClean="0">
                <a:solidFill>
                  <a:schemeClr val="bg1"/>
                </a:solidFill>
                <a:latin typeface="Arial Black" pitchFamily="34" charset="0"/>
              </a:rPr>
              <a:t>Pyro</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17" name="Picture 14" descr="http://www.koutipandoras.gr/wp-content/uploads/2011/12/%CE%9Cilliyet-328x270.jpg"/>
          <p:cNvPicPr>
            <a:picLocks noChangeAspect="1" noChangeArrowheads="1"/>
          </p:cNvPicPr>
          <p:nvPr/>
        </p:nvPicPr>
        <p:blipFill>
          <a:blip r:embed="rId9" cstate="print"/>
          <a:srcRect/>
          <a:stretch>
            <a:fillRect/>
          </a:stretch>
        </p:blipFill>
        <p:spPr bwMode="auto">
          <a:xfrm>
            <a:off x="2674007" y="752070"/>
            <a:ext cx="3421177" cy="3035089"/>
          </a:xfrm>
          <a:prstGeom prst="rect">
            <a:avLst/>
          </a:prstGeom>
          <a:noFill/>
        </p:spPr>
      </p:pic>
      <p:sp>
        <p:nvSpPr>
          <p:cNvPr id="18" name="17 - TextBox"/>
          <p:cNvSpPr txBox="1"/>
          <p:nvPr/>
        </p:nvSpPr>
        <p:spPr>
          <a:xfrm>
            <a:off x="2813330" y="787088"/>
            <a:ext cx="665567" cy="307777"/>
          </a:xfrm>
          <a:prstGeom prst="rect">
            <a:avLst/>
          </a:prstGeom>
          <a:noFill/>
        </p:spPr>
        <p:txBody>
          <a:bodyPr wrap="none" rtlCol="0">
            <a:spAutoFit/>
          </a:bodyPr>
          <a:lstStyle/>
          <a:p>
            <a:r>
              <a:rPr lang="en-US" sz="1400" b="1" dirty="0" smtClean="0">
                <a:solidFill>
                  <a:schemeClr val="bg1"/>
                </a:solidFill>
                <a:latin typeface="Arial Black" pitchFamily="34" charset="0"/>
              </a:rPr>
              <a:t>2011</a:t>
            </a:r>
            <a:endParaRPr lang="el-GR" sz="1400" b="1" dirty="0">
              <a:solidFill>
                <a:schemeClr val="bg1"/>
              </a:solidFill>
              <a:latin typeface="Arial Black" pitchFamily="34" charset="0"/>
            </a:endParaRPr>
          </a:p>
        </p:txBody>
      </p:sp>
      <p:sp>
        <p:nvSpPr>
          <p:cNvPr id="19" name="18 - Ορθογώνιο"/>
          <p:cNvSpPr/>
          <p:nvPr/>
        </p:nvSpPr>
        <p:spPr>
          <a:xfrm>
            <a:off x="787702" y="4984147"/>
            <a:ext cx="5395865" cy="246221"/>
          </a:xfrm>
          <a:prstGeom prst="rect">
            <a:avLst/>
          </a:prstGeom>
          <a:solidFill>
            <a:schemeClr val="accent6">
              <a:lumMod val="20000"/>
              <a:lumOff val="80000"/>
            </a:schemeClr>
          </a:solidFill>
        </p:spPr>
        <p:txBody>
          <a:bodyPr wrap="square">
            <a:spAutoFit/>
          </a:bodyPr>
          <a:lstStyle/>
          <a:p>
            <a:r>
              <a:rPr lang="en-US" sz="1000" dirty="0" smtClean="0">
                <a:latin typeface="Arial Narrow" pitchFamily="34" charset="0"/>
              </a:rPr>
              <a:t>http://news247.gr/kosmos/diethnis-politiki/tourkoi_praktores_ekaigan_ellhnika_dash_gia_antipoina.1551320.html </a:t>
            </a:r>
            <a:endParaRPr lang="el-GR" sz="1000" dirty="0">
              <a:latin typeface="Arial Narrow" pitchFamily="34" charset="0"/>
            </a:endParaRPr>
          </a:p>
        </p:txBody>
      </p:sp>
      <p:grpSp>
        <p:nvGrpSpPr>
          <p:cNvPr id="21" name="Group 20"/>
          <p:cNvGrpSpPr/>
          <p:nvPr/>
        </p:nvGrpSpPr>
        <p:grpSpPr>
          <a:xfrm>
            <a:off x="4044142" y="1146185"/>
            <a:ext cx="4930609" cy="5560776"/>
            <a:chOff x="1106207" y="832918"/>
            <a:chExt cx="4930609" cy="5560776"/>
          </a:xfrm>
        </p:grpSpPr>
        <p:pic>
          <p:nvPicPr>
            <p:cNvPr id="22" name="Picture 2"/>
            <p:cNvPicPr>
              <a:picLocks noChangeAspect="1" noChangeArrowheads="1"/>
            </p:cNvPicPr>
            <p:nvPr/>
          </p:nvPicPr>
          <p:blipFill>
            <a:blip r:embed="rId10" cstate="print"/>
            <a:srcRect l="28762" t="18042" r="35198" b="9175"/>
            <a:stretch>
              <a:fillRect/>
            </a:stretch>
          </p:blipFill>
          <p:spPr bwMode="auto">
            <a:xfrm>
              <a:off x="1106207" y="832918"/>
              <a:ext cx="4895097" cy="5560776"/>
            </a:xfrm>
            <a:prstGeom prst="rect">
              <a:avLst/>
            </a:prstGeom>
            <a:noFill/>
            <a:ln w="9525">
              <a:noFill/>
              <a:miter lim="800000"/>
              <a:headEnd/>
              <a:tailEnd/>
            </a:ln>
          </p:spPr>
        </p:pic>
        <p:sp>
          <p:nvSpPr>
            <p:cNvPr id="23" name="Rectangle 22"/>
            <p:cNvSpPr/>
            <p:nvPr/>
          </p:nvSpPr>
          <p:spPr>
            <a:xfrm>
              <a:off x="1158539" y="2150588"/>
              <a:ext cx="4771748" cy="461665"/>
            </a:xfrm>
            <a:prstGeom prst="rect">
              <a:avLst/>
            </a:prstGeom>
          </p:spPr>
          <p:txBody>
            <a:bodyPr wrap="square">
              <a:spAutoFit/>
            </a:bodyPr>
            <a:lstStyle/>
            <a:p>
              <a:r>
                <a:rPr lang="en-US" sz="1200" b="1" dirty="0" smtClean="0">
                  <a:solidFill>
                    <a:srgbClr val="FF0000"/>
                  </a:solidFill>
                  <a:latin typeface="Arial Narrow" pitchFamily="34" charset="0"/>
                </a:rPr>
                <a:t>William Scott: </a:t>
              </a:r>
              <a:r>
                <a:rPr lang="en-US" sz="1200" b="1" dirty="0" smtClean="0">
                  <a:latin typeface="Arial Narrow" pitchFamily="34" charset="0"/>
                </a:rPr>
                <a:t>Former editor of Aviation Week, former official of the National </a:t>
              </a:r>
            </a:p>
            <a:p>
              <a:r>
                <a:rPr lang="en-US" sz="1200" b="1" dirty="0">
                  <a:latin typeface="Arial Narrow" pitchFamily="34" charset="0"/>
                </a:rPr>
                <a:t> </a:t>
              </a:r>
              <a:r>
                <a:rPr lang="en-US" sz="1200" b="1" dirty="0" smtClean="0">
                  <a:latin typeface="Arial Narrow" pitchFamily="34" charset="0"/>
                </a:rPr>
                <a:t>                       Security Agency, and the author of </a:t>
              </a:r>
              <a:r>
                <a:rPr lang="en-US" sz="1200" b="1" i="1" dirty="0" smtClean="0">
                  <a:latin typeface="Arial Narrow" pitchFamily="34" charset="0"/>
                </a:rPr>
                <a:t>Space Wars</a:t>
              </a:r>
              <a:r>
                <a:rPr lang="en-US" sz="1200" b="1" dirty="0" smtClean="0">
                  <a:latin typeface="Arial Narrow" pitchFamily="34" charset="0"/>
                </a:rPr>
                <a:t>.</a:t>
              </a:r>
              <a:endParaRPr lang="en-US" sz="1200" b="1" dirty="0">
                <a:latin typeface="Arial Narrow" pitchFamily="34" charset="0"/>
              </a:endParaRPr>
            </a:p>
          </p:txBody>
        </p:sp>
        <p:sp>
          <p:nvSpPr>
            <p:cNvPr id="24" name="Rectangle 23"/>
            <p:cNvSpPr/>
            <p:nvPr/>
          </p:nvSpPr>
          <p:spPr>
            <a:xfrm>
              <a:off x="5779363" y="2006353"/>
              <a:ext cx="257453" cy="150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10" cstate="print"/>
            <a:srcRect l="37339" t="47673" r="37954" b="49886"/>
            <a:stretch>
              <a:fillRect/>
            </a:stretch>
          </p:blipFill>
          <p:spPr bwMode="auto">
            <a:xfrm>
              <a:off x="1216241" y="3009531"/>
              <a:ext cx="4705165" cy="31071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5171" name="Picture 3"/>
          <p:cNvPicPr>
            <a:picLocks noChangeAspect="1" noChangeArrowheads="1"/>
          </p:cNvPicPr>
          <p:nvPr/>
        </p:nvPicPr>
        <p:blipFill>
          <a:blip r:embed="rId2" cstate="print"/>
          <a:srcRect l="7112" t="14881" r="9787" b="5556"/>
          <a:stretch>
            <a:fillRect/>
          </a:stretch>
        </p:blipFill>
        <p:spPr bwMode="auto">
          <a:xfrm>
            <a:off x="0" y="992222"/>
            <a:ext cx="9144000" cy="5558998"/>
          </a:xfrm>
          <a:prstGeom prst="rect">
            <a:avLst/>
          </a:prstGeom>
          <a:noFill/>
          <a:ln w="9525">
            <a:noFill/>
            <a:miter lim="800000"/>
            <a:headEnd/>
            <a:tailEnd/>
          </a:ln>
        </p:spPr>
      </p:pic>
      <p:pic>
        <p:nvPicPr>
          <p:cNvPr id="135170" name="Picture 2" descr="http://www.cbrne-terrorism-newsletter.com/resources/Pyroterr.jpg?timestamp=1371140979780"/>
          <p:cNvPicPr>
            <a:picLocks noChangeAspect="1" noChangeArrowheads="1"/>
          </p:cNvPicPr>
          <p:nvPr/>
        </p:nvPicPr>
        <p:blipFill>
          <a:blip r:embed="rId3" cstate="print"/>
          <a:srcRect/>
          <a:stretch>
            <a:fillRect/>
          </a:stretch>
        </p:blipFill>
        <p:spPr bwMode="auto">
          <a:xfrm>
            <a:off x="6188730" y="1728099"/>
            <a:ext cx="2760373" cy="4050532"/>
          </a:xfrm>
          <a:prstGeom prst="rect">
            <a:avLst/>
          </a:prstGeom>
          <a:noFill/>
          <a:ln w="28575">
            <a:solidFill>
              <a:schemeClr val="bg1"/>
            </a:solidFill>
          </a:ln>
        </p:spPr>
      </p:pic>
      <p:sp>
        <p:nvSpPr>
          <p:cNvPr id="4" name="3 - TextBox"/>
          <p:cNvSpPr txBox="1"/>
          <p:nvPr/>
        </p:nvSpPr>
        <p:spPr>
          <a:xfrm>
            <a:off x="0" y="650450"/>
            <a:ext cx="3138103" cy="338554"/>
          </a:xfrm>
          <a:prstGeom prst="rect">
            <a:avLst/>
          </a:prstGeom>
          <a:noFill/>
        </p:spPr>
        <p:txBody>
          <a:bodyPr wrap="none" rtlCol="0">
            <a:spAutoFit/>
          </a:bodyPr>
          <a:lstStyle/>
          <a:p>
            <a:r>
              <a:rPr lang="en-US" sz="1600" b="1" dirty="0" smtClean="0">
                <a:solidFill>
                  <a:schemeClr val="accent6">
                    <a:lumMod val="75000"/>
                  </a:schemeClr>
                </a:solidFill>
                <a:latin typeface="Arial Narrow" pitchFamily="34" charset="0"/>
              </a:rPr>
              <a:t>www.cbrne-terrorism-newsletter.com</a:t>
            </a:r>
            <a:endParaRPr lang="el-GR" sz="1600" b="1" dirty="0">
              <a:solidFill>
                <a:schemeClr val="accent6">
                  <a:lumMod val="75000"/>
                </a:schemeClr>
              </a:solidFill>
              <a:latin typeface="Arial Narrow" pitchFamily="34" charset="0"/>
            </a:endParaRPr>
          </a:p>
        </p:txBody>
      </p:sp>
      <p:sp>
        <p:nvSpPr>
          <p:cNvPr id="5" name="4 - TextBox"/>
          <p:cNvSpPr txBox="1"/>
          <p:nvPr/>
        </p:nvSpPr>
        <p:spPr>
          <a:xfrm>
            <a:off x="7901160" y="5759778"/>
            <a:ext cx="1184940" cy="276999"/>
          </a:xfrm>
          <a:prstGeom prst="rect">
            <a:avLst/>
          </a:prstGeom>
          <a:noFill/>
        </p:spPr>
        <p:txBody>
          <a:bodyPr wrap="none" rtlCol="0">
            <a:spAutoFit/>
          </a:bodyPr>
          <a:lstStyle/>
          <a:p>
            <a:r>
              <a:rPr lang="en-US" sz="1200" b="1" dirty="0" smtClean="0">
                <a:latin typeface="Arial Narrow" pitchFamily="34" charset="0"/>
              </a:rPr>
              <a:t>June </a:t>
            </a:r>
            <a:r>
              <a:rPr lang="en-US" sz="1200" b="1" dirty="0" smtClean="0">
                <a:solidFill>
                  <a:srgbClr val="CC0000"/>
                </a:solidFill>
                <a:latin typeface="Arial Narrow" pitchFamily="34" charset="0"/>
              </a:rPr>
              <a:t>2013</a:t>
            </a:r>
            <a:r>
              <a:rPr lang="en-US" sz="1200" b="1" dirty="0" smtClean="0">
                <a:latin typeface="Arial Narrow" pitchFamily="34" charset="0"/>
              </a:rPr>
              <a:t> issue</a:t>
            </a:r>
            <a:endParaRPr lang="el-GR" sz="1200" b="1" dirty="0">
              <a:latin typeface="Arial Narrow" pitchFamily="34" charset="0"/>
            </a:endParaRPr>
          </a:p>
        </p:txBody>
      </p:sp>
      <p:sp>
        <p:nvSpPr>
          <p:cNvPr id="6" name="Text Box 4"/>
          <p:cNvSpPr txBox="1">
            <a:spLocks noChangeArrowheads="1"/>
          </p:cNvSpPr>
          <p:nvPr/>
        </p:nvSpPr>
        <p:spPr bwMode="auto">
          <a:xfrm>
            <a:off x="129017" y="263640"/>
            <a:ext cx="1605439" cy="307777"/>
          </a:xfrm>
          <a:prstGeom prst="rect">
            <a:avLst/>
          </a:prstGeom>
          <a:noFill/>
          <a:ln w="9525" algn="ctr">
            <a:noFill/>
            <a:miter lim="800000"/>
            <a:headEnd/>
            <a:tailEnd/>
          </a:ln>
        </p:spPr>
        <p:txBody>
          <a:bodyPr wrap="none">
            <a:spAutoFit/>
          </a:bodyPr>
          <a:lstStyle/>
          <a:p>
            <a:r>
              <a:rPr lang="en-US" sz="1400" dirty="0" err="1" smtClean="0">
                <a:solidFill>
                  <a:schemeClr val="bg1"/>
                </a:solidFill>
                <a:latin typeface="Arial Black" pitchFamily="34" charset="0"/>
              </a:rPr>
              <a:t>Pyro</a:t>
            </a:r>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grpSp>
        <p:nvGrpSpPr>
          <p:cNvPr id="7" name="20 - Ομάδα"/>
          <p:cNvGrpSpPr/>
          <p:nvPr/>
        </p:nvGrpSpPr>
        <p:grpSpPr>
          <a:xfrm>
            <a:off x="116589" y="1477719"/>
            <a:ext cx="924570" cy="1594267"/>
            <a:chOff x="4016780" y="1808811"/>
            <a:chExt cx="924570" cy="1594267"/>
          </a:xfrm>
        </p:grpSpPr>
        <p:grpSp>
          <p:nvGrpSpPr>
            <p:cNvPr id="8" name="8 - Ομάδα"/>
            <p:cNvGrpSpPr/>
            <p:nvPr/>
          </p:nvGrpSpPr>
          <p:grpSpPr>
            <a:xfrm>
              <a:off x="4319181" y="1808811"/>
              <a:ext cx="622169" cy="1594267"/>
              <a:chOff x="1282045" y="922690"/>
              <a:chExt cx="622169" cy="1594267"/>
            </a:xfrm>
          </p:grpSpPr>
          <p:pic>
            <p:nvPicPr>
              <p:cNvPr id="10"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11" name="10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8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272" name="Picture 8" descr="http://cdni.wired.co.uk/1920x1280/a_c/03-11-StartInfoporn.jpg"/>
          <p:cNvPicPr>
            <a:picLocks noChangeAspect="1" noChangeArrowheads="1"/>
          </p:cNvPicPr>
          <p:nvPr/>
        </p:nvPicPr>
        <p:blipFill>
          <a:blip r:embed="rId2" cstate="print"/>
          <a:srcRect l="4574" b="6309"/>
          <a:stretch>
            <a:fillRect/>
          </a:stretch>
        </p:blipFill>
        <p:spPr bwMode="auto">
          <a:xfrm>
            <a:off x="-1" y="1420238"/>
            <a:ext cx="9144001" cy="5223754"/>
          </a:xfrm>
          <a:prstGeom prst="rect">
            <a:avLst/>
          </a:prstGeom>
          <a:noFill/>
        </p:spPr>
      </p:pic>
      <p:sp>
        <p:nvSpPr>
          <p:cNvPr id="7" name="6 - Ορθογώνιο"/>
          <p:cNvSpPr/>
          <p:nvPr/>
        </p:nvSpPr>
        <p:spPr>
          <a:xfrm>
            <a:off x="6176061" y="6375736"/>
            <a:ext cx="2967939" cy="246221"/>
          </a:xfrm>
          <a:prstGeom prst="rect">
            <a:avLst/>
          </a:prstGeom>
        </p:spPr>
        <p:txBody>
          <a:bodyPr wrap="square">
            <a:spAutoFit/>
          </a:bodyPr>
          <a:lstStyle/>
          <a:p>
            <a:r>
              <a:rPr lang="en-US" sz="1000" dirty="0" smtClean="0">
                <a:solidFill>
                  <a:schemeClr val="bg1"/>
                </a:solidFill>
                <a:latin typeface="Arial Narrow" pitchFamily="34" charset="0"/>
              </a:rPr>
              <a:t>http://www.wired.com/magazine/2011/01/ff_orgchart_crime/</a:t>
            </a:r>
            <a:endParaRPr lang="el-GR" sz="1000" dirty="0">
              <a:solidFill>
                <a:schemeClr val="bg1"/>
              </a:solidFill>
              <a:latin typeface="Arial Narrow" pitchFamily="34" charset="0"/>
            </a:endParaRPr>
          </a:p>
        </p:txBody>
      </p:sp>
      <p:sp>
        <p:nvSpPr>
          <p:cNvPr id="19" name="18 - Ορθογώνιο"/>
          <p:cNvSpPr/>
          <p:nvPr/>
        </p:nvSpPr>
        <p:spPr>
          <a:xfrm>
            <a:off x="0" y="992221"/>
            <a:ext cx="9144000" cy="450080"/>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Ορθογώνιο"/>
          <p:cNvSpPr/>
          <p:nvPr/>
        </p:nvSpPr>
        <p:spPr>
          <a:xfrm>
            <a:off x="-1" y="690664"/>
            <a:ext cx="4583113" cy="317769"/>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Ορθογώνιο τρίγωνο"/>
          <p:cNvSpPr/>
          <p:nvPr/>
        </p:nvSpPr>
        <p:spPr>
          <a:xfrm>
            <a:off x="4583113" y="690664"/>
            <a:ext cx="504453" cy="291830"/>
          </a:xfrm>
          <a:prstGeom prst="rtTriangle">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36192" y="712408"/>
            <a:ext cx="4610910" cy="1738938"/>
          </a:xfrm>
          <a:prstGeom prst="rect">
            <a:avLst/>
          </a:prstGeom>
          <a:noFill/>
        </p:spPr>
        <p:txBody>
          <a:bodyPr wrap="square">
            <a:spAutoFit/>
          </a:bodyPr>
          <a:lstStyle/>
          <a:p>
            <a:r>
              <a:rPr lang="en-US" sz="1400" dirty="0" smtClean="0">
                <a:solidFill>
                  <a:schemeClr val="bg1"/>
                </a:solidFill>
                <a:latin typeface="Arial Narrow" pitchFamily="34" charset="0"/>
              </a:rPr>
              <a:t>“… a structured group of three or more persons existing for a period of time and acting in concert with the aim of committing one or more serious crimes or offences established in accordance with the Convention, in order to obtain, directly or indirectly, a financial or other material benefit.”</a:t>
            </a:r>
          </a:p>
          <a:p>
            <a:pPr algn="r"/>
            <a:r>
              <a:rPr lang="en-US" sz="1400" i="1" dirty="0" smtClean="0">
                <a:solidFill>
                  <a:srgbClr val="FFC000"/>
                </a:solidFill>
                <a:latin typeface="Times New Roman" pitchFamily="18" charset="0"/>
                <a:cs typeface="Times New Roman" pitchFamily="18" charset="0"/>
              </a:rPr>
              <a:t>Palermo Convention </a:t>
            </a:r>
            <a:r>
              <a:rPr lang="en-US" sz="1400" i="1" dirty="0" smtClean="0">
                <a:solidFill>
                  <a:schemeClr val="bg1"/>
                </a:solidFill>
                <a:latin typeface="Times New Roman" pitchFamily="18" charset="0"/>
                <a:cs typeface="Times New Roman" pitchFamily="18" charset="0"/>
              </a:rPr>
              <a:t>2000</a:t>
            </a:r>
          </a:p>
          <a:p>
            <a:pPr algn="r"/>
            <a:endParaRPr lang="en-US" sz="1400" i="1" dirty="0" smtClean="0">
              <a:solidFill>
                <a:schemeClr val="bg1"/>
              </a:solidFill>
              <a:latin typeface="Times New Roman" pitchFamily="18" charset="0"/>
              <a:cs typeface="Times New Roman" pitchFamily="18" charset="0"/>
            </a:endParaRPr>
          </a:p>
          <a:p>
            <a:r>
              <a:rPr lang="en-US" sz="900" dirty="0" smtClean="0">
                <a:solidFill>
                  <a:schemeClr val="bg1"/>
                </a:solidFill>
                <a:latin typeface="Arial Narrow" pitchFamily="34" charset="0"/>
              </a:rPr>
              <a:t>http://www.humsec.eu/cms/fileadmin/user_upload/humsec/SAc_08_PPP/PPP_Hans_J_rg_Albrecht.pdf</a:t>
            </a:r>
            <a:endParaRPr lang="en-US" sz="900" dirty="0">
              <a:solidFill>
                <a:schemeClr val="bg1"/>
              </a:solidFill>
              <a:latin typeface="Arial Narrow" pitchFamily="34" charset="0"/>
            </a:endParaRPr>
          </a:p>
        </p:txBody>
      </p:sp>
      <p:sp>
        <p:nvSpPr>
          <p:cNvPr id="23" name="22 - TextBox"/>
          <p:cNvSpPr txBox="1"/>
          <p:nvPr/>
        </p:nvSpPr>
        <p:spPr>
          <a:xfrm>
            <a:off x="122548" y="263951"/>
            <a:ext cx="1814471" cy="307777"/>
          </a:xfrm>
          <a:prstGeom prst="rect">
            <a:avLst/>
          </a:prstGeom>
          <a:noFill/>
        </p:spPr>
        <p:txBody>
          <a:bodyPr wrap="none" rtlCol="0">
            <a:spAutoFit/>
          </a:bodyPr>
          <a:lstStyle/>
          <a:p>
            <a:r>
              <a:rPr lang="en-US" sz="1400" dirty="0" smtClean="0">
                <a:solidFill>
                  <a:schemeClr val="bg1"/>
                </a:solidFill>
                <a:latin typeface="Arial Black" pitchFamily="34" charset="0"/>
              </a:rPr>
              <a:t>Organized Crime</a:t>
            </a:r>
            <a:endParaRPr lang="el-GR" sz="1400" dirty="0">
              <a:solidFill>
                <a:schemeClr val="bg1"/>
              </a:solidFill>
              <a:latin typeface="Arial Black" pitchFamily="34" charset="0"/>
            </a:endParaRPr>
          </a:p>
        </p:txBody>
      </p:sp>
      <p:sp>
        <p:nvSpPr>
          <p:cNvPr id="25" name="Rectangle 1"/>
          <p:cNvSpPr>
            <a:spLocks noChangeArrowheads="1"/>
          </p:cNvSpPr>
          <p:nvPr/>
        </p:nvSpPr>
        <p:spPr bwMode="auto">
          <a:xfrm>
            <a:off x="-19456" y="5471208"/>
            <a:ext cx="415553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bg1"/>
                </a:solidFill>
                <a:effectLst/>
                <a:latin typeface="Arial" charset="0"/>
                <a:cs typeface="Arial" charset="0"/>
              </a:rPr>
              <a:t>1. MEXICAN CARTELS</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2. NORTE DEL VALLE</a:t>
            </a:r>
            <a:r>
              <a:rPr kumimoji="0" lang="en-US" sz="900" b="0" i="0" u="none" strike="noStrike" cap="none" normalizeH="0" baseline="0" dirty="0" smtClean="0">
                <a:ln>
                  <a:noFill/>
                </a:ln>
                <a:solidFill>
                  <a:schemeClr val="bg1"/>
                </a:solidFill>
                <a:effectLst/>
                <a:latin typeface="Arial" charset="0"/>
                <a:cs typeface="Arial" charset="0"/>
              </a:rPr>
              <a:t> (Colombia – mostly dismantled)</a:t>
            </a:r>
            <a:r>
              <a:rPr kumimoji="0" lang="el-GR" sz="900" b="0" i="0" u="none" strike="noStrike" cap="none" normalizeH="0" baseline="0" dirty="0" smtClean="0">
                <a:ln>
                  <a:noFill/>
                </a:ln>
                <a:solidFill>
                  <a:schemeClr val="bg1"/>
                </a:solidFill>
                <a:effectLst/>
                <a:latin typeface="Arial" charset="0"/>
                <a:cs typeface="Arial" charset="0"/>
              </a:rPr>
              <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3. COSA NOSTRA</a:t>
            </a:r>
            <a:r>
              <a:rPr kumimoji="0" lang="en-US" sz="900" b="0" i="0" u="none" strike="noStrike" cap="none" normalizeH="0" baseline="0" dirty="0" smtClean="0">
                <a:ln>
                  <a:noFill/>
                </a:ln>
                <a:solidFill>
                  <a:schemeClr val="bg1"/>
                </a:solidFill>
                <a:effectLst/>
                <a:latin typeface="Arial" charset="0"/>
                <a:cs typeface="Arial" charset="0"/>
              </a:rPr>
              <a:t> (US)</a:t>
            </a:r>
            <a:r>
              <a:rPr kumimoji="0" lang="el-GR" sz="900" b="0" i="0" u="none" strike="noStrike" cap="none" normalizeH="0" baseline="0" dirty="0" smtClean="0">
                <a:ln>
                  <a:noFill/>
                </a:ln>
                <a:solidFill>
                  <a:schemeClr val="bg1"/>
                </a:solidFill>
                <a:effectLst/>
                <a:latin typeface="Arial" charset="0"/>
                <a:cs typeface="Arial" charset="0"/>
              </a:rPr>
              <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4. NIGERIAN ORGANISED CRIME</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5. ITALIAN MAFIA</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6. ALBANIAN MOB</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7. RUSSIAN MAFIA</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8. ISRAELI MAFIA</a:t>
            </a:r>
            <a:r>
              <a:rPr kumimoji="0" lang="en-US" sz="900" b="0" i="0" u="none" strike="noStrike" cap="none" normalizeH="0" baseline="0" dirty="0" smtClean="0">
                <a:ln>
                  <a:noFill/>
                </a:ln>
                <a:solidFill>
                  <a:schemeClr val="bg1"/>
                </a:solidFill>
                <a:effectLst/>
                <a:latin typeface="Arial" charset="0"/>
                <a:cs typeface="Arial" charset="0"/>
              </a:rPr>
              <a:t> (ecstasy)</a:t>
            </a:r>
            <a:endParaRPr kumimoji="0" lang="el-GR" sz="900" b="0" i="0" u="none" strike="noStrike" cap="none" normalizeH="0" baseline="0" dirty="0" smtClean="0">
              <a:ln>
                <a:noFill/>
              </a:ln>
              <a:solidFill>
                <a:schemeClr val="bg1"/>
              </a:solidFill>
              <a:effectLst/>
              <a:latin typeface="Arial" charset="0"/>
              <a:cs typeface="Arial" charset="0"/>
            </a:endParaRPr>
          </a:p>
        </p:txBody>
      </p:sp>
      <p:sp>
        <p:nvSpPr>
          <p:cNvPr id="27" name="Rectangle 1"/>
          <p:cNvSpPr>
            <a:spLocks noChangeArrowheads="1"/>
          </p:cNvSpPr>
          <p:nvPr/>
        </p:nvSpPr>
        <p:spPr bwMode="auto">
          <a:xfrm>
            <a:off x="2936495" y="5605306"/>
            <a:ext cx="4155534"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bg1"/>
                </a:solidFill>
                <a:effectLst/>
                <a:latin typeface="Arial" charset="0"/>
                <a:cs typeface="Arial" charset="0"/>
              </a:rPr>
              <a:t>9. RED WA</a:t>
            </a:r>
            <a:r>
              <a:rPr kumimoji="0" lang="en-US" sz="900" b="0" i="0" u="none" strike="noStrike" cap="none" normalizeH="0" baseline="0" dirty="0" smtClean="0">
                <a:ln>
                  <a:noFill/>
                </a:ln>
                <a:solidFill>
                  <a:schemeClr val="bg1"/>
                </a:solidFill>
                <a:effectLst/>
                <a:latin typeface="Arial" charset="0"/>
                <a:cs typeface="Arial" charset="0"/>
              </a:rPr>
              <a:t> (</a:t>
            </a:r>
            <a:r>
              <a:rPr kumimoji="0" lang="el-GR" sz="900" b="0" i="0" u="none" strike="noStrike" cap="none" normalizeH="0" baseline="0" dirty="0" err="1" smtClean="0">
                <a:ln>
                  <a:noFill/>
                </a:ln>
                <a:solidFill>
                  <a:schemeClr val="bg1"/>
                </a:solidFill>
                <a:effectLst/>
                <a:latin typeface="Arial" charset="0"/>
                <a:cs typeface="Arial" charset="0"/>
              </a:rPr>
              <a:t>Myanmar</a:t>
            </a:r>
            <a:r>
              <a:rPr kumimoji="0" lang="el-GR" sz="900" b="0" i="0" u="none" strike="noStrike" cap="none" normalizeH="0" baseline="0" dirty="0" smtClean="0">
                <a:ln>
                  <a:noFill/>
                </a:ln>
                <a:solidFill>
                  <a:schemeClr val="bg1"/>
                </a:solidFill>
                <a:effectLst/>
                <a:latin typeface="Arial" charset="0"/>
                <a:cs typeface="Arial" charset="0"/>
              </a:rPr>
              <a:t>-</a:t>
            </a:r>
            <a:r>
              <a:rPr kumimoji="0" lang="el-GR" sz="900" b="0" i="0" u="none" strike="noStrike" cap="none" normalizeH="0" baseline="0" dirty="0" err="1" smtClean="0">
                <a:ln>
                  <a:noFill/>
                </a:ln>
                <a:solidFill>
                  <a:schemeClr val="bg1"/>
                </a:solidFill>
                <a:effectLst/>
                <a:latin typeface="Arial" charset="0"/>
                <a:cs typeface="Arial" charset="0"/>
              </a:rPr>
              <a:t>Thailand</a:t>
            </a:r>
            <a:r>
              <a:rPr kumimoji="0" lang="el-GR" sz="900" b="0" i="0" u="none" strike="noStrike" cap="none" normalizeH="0" baseline="0" dirty="0" smtClean="0">
                <a:ln>
                  <a:noFill/>
                </a:ln>
                <a:solidFill>
                  <a:schemeClr val="bg1"/>
                </a:solidFill>
                <a:effectLst/>
                <a:latin typeface="Arial" charset="0"/>
                <a:cs typeface="Arial" charset="0"/>
              </a:rPr>
              <a:t> </a:t>
            </a:r>
            <a:r>
              <a:rPr kumimoji="0" lang="en-US" sz="900" b="0" i="0" u="none" strike="noStrike" cap="none" normalizeH="0" baseline="0" dirty="0" smtClean="0">
                <a:ln>
                  <a:noFill/>
                </a:ln>
                <a:solidFill>
                  <a:schemeClr val="bg1"/>
                </a:solidFill>
                <a:effectLst/>
                <a:latin typeface="Arial" charset="0"/>
                <a:cs typeface="Arial" charset="0"/>
              </a:rPr>
              <a:t> </a:t>
            </a:r>
            <a:r>
              <a:rPr kumimoji="0" lang="el-GR" sz="900" b="0" i="0" u="none" strike="noStrike" cap="none" normalizeH="0" baseline="0" dirty="0" err="1" smtClean="0">
                <a:ln>
                  <a:noFill/>
                </a:ln>
                <a:solidFill>
                  <a:schemeClr val="bg1"/>
                </a:solidFill>
                <a:effectLst/>
                <a:latin typeface="Arial" charset="0"/>
                <a:cs typeface="Arial" charset="0"/>
              </a:rPr>
              <a:t>border</a:t>
            </a:r>
            <a:r>
              <a:rPr lang="en-US" sz="900" dirty="0" smtClean="0">
                <a:solidFill>
                  <a:schemeClr val="bg1"/>
                </a:solidFill>
                <a:latin typeface="Arial" charset="0"/>
                <a:cs typeface="Arial" charset="0"/>
              </a:rPr>
              <a:t>)</a:t>
            </a:r>
            <a:endParaRPr kumimoji="0" lang="el-GR" sz="900" b="0" i="0" u="none" strike="noStrike" cap="none" normalizeH="0" baseline="0" dirty="0" smtClean="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bg1"/>
                </a:solidFill>
                <a:effectLst/>
                <a:latin typeface="Arial" charset="0"/>
                <a:cs typeface="Arial" charset="0"/>
              </a:rPr>
              <a:t>10. JAO PHO</a:t>
            </a:r>
            <a:r>
              <a:rPr kumimoji="0" lang="en-US" sz="900" b="0" i="0" u="none" strike="noStrike" cap="none" normalizeH="0" baseline="0" dirty="0" smtClean="0">
                <a:ln>
                  <a:noFill/>
                </a:ln>
                <a:solidFill>
                  <a:schemeClr val="bg1"/>
                </a:solidFill>
                <a:effectLst/>
                <a:latin typeface="Arial" charset="0"/>
                <a:cs typeface="Arial" charset="0"/>
              </a:rPr>
              <a:t> (</a:t>
            </a:r>
            <a:r>
              <a:rPr kumimoji="0" lang="el-GR" sz="900" b="0" i="0" u="none" strike="noStrike" cap="none" normalizeH="0" baseline="0" dirty="0" err="1" smtClean="0">
                <a:ln>
                  <a:noFill/>
                </a:ln>
                <a:solidFill>
                  <a:schemeClr val="bg1"/>
                </a:solidFill>
                <a:effectLst/>
                <a:latin typeface="Arial" charset="0"/>
                <a:cs typeface="Arial" charset="0"/>
              </a:rPr>
              <a:t>Thailand</a:t>
            </a:r>
            <a:r>
              <a:rPr kumimoji="0" lang="en-US" sz="900" b="0" i="0" u="none" strike="noStrike" cap="none" normalizeH="0" baseline="0" dirty="0" smtClean="0">
                <a:ln>
                  <a:noFill/>
                </a:ln>
                <a:solidFill>
                  <a:schemeClr val="bg1"/>
                </a:solidFill>
                <a:effectLst/>
                <a:latin typeface="Arial" charset="0"/>
                <a:cs typeface="Arial" charset="0"/>
              </a:rPr>
              <a:t>)</a:t>
            </a:r>
            <a:endParaRPr kumimoji="0" lang="el-GR" sz="900" b="0" i="0" u="none" strike="noStrike" cap="none" normalizeH="0" baseline="0" dirty="0" smtClean="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bg1"/>
                </a:solidFill>
                <a:effectLst/>
                <a:latin typeface="Arial" charset="0"/>
                <a:cs typeface="Arial" charset="0"/>
              </a:rPr>
              <a:t>11. CAMBODIAN ORGANISED CRIME</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12. TRIADS</a:t>
            </a:r>
            <a:r>
              <a:rPr lang="en-US" sz="900" dirty="0" smtClean="0">
                <a:solidFill>
                  <a:schemeClr val="bg1"/>
                </a:solidFill>
                <a:latin typeface="Arial" charset="0"/>
                <a:cs typeface="Arial" charset="0"/>
              </a:rPr>
              <a:t> (</a:t>
            </a:r>
            <a:r>
              <a:rPr kumimoji="0" lang="el-GR" sz="900" b="0" i="0" u="none" strike="noStrike" cap="none" normalizeH="0" baseline="0" dirty="0" err="1" smtClean="0">
                <a:ln>
                  <a:noFill/>
                </a:ln>
                <a:solidFill>
                  <a:schemeClr val="bg1"/>
                </a:solidFill>
                <a:effectLst/>
                <a:latin typeface="Arial" charset="0"/>
                <a:cs typeface="Arial" charset="0"/>
              </a:rPr>
              <a:t>Hong</a:t>
            </a:r>
            <a:r>
              <a:rPr lang="en-US" sz="900" dirty="0" smtClean="0">
                <a:solidFill>
                  <a:schemeClr val="bg1"/>
                </a:solidFill>
                <a:latin typeface="Arial" charset="0"/>
                <a:cs typeface="Arial" charset="0"/>
              </a:rPr>
              <a:t>-</a:t>
            </a:r>
            <a:r>
              <a:rPr kumimoji="0" lang="el-GR" sz="900" b="0" i="0" u="none" strike="noStrike" cap="none" normalizeH="0" baseline="0" dirty="0" err="1" smtClean="0">
                <a:ln>
                  <a:noFill/>
                </a:ln>
                <a:solidFill>
                  <a:schemeClr val="bg1"/>
                </a:solidFill>
                <a:effectLst/>
                <a:latin typeface="Arial" charset="0"/>
                <a:cs typeface="Arial" charset="0"/>
              </a:rPr>
              <a:t>Kong</a:t>
            </a:r>
            <a:r>
              <a:rPr lang="en-US" sz="900" dirty="0" smtClean="0">
                <a:solidFill>
                  <a:schemeClr val="bg1"/>
                </a:solidFill>
                <a:latin typeface="Arial" charset="0"/>
                <a:cs typeface="Arial" charset="0"/>
              </a:rPr>
              <a:t>)</a:t>
            </a:r>
            <a:endParaRPr kumimoji="0" lang="el-GR" sz="900" b="0" i="0" u="none" strike="noStrike" cap="none" normalizeH="0" baseline="0" dirty="0" smtClean="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bg1"/>
                </a:solidFill>
                <a:effectLst/>
                <a:latin typeface="Arial" charset="0"/>
                <a:cs typeface="Arial" charset="0"/>
              </a:rPr>
              <a:t>13. HEIJIN</a:t>
            </a:r>
            <a:r>
              <a:rPr kumimoji="0" lang="en-US" sz="900" b="0" i="0" u="none" strike="noStrike" cap="none" normalizeH="0" baseline="0" dirty="0" smtClean="0">
                <a:ln>
                  <a:noFill/>
                </a:ln>
                <a:solidFill>
                  <a:schemeClr val="bg1"/>
                </a:solidFill>
                <a:effectLst/>
                <a:latin typeface="Arial" charset="0"/>
                <a:cs typeface="Arial" charset="0"/>
              </a:rPr>
              <a:t> (Taiwan)</a:t>
            </a:r>
            <a:r>
              <a:rPr kumimoji="0" lang="el-GR" sz="900" b="0" i="0" u="none" strike="noStrike" cap="none" normalizeH="0" baseline="0" dirty="0" smtClean="0">
                <a:ln>
                  <a:noFill/>
                </a:ln>
                <a:solidFill>
                  <a:schemeClr val="bg1"/>
                </a:solidFill>
                <a:effectLst/>
                <a:latin typeface="Arial" charset="0"/>
                <a:cs typeface="Arial" charset="0"/>
              </a:rPr>
              <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14. FILIPINO ORGANISED CRIME</a:t>
            </a:r>
            <a:br>
              <a:rPr kumimoji="0" lang="el-GR" sz="900" b="0" i="0" u="none" strike="noStrike" cap="none" normalizeH="0" baseline="0" dirty="0" smtClean="0">
                <a:ln>
                  <a:noFill/>
                </a:ln>
                <a:solidFill>
                  <a:schemeClr val="bg1"/>
                </a:solidFill>
                <a:effectLst/>
                <a:latin typeface="Arial" charset="0"/>
                <a:cs typeface="Arial" charset="0"/>
              </a:rPr>
            </a:br>
            <a:r>
              <a:rPr kumimoji="0" lang="el-GR" sz="900" b="0" i="0" u="none" strike="noStrike" cap="none" normalizeH="0" baseline="0" dirty="0" smtClean="0">
                <a:ln>
                  <a:noFill/>
                </a:ln>
                <a:solidFill>
                  <a:schemeClr val="bg1"/>
                </a:solidFill>
                <a:effectLst/>
                <a:latin typeface="Arial" charset="0"/>
                <a:cs typeface="Arial" charset="0"/>
              </a:rPr>
              <a:t>15. YAKUZA</a:t>
            </a:r>
          </a:p>
        </p:txBody>
      </p:sp>
      <p:grpSp>
        <p:nvGrpSpPr>
          <p:cNvPr id="17" name="16 - Ομάδα"/>
          <p:cNvGrpSpPr/>
          <p:nvPr/>
        </p:nvGrpSpPr>
        <p:grpSpPr>
          <a:xfrm>
            <a:off x="1828800" y="987309"/>
            <a:ext cx="7315200" cy="5676974"/>
            <a:chOff x="4367117" y="1008581"/>
            <a:chExt cx="7315200" cy="5805527"/>
          </a:xfrm>
        </p:grpSpPr>
        <p:pic>
          <p:nvPicPr>
            <p:cNvPr id="11270" name="Picture 6" descr="http://www.wired.com/magazine/wp-content/images/crime_org_chart/chart-money.png"/>
            <p:cNvPicPr>
              <a:picLocks noChangeAspect="1" noChangeArrowheads="1"/>
            </p:cNvPicPr>
            <p:nvPr/>
          </p:nvPicPr>
          <p:blipFill>
            <a:blip r:embed="rId3" cstate="print"/>
            <a:stretch>
              <a:fillRect/>
            </a:stretch>
          </p:blipFill>
          <p:spPr bwMode="auto">
            <a:xfrm>
              <a:off x="4367117" y="1008581"/>
              <a:ext cx="7315200" cy="5757803"/>
            </a:xfrm>
            <a:prstGeom prst="rect">
              <a:avLst/>
            </a:prstGeom>
            <a:noFill/>
            <a:ln>
              <a:noFill/>
            </a:ln>
          </p:spPr>
        </p:pic>
        <p:sp>
          <p:nvSpPr>
            <p:cNvPr id="16" name="15 - TextBox"/>
            <p:cNvSpPr txBox="1"/>
            <p:nvPr/>
          </p:nvSpPr>
          <p:spPr>
            <a:xfrm>
              <a:off x="10671144" y="6567887"/>
              <a:ext cx="976549" cy="246221"/>
            </a:xfrm>
            <a:prstGeom prst="rect">
              <a:avLst/>
            </a:prstGeom>
            <a:noFill/>
          </p:spPr>
          <p:txBody>
            <a:bodyPr wrap="none" rtlCol="0">
              <a:spAutoFit/>
            </a:bodyPr>
            <a:lstStyle/>
            <a:p>
              <a:r>
                <a:rPr lang="en-US" sz="1000" b="1" dirty="0" smtClean="0">
                  <a:solidFill>
                    <a:schemeClr val="accent3">
                      <a:lumMod val="60000"/>
                      <a:lumOff val="40000"/>
                    </a:schemeClr>
                  </a:solidFill>
                  <a:latin typeface="Arial Narrow" pitchFamily="34" charset="0"/>
                </a:rPr>
                <a:t>www.wired.com</a:t>
              </a:r>
              <a:endParaRPr lang="el-GR" sz="1000" b="1" dirty="0">
                <a:solidFill>
                  <a:schemeClr val="accent3">
                    <a:lumMod val="60000"/>
                    <a:lumOff val="40000"/>
                  </a:schemeClr>
                </a:solidFill>
                <a:latin typeface="Arial Narrow" pitchFamily="34" charset="0"/>
              </a:endParaRPr>
            </a:p>
          </p:txBody>
        </p:sp>
      </p:grpSp>
      <p:sp>
        <p:nvSpPr>
          <p:cNvPr id="28" name="27 - Έλλειψη"/>
          <p:cNvSpPr/>
          <p:nvPr/>
        </p:nvSpPr>
        <p:spPr>
          <a:xfrm>
            <a:off x="8719794" y="1084084"/>
            <a:ext cx="254524" cy="216817"/>
          </a:xfrm>
          <a:prstGeom prst="ellipse">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6289719" y="1006560"/>
            <a:ext cx="2861681"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$128 billion</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32" name="31 - Ομάδα"/>
          <p:cNvGrpSpPr/>
          <p:nvPr/>
        </p:nvGrpSpPr>
        <p:grpSpPr>
          <a:xfrm>
            <a:off x="0" y="1566012"/>
            <a:ext cx="2833320" cy="4014656"/>
            <a:chOff x="0" y="1566012"/>
            <a:chExt cx="2833320" cy="4014656"/>
          </a:xfrm>
        </p:grpSpPr>
        <p:pic>
          <p:nvPicPr>
            <p:cNvPr id="11273" name="Picture 9"/>
            <p:cNvPicPr>
              <a:picLocks noChangeAspect="1" noChangeArrowheads="1"/>
            </p:cNvPicPr>
            <p:nvPr/>
          </p:nvPicPr>
          <p:blipFill>
            <a:blip r:embed="rId4" cstate="print"/>
            <a:srcRect/>
            <a:stretch>
              <a:fillRect/>
            </a:stretch>
          </p:blipFill>
          <p:spPr bwMode="auto">
            <a:xfrm>
              <a:off x="0" y="1566012"/>
              <a:ext cx="2833320" cy="4014656"/>
            </a:xfrm>
            <a:prstGeom prst="rect">
              <a:avLst/>
            </a:prstGeom>
            <a:noFill/>
            <a:ln w="9525">
              <a:noFill/>
              <a:miter lim="800000"/>
              <a:headEnd/>
              <a:tailEnd/>
            </a:ln>
          </p:spPr>
        </p:pic>
        <p:pic>
          <p:nvPicPr>
            <p:cNvPr id="11274" name="Picture 10"/>
            <p:cNvPicPr>
              <a:picLocks noChangeAspect="1" noChangeArrowheads="1"/>
            </p:cNvPicPr>
            <p:nvPr/>
          </p:nvPicPr>
          <p:blipFill>
            <a:blip r:embed="rId5" cstate="print"/>
            <a:srcRect l="1981" r="20804"/>
            <a:stretch>
              <a:fillRect/>
            </a:stretch>
          </p:blipFill>
          <p:spPr bwMode="auto">
            <a:xfrm>
              <a:off x="1404596" y="1612293"/>
              <a:ext cx="1372936" cy="1788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500"/>
                            </p:stCondLst>
                            <p:childTnLst>
                              <p:par>
                                <p:cTn id="11" presetID="4" presetClass="entr" presetSubtype="32"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ox(ou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56436" y="933248"/>
            <a:ext cx="8389856" cy="1754326"/>
          </a:xfrm>
          <a:prstGeom prst="rect">
            <a:avLst/>
          </a:prstGeom>
          <a:noFill/>
        </p:spPr>
        <p:txBody>
          <a:bodyPr wrap="square" rtlCol="0">
            <a:spAutoFit/>
          </a:bodyPr>
          <a:lstStyle/>
          <a:p>
            <a:r>
              <a:rPr lang="en-US" dirty="0" smtClean="0">
                <a:latin typeface="Arial Narrow" pitchFamily="34" charset="0"/>
              </a:rPr>
              <a:t>There is </a:t>
            </a:r>
            <a:r>
              <a:rPr lang="en-US" b="1" dirty="0" smtClean="0">
                <a:solidFill>
                  <a:srgbClr val="FF0000"/>
                </a:solidFill>
                <a:latin typeface="Arial Narrow" pitchFamily="34" charset="0"/>
              </a:rPr>
              <a:t>neither an academic </a:t>
            </a:r>
            <a:r>
              <a:rPr lang="en-US" b="1" dirty="0" smtClean="0">
                <a:latin typeface="Arial Narrow" pitchFamily="34" charset="0"/>
              </a:rPr>
              <a:t>nor</a:t>
            </a:r>
            <a:r>
              <a:rPr lang="en-US" b="1" dirty="0" smtClean="0">
                <a:solidFill>
                  <a:srgbClr val="FF0000"/>
                </a:solidFill>
                <a:latin typeface="Arial Narrow" pitchFamily="34" charset="0"/>
              </a:rPr>
              <a:t> an international legal consensus </a:t>
            </a:r>
            <a:r>
              <a:rPr lang="en-US" dirty="0" smtClean="0">
                <a:latin typeface="Arial Narrow" pitchFamily="34" charset="0"/>
              </a:rPr>
              <a:t>regarding the definition of "terrorism“</a:t>
            </a:r>
          </a:p>
          <a:p>
            <a:endParaRPr lang="en-US" b="1" dirty="0" smtClean="0">
              <a:latin typeface="Arial Narrow" pitchFamily="34" charset="0"/>
            </a:endParaRPr>
          </a:p>
          <a:p>
            <a:r>
              <a:rPr lang="en-US" dirty="0" smtClean="0">
                <a:latin typeface="Arial Narrow" pitchFamily="34" charset="0"/>
              </a:rPr>
              <a:t>A 2003 study by Jeffrey Record for the US Army quoted a source* that counted </a:t>
            </a:r>
            <a:r>
              <a:rPr lang="en-US" b="1" dirty="0" smtClean="0">
                <a:solidFill>
                  <a:srgbClr val="FF0000"/>
                </a:solidFill>
                <a:latin typeface="Arial Narrow" pitchFamily="34" charset="0"/>
              </a:rPr>
              <a:t>109 definitions </a:t>
            </a:r>
            <a:r>
              <a:rPr lang="en-US" dirty="0" smtClean="0">
                <a:latin typeface="Arial Narrow" pitchFamily="34" charset="0"/>
              </a:rPr>
              <a:t>of terrorism that covered a total of 22 different definitional elements</a:t>
            </a:r>
          </a:p>
          <a:p>
            <a:endParaRPr lang="en-US" dirty="0" smtClean="0">
              <a:latin typeface="Arial Narrow" pitchFamily="34" charset="0"/>
            </a:endParaRPr>
          </a:p>
        </p:txBody>
      </p:sp>
      <p:pic>
        <p:nvPicPr>
          <p:cNvPr id="22534" name="Picture 6" descr="http://bestanimations.com/Money/Coins/Coin-02-june.gif"/>
          <p:cNvPicPr>
            <a:picLocks noChangeAspect="1" noChangeArrowheads="1" noCrop="1"/>
          </p:cNvPicPr>
          <p:nvPr/>
        </p:nvPicPr>
        <p:blipFill>
          <a:blip r:embed="rId2" cstate="print">
            <a:lum/>
          </a:blip>
          <a:srcRect/>
          <a:stretch>
            <a:fillRect/>
          </a:stretch>
        </p:blipFill>
        <p:spPr bwMode="auto">
          <a:xfrm>
            <a:off x="3771721" y="2477460"/>
            <a:ext cx="897330" cy="897330"/>
          </a:xfrm>
          <a:prstGeom prst="rect">
            <a:avLst/>
          </a:prstGeom>
          <a:noFill/>
        </p:spPr>
      </p:pic>
      <p:sp>
        <p:nvSpPr>
          <p:cNvPr id="4" name="3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
        <p:nvSpPr>
          <p:cNvPr id="5" name="4 - Ορθογώνιο"/>
          <p:cNvSpPr/>
          <p:nvPr/>
        </p:nvSpPr>
        <p:spPr>
          <a:xfrm>
            <a:off x="216821" y="6543293"/>
            <a:ext cx="7062738" cy="276999"/>
          </a:xfrm>
          <a:prstGeom prst="rect">
            <a:avLst/>
          </a:prstGeom>
        </p:spPr>
        <p:txBody>
          <a:bodyPr wrap="square">
            <a:spAutoFit/>
          </a:bodyPr>
          <a:lstStyle/>
          <a:p>
            <a:r>
              <a:rPr lang="en-US" sz="1200" dirty="0" smtClean="0">
                <a:latin typeface="Arial Narrow" pitchFamily="34" charset="0"/>
              </a:rPr>
              <a:t>* </a:t>
            </a:r>
            <a:r>
              <a:rPr lang="en-US" sz="1200" dirty="0" err="1" smtClean="0">
                <a:latin typeface="Arial Narrow" pitchFamily="34" charset="0"/>
              </a:rPr>
              <a:t>Schmid</a:t>
            </a:r>
            <a:r>
              <a:rPr lang="en-US" sz="1200" dirty="0" smtClean="0">
                <a:latin typeface="Arial Narrow" pitchFamily="34" charset="0"/>
              </a:rPr>
              <a:t>, A.P. and A.J. </a:t>
            </a:r>
            <a:r>
              <a:rPr lang="en-US" sz="1200" dirty="0" err="1" smtClean="0">
                <a:latin typeface="Arial Narrow" pitchFamily="34" charset="0"/>
              </a:rPr>
              <a:t>Jongman</a:t>
            </a:r>
            <a:r>
              <a:rPr lang="en-US" sz="1200" dirty="0" smtClean="0">
                <a:latin typeface="Arial Narrow" pitchFamily="34" charset="0"/>
              </a:rPr>
              <a:t> et al (1988). Political Terrorism. Amsterdam: North-Holland Publishing Company. </a:t>
            </a:r>
            <a:endParaRPr lang="en-US" sz="1200" dirty="0">
              <a:latin typeface="Arial Narrow" pitchFamily="34" charset="0"/>
            </a:endParaRPr>
          </a:p>
        </p:txBody>
      </p:sp>
      <p:sp>
        <p:nvSpPr>
          <p:cNvPr id="6" name="5 - TextBox"/>
          <p:cNvSpPr txBox="1"/>
          <p:nvPr/>
        </p:nvSpPr>
        <p:spPr>
          <a:xfrm>
            <a:off x="1440243" y="3355936"/>
            <a:ext cx="7621102" cy="2739211"/>
          </a:xfrm>
          <a:prstGeom prst="rect">
            <a:avLst/>
          </a:prstGeom>
          <a:noFill/>
        </p:spPr>
        <p:txBody>
          <a:bodyPr wrap="square" rtlCol="0">
            <a:spAutoFit/>
          </a:bodyPr>
          <a:lstStyle/>
          <a:p>
            <a:r>
              <a:rPr lang="en-US" b="1" dirty="0" smtClean="0">
                <a:solidFill>
                  <a:srgbClr val="FF0000"/>
                </a:solidFill>
                <a:latin typeface="Arial Narrow" pitchFamily="34" charset="0"/>
              </a:rPr>
              <a:t>Bruce Hoffman </a:t>
            </a:r>
            <a:r>
              <a:rPr lang="en-US" b="1" dirty="0" smtClean="0">
                <a:latin typeface="Arial Narrow" pitchFamily="34" charset="0"/>
              </a:rPr>
              <a:t>has noted: </a:t>
            </a:r>
            <a:r>
              <a:rPr lang="en-US" dirty="0" smtClean="0">
                <a:latin typeface="Arial Narrow" pitchFamily="34" charset="0"/>
              </a:rPr>
              <a:t>“Terrorism is a pejorative term. It is a word with intrinsically negative connotations that is generally applied to one's enemies and opponents, or to those with whom one disagrees and would otherwise prefer to ignore. (...) Hence the decision to call someone or label some organization 'terrorist' becomes </a:t>
            </a:r>
            <a:r>
              <a:rPr lang="en-US" b="1" dirty="0" smtClean="0">
                <a:solidFill>
                  <a:srgbClr val="FF0000"/>
                </a:solidFill>
                <a:latin typeface="Arial Narrow" pitchFamily="34" charset="0"/>
              </a:rPr>
              <a:t>almost unavoidably subjective</a:t>
            </a:r>
            <a:r>
              <a:rPr lang="en-US" dirty="0" smtClean="0">
                <a:latin typeface="Arial Narrow" pitchFamily="34" charset="0"/>
              </a:rPr>
              <a:t>, depending largely on whether one sympathizes with or opposes the person/group/cause concerned. If one identifies with the victim of the violence, for example, then the act is terrorism. If, however, one identifies with the perpetrator, the violent act is regarded in a more sympathetic, if not positive (or, at the worst, an ambivalent) light; and it is not terrorism.”</a:t>
            </a:r>
            <a:endParaRPr lang="el-GR" dirty="0" smtClean="0">
              <a:latin typeface="Arial Narrow" pitchFamily="34" charset="0"/>
            </a:endParaRPr>
          </a:p>
          <a:p>
            <a:pPr algn="r"/>
            <a:r>
              <a:rPr lang="en-US" sz="1000" dirty="0" smtClean="0">
                <a:latin typeface="Arial Narrow" pitchFamily="34" charset="0"/>
              </a:rPr>
              <a:t>Bruce Hoffman, </a:t>
            </a:r>
            <a:r>
              <a:rPr lang="en-US" sz="1000" i="1" dirty="0" smtClean="0">
                <a:latin typeface="Arial Narrow" pitchFamily="34" charset="0"/>
              </a:rPr>
              <a:t>Inside terrorism</a:t>
            </a:r>
            <a:r>
              <a:rPr lang="en-US" sz="1000" dirty="0" smtClean="0">
                <a:latin typeface="Arial Narrow" pitchFamily="34" charset="0"/>
              </a:rPr>
              <a:t>, 2 ed., Columbia University Press, 2006, p.41</a:t>
            </a:r>
            <a:endParaRPr lang="el-GR" sz="1000" dirty="0">
              <a:latin typeface="Arial Narrow" pitchFamily="34" charset="0"/>
            </a:endParaRPr>
          </a:p>
        </p:txBody>
      </p:sp>
      <p:pic>
        <p:nvPicPr>
          <p:cNvPr id="108546" name="Picture 2" descr="http://www18.georgetown.edu/data/images/faculty/1716.jpg"/>
          <p:cNvPicPr>
            <a:picLocks noChangeAspect="1" noChangeArrowheads="1"/>
          </p:cNvPicPr>
          <p:nvPr/>
        </p:nvPicPr>
        <p:blipFill>
          <a:blip r:embed="rId3" cstate="print"/>
          <a:srcRect/>
          <a:stretch>
            <a:fillRect/>
          </a:stretch>
        </p:blipFill>
        <p:spPr bwMode="auto">
          <a:xfrm>
            <a:off x="263950" y="3338421"/>
            <a:ext cx="1140643" cy="1425804"/>
          </a:xfrm>
          <a:prstGeom prst="rect">
            <a:avLst/>
          </a:prstGeom>
          <a:ln>
            <a:noFill/>
          </a:ln>
          <a:effectLst>
            <a:softEdge rad="112500"/>
          </a:effectLst>
        </p:spPr>
      </p:pic>
      <p:pic>
        <p:nvPicPr>
          <p:cNvPr id="108548" name="Picture 4" descr="http://blog.powerscore.com/Portals/156640/images/logo_georgetown.png"/>
          <p:cNvPicPr>
            <a:picLocks noChangeAspect="1" noChangeArrowheads="1"/>
          </p:cNvPicPr>
          <p:nvPr/>
        </p:nvPicPr>
        <p:blipFill>
          <a:blip r:embed="rId4" cstate="print"/>
          <a:srcRect/>
          <a:stretch>
            <a:fillRect/>
          </a:stretch>
        </p:blipFill>
        <p:spPr bwMode="auto">
          <a:xfrm>
            <a:off x="245268" y="4845373"/>
            <a:ext cx="1193105" cy="10935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8546"/>
                                        </p:tgtEl>
                                        <p:attrNameLst>
                                          <p:attrName>style.visibility</p:attrName>
                                        </p:attrNameLst>
                                      </p:cBhvr>
                                      <p:to>
                                        <p:strVal val="visible"/>
                                      </p:to>
                                    </p:set>
                                    <p:animEffect transition="in" filter="dissolve">
                                      <p:cBhvr>
                                        <p:cTn id="25" dur="500"/>
                                        <p:tgtEl>
                                          <p:spTgt spid="108546"/>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08548"/>
                                        </p:tgtEl>
                                        <p:attrNameLst>
                                          <p:attrName>style.visibility</p:attrName>
                                        </p:attrNameLst>
                                      </p:cBhvr>
                                      <p:to>
                                        <p:strVal val="visible"/>
                                      </p:to>
                                    </p:set>
                                    <p:animEffect transition="in" filter="dissolve">
                                      <p:cBhvr>
                                        <p:cTn id="29" dur="500"/>
                                        <p:tgtEl>
                                          <p:spTgt spid="10854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2534"/>
                                        </p:tgtEl>
                                        <p:attrNameLst>
                                          <p:attrName>style.visibility</p:attrName>
                                        </p:attrNameLst>
                                      </p:cBhvr>
                                      <p:to>
                                        <p:strVal val="visible"/>
                                      </p:to>
                                    </p:set>
                                    <p:animEffect transition="in" filter="dissolve">
                                      <p:cBhvr>
                                        <p:cTn id="34"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2" descr="http://jojofeelings.files.wordpress.com/2012/04/terrorist-640x480.jpg"/>
          <p:cNvPicPr>
            <a:picLocks noChangeAspect="1" noChangeArrowheads="1"/>
          </p:cNvPicPr>
          <p:nvPr/>
        </p:nvPicPr>
        <p:blipFill>
          <a:blip r:embed="rId2" cstate="print"/>
          <a:srcRect/>
          <a:stretch>
            <a:fillRect/>
          </a:stretch>
        </p:blipFill>
        <p:spPr bwMode="auto">
          <a:xfrm>
            <a:off x="6278252" y="4718115"/>
            <a:ext cx="2865748" cy="2149311"/>
          </a:xfrm>
          <a:prstGeom prst="rect">
            <a:avLst/>
          </a:prstGeom>
          <a:noFill/>
        </p:spPr>
      </p:pic>
      <p:sp>
        <p:nvSpPr>
          <p:cNvPr id="2" name="1 - Ορθογώνιο"/>
          <p:cNvSpPr/>
          <p:nvPr/>
        </p:nvSpPr>
        <p:spPr>
          <a:xfrm>
            <a:off x="122551" y="953647"/>
            <a:ext cx="4367982" cy="5262979"/>
          </a:xfrm>
          <a:prstGeom prst="rect">
            <a:avLst/>
          </a:prstGeom>
        </p:spPr>
        <p:txBody>
          <a:bodyPr wrap="square">
            <a:spAutoFit/>
          </a:bodyPr>
          <a:lstStyle/>
          <a:p>
            <a:r>
              <a:rPr lang="en-US" sz="1600" b="1" dirty="0" smtClean="0">
                <a:solidFill>
                  <a:srgbClr val="FF0000"/>
                </a:solidFill>
                <a:latin typeface="Arial Narrow" pitchFamily="34" charset="0"/>
              </a:rPr>
              <a:t>Similarities</a:t>
            </a:r>
          </a:p>
          <a:p>
            <a:endParaRPr lang="en-US" sz="1600" dirty="0" smtClean="0">
              <a:latin typeface="Arial Narrow" pitchFamily="34" charset="0"/>
            </a:endParaRPr>
          </a:p>
          <a:p>
            <a:pPr marL="263525" indent="-263525">
              <a:buClr>
                <a:srgbClr val="FF0000"/>
              </a:buClr>
              <a:buSzPct val="115000"/>
              <a:buFont typeface="Wingdings" pitchFamily="2" charset="2"/>
              <a:buChar char="þ"/>
            </a:pPr>
            <a:r>
              <a:rPr lang="en-US" sz="1600" dirty="0" smtClean="0">
                <a:latin typeface="Arial Narrow" pitchFamily="34" charset="0"/>
              </a:rPr>
              <a:t>Both are generally rational actors;</a:t>
            </a:r>
          </a:p>
          <a:p>
            <a:pPr marL="263525" indent="-263525">
              <a:buClr>
                <a:srgbClr val="FF0000"/>
              </a:buClr>
              <a:buSzPct val="115000"/>
              <a:buFont typeface="Wingdings" pitchFamily="2" charset="2"/>
              <a:buChar char="þ"/>
            </a:pPr>
            <a:r>
              <a:rPr lang="en-US" sz="1600" dirty="0" smtClean="0">
                <a:latin typeface="Arial Narrow" pitchFamily="34" charset="0"/>
              </a:rPr>
              <a:t>Both use extreme violence and the threat of</a:t>
            </a:r>
          </a:p>
          <a:p>
            <a:pPr marL="263525" indent="-263525">
              <a:buClr>
                <a:srgbClr val="FF0000"/>
              </a:buClr>
              <a:buSzPct val="115000"/>
            </a:pPr>
            <a:r>
              <a:rPr lang="en-US" sz="1600" dirty="0" smtClean="0">
                <a:latin typeface="Arial Narrow" pitchFamily="34" charset="0"/>
              </a:rPr>
              <a:t>      reprisals;</a:t>
            </a:r>
          </a:p>
          <a:p>
            <a:pPr marL="263525" indent="-263525">
              <a:buClr>
                <a:srgbClr val="FF0000"/>
              </a:buClr>
              <a:buSzPct val="115000"/>
              <a:buFont typeface="Wingdings" pitchFamily="2" charset="2"/>
              <a:buChar char="þ"/>
            </a:pPr>
            <a:r>
              <a:rPr lang="en-US" sz="1600" dirty="0" smtClean="0">
                <a:latin typeface="Arial Narrow" pitchFamily="34" charset="0"/>
              </a:rPr>
              <a:t>Both use kidnappings, assassinations, and</a:t>
            </a:r>
          </a:p>
          <a:p>
            <a:pPr marL="263525" indent="-263525">
              <a:buClr>
                <a:srgbClr val="FF0000"/>
              </a:buClr>
              <a:buSzPct val="115000"/>
            </a:pPr>
            <a:r>
              <a:rPr lang="en-US" sz="1600" dirty="0" smtClean="0">
                <a:latin typeface="Arial Narrow" pitchFamily="34" charset="0"/>
              </a:rPr>
              <a:t>      extortion;</a:t>
            </a:r>
          </a:p>
          <a:p>
            <a:pPr marL="263525" indent="-263525">
              <a:buClr>
                <a:srgbClr val="FF0000"/>
              </a:buClr>
              <a:buSzPct val="115000"/>
              <a:buFont typeface="Wingdings" pitchFamily="2" charset="2"/>
              <a:buChar char="þ"/>
            </a:pPr>
            <a:r>
              <a:rPr lang="en-US" sz="1600" dirty="0" smtClean="0">
                <a:latin typeface="Arial Narrow" pitchFamily="34" charset="0"/>
              </a:rPr>
              <a:t>Both operate secretly, though at times publicly in friendly territory;</a:t>
            </a:r>
          </a:p>
          <a:p>
            <a:pPr marL="263525" indent="-263525">
              <a:buClr>
                <a:srgbClr val="FF0000"/>
              </a:buClr>
              <a:buSzPct val="115000"/>
              <a:buFont typeface="Wingdings" pitchFamily="2" charset="2"/>
              <a:buChar char="þ"/>
            </a:pPr>
            <a:r>
              <a:rPr lang="en-US" sz="1600" dirty="0" smtClean="0">
                <a:latin typeface="Arial Narrow" pitchFamily="34" charset="0"/>
              </a:rPr>
              <a:t>Both defy the state and the rule of law (except when there is state sponsorship);</a:t>
            </a:r>
          </a:p>
          <a:p>
            <a:pPr marL="263525" indent="-263525">
              <a:buClr>
                <a:srgbClr val="FF0000"/>
              </a:buClr>
              <a:buSzPct val="115000"/>
              <a:buFont typeface="Wingdings" pitchFamily="2" charset="2"/>
              <a:buChar char="þ"/>
            </a:pPr>
            <a:r>
              <a:rPr lang="en-US" sz="1600" dirty="0" smtClean="0">
                <a:latin typeface="Arial Narrow" pitchFamily="34" charset="0"/>
              </a:rPr>
              <a:t>For a member to leave either group is rare and often fatal;</a:t>
            </a:r>
          </a:p>
          <a:p>
            <a:pPr marL="263525" indent="-263525">
              <a:buClr>
                <a:srgbClr val="FF0000"/>
              </a:buClr>
              <a:buSzPct val="115000"/>
              <a:buFont typeface="Wingdings" pitchFamily="2" charset="2"/>
              <a:buChar char="þ"/>
            </a:pPr>
            <a:r>
              <a:rPr lang="en-US" sz="1600" dirty="0" smtClean="0">
                <a:latin typeface="Arial Narrow" pitchFamily="34" charset="0"/>
              </a:rPr>
              <a:t>Both present an asymmetrical threat to the US </a:t>
            </a:r>
          </a:p>
          <a:p>
            <a:pPr marL="263525" indent="-263525">
              <a:buClr>
                <a:srgbClr val="FF0000"/>
              </a:buClr>
              <a:buSzPct val="115000"/>
            </a:pPr>
            <a:r>
              <a:rPr lang="en-US" sz="1600" dirty="0" smtClean="0">
                <a:latin typeface="Arial Narrow" pitchFamily="34" charset="0"/>
              </a:rPr>
              <a:t>      and “friendly” nations;</a:t>
            </a:r>
          </a:p>
          <a:p>
            <a:pPr marL="263525" indent="-263525">
              <a:buClr>
                <a:srgbClr val="FF0000"/>
              </a:buClr>
              <a:buSzPct val="115000"/>
              <a:buFont typeface="Wingdings" pitchFamily="2" charset="2"/>
              <a:buChar char="þ"/>
            </a:pPr>
            <a:r>
              <a:rPr lang="en-US" sz="1600" dirty="0" smtClean="0">
                <a:latin typeface="Arial Narrow" pitchFamily="34" charset="0"/>
              </a:rPr>
              <a:t>Both can have “interchangeable” recruitment pools;</a:t>
            </a:r>
          </a:p>
          <a:p>
            <a:pPr marL="263525" indent="-263525">
              <a:buClr>
                <a:srgbClr val="FF0000"/>
              </a:buClr>
              <a:buSzPct val="115000"/>
              <a:buFont typeface="Wingdings" pitchFamily="2" charset="2"/>
              <a:buChar char="þ"/>
            </a:pPr>
            <a:r>
              <a:rPr lang="en-US" sz="1600" dirty="0" smtClean="0">
                <a:latin typeface="Arial Narrow" pitchFamily="34" charset="0"/>
              </a:rPr>
              <a:t>Both are highly adaptable, innovative and</a:t>
            </a:r>
          </a:p>
          <a:p>
            <a:pPr marL="263525" indent="-263525">
              <a:buClr>
                <a:srgbClr val="FF0000"/>
              </a:buClr>
              <a:buSzPct val="115000"/>
            </a:pPr>
            <a:r>
              <a:rPr lang="en-US" sz="1600" dirty="0" smtClean="0">
                <a:latin typeface="Arial Narrow" pitchFamily="34" charset="0"/>
              </a:rPr>
              <a:t>      resilient;</a:t>
            </a:r>
          </a:p>
          <a:p>
            <a:pPr marL="263525" indent="-263525">
              <a:buClr>
                <a:srgbClr val="FF0000"/>
              </a:buClr>
              <a:buSzPct val="115000"/>
              <a:buFont typeface="Wingdings" pitchFamily="2" charset="2"/>
              <a:buChar char="þ"/>
            </a:pPr>
            <a:r>
              <a:rPr lang="en-US" sz="1600" dirty="0" smtClean="0">
                <a:latin typeface="Arial Narrow" pitchFamily="34" charset="0"/>
              </a:rPr>
              <a:t>Both have back-up leaders and foot soldiers;</a:t>
            </a:r>
          </a:p>
          <a:p>
            <a:pPr marL="263525" indent="-263525">
              <a:buClr>
                <a:srgbClr val="FF0000"/>
              </a:buClr>
              <a:buSzPct val="115000"/>
              <a:buFont typeface="Wingdings" pitchFamily="2" charset="2"/>
              <a:buChar char="þ"/>
            </a:pPr>
            <a:r>
              <a:rPr lang="en-US" sz="1600" dirty="0" smtClean="0">
                <a:latin typeface="Arial Narrow" pitchFamily="34" charset="0"/>
              </a:rPr>
              <a:t>Both have provided social services, though this is much more frequently seen with terrorist groups</a:t>
            </a:r>
            <a:endParaRPr lang="el-GR" sz="1600" dirty="0">
              <a:latin typeface="Arial Narrow" pitchFamily="34" charset="0"/>
            </a:endParaRPr>
          </a:p>
        </p:txBody>
      </p:sp>
      <p:sp>
        <p:nvSpPr>
          <p:cNvPr id="3" name="2 - Ορθογώνιο"/>
          <p:cNvSpPr/>
          <p:nvPr/>
        </p:nvSpPr>
        <p:spPr>
          <a:xfrm>
            <a:off x="4572000" y="1095048"/>
            <a:ext cx="4572000" cy="2800767"/>
          </a:xfrm>
          <a:prstGeom prst="rect">
            <a:avLst/>
          </a:prstGeom>
        </p:spPr>
        <p:txBody>
          <a:bodyPr>
            <a:spAutoFit/>
          </a:bodyPr>
          <a:lstStyle/>
          <a:p>
            <a:r>
              <a:rPr lang="en-US" sz="1600" b="1" dirty="0" smtClean="0">
                <a:solidFill>
                  <a:srgbClr val="FF0000"/>
                </a:solidFill>
                <a:latin typeface="Arial Narrow" pitchFamily="34" charset="0"/>
              </a:rPr>
              <a:t>Differences</a:t>
            </a:r>
          </a:p>
          <a:p>
            <a:endParaRPr lang="en-US" sz="1600" dirty="0" smtClean="0">
              <a:latin typeface="Arial Narrow" pitchFamily="34" charset="0"/>
            </a:endParaRPr>
          </a:p>
          <a:p>
            <a:pPr marL="263525" indent="-263525">
              <a:buSzPct val="115000"/>
              <a:buFont typeface="Wingdings" pitchFamily="2" charset="2"/>
              <a:buChar char="ý"/>
            </a:pPr>
            <a:r>
              <a:rPr lang="en-US" sz="1600" dirty="0" smtClean="0">
                <a:latin typeface="Arial Narrow" pitchFamily="34" charset="0"/>
              </a:rPr>
              <a:t>Organized crime groups don’t care about religious or ideological tenets;</a:t>
            </a:r>
          </a:p>
          <a:p>
            <a:pPr marL="263525" indent="-263525">
              <a:buSzPct val="115000"/>
              <a:buFont typeface="Wingdings" pitchFamily="2" charset="2"/>
              <a:buChar char="ý"/>
            </a:pPr>
            <a:r>
              <a:rPr lang="en-US" sz="1600" dirty="0" smtClean="0">
                <a:latin typeface="Arial Narrow" pitchFamily="34" charset="0"/>
              </a:rPr>
              <a:t>Different appraisal of corruption;</a:t>
            </a:r>
          </a:p>
          <a:p>
            <a:pPr marL="263525" indent="-263525">
              <a:buSzPct val="115000"/>
              <a:buFont typeface="Wingdings" pitchFamily="2" charset="2"/>
              <a:buChar char="ý"/>
            </a:pPr>
            <a:r>
              <a:rPr lang="en-US" sz="1600" dirty="0" smtClean="0">
                <a:latin typeface="Arial Narrow" pitchFamily="34" charset="0"/>
              </a:rPr>
              <a:t>Opposed attitude toward attention;</a:t>
            </a:r>
          </a:p>
          <a:p>
            <a:pPr marL="263525" indent="-263525">
              <a:buSzPct val="115000"/>
              <a:buFont typeface="Wingdings" pitchFamily="2" charset="2"/>
              <a:buChar char="ý"/>
            </a:pPr>
            <a:r>
              <a:rPr lang="en-US" sz="1600" dirty="0" smtClean="0">
                <a:latin typeface="Arial Narrow" pitchFamily="34" charset="0"/>
              </a:rPr>
              <a:t>Political vs. non-political motivations;</a:t>
            </a:r>
          </a:p>
          <a:p>
            <a:pPr marL="263525" indent="-263525">
              <a:buSzPct val="115000"/>
              <a:buFont typeface="Wingdings" pitchFamily="2" charset="2"/>
              <a:buChar char="ý"/>
            </a:pPr>
            <a:r>
              <a:rPr lang="en-US" sz="1600" dirty="0" smtClean="0">
                <a:latin typeface="Arial Narrow" pitchFamily="34" charset="0"/>
              </a:rPr>
              <a:t>Terrorist groups often compete with governments for popular support, while organized crime does not;</a:t>
            </a:r>
          </a:p>
          <a:p>
            <a:pPr marL="263525" indent="-263525">
              <a:buSzPct val="115000"/>
              <a:buFont typeface="Wingdings" pitchFamily="2" charset="2"/>
              <a:buChar char="ý"/>
            </a:pPr>
            <a:r>
              <a:rPr lang="en-US" sz="1600" dirty="0" smtClean="0">
                <a:latin typeface="Arial Narrow" pitchFamily="34" charset="0"/>
              </a:rPr>
              <a:t>Terrorist groups are generally less discriminating about their targets</a:t>
            </a:r>
            <a:endParaRPr lang="el-GR" sz="1600" dirty="0">
              <a:latin typeface="Arial Narrow" pitchFamily="34" charset="0"/>
            </a:endParaRPr>
          </a:p>
        </p:txBody>
      </p:sp>
      <p:sp>
        <p:nvSpPr>
          <p:cNvPr id="4" name="3 - Ορθογώνιο"/>
          <p:cNvSpPr/>
          <p:nvPr/>
        </p:nvSpPr>
        <p:spPr>
          <a:xfrm>
            <a:off x="4430598" y="4763513"/>
            <a:ext cx="4713402" cy="2108269"/>
          </a:xfrm>
          <a:prstGeom prst="rect">
            <a:avLst/>
          </a:prstGeom>
          <a:solidFill>
            <a:srgbClr val="FFFF00">
              <a:alpha val="58000"/>
            </a:srgbClr>
          </a:solidFill>
        </p:spPr>
        <p:txBody>
          <a:bodyPr wrap="square">
            <a:spAutoFit/>
          </a:bodyPr>
          <a:lstStyle/>
          <a:p>
            <a:r>
              <a:rPr lang="en-US" b="1" dirty="0" smtClean="0">
                <a:latin typeface="Arial Narrow" pitchFamily="34" charset="0"/>
              </a:rPr>
              <a:t>“This lethal cocktail, consisting of one part </a:t>
            </a:r>
          </a:p>
          <a:p>
            <a:r>
              <a:rPr lang="en-US" b="1" dirty="0" smtClean="0">
                <a:latin typeface="Arial Narrow" pitchFamily="34" charset="0"/>
              </a:rPr>
              <a:t>criminal, one part terrorist and one part weak</a:t>
            </a:r>
          </a:p>
          <a:p>
            <a:r>
              <a:rPr lang="en-US" b="1" dirty="0" smtClean="0">
                <a:latin typeface="Arial Narrow" pitchFamily="34" charset="0"/>
              </a:rPr>
              <a:t>or corrupt state, poses a formidable and </a:t>
            </a:r>
          </a:p>
          <a:p>
            <a:r>
              <a:rPr lang="en-US" b="1" dirty="0" smtClean="0">
                <a:latin typeface="Arial Narrow" pitchFamily="34" charset="0"/>
              </a:rPr>
              <a:t>increasingly powerful challenge to US and</a:t>
            </a:r>
          </a:p>
          <a:p>
            <a:r>
              <a:rPr lang="en-US" b="1" dirty="0" smtClean="0">
                <a:latin typeface="Arial Narrow" pitchFamily="34" charset="0"/>
              </a:rPr>
              <a:t>global interests”</a:t>
            </a:r>
          </a:p>
          <a:p>
            <a:endParaRPr lang="en-US" sz="1100" dirty="0" smtClean="0">
              <a:latin typeface="Arial Narrow" pitchFamily="34" charset="0"/>
            </a:endParaRPr>
          </a:p>
          <a:p>
            <a:r>
              <a:rPr lang="en-US" sz="1000" dirty="0" smtClean="0">
                <a:latin typeface="Arial Narrow" pitchFamily="34" charset="0"/>
              </a:rPr>
              <a:t>Sanderson, T. M. (2004). Transnational Terror and Organized Crime: Blurring</a:t>
            </a:r>
          </a:p>
          <a:p>
            <a:r>
              <a:rPr lang="en-US" sz="1000" dirty="0" smtClean="0">
                <a:latin typeface="Arial Narrow" pitchFamily="34" charset="0"/>
              </a:rPr>
              <a:t>the Lines. </a:t>
            </a:r>
            <a:r>
              <a:rPr lang="en-US" sz="1000" i="1" dirty="0" smtClean="0">
                <a:latin typeface="Arial Narrow" pitchFamily="34" charset="0"/>
              </a:rPr>
              <a:t>SAIS Review, 24(1):</a:t>
            </a:r>
            <a:r>
              <a:rPr lang="el-GR" sz="1000" dirty="0" smtClean="0">
                <a:latin typeface="Arial Narrow" pitchFamily="34" charset="0"/>
              </a:rPr>
              <a:t>49-61.</a:t>
            </a:r>
            <a:endParaRPr lang="en-US" sz="1000" dirty="0" smtClean="0">
              <a:latin typeface="Arial Narrow" pitchFamily="34" charset="0"/>
            </a:endParaRPr>
          </a:p>
          <a:p>
            <a:endParaRPr lang="el-GR" sz="1000" dirty="0">
              <a:latin typeface="Arial Narrow" pitchFamily="34" charset="0"/>
            </a:endParaRPr>
          </a:p>
        </p:txBody>
      </p:sp>
      <p:sp>
        <p:nvSpPr>
          <p:cNvPr id="5" name="4 - TextBox"/>
          <p:cNvSpPr txBox="1"/>
          <p:nvPr/>
        </p:nvSpPr>
        <p:spPr>
          <a:xfrm>
            <a:off x="122548" y="263951"/>
            <a:ext cx="3051669" cy="307777"/>
          </a:xfrm>
          <a:prstGeom prst="rect">
            <a:avLst/>
          </a:prstGeom>
          <a:noFill/>
        </p:spPr>
        <p:txBody>
          <a:bodyPr wrap="none" rtlCol="0">
            <a:spAutoFit/>
          </a:bodyPr>
          <a:lstStyle/>
          <a:p>
            <a:r>
              <a:rPr lang="en-US" sz="1400" dirty="0" smtClean="0">
                <a:solidFill>
                  <a:schemeClr val="bg1"/>
                </a:solidFill>
                <a:latin typeface="Arial Black" pitchFamily="34" charset="0"/>
              </a:rPr>
              <a:t>Terrorism &amp; Organized Crime</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31976" y="926084"/>
            <a:ext cx="6136850" cy="1969770"/>
          </a:xfrm>
          <a:prstGeom prst="rect">
            <a:avLst/>
          </a:prstGeom>
        </p:spPr>
        <p:txBody>
          <a:bodyPr wrap="square">
            <a:spAutoFit/>
          </a:bodyPr>
          <a:lstStyle/>
          <a:p>
            <a:r>
              <a:rPr lang="en-US" sz="1600" b="1" dirty="0" smtClean="0">
                <a:solidFill>
                  <a:srgbClr val="FF0000"/>
                </a:solidFill>
                <a:latin typeface="Arial Narrow" pitchFamily="34" charset="0"/>
              </a:rPr>
              <a:t>Crime  </a:t>
            </a:r>
            <a:r>
              <a:rPr lang="en-US" sz="1600" b="1" dirty="0" smtClean="0">
                <a:latin typeface="Arial Narrow"/>
              </a:rPr>
              <a:t>►</a:t>
            </a:r>
            <a:r>
              <a:rPr lang="en-US" sz="1600" b="1" dirty="0" smtClean="0">
                <a:solidFill>
                  <a:srgbClr val="FF0000"/>
                </a:solidFill>
                <a:latin typeface="Arial Narrow"/>
              </a:rPr>
              <a:t>Terrorism</a:t>
            </a:r>
            <a:endParaRPr lang="en-US" sz="1600" b="1" dirty="0" smtClean="0">
              <a:solidFill>
                <a:srgbClr val="FF0000"/>
              </a:solidFill>
              <a:latin typeface="Arial Narrow" pitchFamily="34" charset="0"/>
            </a:endParaRPr>
          </a:p>
          <a:p>
            <a:r>
              <a:rPr lang="en-US" sz="1600" dirty="0" smtClean="0">
                <a:latin typeface="Arial Narrow" pitchFamily="34" charset="0"/>
              </a:rPr>
              <a:t>In the drug trade, those who are in charge of refining and distributing the drug tend to share the largest proportion of the profit, while producer groups receive the least profit. In this case, narcotics production and trafficking in the Central Asian are often cited as </a:t>
            </a:r>
            <a:r>
              <a:rPr lang="en-US" sz="1600" dirty="0" smtClean="0">
                <a:solidFill>
                  <a:srgbClr val="FF0000"/>
                </a:solidFill>
                <a:latin typeface="Arial Narrow" pitchFamily="34" charset="0"/>
              </a:rPr>
              <a:t>one </a:t>
            </a:r>
            <a:r>
              <a:rPr lang="en-US" sz="1600" b="1" dirty="0" smtClean="0">
                <a:solidFill>
                  <a:srgbClr val="FF0000"/>
                </a:solidFill>
                <a:latin typeface="Arial Narrow" pitchFamily="34" charset="0"/>
              </a:rPr>
              <a:t>significant factor for the rise of </a:t>
            </a:r>
            <a:r>
              <a:rPr lang="en-US" sz="1600" b="1" dirty="0" smtClean="0">
                <a:latin typeface="Arial Narrow" pitchFamily="34" charset="0"/>
              </a:rPr>
              <a:t>the Islamic Movement of Uzbekistan </a:t>
            </a:r>
            <a:r>
              <a:rPr lang="en-US" sz="1600" dirty="0" smtClean="0">
                <a:latin typeface="Arial Narrow" pitchFamily="34" charset="0"/>
              </a:rPr>
              <a:t>and the </a:t>
            </a:r>
            <a:r>
              <a:rPr lang="en-US" sz="1600" b="1" dirty="0" smtClean="0">
                <a:latin typeface="Arial Narrow" pitchFamily="34" charset="0"/>
              </a:rPr>
              <a:t>Taliban </a:t>
            </a:r>
            <a:r>
              <a:rPr lang="en-US" sz="1600" dirty="0" smtClean="0">
                <a:latin typeface="Arial Narrow" pitchFamily="34" charset="0"/>
              </a:rPr>
              <a:t>and</a:t>
            </a:r>
            <a:r>
              <a:rPr lang="en-US" sz="1600" b="1" dirty="0" smtClean="0">
                <a:latin typeface="Arial Narrow" pitchFamily="34" charset="0"/>
              </a:rPr>
              <a:t> Al-Qaeda </a:t>
            </a:r>
          </a:p>
          <a:p>
            <a:endParaRPr lang="en-US" sz="1600" b="1" dirty="0" smtClean="0">
              <a:latin typeface="Arial Narrow" pitchFamily="34" charset="0"/>
            </a:endParaRPr>
          </a:p>
          <a:p>
            <a:r>
              <a:rPr lang="en-US" sz="1000" dirty="0" smtClean="0">
                <a:latin typeface="Arial Narrow" pitchFamily="34" charset="0"/>
              </a:rPr>
              <a:t>Shelley, L. I. (2002). The Nexus of Organized International Criminals and Terrorism. International Annals of Criminology, P1-6.</a:t>
            </a:r>
            <a:endParaRPr lang="el-GR" sz="1000" dirty="0">
              <a:latin typeface="Arial Narrow" pitchFamily="34" charset="0"/>
            </a:endParaRPr>
          </a:p>
        </p:txBody>
      </p:sp>
      <p:sp>
        <p:nvSpPr>
          <p:cNvPr id="3" name="2 - TextBox"/>
          <p:cNvSpPr txBox="1"/>
          <p:nvPr/>
        </p:nvSpPr>
        <p:spPr>
          <a:xfrm>
            <a:off x="122548" y="263951"/>
            <a:ext cx="1692836" cy="307777"/>
          </a:xfrm>
          <a:prstGeom prst="rect">
            <a:avLst/>
          </a:prstGeom>
          <a:noFill/>
        </p:spPr>
        <p:txBody>
          <a:bodyPr wrap="none" rtlCol="0">
            <a:spAutoFit/>
          </a:bodyPr>
          <a:lstStyle/>
          <a:p>
            <a:r>
              <a:rPr lang="en-US" sz="1400" dirty="0" smtClean="0">
                <a:solidFill>
                  <a:schemeClr val="bg1"/>
                </a:solidFill>
                <a:latin typeface="Arial Black" pitchFamily="34" charset="0"/>
              </a:rPr>
              <a:t>Transformation</a:t>
            </a:r>
            <a:endParaRPr lang="el-GR" sz="1400" dirty="0">
              <a:solidFill>
                <a:schemeClr val="bg1"/>
              </a:solidFill>
              <a:latin typeface="Arial Black" pitchFamily="34" charset="0"/>
            </a:endParaRPr>
          </a:p>
        </p:txBody>
      </p:sp>
      <p:pic>
        <p:nvPicPr>
          <p:cNvPr id="142338" name="Picture 2" descr="http://wikitravel.org/upload/shared/thumb/6/68/Map_of_Central_Asia.png/350px-Map_of_Central_Asia.png"/>
          <p:cNvPicPr>
            <a:picLocks noChangeAspect="1" noChangeArrowheads="1"/>
          </p:cNvPicPr>
          <p:nvPr/>
        </p:nvPicPr>
        <p:blipFill>
          <a:blip r:embed="rId2" cstate="print"/>
          <a:srcRect l="19651" t="22522" r="5698" b="8066"/>
          <a:stretch>
            <a:fillRect/>
          </a:stretch>
        </p:blipFill>
        <p:spPr bwMode="auto">
          <a:xfrm>
            <a:off x="6231117" y="1067192"/>
            <a:ext cx="2271860" cy="1798556"/>
          </a:xfrm>
          <a:prstGeom prst="rect">
            <a:avLst/>
          </a:prstGeom>
          <a:noFill/>
        </p:spPr>
      </p:pic>
      <p:cxnSp>
        <p:nvCxnSpPr>
          <p:cNvPr id="6" name="5 - Ευθύγραμμο βέλος σύνδεσης"/>
          <p:cNvCxnSpPr/>
          <p:nvPr/>
        </p:nvCxnSpPr>
        <p:spPr>
          <a:xfrm flipH="1">
            <a:off x="7021848" y="1308083"/>
            <a:ext cx="47134" cy="2922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7437001" y="2269991"/>
            <a:ext cx="9427" cy="2262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113120" y="3007135"/>
            <a:ext cx="5848630" cy="2031325"/>
          </a:xfrm>
          <a:prstGeom prst="rect">
            <a:avLst/>
          </a:prstGeom>
          <a:noFill/>
        </p:spPr>
        <p:txBody>
          <a:bodyPr wrap="square" rtlCol="0">
            <a:spAutoFit/>
          </a:bodyPr>
          <a:lstStyle/>
          <a:p>
            <a:r>
              <a:rPr lang="en-US" sz="1600" b="1" dirty="0" smtClean="0">
                <a:solidFill>
                  <a:srgbClr val="FF0000"/>
                </a:solidFill>
                <a:latin typeface="Arial Narrow" pitchFamily="34" charset="0"/>
              </a:rPr>
              <a:t>Terrorism  </a:t>
            </a:r>
            <a:r>
              <a:rPr lang="en-US" sz="1600" b="1" dirty="0" smtClean="0">
                <a:latin typeface="Arial Narrow" pitchFamily="34" charset="0"/>
              </a:rPr>
              <a:t>►</a:t>
            </a:r>
            <a:r>
              <a:rPr lang="en-US" sz="1600" b="1" dirty="0" smtClean="0">
                <a:solidFill>
                  <a:srgbClr val="FF0000"/>
                </a:solidFill>
                <a:latin typeface="Arial Narrow" pitchFamily="34" charset="0"/>
              </a:rPr>
              <a:t>Crime</a:t>
            </a:r>
          </a:p>
          <a:p>
            <a:r>
              <a:rPr lang="en-US" sz="1600" dirty="0" smtClean="0">
                <a:latin typeface="Arial Narrow" pitchFamily="34" charset="0"/>
              </a:rPr>
              <a:t>Provisional Irish Republican Army </a:t>
            </a:r>
            <a:r>
              <a:rPr lang="en-US" sz="1600" b="1" dirty="0" smtClean="0">
                <a:latin typeface="Arial Narrow" pitchFamily="34" charset="0"/>
              </a:rPr>
              <a:t>(IRA</a:t>
            </a:r>
            <a:r>
              <a:rPr lang="en-US" sz="1600" dirty="0" smtClean="0">
                <a:latin typeface="Arial Narrow" pitchFamily="34" charset="0"/>
              </a:rPr>
              <a:t>) encouraged its members to involve in criminal activities (policing, bank robbery, fuel laundering and kidnapping) in order to raise funds for organizational needs, rather than ally with any other organized criminal organizations.</a:t>
            </a:r>
          </a:p>
          <a:p>
            <a:endParaRPr lang="en-US" sz="1600" dirty="0" smtClean="0">
              <a:latin typeface="Arial Narrow" pitchFamily="34" charset="0"/>
            </a:endParaRPr>
          </a:p>
          <a:p>
            <a:r>
              <a:rPr lang="en-US" sz="1000" dirty="0" smtClean="0">
                <a:latin typeface="Arial Narrow" pitchFamily="34" charset="0"/>
              </a:rPr>
              <a:t>David, L. &amp; Sean, O. (2005). IRA plc turns from terror into biggest crime gang in Europe. </a:t>
            </a:r>
            <a:r>
              <a:rPr lang="en-US" sz="1000" i="1" dirty="0" smtClean="0">
                <a:latin typeface="Arial Narrow" pitchFamily="34" charset="0"/>
              </a:rPr>
              <a:t>The Times, 25 </a:t>
            </a:r>
            <a:r>
              <a:rPr lang="en-US" sz="1000" dirty="0" smtClean="0">
                <a:latin typeface="Arial Narrow" pitchFamily="34" charset="0"/>
              </a:rPr>
              <a:t>February.</a:t>
            </a:r>
          </a:p>
          <a:p>
            <a:r>
              <a:rPr lang="en-US" sz="1000" dirty="0" err="1" smtClean="0">
                <a:latin typeface="Arial Narrow" pitchFamily="34" charset="0"/>
              </a:rPr>
              <a:t>Diarmaid</a:t>
            </a:r>
            <a:r>
              <a:rPr lang="en-US" sz="1000" dirty="0" smtClean="0">
                <a:latin typeface="Arial Narrow" pitchFamily="34" charset="0"/>
              </a:rPr>
              <a:t>, M. &amp; </a:t>
            </a:r>
            <a:r>
              <a:rPr lang="en-US" sz="1000" dirty="0" err="1" smtClean="0">
                <a:latin typeface="Arial Narrow" pitchFamily="34" charset="0"/>
              </a:rPr>
              <a:t>Bronagh</a:t>
            </a:r>
            <a:r>
              <a:rPr lang="en-US" sz="1000" dirty="0" smtClean="0">
                <a:latin typeface="Arial Narrow" pitchFamily="34" charset="0"/>
              </a:rPr>
              <a:t>, M. (2008). IRA kidnap gang 'captured' seven </a:t>
            </a:r>
            <a:r>
              <a:rPr lang="en-US" sz="1000" dirty="0" err="1" smtClean="0">
                <a:latin typeface="Arial Narrow" pitchFamily="34" charset="0"/>
              </a:rPr>
              <a:t>gardai</a:t>
            </a:r>
            <a:r>
              <a:rPr lang="en-US" sz="1000" dirty="0" smtClean="0">
                <a:latin typeface="Arial Narrow" pitchFamily="34" charset="0"/>
              </a:rPr>
              <a:t> and soldiers. </a:t>
            </a:r>
            <a:r>
              <a:rPr lang="en-US" sz="1000" i="1" dirty="0" smtClean="0">
                <a:latin typeface="Arial Narrow" pitchFamily="34" charset="0"/>
              </a:rPr>
              <a:t>Irish Independent, </a:t>
            </a:r>
            <a:r>
              <a:rPr lang="en-US" sz="1000" dirty="0" smtClean="0">
                <a:latin typeface="Arial Narrow" pitchFamily="34" charset="0"/>
              </a:rPr>
              <a:t>14 June.</a:t>
            </a:r>
          </a:p>
          <a:p>
            <a:r>
              <a:rPr lang="en-US" sz="1000" dirty="0" smtClean="0">
                <a:latin typeface="Arial Narrow" pitchFamily="34" charset="0"/>
              </a:rPr>
              <a:t>Jim, C. (2008). Fuel-laundering still in full swing. </a:t>
            </a:r>
            <a:r>
              <a:rPr lang="en-US" sz="1000" i="1" dirty="0" smtClean="0">
                <a:latin typeface="Arial Narrow" pitchFamily="34" charset="0"/>
              </a:rPr>
              <a:t>Irish Independent, 25 February.</a:t>
            </a:r>
            <a:endParaRPr lang="en-US" sz="1000" dirty="0" smtClean="0">
              <a:latin typeface="Arial Narrow" pitchFamily="34" charset="0"/>
            </a:endParaRPr>
          </a:p>
        </p:txBody>
      </p:sp>
      <p:pic>
        <p:nvPicPr>
          <p:cNvPr id="142340" name="Picture 4" descr="http://i.telegraph.co.uk/multimedia/archive/01364/04-ira_1364644b.jpg"/>
          <p:cNvPicPr>
            <a:picLocks noChangeAspect="1" noChangeArrowheads="1"/>
          </p:cNvPicPr>
          <p:nvPr/>
        </p:nvPicPr>
        <p:blipFill>
          <a:blip r:embed="rId3" cstate="print"/>
          <a:srcRect/>
          <a:stretch>
            <a:fillRect/>
          </a:stretch>
        </p:blipFill>
        <p:spPr bwMode="auto">
          <a:xfrm>
            <a:off x="6080288" y="3258108"/>
            <a:ext cx="2554303" cy="1647937"/>
          </a:xfrm>
          <a:prstGeom prst="rect">
            <a:avLst/>
          </a:prstGeom>
          <a:noFill/>
        </p:spPr>
      </p:pic>
      <p:sp>
        <p:nvSpPr>
          <p:cNvPr id="11" name="10 - TextBox"/>
          <p:cNvSpPr txBox="1"/>
          <p:nvPr/>
        </p:nvSpPr>
        <p:spPr>
          <a:xfrm>
            <a:off x="103691" y="5335571"/>
            <a:ext cx="5693794" cy="1046440"/>
          </a:xfrm>
          <a:prstGeom prst="rect">
            <a:avLst/>
          </a:prstGeom>
          <a:noFill/>
        </p:spPr>
        <p:txBody>
          <a:bodyPr wrap="square" rtlCol="0">
            <a:spAutoFit/>
          </a:bodyPr>
          <a:lstStyle/>
          <a:p>
            <a:r>
              <a:rPr lang="en-US" sz="1600" b="1" dirty="0" smtClean="0">
                <a:solidFill>
                  <a:srgbClr val="FF0000"/>
                </a:solidFill>
                <a:latin typeface="Arial Narrow" pitchFamily="34" charset="0"/>
              </a:rPr>
              <a:t>Terrorism </a:t>
            </a:r>
            <a:r>
              <a:rPr lang="en-US" b="1" dirty="0" smtClean="0">
                <a:latin typeface="Arial Narrow" pitchFamily="34" charset="0"/>
              </a:rPr>
              <a:t>=</a:t>
            </a:r>
            <a:r>
              <a:rPr lang="en-US" sz="1600" b="1" dirty="0" smtClean="0">
                <a:solidFill>
                  <a:srgbClr val="FF0000"/>
                </a:solidFill>
                <a:latin typeface="Arial Narrow" pitchFamily="34" charset="0"/>
              </a:rPr>
              <a:t> Crime</a:t>
            </a:r>
          </a:p>
          <a:p>
            <a:r>
              <a:rPr lang="en-US" sz="1600" dirty="0" smtClean="0">
                <a:latin typeface="Arial Narrow" pitchFamily="34" charset="0"/>
              </a:rPr>
              <a:t>Cooperation between Somalia's al Qaeda linked militants and </a:t>
            </a:r>
            <a:r>
              <a:rPr lang="en-US" sz="1600" b="1" dirty="0" smtClean="0">
                <a:latin typeface="Arial Narrow" pitchFamily="34" charset="0"/>
              </a:rPr>
              <a:t>pirate</a:t>
            </a:r>
            <a:r>
              <a:rPr lang="en-US" sz="1600" dirty="0" smtClean="0">
                <a:latin typeface="Arial Narrow" pitchFamily="34" charset="0"/>
              </a:rPr>
              <a:t> gangs is growing as the </a:t>
            </a:r>
            <a:r>
              <a:rPr lang="en-US" sz="1600" b="1" dirty="0" smtClean="0">
                <a:latin typeface="Arial Narrow" pitchFamily="34" charset="0"/>
              </a:rPr>
              <a:t>al </a:t>
            </a:r>
            <a:r>
              <a:rPr lang="en-US" sz="1600" b="1" dirty="0" err="1" smtClean="0">
                <a:latin typeface="Arial Narrow" pitchFamily="34" charset="0"/>
              </a:rPr>
              <a:t>Shabaab</a:t>
            </a:r>
            <a:r>
              <a:rPr lang="en-US" sz="1600" b="1" dirty="0" smtClean="0">
                <a:latin typeface="Arial Narrow" pitchFamily="34" charset="0"/>
              </a:rPr>
              <a:t> </a:t>
            </a:r>
            <a:r>
              <a:rPr lang="en-US" sz="1600" dirty="0" smtClean="0">
                <a:latin typeface="Arial Narrow" pitchFamily="34" charset="0"/>
              </a:rPr>
              <a:t>group becomes more desperate for funding.</a:t>
            </a:r>
          </a:p>
          <a:p>
            <a:r>
              <a:rPr lang="en-US" sz="1200" dirty="0" smtClean="0">
                <a:latin typeface="Arial Narrow" pitchFamily="34" charset="0"/>
              </a:rPr>
              <a:t>                                                                Colonel John Steed, Head UN’s Counter-piracy Unit (2011)</a:t>
            </a:r>
            <a:endParaRPr lang="el-GR" sz="1200" dirty="0">
              <a:latin typeface="Arial Narrow" pitchFamily="34" charset="0"/>
            </a:endParaRPr>
          </a:p>
        </p:txBody>
      </p:sp>
      <p:grpSp>
        <p:nvGrpSpPr>
          <p:cNvPr id="13" name="12 - Ομάδα"/>
          <p:cNvGrpSpPr/>
          <p:nvPr/>
        </p:nvGrpSpPr>
        <p:grpSpPr>
          <a:xfrm>
            <a:off x="6100635" y="5110900"/>
            <a:ext cx="2753817" cy="1498058"/>
            <a:chOff x="6100635" y="5110900"/>
            <a:chExt cx="2753817" cy="1498058"/>
          </a:xfrm>
        </p:grpSpPr>
        <p:pic>
          <p:nvPicPr>
            <p:cNvPr id="142344" name="Picture 8" descr="http://upload.wikimedia.org/wikipedia/commons/thumb/f/ff/Flag_of_Edward_England.svg/250px-Flag_of_Edward_England.svg.png"/>
            <p:cNvPicPr>
              <a:picLocks noChangeAspect="1" noChangeArrowheads="1"/>
            </p:cNvPicPr>
            <p:nvPr/>
          </p:nvPicPr>
          <p:blipFill>
            <a:blip r:embed="rId4" cstate="print"/>
            <a:srcRect/>
            <a:stretch>
              <a:fillRect/>
            </a:stretch>
          </p:blipFill>
          <p:spPr bwMode="auto">
            <a:xfrm>
              <a:off x="7390614" y="5450034"/>
              <a:ext cx="1103951" cy="693282"/>
            </a:xfrm>
            <a:prstGeom prst="rect">
              <a:avLst/>
            </a:prstGeom>
            <a:noFill/>
          </p:spPr>
        </p:pic>
        <p:pic>
          <p:nvPicPr>
            <p:cNvPr id="142342" name="Picture 6" descr="http://upload.wikimedia.org/wikipedia/en/9/94/ShababLogo.png"/>
            <p:cNvPicPr>
              <a:picLocks noChangeAspect="1" noChangeArrowheads="1"/>
            </p:cNvPicPr>
            <p:nvPr/>
          </p:nvPicPr>
          <p:blipFill>
            <a:blip r:embed="rId5" cstate="print"/>
            <a:srcRect/>
            <a:stretch>
              <a:fillRect/>
            </a:stretch>
          </p:blipFill>
          <p:spPr bwMode="auto">
            <a:xfrm>
              <a:off x="6100635" y="5110900"/>
              <a:ext cx="1393674" cy="1412450"/>
            </a:xfrm>
            <a:prstGeom prst="rect">
              <a:avLst/>
            </a:prstGeom>
            <a:noFill/>
          </p:spPr>
        </p:pic>
        <p:pic>
          <p:nvPicPr>
            <p:cNvPr id="142346" name="Picture 10" descr="http://refuniteaustralia.files.wordpress.com/2011/11/459px-flag-map_of_somalia_svg.png"/>
            <p:cNvPicPr>
              <a:picLocks noChangeAspect="1" noChangeArrowheads="1"/>
            </p:cNvPicPr>
            <p:nvPr/>
          </p:nvPicPr>
          <p:blipFill>
            <a:blip r:embed="rId6" cstate="print"/>
            <a:srcRect/>
            <a:stretch>
              <a:fillRect/>
            </a:stretch>
          </p:blipFill>
          <p:spPr bwMode="auto">
            <a:xfrm>
              <a:off x="8012783" y="5510571"/>
              <a:ext cx="841669" cy="109838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2340"/>
                                        </p:tgtEl>
                                        <p:attrNameLst>
                                          <p:attrName>style.visibility</p:attrName>
                                        </p:attrNameLst>
                                      </p:cBhvr>
                                      <p:to>
                                        <p:strVal val="visible"/>
                                      </p:to>
                                    </p:set>
                                    <p:animEffect transition="in" filter="dissolve">
                                      <p:cBhvr>
                                        <p:cTn id="12" dur="500"/>
                                        <p:tgtEl>
                                          <p:spTgt spid="14234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5410" name="Picture 2" descr="http://jojofeelings.files.wordpress.com/2012/04/terrorist-640x480.jpg"/>
          <p:cNvPicPr>
            <a:picLocks noChangeAspect="1" noChangeArrowheads="1"/>
          </p:cNvPicPr>
          <p:nvPr/>
        </p:nvPicPr>
        <p:blipFill>
          <a:blip r:embed="rId3" cstate="print"/>
          <a:srcRect/>
          <a:stretch>
            <a:fillRect/>
          </a:stretch>
        </p:blipFill>
        <p:spPr bwMode="auto">
          <a:xfrm>
            <a:off x="6278252" y="4718115"/>
            <a:ext cx="2865748" cy="2149311"/>
          </a:xfrm>
          <a:prstGeom prst="rect">
            <a:avLst/>
          </a:prstGeom>
          <a:noFill/>
        </p:spPr>
      </p:pic>
      <p:sp>
        <p:nvSpPr>
          <p:cNvPr id="2" name="1 - TextBox"/>
          <p:cNvSpPr txBox="1"/>
          <p:nvPr/>
        </p:nvSpPr>
        <p:spPr>
          <a:xfrm>
            <a:off x="122548" y="263951"/>
            <a:ext cx="1077218" cy="307777"/>
          </a:xfrm>
          <a:prstGeom prst="rect">
            <a:avLst/>
          </a:prstGeom>
          <a:noFill/>
        </p:spPr>
        <p:txBody>
          <a:bodyPr wrap="none" rtlCol="0">
            <a:spAutoFit/>
          </a:bodyPr>
          <a:lstStyle/>
          <a:p>
            <a:r>
              <a:rPr lang="en-US" sz="1400" dirty="0" smtClean="0">
                <a:solidFill>
                  <a:schemeClr val="bg1"/>
                </a:solidFill>
                <a:latin typeface="Arial Black" pitchFamily="34" charset="0"/>
              </a:rPr>
              <a:t>Linkages</a:t>
            </a:r>
            <a:endParaRPr lang="el-GR" sz="1400" dirty="0">
              <a:solidFill>
                <a:schemeClr val="bg1"/>
              </a:solidFill>
              <a:latin typeface="Arial Black" pitchFamily="34" charset="0"/>
            </a:endParaRPr>
          </a:p>
        </p:txBody>
      </p:sp>
      <p:sp>
        <p:nvSpPr>
          <p:cNvPr id="3" name="2 - Ορθογώνιο"/>
          <p:cNvSpPr/>
          <p:nvPr/>
        </p:nvSpPr>
        <p:spPr>
          <a:xfrm>
            <a:off x="92070" y="821646"/>
            <a:ext cx="8882247" cy="5816977"/>
          </a:xfrm>
          <a:prstGeom prst="rect">
            <a:avLst/>
          </a:prstGeom>
        </p:spPr>
        <p:txBody>
          <a:bodyPr wrap="square">
            <a:spAutoFit/>
          </a:bodyPr>
          <a:lstStyle/>
          <a:p>
            <a:r>
              <a:rPr lang="en-US" sz="1600" b="1" dirty="0" smtClean="0">
                <a:solidFill>
                  <a:srgbClr val="FF0000"/>
                </a:solidFill>
                <a:latin typeface="Arial Narrow" pitchFamily="34" charset="0"/>
              </a:rPr>
              <a:t>Tactical Alliances</a:t>
            </a:r>
          </a:p>
          <a:p>
            <a:r>
              <a:rPr lang="en-US" sz="1600" dirty="0" smtClean="0">
                <a:latin typeface="Arial Narrow" pitchFamily="34" charset="0"/>
              </a:rPr>
              <a:t>Irish Republican Army </a:t>
            </a:r>
            <a:r>
              <a:rPr lang="en-US" sz="1600" u="sng" dirty="0" smtClean="0">
                <a:latin typeface="Arial Narrow" pitchFamily="34" charset="0"/>
              </a:rPr>
              <a:t>(IRA) and FARC </a:t>
            </a:r>
            <a:r>
              <a:rPr lang="en-US" sz="1600" dirty="0" smtClean="0">
                <a:latin typeface="Arial Narrow" pitchFamily="34" charset="0"/>
              </a:rPr>
              <a:t>in bomb making training</a:t>
            </a:r>
          </a:p>
          <a:p>
            <a:endParaRPr lang="en-US" sz="1000" dirty="0" smtClean="0">
              <a:latin typeface="Arial Narrow" pitchFamily="34" charset="0"/>
            </a:endParaRPr>
          </a:p>
          <a:p>
            <a:r>
              <a:rPr lang="en-US" sz="1000" dirty="0" smtClean="0">
                <a:latin typeface="Arial Narrow" pitchFamily="34" charset="0"/>
              </a:rPr>
              <a:t>Sanderson, T. M. (2004). Transnational Terror and Organized Crime: Blurring the Lines. SAIS Review, 24(1):</a:t>
            </a:r>
            <a:r>
              <a:rPr lang="el-GR" sz="1000" dirty="0" smtClean="0">
                <a:latin typeface="Arial Narrow" pitchFamily="34" charset="0"/>
              </a:rPr>
              <a:t>49-61.</a:t>
            </a:r>
            <a:endParaRPr lang="en-US" sz="1000" dirty="0" smtClean="0">
              <a:latin typeface="Arial Narrow" pitchFamily="34" charset="0"/>
            </a:endParaRPr>
          </a:p>
          <a:p>
            <a:endParaRPr lang="en-US" sz="1600" dirty="0" smtClean="0">
              <a:latin typeface="Arial Narrow" pitchFamily="34" charset="0"/>
            </a:endParaRPr>
          </a:p>
          <a:p>
            <a:r>
              <a:rPr lang="en-US" sz="1600" dirty="0" smtClean="0">
                <a:latin typeface="Arial Narrow" pitchFamily="34" charset="0"/>
              </a:rPr>
              <a:t>Italian </a:t>
            </a:r>
            <a:r>
              <a:rPr lang="en-US" sz="1600" u="sng" dirty="0" smtClean="0">
                <a:latin typeface="Arial Narrow" pitchFamily="34" charset="0"/>
              </a:rPr>
              <a:t>Red Brigades</a:t>
            </a:r>
            <a:r>
              <a:rPr lang="en-US" sz="1600" dirty="0" smtClean="0">
                <a:latin typeface="Arial Narrow" pitchFamily="34" charset="0"/>
              </a:rPr>
              <a:t> and the Naples </a:t>
            </a:r>
            <a:r>
              <a:rPr lang="en-US" sz="1600" u="sng" dirty="0" smtClean="0">
                <a:latin typeface="Arial Narrow" pitchFamily="34" charset="0"/>
              </a:rPr>
              <a:t>Camorra</a:t>
            </a:r>
            <a:r>
              <a:rPr lang="en-US" sz="1600" dirty="0" smtClean="0">
                <a:latin typeface="Arial Narrow" pitchFamily="34" charset="0"/>
              </a:rPr>
              <a:t> (1980s) to kill or kidnap a number of police officers and senior politicians</a:t>
            </a:r>
          </a:p>
          <a:p>
            <a:endParaRPr lang="en-US" sz="1000" dirty="0" smtClean="0">
              <a:latin typeface="Arial Narrow" pitchFamily="34" charset="0"/>
            </a:endParaRPr>
          </a:p>
          <a:p>
            <a:r>
              <a:rPr lang="en-US" sz="1000" dirty="0" err="1" smtClean="0">
                <a:latin typeface="Arial Narrow" pitchFamily="34" charset="0"/>
              </a:rPr>
              <a:t>Dishman</a:t>
            </a:r>
            <a:r>
              <a:rPr lang="en-US" sz="1000" dirty="0" smtClean="0">
                <a:latin typeface="Arial Narrow" pitchFamily="34" charset="0"/>
              </a:rPr>
              <a:t>, C. (2001). Terrorism, Crime, and Transformation. Studies in Conflict &amp; Terrorism, 24: 43-58.</a:t>
            </a:r>
          </a:p>
          <a:p>
            <a:endParaRPr lang="en-US" sz="1600" dirty="0" smtClean="0">
              <a:latin typeface="Arial Narrow" pitchFamily="34" charset="0"/>
            </a:endParaRPr>
          </a:p>
          <a:p>
            <a:endParaRPr lang="en-US" sz="1600" b="1" dirty="0" smtClean="0">
              <a:solidFill>
                <a:srgbClr val="FF0000"/>
              </a:solidFill>
              <a:latin typeface="Arial Narrow" pitchFamily="34" charset="0"/>
            </a:endParaRPr>
          </a:p>
          <a:p>
            <a:r>
              <a:rPr lang="en-US" sz="1600" b="1" dirty="0" smtClean="0">
                <a:solidFill>
                  <a:srgbClr val="FF0000"/>
                </a:solidFill>
                <a:latin typeface="Arial Narrow" pitchFamily="34" charset="0"/>
              </a:rPr>
              <a:t>International drug trade operations</a:t>
            </a:r>
          </a:p>
          <a:p>
            <a:r>
              <a:rPr lang="en-US" sz="1600" dirty="0" smtClean="0">
                <a:latin typeface="Arial Narrow" pitchFamily="34" charset="0"/>
              </a:rPr>
              <a:t>Colombian </a:t>
            </a:r>
            <a:r>
              <a:rPr lang="en-US" sz="1600" u="sng" dirty="0" smtClean="0">
                <a:latin typeface="Arial Narrow" pitchFamily="34" charset="0"/>
              </a:rPr>
              <a:t>Medellin cocaine cartel </a:t>
            </a:r>
            <a:r>
              <a:rPr lang="en-US" sz="1600" dirty="0" smtClean="0">
                <a:latin typeface="Arial Narrow" pitchFamily="34" charset="0"/>
              </a:rPr>
              <a:t>hired National Liberation Army (</a:t>
            </a:r>
            <a:r>
              <a:rPr lang="en-US" sz="1600" u="sng" dirty="0" smtClean="0">
                <a:latin typeface="Arial Narrow" pitchFamily="34" charset="0"/>
              </a:rPr>
              <a:t>ELN) guerrillas </a:t>
            </a:r>
            <a:r>
              <a:rPr lang="en-US" sz="1600" dirty="0" smtClean="0">
                <a:latin typeface="Arial Narrow" pitchFamily="34" charset="0"/>
              </a:rPr>
              <a:t>to plant car bombs in 1993 </a:t>
            </a:r>
          </a:p>
          <a:p>
            <a:endParaRPr lang="en-US" sz="1000" dirty="0" smtClean="0">
              <a:latin typeface="Arial Narrow" pitchFamily="34" charset="0"/>
            </a:endParaRPr>
          </a:p>
          <a:p>
            <a:r>
              <a:rPr lang="en-US" sz="1000" dirty="0" smtClean="0">
                <a:latin typeface="Arial Narrow" pitchFamily="34" charset="0"/>
              </a:rPr>
              <a:t>Clawson, P. &amp; Lee, R. (1996). The Andean Cocaine Industry. New York: St. Martin’s Press.</a:t>
            </a:r>
          </a:p>
          <a:p>
            <a:endParaRPr lang="en-US" sz="1600" dirty="0" smtClean="0">
              <a:latin typeface="Arial Narrow" pitchFamily="34" charset="0"/>
            </a:endParaRPr>
          </a:p>
          <a:p>
            <a:r>
              <a:rPr lang="en-US" sz="1600" dirty="0" smtClean="0">
                <a:latin typeface="Arial Narrow" pitchFamily="34" charset="0"/>
              </a:rPr>
              <a:t>Russian </a:t>
            </a:r>
            <a:r>
              <a:rPr lang="en-US" sz="1600" u="sng" dirty="0" smtClean="0">
                <a:latin typeface="Arial Narrow" pitchFamily="34" charset="0"/>
              </a:rPr>
              <a:t>criminal groups</a:t>
            </a:r>
            <a:r>
              <a:rPr lang="en-US" sz="1600" dirty="0" smtClean="0">
                <a:latin typeface="Arial Narrow" pitchFamily="34" charset="0"/>
              </a:rPr>
              <a:t> sent massive quantities of weapons to </a:t>
            </a:r>
            <a:r>
              <a:rPr lang="en-US" sz="1600" u="sng" dirty="0" smtClean="0">
                <a:latin typeface="Arial Narrow" pitchFamily="34" charset="0"/>
              </a:rPr>
              <a:t>Colombia</a:t>
            </a:r>
            <a:r>
              <a:rPr lang="en-US" sz="1600" dirty="0" smtClean="0">
                <a:latin typeface="Arial Narrow" pitchFamily="34" charset="0"/>
              </a:rPr>
              <a:t> for exchanging cocaine</a:t>
            </a:r>
          </a:p>
          <a:p>
            <a:endParaRPr lang="en-US" sz="1000" dirty="0" smtClean="0">
              <a:latin typeface="Arial Narrow" pitchFamily="34" charset="0"/>
            </a:endParaRPr>
          </a:p>
          <a:p>
            <a:r>
              <a:rPr lang="en-US" sz="1000" dirty="0" err="1" smtClean="0">
                <a:latin typeface="Arial Narrow" pitchFamily="34" charset="0"/>
              </a:rPr>
              <a:t>Makarenko</a:t>
            </a:r>
            <a:r>
              <a:rPr lang="en-US" sz="1000" dirty="0" smtClean="0">
                <a:latin typeface="Arial Narrow" pitchFamily="34" charset="0"/>
              </a:rPr>
              <a:t>, T. (2004). The Crime-Terror Continuum: Tracing the Interplay between Transnational Organized </a:t>
            </a:r>
            <a:r>
              <a:rPr lang="pt-BR" sz="1000" dirty="0" smtClean="0">
                <a:latin typeface="Arial Narrow" pitchFamily="34" charset="0"/>
              </a:rPr>
              <a:t>Crime and Terrorism. Global crime, 6(1): 129-145.</a:t>
            </a:r>
          </a:p>
          <a:p>
            <a:endParaRPr lang="pt-BR" sz="1600" dirty="0" smtClean="0">
              <a:latin typeface="Arial Narrow" pitchFamily="34" charset="0"/>
            </a:endParaRPr>
          </a:p>
          <a:p>
            <a:endParaRPr lang="en-US" sz="1600" b="1" dirty="0" smtClean="0">
              <a:solidFill>
                <a:srgbClr val="FF0000"/>
              </a:solidFill>
              <a:latin typeface="Arial Narrow" pitchFamily="34" charset="0"/>
            </a:endParaRPr>
          </a:p>
          <a:p>
            <a:r>
              <a:rPr lang="en-US" sz="1600" b="1" dirty="0" smtClean="0">
                <a:solidFill>
                  <a:srgbClr val="FF0000"/>
                </a:solidFill>
                <a:latin typeface="Arial Narrow" pitchFamily="34" charset="0"/>
              </a:rPr>
              <a:t>Strategic Alliances</a:t>
            </a:r>
          </a:p>
          <a:p>
            <a:r>
              <a:rPr lang="en-US" sz="1600" u="sng" dirty="0" smtClean="0">
                <a:latin typeface="Arial Narrow" pitchFamily="34" charset="0"/>
              </a:rPr>
              <a:t>Central Asia:</a:t>
            </a:r>
            <a:r>
              <a:rPr lang="en-US" sz="1600" dirty="0" smtClean="0">
                <a:latin typeface="Arial Narrow" pitchFamily="34" charset="0"/>
              </a:rPr>
              <a:t> drug mafias ►transnational organized crime  ►terrorist groups (IMU, Taliban, AQ)</a:t>
            </a:r>
          </a:p>
          <a:p>
            <a:endParaRPr lang="en-US" sz="1600" dirty="0" smtClean="0">
              <a:latin typeface="Arial Narrow" pitchFamily="34" charset="0"/>
            </a:endParaRPr>
          </a:p>
          <a:p>
            <a:r>
              <a:rPr lang="en-US" sz="1600" u="sng" dirty="0" smtClean="0">
                <a:latin typeface="Arial Narrow" pitchFamily="34" charset="0"/>
              </a:rPr>
              <a:t>Chechnya:</a:t>
            </a:r>
            <a:r>
              <a:rPr lang="en-US" sz="1600" dirty="0" smtClean="0">
                <a:latin typeface="Arial Narrow" pitchFamily="34" charset="0"/>
              </a:rPr>
              <a:t> Moscow-based Chechen </a:t>
            </a:r>
            <a:r>
              <a:rPr lang="en-US" sz="1600" u="sng" dirty="0" smtClean="0">
                <a:latin typeface="Arial Narrow" pitchFamily="34" charset="0"/>
              </a:rPr>
              <a:t>Mafia</a:t>
            </a:r>
            <a:r>
              <a:rPr lang="en-US" sz="1600" dirty="0" smtClean="0">
                <a:latin typeface="Arial Narrow" pitchFamily="34" charset="0"/>
              </a:rPr>
              <a:t> </a:t>
            </a:r>
            <a:r>
              <a:rPr lang="en-US" b="1" dirty="0" smtClean="0">
                <a:solidFill>
                  <a:srgbClr val="FF0000"/>
                </a:solidFill>
                <a:latin typeface="Arial Narrow" pitchFamily="34" charset="0"/>
              </a:rPr>
              <a:t>+</a:t>
            </a:r>
            <a:r>
              <a:rPr lang="en-US" sz="1600" dirty="0" smtClean="0">
                <a:latin typeface="Arial Narrow" pitchFamily="34" charset="0"/>
              </a:rPr>
              <a:t> Grozny-based Chechen </a:t>
            </a:r>
            <a:r>
              <a:rPr lang="en-US" sz="1600" u="sng" dirty="0" smtClean="0">
                <a:latin typeface="Arial Narrow" pitchFamily="34" charset="0"/>
              </a:rPr>
              <a:t>guerrillas</a:t>
            </a:r>
            <a:r>
              <a:rPr lang="en-US" sz="1600" dirty="0" smtClean="0">
                <a:latin typeface="Arial Narrow" pitchFamily="34" charset="0"/>
              </a:rPr>
              <a:t>  </a:t>
            </a:r>
            <a:r>
              <a:rPr lang="en-US" sz="1600" dirty="0" smtClean="0">
                <a:solidFill>
                  <a:srgbClr val="FF0000"/>
                </a:solidFill>
                <a:latin typeface="Arial Narrow" pitchFamily="34" charset="0"/>
              </a:rPr>
              <a:t>►</a:t>
            </a:r>
            <a:r>
              <a:rPr lang="en-US" sz="1600" dirty="0" smtClean="0">
                <a:latin typeface="Arial Narrow" pitchFamily="34" charset="0"/>
              </a:rPr>
              <a:t>Chechen war</a:t>
            </a:r>
          </a:p>
          <a:p>
            <a:r>
              <a:rPr lang="en-US" sz="1000" dirty="0" err="1" smtClean="0">
                <a:latin typeface="Arial Narrow" pitchFamily="34" charset="0"/>
              </a:rPr>
              <a:t>Menon</a:t>
            </a:r>
            <a:r>
              <a:rPr lang="en-US" sz="1000" dirty="0" smtClean="0">
                <a:latin typeface="Arial Narrow" pitchFamily="34" charset="0"/>
              </a:rPr>
              <a:t>, R. &amp; Fuller, G. E. (2000). Russian’s Ruinous Chechen War. Foreign Affairs, 79(2): 32-44</a:t>
            </a:r>
            <a:r>
              <a:rPr lang="en-US" sz="1600" dirty="0" smtClean="0">
                <a:latin typeface="Arial Narrow" pitchFamily="34" charset="0"/>
              </a:rPr>
              <a:t>.</a:t>
            </a:r>
          </a:p>
          <a:p>
            <a:endParaRPr lang="el-GR" sz="16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anim calcmode="lin" valueType="num">
                                      <p:cBhvr additive="base">
                                        <p:cTn id="15"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3" end="1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anim calcmode="lin" valueType="num">
                                      <p:cBhvr additive="base">
                                        <p:cTn id="19" dur="5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5" end="15"/>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anim calcmode="lin" valueType="num">
                                      <p:cBhvr additive="base">
                                        <p:cTn id="23" dur="500" fill="hold"/>
                                        <p:tgtEl>
                                          <p:spTgt spid="3">
                                            <p:txEl>
                                              <p:pRg st="17" end="1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7" end="17"/>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0" end="20"/>
                                            </p:txEl>
                                          </p:spTgt>
                                        </p:tgtEl>
                                        <p:attrNameLst>
                                          <p:attrName>style.visibility</p:attrName>
                                        </p:attrNameLst>
                                      </p:cBhvr>
                                      <p:to>
                                        <p:strVal val="visible"/>
                                      </p:to>
                                    </p:set>
                                    <p:anim calcmode="lin" valueType="num">
                                      <p:cBhvr additive="base">
                                        <p:cTn id="2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0" end="2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1" end="21"/>
                                            </p:txEl>
                                          </p:spTgt>
                                        </p:tgtEl>
                                        <p:attrNameLst>
                                          <p:attrName>style.visibility</p:attrName>
                                        </p:attrNameLst>
                                      </p:cBhvr>
                                      <p:to>
                                        <p:strVal val="visible"/>
                                      </p:to>
                                    </p:set>
                                    <p:anim calcmode="lin" valueType="num">
                                      <p:cBhvr additive="base">
                                        <p:cTn id="33"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23" end="23"/>
                                            </p:txEl>
                                          </p:spTgt>
                                        </p:tgtEl>
                                        <p:attrNameLst>
                                          <p:attrName>style.visibility</p:attrName>
                                        </p:attrNameLst>
                                      </p:cBhvr>
                                      <p:to>
                                        <p:strVal val="visible"/>
                                      </p:to>
                                    </p:set>
                                    <p:anim calcmode="lin" valueType="num">
                                      <p:cBhvr additive="base">
                                        <p:cTn id="37" dur="500" fill="hold"/>
                                        <p:tgtEl>
                                          <p:spTgt spid="3">
                                            <p:txEl>
                                              <p:pRg st="23" end="2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3" end="2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24" end="24"/>
                                            </p:txEl>
                                          </p:spTgt>
                                        </p:tgtEl>
                                        <p:attrNameLst>
                                          <p:attrName>style.visibility</p:attrName>
                                        </p:attrNameLst>
                                      </p:cBhvr>
                                      <p:to>
                                        <p:strVal val="visible"/>
                                      </p:to>
                                    </p:set>
                                    <p:anim calcmode="lin" valueType="num">
                                      <p:cBhvr additive="base">
                                        <p:cTn id="41" dur="500" fill="hold"/>
                                        <p:tgtEl>
                                          <p:spTgt spid="3">
                                            <p:txEl>
                                              <p:pRg st="24" end="2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4" end="2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 Box 4"/>
          <p:cNvSpPr txBox="1">
            <a:spLocks noChangeArrowheads="1"/>
          </p:cNvSpPr>
          <p:nvPr/>
        </p:nvSpPr>
        <p:spPr bwMode="auto">
          <a:xfrm>
            <a:off x="114300" y="266254"/>
            <a:ext cx="1672253"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Trafficking hub</a:t>
            </a:r>
            <a:endParaRPr lang="el-GR" sz="1400" dirty="0">
              <a:solidFill>
                <a:schemeClr val="bg1"/>
              </a:solidFill>
              <a:latin typeface="Arial Black" pitchFamily="34" charset="0"/>
            </a:endParaRPr>
          </a:p>
        </p:txBody>
      </p:sp>
      <p:pic>
        <p:nvPicPr>
          <p:cNvPr id="125954" name="Picture 2" descr="http://3.bp.blogspot.com/-tf4bdQbnIjw/Thi3i9ygUxI/AAAAAAAADe0/xMDoVm8Epbo/s1600/110707-tri-border-map-paraguay-brazil-argentina.jpg"/>
          <p:cNvPicPr>
            <a:picLocks noChangeAspect="1" noChangeArrowheads="1"/>
          </p:cNvPicPr>
          <p:nvPr/>
        </p:nvPicPr>
        <p:blipFill>
          <a:blip r:embed="rId2" cstate="print"/>
          <a:srcRect/>
          <a:stretch>
            <a:fillRect/>
          </a:stretch>
        </p:blipFill>
        <p:spPr bwMode="auto">
          <a:xfrm>
            <a:off x="122548" y="770242"/>
            <a:ext cx="4457390" cy="3565912"/>
          </a:xfrm>
          <a:prstGeom prst="rect">
            <a:avLst/>
          </a:prstGeom>
          <a:noFill/>
        </p:spPr>
      </p:pic>
      <p:grpSp>
        <p:nvGrpSpPr>
          <p:cNvPr id="3" name="7 - Ομάδα"/>
          <p:cNvGrpSpPr/>
          <p:nvPr/>
        </p:nvGrpSpPr>
        <p:grpSpPr>
          <a:xfrm>
            <a:off x="989368" y="1862747"/>
            <a:ext cx="2516459" cy="814326"/>
            <a:chOff x="989368" y="2207388"/>
            <a:chExt cx="2516459" cy="814326"/>
          </a:xfrm>
        </p:grpSpPr>
        <p:sp>
          <p:nvSpPr>
            <p:cNvPr id="4" name="3 - Ορθογώνιο"/>
            <p:cNvSpPr/>
            <p:nvPr/>
          </p:nvSpPr>
          <p:spPr>
            <a:xfrm>
              <a:off x="989368" y="2245092"/>
              <a:ext cx="1186543" cy="276999"/>
            </a:xfrm>
            <a:prstGeom prst="rect">
              <a:avLst/>
            </a:prstGeom>
            <a:solidFill>
              <a:schemeClr val="bg1"/>
            </a:solidFill>
          </p:spPr>
          <p:txBody>
            <a:bodyPr wrap="none">
              <a:spAutoFit/>
            </a:bodyPr>
            <a:lstStyle/>
            <a:p>
              <a:r>
                <a:rPr lang="en-US" sz="1200" b="1" i="1" dirty="0" smtClean="0">
                  <a:latin typeface="Times New Roman" pitchFamily="18" charset="0"/>
                  <a:cs typeface="Times New Roman" pitchFamily="18" charset="0"/>
                </a:rPr>
                <a:t>Ciudad del Este</a:t>
              </a:r>
              <a:endParaRPr lang="el-GR" sz="1200" b="1" i="1" dirty="0">
                <a:latin typeface="Times New Roman" pitchFamily="18" charset="0"/>
                <a:cs typeface="Times New Roman" pitchFamily="18" charset="0"/>
              </a:endParaRPr>
            </a:p>
          </p:txBody>
        </p:sp>
        <p:sp>
          <p:nvSpPr>
            <p:cNvPr id="5" name="4 - Ορθογώνιο"/>
            <p:cNvSpPr/>
            <p:nvPr/>
          </p:nvSpPr>
          <p:spPr>
            <a:xfrm>
              <a:off x="2360962" y="2207388"/>
              <a:ext cx="1144865" cy="276999"/>
            </a:xfrm>
            <a:prstGeom prst="rect">
              <a:avLst/>
            </a:prstGeom>
            <a:solidFill>
              <a:schemeClr val="bg1"/>
            </a:solidFill>
          </p:spPr>
          <p:txBody>
            <a:bodyPr wrap="none">
              <a:spAutoFit/>
            </a:bodyPr>
            <a:lstStyle/>
            <a:p>
              <a:r>
                <a:rPr lang="en-US" sz="1200" b="1" i="1" dirty="0" err="1" smtClean="0">
                  <a:latin typeface="Times New Roman" pitchFamily="18" charset="0"/>
                  <a:cs typeface="Times New Roman" pitchFamily="18" charset="0"/>
                </a:rPr>
                <a:t>Foz</a:t>
              </a:r>
              <a:r>
                <a:rPr lang="en-US" sz="1200" b="1" i="1" dirty="0" smtClean="0">
                  <a:latin typeface="Times New Roman" pitchFamily="18" charset="0"/>
                  <a:cs typeface="Times New Roman" pitchFamily="18" charset="0"/>
                </a:rPr>
                <a:t> do Iguaçu </a:t>
              </a:r>
              <a:endParaRPr lang="el-GR" sz="1200" b="1" i="1" dirty="0">
                <a:latin typeface="Times New Roman" pitchFamily="18" charset="0"/>
                <a:cs typeface="Times New Roman" pitchFamily="18" charset="0"/>
              </a:endParaRPr>
            </a:p>
          </p:txBody>
        </p:sp>
        <p:sp>
          <p:nvSpPr>
            <p:cNvPr id="6" name="5 - Ορθογώνιο"/>
            <p:cNvSpPr/>
            <p:nvPr/>
          </p:nvSpPr>
          <p:spPr>
            <a:xfrm>
              <a:off x="1191266" y="2744715"/>
              <a:ext cx="1093569" cy="276999"/>
            </a:xfrm>
            <a:prstGeom prst="rect">
              <a:avLst/>
            </a:prstGeom>
            <a:solidFill>
              <a:schemeClr val="bg1"/>
            </a:solidFill>
          </p:spPr>
          <p:txBody>
            <a:bodyPr wrap="none">
              <a:spAutoFit/>
            </a:bodyPr>
            <a:lstStyle/>
            <a:p>
              <a:r>
                <a:rPr lang="en-US" sz="1200" b="1" i="1" dirty="0" smtClean="0">
                  <a:latin typeface="Times New Roman" pitchFamily="18" charset="0"/>
                  <a:cs typeface="Times New Roman" pitchFamily="18" charset="0"/>
                </a:rPr>
                <a:t>Puerto </a:t>
              </a:r>
              <a:r>
                <a:rPr lang="en-US" sz="1200" b="1" i="1" dirty="0" err="1" smtClean="0">
                  <a:latin typeface="Times New Roman" pitchFamily="18" charset="0"/>
                  <a:cs typeface="Times New Roman" pitchFamily="18" charset="0"/>
                </a:rPr>
                <a:t>Iguazú</a:t>
              </a:r>
              <a:endParaRPr lang="el-GR" sz="1200" b="1" i="1" dirty="0">
                <a:latin typeface="Times New Roman" pitchFamily="18" charset="0"/>
                <a:cs typeface="Times New Roman" pitchFamily="18" charset="0"/>
              </a:endParaRPr>
            </a:p>
          </p:txBody>
        </p:sp>
        <p:sp>
          <p:nvSpPr>
            <p:cNvPr id="7" name="6 - Έλλειψη"/>
            <p:cNvSpPr/>
            <p:nvPr/>
          </p:nvSpPr>
          <p:spPr>
            <a:xfrm>
              <a:off x="2007908" y="2348197"/>
              <a:ext cx="480767" cy="4756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8 - Ορθογώνιο"/>
          <p:cNvSpPr/>
          <p:nvPr/>
        </p:nvSpPr>
        <p:spPr>
          <a:xfrm>
            <a:off x="4579938" y="1296211"/>
            <a:ext cx="4572000" cy="2585323"/>
          </a:xfrm>
          <a:prstGeom prst="rect">
            <a:avLst/>
          </a:prstGeom>
        </p:spPr>
        <p:txBody>
          <a:bodyPr>
            <a:spAutoFit/>
          </a:bodyPr>
          <a:lstStyle/>
          <a:p>
            <a:r>
              <a:rPr lang="en-US" dirty="0" smtClean="0">
                <a:latin typeface="Arial Narrow" pitchFamily="34" charset="0"/>
              </a:rPr>
              <a:t>Tri-Border Area has one of the </a:t>
            </a:r>
            <a:r>
              <a:rPr lang="en-US" b="1" dirty="0" smtClean="0">
                <a:solidFill>
                  <a:srgbClr val="FF0000"/>
                </a:solidFill>
                <a:latin typeface="Arial Narrow" pitchFamily="34" charset="0"/>
              </a:rPr>
              <a:t>most</a:t>
            </a:r>
            <a:r>
              <a:rPr lang="en-US" dirty="0" smtClean="0">
                <a:latin typeface="Arial Narrow" pitchFamily="34" charset="0"/>
              </a:rPr>
              <a:t> important Arab communities in South America;</a:t>
            </a:r>
          </a:p>
          <a:p>
            <a:endParaRPr lang="en-US" dirty="0" smtClean="0">
              <a:latin typeface="Arial Narrow" pitchFamily="34" charset="0"/>
            </a:endParaRPr>
          </a:p>
          <a:p>
            <a:r>
              <a:rPr lang="en-US" dirty="0" smtClean="0">
                <a:latin typeface="Arial Narrow" pitchFamily="34" charset="0"/>
              </a:rPr>
              <a:t>Of the Arab population in Ciudad del Este and </a:t>
            </a:r>
            <a:r>
              <a:rPr lang="en-US" dirty="0" err="1" smtClean="0">
                <a:latin typeface="Arial Narrow" pitchFamily="34" charset="0"/>
              </a:rPr>
              <a:t>Foz</a:t>
            </a:r>
            <a:r>
              <a:rPr lang="en-US" dirty="0" smtClean="0">
                <a:latin typeface="Arial Narrow" pitchFamily="34" charset="0"/>
              </a:rPr>
              <a:t> do Iguaçu, an estimated </a:t>
            </a:r>
            <a:r>
              <a:rPr lang="en-US" b="1" dirty="0" smtClean="0">
                <a:solidFill>
                  <a:srgbClr val="FF0000"/>
                </a:solidFill>
                <a:latin typeface="Arial Narrow" pitchFamily="34" charset="0"/>
              </a:rPr>
              <a:t>90%</a:t>
            </a:r>
            <a:r>
              <a:rPr lang="en-US" dirty="0" smtClean="0">
                <a:latin typeface="Arial Narrow" pitchFamily="34" charset="0"/>
              </a:rPr>
              <a:t> is of </a:t>
            </a:r>
            <a:r>
              <a:rPr lang="en-US" b="1" dirty="0" smtClean="0">
                <a:solidFill>
                  <a:srgbClr val="FF0000"/>
                </a:solidFill>
                <a:latin typeface="Arial Narrow" pitchFamily="34" charset="0"/>
              </a:rPr>
              <a:t>Lebanese</a:t>
            </a:r>
            <a:r>
              <a:rPr lang="en-US" dirty="0" smtClean="0">
                <a:latin typeface="Arial Narrow" pitchFamily="34" charset="0"/>
              </a:rPr>
              <a:t> origin;</a:t>
            </a:r>
          </a:p>
          <a:p>
            <a:endParaRPr lang="en-US" dirty="0" smtClean="0">
              <a:latin typeface="Arial Narrow" pitchFamily="34" charset="0"/>
            </a:endParaRPr>
          </a:p>
          <a:p>
            <a:r>
              <a:rPr lang="en-US" b="1" dirty="0" smtClean="0">
                <a:solidFill>
                  <a:srgbClr val="FF0000"/>
                </a:solidFill>
                <a:latin typeface="Arial Narrow" pitchFamily="34" charset="0"/>
              </a:rPr>
              <a:t>Extremist cells </a:t>
            </a:r>
            <a:r>
              <a:rPr lang="en-US" dirty="0" smtClean="0">
                <a:latin typeface="Arial Narrow" pitchFamily="34" charset="0"/>
              </a:rPr>
              <a:t>tied to al Qaeda, </a:t>
            </a:r>
            <a:r>
              <a:rPr lang="en-US" dirty="0" err="1" smtClean="0">
                <a:latin typeface="Arial Narrow" pitchFamily="34" charset="0"/>
              </a:rPr>
              <a:t>Hizballah</a:t>
            </a:r>
            <a:r>
              <a:rPr lang="en-US" dirty="0" smtClean="0">
                <a:latin typeface="Arial Narrow" pitchFamily="34" charset="0"/>
              </a:rPr>
              <a:t>, Al-Jihad (Egyptian Islamic Jihad),  al-</a:t>
            </a:r>
            <a:r>
              <a:rPr lang="en-US" dirty="0" err="1" smtClean="0">
                <a:latin typeface="Arial Narrow" pitchFamily="34" charset="0"/>
              </a:rPr>
              <a:t>Muqawamah</a:t>
            </a:r>
            <a:endParaRPr lang="en-US" dirty="0" smtClean="0">
              <a:latin typeface="Arial Narrow" pitchFamily="34" charset="0"/>
            </a:endParaRPr>
          </a:p>
          <a:p>
            <a:endParaRPr lang="en-US" dirty="0">
              <a:latin typeface="Arial Narrow" pitchFamily="34" charset="0"/>
            </a:endParaRPr>
          </a:p>
        </p:txBody>
      </p:sp>
      <p:pic>
        <p:nvPicPr>
          <p:cNvPr id="125955" name="Picture 3"/>
          <p:cNvPicPr>
            <a:picLocks noChangeAspect="1" noChangeArrowheads="1"/>
          </p:cNvPicPr>
          <p:nvPr/>
        </p:nvPicPr>
        <p:blipFill>
          <a:blip r:embed="rId3" cstate="print"/>
          <a:srcRect l="45353" t="47062" r="32211" b="26280"/>
          <a:stretch>
            <a:fillRect/>
          </a:stretch>
        </p:blipFill>
        <p:spPr bwMode="auto">
          <a:xfrm>
            <a:off x="5004938" y="3668416"/>
            <a:ext cx="3895144" cy="2892640"/>
          </a:xfrm>
          <a:prstGeom prst="rect">
            <a:avLst/>
          </a:prstGeom>
          <a:noFill/>
          <a:ln w="9525">
            <a:noFill/>
            <a:miter lim="800000"/>
            <a:headEnd/>
            <a:tailEnd/>
          </a:ln>
        </p:spPr>
      </p:pic>
      <p:pic>
        <p:nvPicPr>
          <p:cNvPr id="125957" name="Picture 5" descr="http://newsbusters.org/static/2007/05/2007-05-09-MSNBCwebsite.jpg"/>
          <p:cNvPicPr>
            <a:picLocks noChangeAspect="1" noChangeArrowheads="1"/>
          </p:cNvPicPr>
          <p:nvPr/>
        </p:nvPicPr>
        <p:blipFill>
          <a:blip r:embed="rId4" cstate="print"/>
          <a:srcRect/>
          <a:stretch>
            <a:fillRect/>
          </a:stretch>
        </p:blipFill>
        <p:spPr bwMode="auto">
          <a:xfrm>
            <a:off x="127294" y="4430599"/>
            <a:ext cx="4452643" cy="2196444"/>
          </a:xfrm>
          <a:prstGeom prst="rect">
            <a:avLst/>
          </a:prstGeom>
          <a:noFill/>
        </p:spPr>
      </p:pic>
      <p:pic>
        <p:nvPicPr>
          <p:cNvPr id="95233" name="Picture 1"/>
          <p:cNvPicPr>
            <a:picLocks noChangeAspect="1" noChangeArrowheads="1"/>
          </p:cNvPicPr>
          <p:nvPr/>
        </p:nvPicPr>
        <p:blipFill>
          <a:blip r:embed="rId5" cstate="print"/>
          <a:srcRect l="31714" t="17280" r="33886" b="10857"/>
          <a:stretch>
            <a:fillRect/>
          </a:stretch>
        </p:blipFill>
        <p:spPr bwMode="auto">
          <a:xfrm>
            <a:off x="4661643" y="1053102"/>
            <a:ext cx="4356846" cy="5675398"/>
          </a:xfrm>
          <a:prstGeom prst="rect">
            <a:avLst/>
          </a:prstGeom>
          <a:noFill/>
          <a:ln w="9525">
            <a:solidFill>
              <a:schemeClr val="bg1">
                <a:lumMod val="50000"/>
              </a:schemeClr>
            </a:solidFill>
            <a:miter lim="800000"/>
            <a:headEnd/>
            <a:tailEnd/>
          </a:ln>
        </p:spPr>
      </p:pic>
      <p:pic>
        <p:nvPicPr>
          <p:cNvPr id="95234" name="Picture 2"/>
          <p:cNvPicPr>
            <a:picLocks noChangeAspect="1" noChangeArrowheads="1"/>
          </p:cNvPicPr>
          <p:nvPr/>
        </p:nvPicPr>
        <p:blipFill>
          <a:blip r:embed="rId6" cstate="print"/>
          <a:srcRect l="23429" t="39029" r="43771" b="52102"/>
          <a:stretch>
            <a:fillRect/>
          </a:stretch>
        </p:blipFill>
        <p:spPr bwMode="auto">
          <a:xfrm>
            <a:off x="2483133" y="2734235"/>
            <a:ext cx="6580182" cy="1111982"/>
          </a:xfrm>
          <a:prstGeom prst="rect">
            <a:avLst/>
          </a:prstGeom>
          <a:noFill/>
          <a:ln w="38100">
            <a:solidFill>
              <a:srgbClr val="FF0000"/>
            </a:solidFill>
            <a:miter lim="800000"/>
            <a:headEnd/>
            <a:tailEnd/>
          </a:ln>
        </p:spPr>
      </p:pic>
      <p:sp>
        <p:nvSpPr>
          <p:cNvPr id="14" name="13 - Έλλειψη"/>
          <p:cNvSpPr/>
          <p:nvPr/>
        </p:nvSpPr>
        <p:spPr>
          <a:xfrm>
            <a:off x="6472519" y="2779777"/>
            <a:ext cx="1583346" cy="374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 name="18 - Ομάδα"/>
          <p:cNvGrpSpPr/>
          <p:nvPr/>
        </p:nvGrpSpPr>
        <p:grpSpPr>
          <a:xfrm>
            <a:off x="4983480" y="4379976"/>
            <a:ext cx="3983863" cy="2279840"/>
            <a:chOff x="4983480" y="4379976"/>
            <a:chExt cx="3983863" cy="2279840"/>
          </a:xfrm>
        </p:grpSpPr>
        <p:pic>
          <p:nvPicPr>
            <p:cNvPr id="100354" name="Picture 2" descr="http://t3.gstatic.com/images?q=tbn:ANd9GcSRQlgYyiHAvRyMTehSGDWueJN0eWBMTgRdoM83vIkFFw9xIWpa"/>
            <p:cNvPicPr>
              <a:picLocks noChangeAspect="1" noChangeArrowheads="1"/>
            </p:cNvPicPr>
            <p:nvPr/>
          </p:nvPicPr>
          <p:blipFill>
            <a:blip r:embed="rId7" cstate="print"/>
            <a:srcRect/>
            <a:stretch>
              <a:fillRect/>
            </a:stretch>
          </p:blipFill>
          <p:spPr bwMode="auto">
            <a:xfrm>
              <a:off x="6359737" y="4919471"/>
              <a:ext cx="2607606" cy="1740345"/>
            </a:xfrm>
            <a:prstGeom prst="rect">
              <a:avLst/>
            </a:prstGeom>
            <a:noFill/>
          </p:spPr>
        </p:pic>
        <p:grpSp>
          <p:nvGrpSpPr>
            <p:cNvPr id="10" name="16 - Ομάδα"/>
            <p:cNvGrpSpPr/>
            <p:nvPr/>
          </p:nvGrpSpPr>
          <p:grpSpPr>
            <a:xfrm>
              <a:off x="4983480" y="4379976"/>
              <a:ext cx="3200400" cy="813816"/>
              <a:chOff x="5358384" y="4553712"/>
              <a:chExt cx="3200400" cy="813816"/>
            </a:xfrm>
          </p:grpSpPr>
          <p:sp>
            <p:nvSpPr>
              <p:cNvPr id="16" name="15 - Διάγραμμα ροής: Εναλλακτική διεργασία"/>
              <p:cNvSpPr/>
              <p:nvPr/>
            </p:nvSpPr>
            <p:spPr>
              <a:xfrm>
                <a:off x="5358384" y="4553712"/>
                <a:ext cx="3200400" cy="813816"/>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15" name="14 - TextBox"/>
              <p:cNvSpPr txBox="1"/>
              <p:nvPr/>
            </p:nvSpPr>
            <p:spPr>
              <a:xfrm>
                <a:off x="5376672" y="4654296"/>
                <a:ext cx="3157339" cy="646331"/>
              </a:xfrm>
              <a:prstGeom prst="rect">
                <a:avLst/>
              </a:prstGeom>
              <a:noFill/>
            </p:spPr>
            <p:txBody>
              <a:bodyPr wrap="none" rtlCol="0">
                <a:spAutoFit/>
              </a:bodyPr>
              <a:lstStyle/>
              <a:p>
                <a:r>
                  <a:rPr lang="en-US" dirty="0" err="1" smtClean="0">
                    <a:solidFill>
                      <a:schemeClr val="bg1"/>
                    </a:solidFill>
                    <a:latin typeface="Arial Black" pitchFamily="34" charset="0"/>
                  </a:rPr>
                  <a:t>Narco</a:t>
                </a:r>
                <a:r>
                  <a:rPr lang="en-US" dirty="0" smtClean="0">
                    <a:solidFill>
                      <a:schemeClr val="bg1"/>
                    </a:solidFill>
                    <a:latin typeface="Arial Black" pitchFamily="34" charset="0"/>
                  </a:rPr>
                  <a:t>-Terrorism Nexus</a:t>
                </a:r>
              </a:p>
              <a:p>
                <a:r>
                  <a:rPr lang="en-US" dirty="0" smtClean="0">
                    <a:solidFill>
                      <a:schemeClr val="bg1"/>
                    </a:solidFill>
                    <a:latin typeface="Arial Black" pitchFamily="34" charset="0"/>
                  </a:rPr>
                  <a:t>in the Amazon forests ?</a:t>
                </a:r>
                <a:endParaRPr lang="el-GR" dirty="0">
                  <a:solidFill>
                    <a:schemeClr val="bg1"/>
                  </a:solidFill>
                  <a:latin typeface="Arial Black"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25955"/>
                                        </p:tgtEl>
                                        <p:attrNameLst>
                                          <p:attrName>style.visibility</p:attrName>
                                        </p:attrNameLst>
                                      </p:cBhvr>
                                      <p:to>
                                        <p:strVal val="visible"/>
                                      </p:to>
                                    </p:set>
                                    <p:animEffect transition="in" filter="box(out)">
                                      <p:cBhvr>
                                        <p:cTn id="24" dur="500"/>
                                        <p:tgtEl>
                                          <p:spTgt spid="125955"/>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25957"/>
                                        </p:tgtEl>
                                        <p:attrNameLst>
                                          <p:attrName>style.visibility</p:attrName>
                                        </p:attrNameLst>
                                      </p:cBhvr>
                                      <p:to>
                                        <p:strVal val="visible"/>
                                      </p:to>
                                    </p:set>
                                    <p:animEffect transition="in" filter="dissolve">
                                      <p:cBhvr>
                                        <p:cTn id="28" dur="500"/>
                                        <p:tgtEl>
                                          <p:spTgt spid="12595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5233"/>
                                        </p:tgtEl>
                                        <p:attrNameLst>
                                          <p:attrName>style.visibility</p:attrName>
                                        </p:attrNameLst>
                                      </p:cBhvr>
                                      <p:to>
                                        <p:strVal val="visible"/>
                                      </p:to>
                                    </p:set>
                                    <p:animEffect transition="in" filter="dissolve">
                                      <p:cBhvr>
                                        <p:cTn id="33" dur="500"/>
                                        <p:tgtEl>
                                          <p:spTgt spid="9523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95234"/>
                                        </p:tgtEl>
                                        <p:attrNameLst>
                                          <p:attrName>style.visibility</p:attrName>
                                        </p:attrNameLst>
                                      </p:cBhvr>
                                      <p:to>
                                        <p:strVal val="visible"/>
                                      </p:to>
                                    </p:set>
                                    <p:anim calcmode="lin" valueType="num">
                                      <p:cBhvr additive="base">
                                        <p:cTn id="38" dur="500" fill="hold"/>
                                        <p:tgtEl>
                                          <p:spTgt spid="95234"/>
                                        </p:tgtEl>
                                        <p:attrNameLst>
                                          <p:attrName>ppt_x</p:attrName>
                                        </p:attrNameLst>
                                      </p:cBhvr>
                                      <p:tavLst>
                                        <p:tav tm="0">
                                          <p:val>
                                            <p:strVal val="1+#ppt_w/2"/>
                                          </p:val>
                                        </p:tav>
                                        <p:tav tm="100000">
                                          <p:val>
                                            <p:strVal val="#ppt_x"/>
                                          </p:val>
                                        </p:tav>
                                      </p:tavLst>
                                    </p:anim>
                                    <p:anim calcmode="lin" valueType="num">
                                      <p:cBhvr additive="base">
                                        <p:cTn id="39" dur="500" fill="hold"/>
                                        <p:tgtEl>
                                          <p:spTgt spid="9523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2" cstate="print"/>
          <a:srcRect l="50671" t="34155" r="27347" b="16382"/>
          <a:stretch>
            <a:fillRect/>
          </a:stretch>
        </p:blipFill>
        <p:spPr bwMode="auto">
          <a:xfrm>
            <a:off x="98765" y="1151382"/>
            <a:ext cx="3728326" cy="5243193"/>
          </a:xfrm>
          <a:prstGeom prst="rect">
            <a:avLst/>
          </a:prstGeom>
          <a:noFill/>
          <a:ln w="9525">
            <a:noFill/>
            <a:miter lim="800000"/>
            <a:headEnd/>
            <a:tailEnd/>
          </a:ln>
        </p:spPr>
      </p:pic>
      <p:grpSp>
        <p:nvGrpSpPr>
          <p:cNvPr id="2" name="5 - Ομάδα"/>
          <p:cNvGrpSpPr/>
          <p:nvPr/>
        </p:nvGrpSpPr>
        <p:grpSpPr>
          <a:xfrm>
            <a:off x="3932247" y="1037174"/>
            <a:ext cx="3936492" cy="595275"/>
            <a:chOff x="4073652" y="1367119"/>
            <a:chExt cx="3936492" cy="595275"/>
          </a:xfrm>
        </p:grpSpPr>
        <p:sp>
          <p:nvSpPr>
            <p:cNvPr id="4" name="3 - Ορθογώνιο"/>
            <p:cNvSpPr/>
            <p:nvPr/>
          </p:nvSpPr>
          <p:spPr>
            <a:xfrm>
              <a:off x="4325112" y="1377619"/>
              <a:ext cx="3685032" cy="584775"/>
            </a:xfrm>
            <a:prstGeom prst="rect">
              <a:avLst/>
            </a:prstGeom>
            <a:ln w="38100">
              <a:solidFill>
                <a:srgbClr val="FF0000"/>
              </a:solidFill>
            </a:ln>
          </p:spPr>
          <p:txBody>
            <a:bodyPr wrap="square">
              <a:spAutoFit/>
            </a:bodyPr>
            <a:lstStyle/>
            <a:p>
              <a:r>
                <a:rPr lang="en-US" sz="1600" dirty="0" smtClean="0">
                  <a:latin typeface="Arial Narrow" pitchFamily="34" charset="0"/>
                </a:rPr>
                <a:t>Each kilogram of the material confiscated contained 80 grams of U and 750 grams of </a:t>
              </a:r>
              <a:r>
                <a:rPr lang="en-US" sz="1600" dirty="0" err="1" smtClean="0">
                  <a:latin typeface="Arial Narrow" pitchFamily="34" charset="0"/>
                </a:rPr>
                <a:t>Th</a:t>
              </a:r>
              <a:endParaRPr lang="en-US" sz="1600" dirty="0">
                <a:latin typeface="Arial Narrow" pitchFamily="34" charset="0"/>
              </a:endParaRPr>
            </a:p>
          </p:txBody>
        </p:sp>
        <p:sp>
          <p:nvSpPr>
            <p:cNvPr id="5" name="4 - Ισοσκελές τρίγωνο"/>
            <p:cNvSpPr/>
            <p:nvPr/>
          </p:nvSpPr>
          <p:spPr>
            <a:xfrm rot="16200000">
              <a:off x="3893058" y="1547713"/>
              <a:ext cx="589788" cy="228600"/>
            </a:xfrm>
            <a:prstGeom prst="triangl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Text Box 4"/>
          <p:cNvSpPr txBox="1">
            <a:spLocks noChangeArrowheads="1"/>
          </p:cNvSpPr>
          <p:nvPr/>
        </p:nvSpPr>
        <p:spPr bwMode="auto">
          <a:xfrm>
            <a:off x="114300" y="266252"/>
            <a:ext cx="1888337" cy="307777"/>
          </a:xfrm>
          <a:prstGeom prst="rect">
            <a:avLst/>
          </a:prstGeom>
          <a:noFill/>
          <a:ln w="9525" algn="ctr">
            <a:noFill/>
            <a:miter lim="800000"/>
            <a:headEnd/>
            <a:tailEnd/>
          </a:ln>
        </p:spPr>
        <p:txBody>
          <a:bodyPr wrap="none">
            <a:spAutoFit/>
          </a:bodyPr>
          <a:lstStyle/>
          <a:p>
            <a:r>
              <a:rPr lang="en-US" sz="1400" dirty="0" smtClean="0">
                <a:solidFill>
                  <a:schemeClr val="bg1"/>
                </a:solidFill>
                <a:latin typeface="Arial Black" pitchFamily="34" charset="0"/>
              </a:rPr>
              <a:t>Radio-trafficking</a:t>
            </a:r>
            <a:endParaRPr lang="el-GR" sz="1400" dirty="0">
              <a:solidFill>
                <a:schemeClr val="bg1"/>
              </a:solidFill>
              <a:latin typeface="Arial Black" pitchFamily="34" charset="0"/>
            </a:endParaRPr>
          </a:p>
        </p:txBody>
      </p:sp>
      <p:sp>
        <p:nvSpPr>
          <p:cNvPr id="8" name="7 - Ορθογώνιο"/>
          <p:cNvSpPr/>
          <p:nvPr/>
        </p:nvSpPr>
        <p:spPr>
          <a:xfrm>
            <a:off x="7746784" y="1139331"/>
            <a:ext cx="1165704" cy="400110"/>
          </a:xfrm>
          <a:prstGeom prst="rect">
            <a:avLst/>
          </a:prstGeom>
          <a:solidFill>
            <a:schemeClr val="bg1"/>
          </a:solidFill>
          <a:ln w="38100">
            <a:solidFill>
              <a:srgbClr val="FF0000"/>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600 kg</a:t>
            </a:r>
            <a:endParaRPr lang="el-G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9" name="8 - Έλλειψη"/>
          <p:cNvSpPr/>
          <p:nvPr/>
        </p:nvSpPr>
        <p:spPr>
          <a:xfrm>
            <a:off x="2501211" y="1133095"/>
            <a:ext cx="813816" cy="283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TextBox"/>
          <p:cNvSpPr txBox="1"/>
          <p:nvPr/>
        </p:nvSpPr>
        <p:spPr>
          <a:xfrm>
            <a:off x="132915" y="831343"/>
            <a:ext cx="729687" cy="338554"/>
          </a:xfrm>
          <a:prstGeom prst="rect">
            <a:avLst/>
          </a:prstGeom>
          <a:noFill/>
        </p:spPr>
        <p:txBody>
          <a:bodyPr wrap="none" rtlCol="0">
            <a:spAutoFit/>
          </a:bodyPr>
          <a:lstStyle/>
          <a:p>
            <a:r>
              <a:rPr lang="en-US" sz="1600" dirty="0" smtClean="0">
                <a:latin typeface="Arial Black" pitchFamily="34" charset="0"/>
              </a:rPr>
              <a:t>2004</a:t>
            </a:r>
            <a:endParaRPr lang="el-GR" sz="1600" dirty="0">
              <a:latin typeface="Arial Black" pitchFamily="34" charset="0"/>
            </a:endParaRPr>
          </a:p>
        </p:txBody>
      </p:sp>
      <p:sp>
        <p:nvSpPr>
          <p:cNvPr id="11" name="10 - Ορθογώνιο"/>
          <p:cNvSpPr/>
          <p:nvPr/>
        </p:nvSpPr>
        <p:spPr>
          <a:xfrm>
            <a:off x="169491" y="3309367"/>
            <a:ext cx="3621024"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0" name="Picture 6" descr="http://www.v-brazil.com/graphics/amapa.gif"/>
          <p:cNvPicPr>
            <a:picLocks noChangeAspect="1" noChangeArrowheads="1"/>
          </p:cNvPicPr>
          <p:nvPr/>
        </p:nvPicPr>
        <p:blipFill>
          <a:blip r:embed="rId3" cstate="print"/>
          <a:srcRect/>
          <a:stretch>
            <a:fillRect/>
          </a:stretch>
        </p:blipFill>
        <p:spPr bwMode="auto">
          <a:xfrm>
            <a:off x="4677484" y="1777389"/>
            <a:ext cx="4197096" cy="4217373"/>
          </a:xfrm>
          <a:prstGeom prst="rect">
            <a:avLst/>
          </a:prstGeom>
          <a:noFill/>
        </p:spPr>
      </p:pic>
      <p:pic>
        <p:nvPicPr>
          <p:cNvPr id="1028" name="Picture 4" descr="http://www2.luventicus.org/maps/brazil/amapa.gif"/>
          <p:cNvPicPr>
            <a:picLocks noChangeAspect="1" noChangeArrowheads="1"/>
          </p:cNvPicPr>
          <p:nvPr/>
        </p:nvPicPr>
        <p:blipFill>
          <a:blip r:embed="rId4" cstate="print"/>
          <a:srcRect/>
          <a:stretch>
            <a:fillRect/>
          </a:stretch>
        </p:blipFill>
        <p:spPr bwMode="auto">
          <a:xfrm>
            <a:off x="3949430" y="4507866"/>
            <a:ext cx="2126449" cy="2126449"/>
          </a:xfrm>
          <a:prstGeom prst="rect">
            <a:avLst/>
          </a:prstGeom>
          <a:noFill/>
        </p:spPr>
      </p:pic>
      <p:sp>
        <p:nvSpPr>
          <p:cNvPr id="14" name="13 - Έλλειψη"/>
          <p:cNvSpPr/>
          <p:nvPr/>
        </p:nvSpPr>
        <p:spPr>
          <a:xfrm>
            <a:off x="7152459" y="3498343"/>
            <a:ext cx="813816" cy="2834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2" name="Picture 8" descr="http://www.hazmatt.net/images/radiation_symbol.png"/>
          <p:cNvPicPr>
            <a:picLocks noChangeAspect="1" noChangeArrowheads="1"/>
          </p:cNvPicPr>
          <p:nvPr/>
        </p:nvPicPr>
        <p:blipFill>
          <a:blip r:embed="rId5" cstate="print"/>
          <a:srcRect/>
          <a:stretch>
            <a:fillRect/>
          </a:stretch>
        </p:blipFill>
        <p:spPr bwMode="auto">
          <a:xfrm>
            <a:off x="3561915" y="1436556"/>
            <a:ext cx="1216152" cy="1246350"/>
          </a:xfrm>
          <a:prstGeom prst="rect">
            <a:avLst/>
          </a:prstGeom>
          <a:noFill/>
        </p:spPr>
      </p:pic>
      <p:sp>
        <p:nvSpPr>
          <p:cNvPr id="16" name="15 - Ορθογώνιο"/>
          <p:cNvSpPr/>
          <p:nvPr/>
        </p:nvSpPr>
        <p:spPr>
          <a:xfrm>
            <a:off x="139011" y="5153407"/>
            <a:ext cx="3621024" cy="7345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Ορθογώνιο"/>
          <p:cNvSpPr/>
          <p:nvPr/>
        </p:nvSpPr>
        <p:spPr>
          <a:xfrm>
            <a:off x="1649691" y="6117996"/>
            <a:ext cx="1470581" cy="226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20 - Ομάδα"/>
          <p:cNvGrpSpPr/>
          <p:nvPr/>
        </p:nvGrpSpPr>
        <p:grpSpPr>
          <a:xfrm>
            <a:off x="807687" y="1795098"/>
            <a:ext cx="7572737" cy="4605702"/>
            <a:chOff x="714375" y="1653571"/>
            <a:chExt cx="7641771" cy="4721290"/>
          </a:xfrm>
        </p:grpSpPr>
        <p:grpSp>
          <p:nvGrpSpPr>
            <p:cNvPr id="6" name="18 - Ομάδα"/>
            <p:cNvGrpSpPr/>
            <p:nvPr/>
          </p:nvGrpSpPr>
          <p:grpSpPr>
            <a:xfrm>
              <a:off x="714375" y="1653571"/>
              <a:ext cx="7641771" cy="4721290"/>
              <a:chOff x="714375" y="1653571"/>
              <a:chExt cx="7641771" cy="4721290"/>
            </a:xfrm>
          </p:grpSpPr>
          <p:pic>
            <p:nvPicPr>
              <p:cNvPr id="1033" name="Picture 9"/>
              <p:cNvPicPr>
                <a:picLocks noChangeAspect="1" noChangeArrowheads="1"/>
              </p:cNvPicPr>
              <p:nvPr/>
            </p:nvPicPr>
            <p:blipFill>
              <a:blip r:embed="rId6" cstate="print"/>
              <a:srcRect l="26239" t="40210" r="26006" b="12583"/>
              <a:stretch>
                <a:fillRect/>
              </a:stretch>
            </p:blipFill>
            <p:spPr bwMode="auto">
              <a:xfrm>
                <a:off x="714375" y="1653571"/>
                <a:ext cx="7641771" cy="4721290"/>
              </a:xfrm>
              <a:prstGeom prst="rect">
                <a:avLst/>
              </a:prstGeom>
              <a:noFill/>
              <a:ln w="9525">
                <a:noFill/>
                <a:miter lim="800000"/>
                <a:headEnd/>
                <a:tailEnd/>
              </a:ln>
            </p:spPr>
          </p:pic>
          <p:sp>
            <p:nvSpPr>
              <p:cNvPr id="18" name="17 - TextBox"/>
              <p:cNvSpPr txBox="1"/>
              <p:nvPr/>
            </p:nvSpPr>
            <p:spPr>
              <a:xfrm>
                <a:off x="1060704" y="1911096"/>
                <a:ext cx="4719754" cy="1384995"/>
              </a:xfrm>
              <a:prstGeom prst="rect">
                <a:avLst/>
              </a:prstGeom>
              <a:noFill/>
            </p:spPr>
            <p:txBody>
              <a:bodyPr wrap="none" rtlCol="0">
                <a:spAutoFit/>
              </a:bodyPr>
              <a:lstStyle/>
              <a:p>
                <a:r>
                  <a:rPr lang="en-US" sz="1200" dirty="0" smtClean="0">
                    <a:latin typeface="Arial Black" pitchFamily="34" charset="0"/>
                  </a:rPr>
                  <a:t>IAEA INCIDENT AND TRAFFICKING DATABASE (ITDB) </a:t>
                </a:r>
              </a:p>
              <a:p>
                <a:r>
                  <a:rPr lang="en-US" sz="1200" i="1" dirty="0" smtClean="0">
                    <a:latin typeface="Times New Roman" pitchFamily="18" charset="0"/>
                    <a:cs typeface="Times New Roman" pitchFamily="18" charset="0"/>
                  </a:rPr>
                  <a:t>2013 Fact Sheet</a:t>
                </a:r>
              </a:p>
              <a:p>
                <a:endParaRPr lang="en-US" sz="1200" i="1" dirty="0" smtClean="0">
                  <a:latin typeface="Times New Roman" pitchFamily="18" charset="0"/>
                  <a:cs typeface="Times New Roman" pitchFamily="18" charset="0"/>
                </a:endParaRPr>
              </a:p>
              <a:p>
                <a:r>
                  <a:rPr lang="en-US" sz="1600" b="1" dirty="0" smtClean="0">
                    <a:solidFill>
                      <a:srgbClr val="FF0000"/>
                    </a:solidFill>
                    <a:latin typeface="Arial Narrow" pitchFamily="34" charset="0"/>
                  </a:rPr>
                  <a:t>Confirmed incidents involving theft or loss (1993-2012)</a:t>
                </a:r>
              </a:p>
              <a:p>
                <a:pPr>
                  <a:buFont typeface="Wingdings" pitchFamily="2" charset="2"/>
                  <a:buChar char="ü"/>
                </a:pPr>
                <a:r>
                  <a:rPr lang="en-US" sz="1600" dirty="0" smtClean="0">
                    <a:latin typeface="Arial Narrow" pitchFamily="34" charset="0"/>
                  </a:rPr>
                  <a:t> Industry (construction &amp; mining)</a:t>
                </a:r>
              </a:p>
              <a:p>
                <a:pPr>
                  <a:buFont typeface="Wingdings" pitchFamily="2" charset="2"/>
                  <a:buChar char="ü"/>
                </a:pPr>
                <a:r>
                  <a:rPr lang="en-US" sz="1600" dirty="0" smtClean="0">
                    <a:latin typeface="Arial Narrow" pitchFamily="34" charset="0"/>
                  </a:rPr>
                  <a:t> Medical applications</a:t>
                </a:r>
                <a:endParaRPr lang="el-GR" sz="1600" dirty="0">
                  <a:latin typeface="Arial Narrow" pitchFamily="34" charset="0"/>
                </a:endParaRPr>
              </a:p>
            </p:txBody>
          </p:sp>
        </p:grpSp>
        <p:pic>
          <p:nvPicPr>
            <p:cNvPr id="1035" name="Picture 11" descr="http://portal.bhgi.org/SiteCollectionImages/2012%20Summit/PACT-Logo-Dark-Blue-Shadow.png"/>
            <p:cNvPicPr>
              <a:picLocks noChangeAspect="1" noChangeArrowheads="1"/>
            </p:cNvPicPr>
            <p:nvPr/>
          </p:nvPicPr>
          <p:blipFill>
            <a:blip r:embed="rId7" cstate="print"/>
            <a:srcRect r="56989"/>
            <a:stretch>
              <a:fillRect/>
            </a:stretch>
          </p:blipFill>
          <p:spPr bwMode="auto">
            <a:xfrm>
              <a:off x="1131688" y="4590288"/>
              <a:ext cx="925711" cy="1055478"/>
            </a:xfrm>
            <a:prstGeom prst="rect">
              <a:avLst/>
            </a:prstGeom>
            <a:noFill/>
          </p:spPr>
        </p:pic>
      </p:grpSp>
      <p:sp>
        <p:nvSpPr>
          <p:cNvPr id="22" name="21 - Ορθογώνιο"/>
          <p:cNvSpPr/>
          <p:nvPr/>
        </p:nvSpPr>
        <p:spPr>
          <a:xfrm>
            <a:off x="1213031" y="3721479"/>
            <a:ext cx="6740164" cy="684803"/>
          </a:xfrm>
          <a:prstGeom prst="rect">
            <a:avLst/>
          </a:prstGeom>
          <a:solidFill>
            <a:srgbClr val="A50021"/>
          </a:solidFill>
        </p:spPr>
        <p:txBody>
          <a:bodyPr wrap="square">
            <a:spAutoFit/>
          </a:bodyPr>
          <a:lstStyle/>
          <a:p>
            <a:pPr algn="ctr"/>
            <a:r>
              <a:rPr lang="en-US" sz="1600" dirty="0" smtClean="0">
                <a:solidFill>
                  <a:schemeClr val="bg1"/>
                </a:solidFill>
                <a:latin typeface="Arial Narrow" pitchFamily="34" charset="0"/>
              </a:rPr>
              <a:t>The </a:t>
            </a:r>
            <a:r>
              <a:rPr lang="en-US" sz="1600" b="1" dirty="0" smtClean="0">
                <a:solidFill>
                  <a:schemeClr val="bg1"/>
                </a:solidFill>
                <a:latin typeface="Arial Narrow" pitchFamily="34" charset="0"/>
              </a:rPr>
              <a:t>Russian Mafia </a:t>
            </a:r>
            <a:r>
              <a:rPr lang="en-US" sz="1600" dirty="0" smtClean="0">
                <a:solidFill>
                  <a:schemeClr val="bg1"/>
                </a:solidFill>
                <a:latin typeface="Arial Narrow" pitchFamily="34" charset="0"/>
              </a:rPr>
              <a:t>is not willing to ally with terror groups or involve in the </a:t>
            </a:r>
            <a:r>
              <a:rPr lang="en-US" sz="1600" b="1" dirty="0" smtClean="0">
                <a:solidFill>
                  <a:schemeClr val="bg1"/>
                </a:solidFill>
                <a:latin typeface="Arial Narrow" pitchFamily="34" charset="0"/>
              </a:rPr>
              <a:t>CBRN</a:t>
            </a:r>
            <a:r>
              <a:rPr lang="en-US" sz="1600" dirty="0" smtClean="0">
                <a:solidFill>
                  <a:schemeClr val="bg1"/>
                </a:solidFill>
                <a:latin typeface="Arial Narrow" pitchFamily="34" charset="0"/>
              </a:rPr>
              <a:t> market</a:t>
            </a:r>
          </a:p>
          <a:p>
            <a:pPr algn="ctr"/>
            <a:endParaRPr lang="en-US" sz="1200" b="1" dirty="0" smtClean="0">
              <a:solidFill>
                <a:schemeClr val="bg1"/>
              </a:solidFill>
              <a:latin typeface="Arial Narrow" pitchFamily="34" charset="0"/>
            </a:endParaRPr>
          </a:p>
          <a:p>
            <a:pPr algn="ctr"/>
            <a:r>
              <a:rPr lang="en-US" sz="1050" dirty="0" err="1" smtClean="0">
                <a:solidFill>
                  <a:schemeClr val="bg1"/>
                </a:solidFill>
                <a:latin typeface="Arial Narrow" pitchFamily="34" charset="0"/>
              </a:rPr>
              <a:t>Dishman</a:t>
            </a:r>
            <a:r>
              <a:rPr lang="en-US" sz="1050" dirty="0" smtClean="0">
                <a:solidFill>
                  <a:schemeClr val="bg1"/>
                </a:solidFill>
                <a:latin typeface="Arial Narrow" pitchFamily="34" charset="0"/>
              </a:rPr>
              <a:t>, C. (2001). Terrorism, Crime, and Transformation. Studies in Conflict &amp; Terrorism, 24: 43-58.</a:t>
            </a:r>
            <a:endParaRPr lang="el-GR" sz="1050"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ou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9265" name="Picture 1"/>
          <p:cNvPicPr>
            <a:picLocks noChangeAspect="1" noChangeArrowheads="1"/>
          </p:cNvPicPr>
          <p:nvPr/>
        </p:nvPicPr>
        <p:blipFill>
          <a:blip r:embed="rId2" cstate="print"/>
          <a:srcRect r="965"/>
          <a:stretch>
            <a:fillRect/>
          </a:stretch>
        </p:blipFill>
        <p:spPr bwMode="auto">
          <a:xfrm>
            <a:off x="5627802" y="1041663"/>
            <a:ext cx="3450209" cy="5227163"/>
          </a:xfrm>
          <a:prstGeom prst="rect">
            <a:avLst/>
          </a:prstGeom>
          <a:noFill/>
          <a:ln w="9525">
            <a:noFill/>
            <a:miter lim="800000"/>
            <a:headEnd/>
            <a:tailEnd/>
          </a:ln>
        </p:spPr>
      </p:pic>
      <p:pic>
        <p:nvPicPr>
          <p:cNvPr id="139273" name="Picture 9" descr="http://waynesword.palomar.edu/images/opium5b.jpg"/>
          <p:cNvPicPr>
            <a:picLocks noChangeAspect="1" noChangeArrowheads="1"/>
          </p:cNvPicPr>
          <p:nvPr/>
        </p:nvPicPr>
        <p:blipFill>
          <a:blip r:embed="rId3" cstate="print"/>
          <a:srcRect l="2493" t="2638" r="3141" b="9834"/>
          <a:stretch>
            <a:fillRect/>
          </a:stretch>
        </p:blipFill>
        <p:spPr bwMode="auto">
          <a:xfrm>
            <a:off x="1132" y="4266792"/>
            <a:ext cx="3628188" cy="2341398"/>
          </a:xfrm>
          <a:prstGeom prst="rect">
            <a:avLst/>
          </a:prstGeom>
          <a:ln>
            <a:noFill/>
          </a:ln>
          <a:effectLst>
            <a:softEdge rad="112500"/>
          </a:effectLst>
        </p:spPr>
      </p:pic>
      <p:grpSp>
        <p:nvGrpSpPr>
          <p:cNvPr id="14" name="13 - Ομάδα"/>
          <p:cNvGrpSpPr/>
          <p:nvPr/>
        </p:nvGrpSpPr>
        <p:grpSpPr>
          <a:xfrm>
            <a:off x="3657600" y="4283220"/>
            <a:ext cx="4895850" cy="2442069"/>
            <a:chOff x="3657600" y="4283220"/>
            <a:chExt cx="4895850" cy="2442069"/>
          </a:xfrm>
        </p:grpSpPr>
        <p:pic>
          <p:nvPicPr>
            <p:cNvPr id="139267" name="Picture 3"/>
            <p:cNvPicPr>
              <a:picLocks noChangeAspect="1" noChangeArrowheads="1"/>
            </p:cNvPicPr>
            <p:nvPr/>
          </p:nvPicPr>
          <p:blipFill>
            <a:blip r:embed="rId4" cstate="print"/>
            <a:srcRect/>
            <a:stretch>
              <a:fillRect/>
            </a:stretch>
          </p:blipFill>
          <p:spPr bwMode="auto">
            <a:xfrm>
              <a:off x="3657600" y="4283220"/>
              <a:ext cx="4895850" cy="2442069"/>
            </a:xfrm>
            <a:prstGeom prst="rect">
              <a:avLst/>
            </a:prstGeom>
            <a:noFill/>
            <a:ln w="9525">
              <a:noFill/>
              <a:miter lim="800000"/>
              <a:headEnd/>
              <a:tailEnd/>
            </a:ln>
          </p:spPr>
        </p:pic>
        <p:pic>
          <p:nvPicPr>
            <p:cNvPr id="139275" name="Picture 11" descr="http://opioids.com/afghanistan/opium-poppy.jpg"/>
            <p:cNvPicPr>
              <a:picLocks noChangeAspect="1" noChangeArrowheads="1"/>
            </p:cNvPicPr>
            <p:nvPr/>
          </p:nvPicPr>
          <p:blipFill>
            <a:blip r:embed="rId5" cstate="print"/>
            <a:srcRect/>
            <a:stretch>
              <a:fillRect/>
            </a:stretch>
          </p:blipFill>
          <p:spPr bwMode="auto">
            <a:xfrm>
              <a:off x="7467320" y="5081047"/>
              <a:ext cx="827221" cy="1192065"/>
            </a:xfrm>
            <a:prstGeom prst="rect">
              <a:avLst/>
            </a:prstGeom>
            <a:noFill/>
          </p:spPr>
        </p:pic>
        <p:sp>
          <p:nvSpPr>
            <p:cNvPr id="6" name="5 - Ορθογώνιο"/>
            <p:cNvSpPr/>
            <p:nvPr/>
          </p:nvSpPr>
          <p:spPr>
            <a:xfrm>
              <a:off x="6730989" y="5804803"/>
              <a:ext cx="96103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Why?</a:t>
              </a:r>
              <a:endParaRPr lang="el-G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grpSp>
        <p:nvGrpSpPr>
          <p:cNvPr id="23" name="22 - Ομάδα"/>
          <p:cNvGrpSpPr/>
          <p:nvPr/>
        </p:nvGrpSpPr>
        <p:grpSpPr>
          <a:xfrm>
            <a:off x="1" y="776450"/>
            <a:ext cx="5693789" cy="3429001"/>
            <a:chOff x="1" y="776450"/>
            <a:chExt cx="5693789" cy="3429001"/>
          </a:xfrm>
        </p:grpSpPr>
        <p:pic>
          <p:nvPicPr>
            <p:cNvPr id="139271" name="Picture 7" descr="http://gdb.voanews.com/7BF3CB97-8334-4705-9477-73887A255A0F_w640_r1_s.jpg"/>
            <p:cNvPicPr>
              <a:picLocks noChangeAspect="1" noChangeArrowheads="1"/>
            </p:cNvPicPr>
            <p:nvPr/>
          </p:nvPicPr>
          <p:blipFill>
            <a:blip r:embed="rId6" cstate="print"/>
            <a:srcRect/>
            <a:stretch>
              <a:fillRect/>
            </a:stretch>
          </p:blipFill>
          <p:spPr bwMode="auto">
            <a:xfrm>
              <a:off x="1" y="776450"/>
              <a:ext cx="5693789" cy="3429001"/>
            </a:xfrm>
            <a:prstGeom prst="rect">
              <a:avLst/>
            </a:prstGeom>
            <a:noFill/>
          </p:spPr>
        </p:pic>
        <p:sp>
          <p:nvSpPr>
            <p:cNvPr id="22" name="21 - TextBox"/>
            <p:cNvSpPr txBox="1"/>
            <p:nvPr/>
          </p:nvSpPr>
          <p:spPr>
            <a:xfrm rot="16891200">
              <a:off x="565608" y="3352799"/>
              <a:ext cx="893193" cy="338554"/>
            </a:xfrm>
            <a:prstGeom prst="rect">
              <a:avLst/>
            </a:prstGeom>
            <a:noFill/>
          </p:spPr>
          <p:txBody>
            <a:bodyPr wrap="none" rtlCol="0">
              <a:spAutoFit/>
            </a:bodyPr>
            <a:lstStyle/>
            <a:p>
              <a:r>
                <a:rPr lang="en-US" sz="1600" b="1" dirty="0" smtClean="0">
                  <a:solidFill>
                    <a:schemeClr val="bg1"/>
                  </a:solidFill>
                  <a:latin typeface="Arial Narrow" pitchFamily="34" charset="0"/>
                </a:rPr>
                <a:t>Helmand</a:t>
              </a:r>
              <a:endParaRPr lang="el-GR" sz="1600" b="1" dirty="0">
                <a:solidFill>
                  <a:schemeClr val="bg1"/>
                </a:solidFill>
                <a:latin typeface="Arial Narrow" pitchFamily="34" charset="0"/>
              </a:endParaRPr>
            </a:p>
          </p:txBody>
        </p:sp>
      </p:grpSp>
      <p:grpSp>
        <p:nvGrpSpPr>
          <p:cNvPr id="21" name="20 - Ομάδα"/>
          <p:cNvGrpSpPr/>
          <p:nvPr/>
        </p:nvGrpSpPr>
        <p:grpSpPr>
          <a:xfrm>
            <a:off x="596077" y="2663196"/>
            <a:ext cx="7974072" cy="2026629"/>
            <a:chOff x="527902" y="2821021"/>
            <a:chExt cx="7974072" cy="2026629"/>
          </a:xfrm>
        </p:grpSpPr>
        <p:sp>
          <p:nvSpPr>
            <p:cNvPr id="8" name="7 - TextBox"/>
            <p:cNvSpPr txBox="1"/>
            <p:nvPr/>
          </p:nvSpPr>
          <p:spPr>
            <a:xfrm>
              <a:off x="527902" y="3682331"/>
              <a:ext cx="859531" cy="307777"/>
            </a:xfrm>
            <a:prstGeom prst="rect">
              <a:avLst/>
            </a:prstGeom>
            <a:noFill/>
          </p:spPr>
          <p:txBody>
            <a:bodyPr wrap="none" rtlCol="0">
              <a:spAutoFit/>
            </a:bodyPr>
            <a:lstStyle/>
            <a:p>
              <a:r>
                <a:rPr lang="en-US" sz="1400" b="1" dirty="0" smtClean="0">
                  <a:solidFill>
                    <a:schemeClr val="bg1"/>
                  </a:solidFill>
                </a:rPr>
                <a:t>Helmand</a:t>
              </a:r>
              <a:endParaRPr lang="el-GR" sz="1400" b="1" dirty="0">
                <a:solidFill>
                  <a:schemeClr val="bg1"/>
                </a:solidFill>
              </a:endParaRPr>
            </a:p>
          </p:txBody>
        </p:sp>
        <p:pic>
          <p:nvPicPr>
            <p:cNvPr id="139269" name="Picture 5" descr="http://www.atlasgeo.net/flags/animations/RoyaumeUni.gif"/>
            <p:cNvPicPr>
              <a:picLocks noChangeAspect="1" noChangeArrowheads="1" noCrop="1"/>
            </p:cNvPicPr>
            <p:nvPr/>
          </p:nvPicPr>
          <p:blipFill>
            <a:blip r:embed="rId7" cstate="print"/>
            <a:srcRect/>
            <a:stretch>
              <a:fillRect/>
            </a:stretch>
          </p:blipFill>
          <p:spPr bwMode="auto">
            <a:xfrm>
              <a:off x="820131" y="3535051"/>
              <a:ext cx="375305" cy="205723"/>
            </a:xfrm>
            <a:prstGeom prst="rect">
              <a:avLst/>
            </a:prstGeom>
            <a:noFill/>
          </p:spPr>
        </p:pic>
        <p:pic>
          <p:nvPicPr>
            <p:cNvPr id="139277" name="Picture 13" descr="http://cdn.thedailybeast.com/content/newsweek/2013/06/12/the-taliban-s-new-role-as-afghanistan-s-drug-mafia/jcr:content/image.img.1280.1024.jpg/1371024386084.cached.jpg"/>
            <p:cNvPicPr>
              <a:picLocks noChangeAspect="1" noChangeArrowheads="1"/>
            </p:cNvPicPr>
            <p:nvPr/>
          </p:nvPicPr>
          <p:blipFill>
            <a:blip r:embed="rId8" cstate="print">
              <a:lum bright="-32000"/>
            </a:blip>
            <a:srcRect t="53561" r="25877"/>
            <a:stretch>
              <a:fillRect/>
            </a:stretch>
          </p:blipFill>
          <p:spPr bwMode="auto">
            <a:xfrm>
              <a:off x="632298" y="2821021"/>
              <a:ext cx="7869676" cy="2026629"/>
            </a:xfrm>
            <a:prstGeom prst="rect">
              <a:avLst/>
            </a:prstGeom>
            <a:noFill/>
            <a:ln w="38100">
              <a:solidFill>
                <a:srgbClr val="FFC000"/>
              </a:solidFill>
            </a:ln>
          </p:spPr>
        </p:pic>
        <p:sp>
          <p:nvSpPr>
            <p:cNvPr id="16" name="15 - Ορθογώνιο"/>
            <p:cNvSpPr/>
            <p:nvPr/>
          </p:nvSpPr>
          <p:spPr>
            <a:xfrm>
              <a:off x="1885362" y="4142184"/>
              <a:ext cx="6597258" cy="646331"/>
            </a:xfrm>
            <a:prstGeom prst="rect">
              <a:avLst/>
            </a:prstGeom>
            <a:solidFill>
              <a:schemeClr val="tx1"/>
            </a:solidFill>
          </p:spPr>
          <p:txBody>
            <a:bodyPr wrap="square">
              <a:spAutoFit/>
            </a:bodyPr>
            <a:lstStyle/>
            <a:p>
              <a:r>
                <a:rPr lang="en-US" dirty="0" smtClean="0">
                  <a:solidFill>
                    <a:schemeClr val="bg1"/>
                  </a:solidFill>
                  <a:latin typeface="Arial Black" pitchFamily="34" charset="0"/>
                </a:rPr>
                <a:t>The insurgency is earning upward of </a:t>
              </a:r>
              <a:r>
                <a:rPr lang="en-US" dirty="0" smtClean="0">
                  <a:solidFill>
                    <a:srgbClr val="FFFF00"/>
                  </a:solidFill>
                  <a:latin typeface="Arial Black" pitchFamily="34" charset="0"/>
                </a:rPr>
                <a:t>$200 </a:t>
              </a:r>
              <a:r>
                <a:rPr lang="en-US" dirty="0" smtClean="0">
                  <a:solidFill>
                    <a:schemeClr val="bg1"/>
                  </a:solidFill>
                  <a:latin typeface="Arial Black" pitchFamily="34" charset="0"/>
                </a:rPr>
                <a:t>million annually from the drug trade.</a:t>
              </a:r>
              <a:endParaRPr lang="el-GR" dirty="0">
                <a:solidFill>
                  <a:schemeClr val="bg1"/>
                </a:solidFill>
                <a:latin typeface="Arial Black" pitchFamily="34" charset="0"/>
              </a:endParaRPr>
            </a:p>
          </p:txBody>
        </p:sp>
        <p:sp>
          <p:nvSpPr>
            <p:cNvPr id="18" name="17 - TextBox"/>
            <p:cNvSpPr txBox="1"/>
            <p:nvPr/>
          </p:nvSpPr>
          <p:spPr>
            <a:xfrm>
              <a:off x="3704707" y="2911515"/>
              <a:ext cx="4746364" cy="553998"/>
            </a:xfrm>
            <a:prstGeom prst="rect">
              <a:avLst/>
            </a:prstGeom>
            <a:noFill/>
          </p:spPr>
          <p:txBody>
            <a:bodyPr wrap="none" rtlCol="0">
              <a:spAutoFit/>
            </a:bodyPr>
            <a:lstStyle/>
            <a:p>
              <a:pPr algn="r"/>
              <a:r>
                <a:rPr lang="en-US" b="1" dirty="0" smtClean="0">
                  <a:solidFill>
                    <a:schemeClr val="bg1"/>
                  </a:solidFill>
                  <a:latin typeface="Arial Narrow" pitchFamily="34" charset="0"/>
                </a:rPr>
                <a:t>Is Afghanistan destined to be run by a drug mafia?</a:t>
              </a:r>
            </a:p>
            <a:p>
              <a:pPr algn="r"/>
              <a:r>
                <a:rPr lang="en-US" sz="1200" b="1" dirty="0" smtClean="0">
                  <a:solidFill>
                    <a:srgbClr val="FFC000"/>
                  </a:solidFill>
                  <a:latin typeface="Arial Narrow" pitchFamily="34" charset="0"/>
                </a:rPr>
                <a:t>By Ron Moreau</a:t>
              </a:r>
              <a:endParaRPr lang="el-GR" sz="1200" b="1" dirty="0">
                <a:solidFill>
                  <a:srgbClr val="FFC000"/>
                </a:solidFill>
                <a:latin typeface="Arial Narrow" pitchFamily="34" charset="0"/>
              </a:endParaRPr>
            </a:p>
          </p:txBody>
        </p:sp>
        <p:sp>
          <p:nvSpPr>
            <p:cNvPr id="19" name="18 - TextBox"/>
            <p:cNvSpPr txBox="1"/>
            <p:nvPr/>
          </p:nvSpPr>
          <p:spPr>
            <a:xfrm rot="16200000">
              <a:off x="395924" y="3690895"/>
              <a:ext cx="758541" cy="307777"/>
            </a:xfrm>
            <a:prstGeom prst="rect">
              <a:avLst/>
            </a:prstGeom>
            <a:noFill/>
          </p:spPr>
          <p:txBody>
            <a:bodyPr wrap="none" rtlCol="0">
              <a:spAutoFit/>
            </a:bodyPr>
            <a:lstStyle/>
            <a:p>
              <a:r>
                <a:rPr lang="en-US" sz="1400" b="1" dirty="0" smtClean="0">
                  <a:solidFill>
                    <a:srgbClr val="FFC000"/>
                  </a:solidFill>
                  <a:latin typeface="Arial Narrow" pitchFamily="34" charset="0"/>
                </a:rPr>
                <a:t>06.12.13</a:t>
              </a:r>
              <a:endParaRPr lang="el-GR" sz="1400" b="1" dirty="0">
                <a:solidFill>
                  <a:srgbClr val="FFC000"/>
                </a:solidFill>
                <a:latin typeface="Arial Narrow" pitchFamily="34" charset="0"/>
              </a:endParaRPr>
            </a:p>
          </p:txBody>
        </p:sp>
        <p:pic>
          <p:nvPicPr>
            <p:cNvPr id="139279" name="Picture 15" descr="http://techcitement.com/admin/wp-content/uploads/2012/10/newsweek-daily-beast-logo.png"/>
            <p:cNvPicPr>
              <a:picLocks noChangeAspect="1" noChangeArrowheads="1"/>
            </p:cNvPicPr>
            <p:nvPr/>
          </p:nvPicPr>
          <p:blipFill>
            <a:blip r:embed="rId9" cstate="print"/>
            <a:srcRect/>
            <a:stretch>
              <a:fillRect/>
            </a:stretch>
          </p:blipFill>
          <p:spPr bwMode="auto">
            <a:xfrm>
              <a:off x="725863" y="2888488"/>
              <a:ext cx="1233570" cy="586452"/>
            </a:xfrm>
            <a:prstGeom prst="rect">
              <a:avLst/>
            </a:prstGeom>
            <a:noFill/>
          </p:spPr>
        </p:pic>
      </p:grpSp>
      <p:sp>
        <p:nvSpPr>
          <p:cNvPr id="20" name="19 - TextBox"/>
          <p:cNvSpPr txBox="1"/>
          <p:nvPr/>
        </p:nvSpPr>
        <p:spPr>
          <a:xfrm>
            <a:off x="122548" y="263951"/>
            <a:ext cx="3099054" cy="307777"/>
          </a:xfrm>
          <a:prstGeom prst="rect">
            <a:avLst/>
          </a:prstGeom>
          <a:noFill/>
        </p:spPr>
        <p:txBody>
          <a:bodyPr wrap="none" rtlCol="0">
            <a:spAutoFit/>
          </a:bodyPr>
          <a:lstStyle/>
          <a:p>
            <a:r>
              <a:rPr lang="en-US" sz="1400" dirty="0" smtClean="0">
                <a:solidFill>
                  <a:schemeClr val="bg1"/>
                </a:solidFill>
                <a:latin typeface="Arial Black" pitchFamily="34" charset="0"/>
              </a:rPr>
              <a:t>Drug &amp; small arms trafficking</a:t>
            </a:r>
            <a:endParaRPr lang="el-GR" sz="1400" dirty="0">
              <a:solidFill>
                <a:schemeClr val="bg1"/>
              </a:solidFill>
              <a:latin typeface="Arial Black" pitchFamily="34" charset="0"/>
            </a:endParaRPr>
          </a:p>
        </p:txBody>
      </p:sp>
      <p:grpSp>
        <p:nvGrpSpPr>
          <p:cNvPr id="26" name="25 - Ομάδα"/>
          <p:cNvGrpSpPr/>
          <p:nvPr/>
        </p:nvGrpSpPr>
        <p:grpSpPr>
          <a:xfrm>
            <a:off x="1064481" y="1642790"/>
            <a:ext cx="7034247" cy="4560046"/>
            <a:chOff x="1064481" y="1642790"/>
            <a:chExt cx="7034247" cy="4560046"/>
          </a:xfrm>
        </p:grpSpPr>
        <p:pic>
          <p:nvPicPr>
            <p:cNvPr id="6146" name="Picture 2" descr="http://bongmendoza.files.wordpress.com/2012/07/global-cocaine-flows.jpg?w=648"/>
            <p:cNvPicPr>
              <a:picLocks noChangeAspect="1" noChangeArrowheads="1"/>
            </p:cNvPicPr>
            <p:nvPr/>
          </p:nvPicPr>
          <p:blipFill>
            <a:blip r:embed="rId10" cstate="print"/>
            <a:srcRect t="13281"/>
            <a:stretch>
              <a:fillRect/>
            </a:stretch>
          </p:blipFill>
          <p:spPr bwMode="auto">
            <a:xfrm>
              <a:off x="1067498" y="1865014"/>
              <a:ext cx="7031230" cy="4337822"/>
            </a:xfrm>
            <a:prstGeom prst="rect">
              <a:avLst/>
            </a:prstGeom>
            <a:noFill/>
          </p:spPr>
        </p:pic>
        <p:pic>
          <p:nvPicPr>
            <p:cNvPr id="24" name="Picture 2" descr="http://bongmendoza.files.wordpress.com/2012/07/global-cocaine-flows.jpg?w=648"/>
            <p:cNvPicPr>
              <a:picLocks noChangeAspect="1" noChangeArrowheads="1"/>
            </p:cNvPicPr>
            <p:nvPr/>
          </p:nvPicPr>
          <p:blipFill>
            <a:blip r:embed="rId10" cstate="print"/>
            <a:srcRect l="8531" b="94834"/>
            <a:stretch>
              <a:fillRect/>
            </a:stretch>
          </p:blipFill>
          <p:spPr bwMode="auto">
            <a:xfrm>
              <a:off x="1077363" y="1642790"/>
              <a:ext cx="7016435" cy="258438"/>
            </a:xfrm>
            <a:prstGeom prst="rect">
              <a:avLst/>
            </a:prstGeom>
            <a:noFill/>
          </p:spPr>
        </p:pic>
        <p:pic>
          <p:nvPicPr>
            <p:cNvPr id="25" name="Picture 2" descr="http://bongmendoza.files.wordpress.com/2012/07/global-cocaine-flows.jpg?w=648"/>
            <p:cNvPicPr>
              <a:picLocks noChangeAspect="1" noChangeArrowheads="1"/>
            </p:cNvPicPr>
            <p:nvPr/>
          </p:nvPicPr>
          <p:blipFill>
            <a:blip r:embed="rId10" cstate="print"/>
            <a:srcRect t="3522" b="88499"/>
            <a:stretch>
              <a:fillRect/>
            </a:stretch>
          </p:blipFill>
          <p:spPr bwMode="auto">
            <a:xfrm>
              <a:off x="1064481" y="5800426"/>
              <a:ext cx="7031230" cy="399141"/>
            </a:xfrm>
            <a:prstGeom prst="rect">
              <a:avLst/>
            </a:prstGeom>
            <a:noFill/>
          </p:spPr>
        </p:pic>
      </p:grpSp>
      <p:grpSp>
        <p:nvGrpSpPr>
          <p:cNvPr id="27" name="26 - Ομάδα"/>
          <p:cNvGrpSpPr/>
          <p:nvPr/>
        </p:nvGrpSpPr>
        <p:grpSpPr>
          <a:xfrm>
            <a:off x="4946292" y="1978952"/>
            <a:ext cx="947697" cy="1659118"/>
            <a:chOff x="1459244" y="5007748"/>
            <a:chExt cx="947697" cy="1659118"/>
          </a:xfrm>
        </p:grpSpPr>
        <p:grpSp>
          <p:nvGrpSpPr>
            <p:cNvPr id="28" name="9 - Ομάδα"/>
            <p:cNvGrpSpPr/>
            <p:nvPr/>
          </p:nvGrpSpPr>
          <p:grpSpPr>
            <a:xfrm>
              <a:off x="1747065" y="5007748"/>
              <a:ext cx="659876" cy="1659118"/>
              <a:chOff x="2092751" y="885711"/>
              <a:chExt cx="659876" cy="1659118"/>
            </a:xfrm>
          </p:grpSpPr>
          <p:pic>
            <p:nvPicPr>
              <p:cNvPr id="31" name="Picture 2" descr="http://britrish.files.wordpress.com/2011/10/traffic_lights_3_states.png?w=604"/>
              <p:cNvPicPr>
                <a:picLocks noChangeAspect="1" noChangeArrowheads="1"/>
              </p:cNvPicPr>
              <p:nvPr/>
            </p:nvPicPr>
            <p:blipFill>
              <a:blip r:embed="rId11" cstate="print"/>
              <a:srcRect l="66800" t="4849" r="6555" b="25476"/>
              <a:stretch>
                <a:fillRect/>
              </a:stretch>
            </p:blipFill>
            <p:spPr bwMode="auto">
              <a:xfrm>
                <a:off x="2092751" y="885711"/>
                <a:ext cx="659876" cy="1659118"/>
              </a:xfrm>
              <a:prstGeom prst="rect">
                <a:avLst/>
              </a:prstGeom>
              <a:noFill/>
            </p:spPr>
          </p:pic>
          <p:sp>
            <p:nvSpPr>
              <p:cNvPr id="32" name="31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29" name="28 - TextBox"/>
            <p:cNvSpPr txBox="1"/>
            <p:nvPr/>
          </p:nvSpPr>
          <p:spPr>
            <a:xfrm rot="16200000">
              <a:off x="860811" y="563451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sp>
          <p:nvSpPr>
            <p:cNvPr id="30" name="29 - TextBox"/>
            <p:cNvSpPr txBox="1"/>
            <p:nvPr/>
          </p:nvSpPr>
          <p:spPr>
            <a:xfrm>
              <a:off x="1829164" y="5630342"/>
              <a:ext cx="184731" cy="253916"/>
            </a:xfrm>
            <a:prstGeom prst="rect">
              <a:avLst/>
            </a:prstGeom>
            <a:noFill/>
          </p:spPr>
          <p:txBody>
            <a:bodyPr wrap="none" rtlCol="0">
              <a:spAutoFit/>
            </a:bodyPr>
            <a:lstStyle/>
            <a:p>
              <a:endParaRPr lang="el-GR" sz="1050" dirty="0">
                <a:latin typeface="Arial Black" pitchFamily="34" charset="0"/>
              </a:endParaRPr>
            </a:p>
          </p:txBody>
        </p:sp>
      </p:grpSp>
      <p:grpSp>
        <p:nvGrpSpPr>
          <p:cNvPr id="33" name="20 - Ομάδα"/>
          <p:cNvGrpSpPr/>
          <p:nvPr/>
        </p:nvGrpSpPr>
        <p:grpSpPr>
          <a:xfrm>
            <a:off x="4951140" y="3650550"/>
            <a:ext cx="924570" cy="1594267"/>
            <a:chOff x="4016780" y="1808811"/>
            <a:chExt cx="924570" cy="1594267"/>
          </a:xfrm>
        </p:grpSpPr>
        <p:grpSp>
          <p:nvGrpSpPr>
            <p:cNvPr id="34" name="8 - Ομάδα"/>
            <p:cNvGrpSpPr/>
            <p:nvPr/>
          </p:nvGrpSpPr>
          <p:grpSpPr>
            <a:xfrm>
              <a:off x="4319181" y="1808811"/>
              <a:ext cx="622169" cy="1594267"/>
              <a:chOff x="1282045" y="922690"/>
              <a:chExt cx="622169" cy="1594267"/>
            </a:xfrm>
          </p:grpSpPr>
          <p:pic>
            <p:nvPicPr>
              <p:cNvPr id="36" name="Picture 4" descr="http://upload.wikimedia.org/wikipedia/commons/thumb/2/24/Traffic_lights_4_states.svg/580px-Traffic_lights_4_states.svg.png"/>
              <p:cNvPicPr>
                <a:picLocks noChangeAspect="1" noChangeArrowheads="1"/>
              </p:cNvPicPr>
              <p:nvPr/>
            </p:nvPicPr>
            <p:blipFill>
              <a:blip r:embed="rId12" cstate="print"/>
              <a:srcRect l="25311" r="53256" b="22108"/>
              <a:stretch>
                <a:fillRect/>
              </a:stretch>
            </p:blipFill>
            <p:spPr bwMode="auto">
              <a:xfrm>
                <a:off x="1282045" y="922690"/>
                <a:ext cx="622169" cy="1594267"/>
              </a:xfrm>
              <a:prstGeom prst="rect">
                <a:avLst/>
              </a:prstGeom>
              <a:noFill/>
            </p:spPr>
          </p:pic>
          <p:sp>
            <p:nvSpPr>
              <p:cNvPr id="37" name="36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5" name="34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23553" name="Picture 1"/>
          <p:cNvPicPr>
            <a:picLocks noChangeAspect="1" noChangeArrowheads="1"/>
          </p:cNvPicPr>
          <p:nvPr/>
        </p:nvPicPr>
        <p:blipFill>
          <a:blip r:embed="rId13" cstate="print"/>
          <a:srcRect l="20142" t="15330" r="52701" b="24548"/>
          <a:stretch>
            <a:fillRect/>
          </a:stretch>
        </p:blipFill>
        <p:spPr bwMode="auto">
          <a:xfrm>
            <a:off x="81477" y="736531"/>
            <a:ext cx="4211495" cy="5827231"/>
          </a:xfrm>
          <a:prstGeom prst="rect">
            <a:avLst/>
          </a:prstGeom>
          <a:noFill/>
          <a:ln w="28575">
            <a:solidFill>
              <a:srgbClr val="CC0000"/>
            </a:solidFill>
            <a:miter lim="800000"/>
            <a:headEnd/>
            <a:tailEnd/>
          </a:ln>
        </p:spPr>
      </p:pic>
      <p:sp>
        <p:nvSpPr>
          <p:cNvPr id="38" name="37 - Ορθογώνιο"/>
          <p:cNvSpPr/>
          <p:nvPr/>
        </p:nvSpPr>
        <p:spPr>
          <a:xfrm>
            <a:off x="1451377" y="3990377"/>
            <a:ext cx="156966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rgbClr val="00FFFF"/>
                </a:solidFill>
                <a:effectLst>
                  <a:reflection blurRad="12700" stA="50000" endPos="50000" dist="5000" dir="5400000" sy="-100000" rotWithShape="0"/>
                </a:effectLst>
                <a:latin typeface="Arial Black" pitchFamily="34" charset="0"/>
              </a:rPr>
              <a:t>254</a:t>
            </a:r>
            <a:endParaRPr lang="el-GR" sz="5400" b="1" cap="all" dirty="0">
              <a:ln w="0"/>
              <a:solidFill>
                <a:srgbClr val="00FFFF"/>
              </a:solidFill>
              <a:effectLst>
                <a:reflection blurRad="12700" stA="50000" endPos="50000" dist="5000" dir="5400000" sy="-100000" rotWithShape="0"/>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ou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ou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3553"/>
                                        </p:tgtEl>
                                        <p:attrNameLst>
                                          <p:attrName>style.visibility</p:attrName>
                                        </p:attrNameLst>
                                      </p:cBhvr>
                                      <p:to>
                                        <p:strVal val="visible"/>
                                      </p:to>
                                    </p:set>
                                    <p:anim calcmode="lin" valueType="num">
                                      <p:cBhvr additive="base">
                                        <p:cTn id="39" dur="500" fill="hold"/>
                                        <p:tgtEl>
                                          <p:spTgt spid="23553"/>
                                        </p:tgtEl>
                                        <p:attrNameLst>
                                          <p:attrName>ppt_x</p:attrName>
                                        </p:attrNameLst>
                                      </p:cBhvr>
                                      <p:tavLst>
                                        <p:tav tm="0">
                                          <p:val>
                                            <p:strVal val="0-#ppt_w/2"/>
                                          </p:val>
                                        </p:tav>
                                        <p:tav tm="100000">
                                          <p:val>
                                            <p:strVal val="#ppt_x"/>
                                          </p:val>
                                        </p:tav>
                                      </p:tavLst>
                                    </p:anim>
                                    <p:anim calcmode="lin" valueType="num">
                                      <p:cBhvr additive="base">
                                        <p:cTn id="40" dur="500" fill="hold"/>
                                        <p:tgtEl>
                                          <p:spTgt spid="2355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2" name="11 - Ομάδα"/>
          <p:cNvGrpSpPr/>
          <p:nvPr/>
        </p:nvGrpSpPr>
        <p:grpSpPr>
          <a:xfrm>
            <a:off x="0" y="951747"/>
            <a:ext cx="9144000" cy="5694149"/>
            <a:chOff x="0" y="951747"/>
            <a:chExt cx="9144000" cy="5694149"/>
          </a:xfrm>
        </p:grpSpPr>
        <p:pic>
          <p:nvPicPr>
            <p:cNvPr id="151556" name="Picture 4" descr="http://realitybasedworlddotorg.files.wordpress.com/2011/03/chernobyl_001.png"/>
            <p:cNvPicPr>
              <a:picLocks noChangeAspect="1" noChangeArrowheads="1"/>
            </p:cNvPicPr>
            <p:nvPr/>
          </p:nvPicPr>
          <p:blipFill>
            <a:blip r:embed="rId2" cstate="print"/>
            <a:srcRect/>
            <a:stretch>
              <a:fillRect/>
            </a:stretch>
          </p:blipFill>
          <p:spPr bwMode="auto">
            <a:xfrm>
              <a:off x="0" y="951747"/>
              <a:ext cx="9144000" cy="5694149"/>
            </a:xfrm>
            <a:prstGeom prst="rect">
              <a:avLst/>
            </a:prstGeom>
            <a:noFill/>
          </p:spPr>
        </p:pic>
        <p:pic>
          <p:nvPicPr>
            <p:cNvPr id="7" name="Picture 4" descr="http://realitybasedworlddotorg.files.wordpress.com/2011/03/chernobyl_001.png"/>
            <p:cNvPicPr>
              <a:picLocks noChangeAspect="1" noChangeArrowheads="1"/>
            </p:cNvPicPr>
            <p:nvPr/>
          </p:nvPicPr>
          <p:blipFill>
            <a:blip r:embed="rId2" cstate="print"/>
            <a:srcRect t="47823" r="76924" b="41085"/>
            <a:stretch>
              <a:fillRect/>
            </a:stretch>
          </p:blipFill>
          <p:spPr bwMode="auto">
            <a:xfrm>
              <a:off x="0" y="4590852"/>
              <a:ext cx="2234153" cy="876693"/>
            </a:xfrm>
            <a:prstGeom prst="rect">
              <a:avLst/>
            </a:prstGeom>
            <a:noFill/>
          </p:spPr>
        </p:pic>
        <p:sp>
          <p:nvSpPr>
            <p:cNvPr id="6" name="5 - Ορθογώνιο"/>
            <p:cNvSpPr/>
            <p:nvPr/>
          </p:nvSpPr>
          <p:spPr>
            <a:xfrm>
              <a:off x="42418" y="4528563"/>
              <a:ext cx="2644219" cy="954107"/>
            </a:xfrm>
            <a:prstGeom prst="rect">
              <a:avLst/>
            </a:prstGeom>
          </p:spPr>
          <p:txBody>
            <a:bodyPr wrap="square">
              <a:spAutoFit/>
            </a:bodyPr>
            <a:lstStyle/>
            <a:p>
              <a:r>
                <a:rPr lang="en-US" sz="1400" b="1" dirty="0" smtClean="0">
                  <a:solidFill>
                    <a:srgbClr val="FF0000"/>
                  </a:solidFill>
                  <a:latin typeface="Arial Narrow" pitchFamily="34" charset="0"/>
                </a:rPr>
                <a:t>31 deaths: </a:t>
              </a:r>
              <a:r>
                <a:rPr lang="en-US" sz="1400" dirty="0" smtClean="0">
                  <a:latin typeface="Arial Narrow" pitchFamily="34" charset="0"/>
                </a:rPr>
                <a:t>attributed to the accident, all among the reactor staff and emergency workers.</a:t>
              </a:r>
              <a:endParaRPr lang="en-US" sz="1400" baseline="30000" dirty="0" smtClean="0">
                <a:latin typeface="Arial Narrow" pitchFamily="34" charset="0"/>
              </a:endParaRPr>
            </a:p>
            <a:p>
              <a:r>
                <a:rPr lang="en-US" sz="1400" dirty="0" smtClean="0">
                  <a:latin typeface="Arial Narrow"/>
                </a:rPr>
                <a:t>►</a:t>
              </a:r>
              <a:r>
                <a:rPr lang="en-US" sz="1400" dirty="0" smtClean="0">
                  <a:latin typeface="Arial Narrow" pitchFamily="34" charset="0"/>
                </a:rPr>
                <a:t>UNSCEAR report (2008): </a:t>
              </a:r>
              <a:r>
                <a:rPr lang="en-US" sz="1400" b="1" dirty="0" smtClean="0">
                  <a:solidFill>
                    <a:srgbClr val="FF0000"/>
                  </a:solidFill>
                  <a:latin typeface="Arial Narrow" pitchFamily="34" charset="0"/>
                </a:rPr>
                <a:t>64</a:t>
              </a:r>
              <a:endParaRPr lang="el-GR" sz="1400" b="1" dirty="0">
                <a:solidFill>
                  <a:srgbClr val="FF0000"/>
                </a:solidFill>
                <a:latin typeface="Arial Narrow" pitchFamily="34" charset="0"/>
              </a:endParaRPr>
            </a:p>
          </p:txBody>
        </p:sp>
      </p:grpSp>
      <p:sp>
        <p:nvSpPr>
          <p:cNvPr id="2" name="1 - TextBox"/>
          <p:cNvSpPr txBox="1"/>
          <p:nvPr/>
        </p:nvSpPr>
        <p:spPr>
          <a:xfrm>
            <a:off x="122548" y="254524"/>
            <a:ext cx="2087623" cy="307777"/>
          </a:xfrm>
          <a:prstGeom prst="rect">
            <a:avLst/>
          </a:prstGeom>
          <a:noFill/>
        </p:spPr>
        <p:txBody>
          <a:bodyPr wrap="none" rtlCol="0">
            <a:spAutoFit/>
          </a:bodyPr>
          <a:lstStyle/>
          <a:p>
            <a:r>
              <a:rPr lang="en-US" sz="1400" dirty="0" smtClean="0">
                <a:solidFill>
                  <a:schemeClr val="bg1"/>
                </a:solidFill>
                <a:latin typeface="Arial Black" pitchFamily="34" charset="0"/>
              </a:rPr>
              <a:t>Accidents - nuclear</a:t>
            </a:r>
            <a:endParaRPr lang="el-GR" sz="1400" dirty="0">
              <a:solidFill>
                <a:schemeClr val="bg1"/>
              </a:solidFill>
              <a:latin typeface="Arial Black" pitchFamily="34" charset="0"/>
            </a:endParaRPr>
          </a:p>
        </p:txBody>
      </p:sp>
      <p:pic>
        <p:nvPicPr>
          <p:cNvPr id="151554" name="Picture 2" descr="http://images3.wikia.nocookie.net/__cb20130502234103/zombie/images/d/d0/2radiation-exposure.jpg"/>
          <p:cNvPicPr>
            <a:picLocks noChangeAspect="1" noChangeArrowheads="1"/>
          </p:cNvPicPr>
          <p:nvPr/>
        </p:nvPicPr>
        <p:blipFill>
          <a:blip r:embed="rId3" cstate="print"/>
          <a:srcRect/>
          <a:stretch>
            <a:fillRect/>
          </a:stretch>
        </p:blipFill>
        <p:spPr bwMode="auto">
          <a:xfrm>
            <a:off x="0" y="602956"/>
            <a:ext cx="7909089" cy="6052368"/>
          </a:xfrm>
          <a:prstGeom prst="rect">
            <a:avLst/>
          </a:prstGeom>
          <a:noFill/>
        </p:spPr>
      </p:pic>
      <p:sp>
        <p:nvSpPr>
          <p:cNvPr id="5" name="4 - TextBox"/>
          <p:cNvSpPr txBox="1"/>
          <p:nvPr/>
        </p:nvSpPr>
        <p:spPr>
          <a:xfrm>
            <a:off x="7824247" y="1046376"/>
            <a:ext cx="1197187" cy="276999"/>
          </a:xfrm>
          <a:prstGeom prst="rect">
            <a:avLst/>
          </a:prstGeom>
          <a:noFill/>
        </p:spPr>
        <p:txBody>
          <a:bodyPr wrap="none" rtlCol="0">
            <a:spAutoFit/>
          </a:bodyPr>
          <a:lstStyle/>
          <a:p>
            <a:r>
              <a:rPr lang="en-US" sz="1200" dirty="0" smtClean="0">
                <a:latin typeface="Arial Black" pitchFamily="34" charset="0"/>
              </a:rPr>
              <a:t>26 Apr 1986</a:t>
            </a:r>
            <a:endParaRPr lang="el-GR" sz="1200" dirty="0">
              <a:latin typeface="Arial Black" pitchFamily="34" charset="0"/>
            </a:endParaRPr>
          </a:p>
        </p:txBody>
      </p:sp>
      <p:grpSp>
        <p:nvGrpSpPr>
          <p:cNvPr id="10" name="9 - Ομάδα"/>
          <p:cNvGrpSpPr/>
          <p:nvPr/>
        </p:nvGrpSpPr>
        <p:grpSpPr>
          <a:xfrm>
            <a:off x="2323708" y="3028460"/>
            <a:ext cx="6702981" cy="3627308"/>
            <a:chOff x="2286000" y="2217738"/>
            <a:chExt cx="6702981" cy="3627308"/>
          </a:xfrm>
        </p:grpSpPr>
        <p:sp>
          <p:nvSpPr>
            <p:cNvPr id="8" name="7 - Ορθογώνιο"/>
            <p:cNvSpPr/>
            <p:nvPr/>
          </p:nvSpPr>
          <p:spPr>
            <a:xfrm>
              <a:off x="2286000" y="3105835"/>
              <a:ext cx="6367806" cy="2739211"/>
            </a:xfrm>
            <a:prstGeom prst="rect">
              <a:avLst/>
            </a:prstGeom>
            <a:solidFill>
              <a:srgbClr val="FFFF00"/>
            </a:solidFill>
          </p:spPr>
          <p:txBody>
            <a:bodyPr wrap="square">
              <a:spAutoFit/>
            </a:bodyPr>
            <a:lstStyle/>
            <a:p>
              <a:r>
                <a:rPr lang="en-US" b="1" dirty="0" smtClean="0">
                  <a:solidFill>
                    <a:srgbClr val="FF0000"/>
                  </a:solidFill>
                  <a:latin typeface="Arial Narrow" pitchFamily="34" charset="0"/>
                </a:rPr>
                <a:t>International Journal of Cancer (2006)</a:t>
              </a:r>
            </a:p>
            <a:p>
              <a:r>
                <a:rPr lang="en-US" i="1" dirty="0" smtClean="0">
                  <a:latin typeface="Times New Roman" pitchFamily="18" charset="0"/>
                  <a:cs typeface="Times New Roman" pitchFamily="18" charset="0"/>
                </a:rPr>
                <a:t>The risk projections suggest that by now Chernobyl may have caused about 1,000 cases of thyroid cancer and 4,000 cases of other cancers in Europe, representing about 0.01% of all incident cancers since the accident. Models predict that by </a:t>
              </a:r>
              <a:r>
                <a:rPr lang="en-US" b="1" i="1" dirty="0" smtClean="0">
                  <a:solidFill>
                    <a:srgbClr val="FF0000"/>
                  </a:solidFill>
                  <a:latin typeface="Times New Roman" pitchFamily="18" charset="0"/>
                  <a:cs typeface="Times New Roman" pitchFamily="18" charset="0"/>
                </a:rPr>
                <a:t>2065</a:t>
              </a:r>
              <a:r>
                <a:rPr lang="en-US" i="1" dirty="0" smtClean="0">
                  <a:latin typeface="Times New Roman" pitchFamily="18" charset="0"/>
                  <a:cs typeface="Times New Roman" pitchFamily="18" charset="0"/>
                </a:rPr>
                <a:t> about </a:t>
              </a:r>
              <a:r>
                <a:rPr lang="en-US" b="1" i="1" dirty="0" smtClean="0">
                  <a:latin typeface="Times New Roman" pitchFamily="18" charset="0"/>
                  <a:cs typeface="Times New Roman" pitchFamily="18" charset="0"/>
                </a:rPr>
                <a:t>16,000 cases of thyroid cancer </a:t>
              </a:r>
              <a:r>
                <a:rPr lang="en-US" i="1" dirty="0" smtClean="0">
                  <a:latin typeface="Times New Roman" pitchFamily="18" charset="0"/>
                  <a:cs typeface="Times New Roman" pitchFamily="18" charset="0"/>
                </a:rPr>
                <a:t>and</a:t>
              </a:r>
              <a:r>
                <a:rPr lang="en-US" b="1" i="1" dirty="0" smtClean="0">
                  <a:latin typeface="Times New Roman" pitchFamily="18" charset="0"/>
                  <a:cs typeface="Times New Roman" pitchFamily="18" charset="0"/>
                </a:rPr>
                <a:t> 25,000 cases of other cancers may be expected </a:t>
              </a:r>
              <a:r>
                <a:rPr lang="en-US" i="1" dirty="0" smtClean="0">
                  <a:latin typeface="Times New Roman" pitchFamily="18" charset="0"/>
                  <a:cs typeface="Times New Roman" pitchFamily="18" charset="0"/>
                </a:rPr>
                <a:t>due to radiation from the accident, whereas several hundred million cancer cases are expected from other causes.</a:t>
              </a:r>
            </a:p>
            <a:p>
              <a:pPr algn="r"/>
              <a:r>
                <a:rPr lang="en-US" sz="1000" dirty="0" smtClean="0">
                  <a:latin typeface="Arial Narrow" pitchFamily="34" charset="0"/>
                  <a:cs typeface="Times New Roman" pitchFamily="18" charset="0"/>
                </a:rPr>
                <a:t>http://onlinelibrary.wiley.com/doi/10.1002/ijc.22037/abstract</a:t>
              </a:r>
              <a:endParaRPr lang="el-GR" sz="1000" dirty="0">
                <a:latin typeface="Arial Narrow" pitchFamily="34" charset="0"/>
                <a:cs typeface="Times New Roman" pitchFamily="18" charset="0"/>
              </a:endParaRPr>
            </a:p>
          </p:txBody>
        </p:sp>
        <p:pic>
          <p:nvPicPr>
            <p:cNvPr id="151558" name="Picture 6" descr="International Journal of Cancer"/>
            <p:cNvPicPr>
              <a:picLocks noChangeAspect="1" noChangeArrowheads="1"/>
            </p:cNvPicPr>
            <p:nvPr/>
          </p:nvPicPr>
          <p:blipFill>
            <a:blip r:embed="rId4" cstate="print"/>
            <a:srcRect/>
            <a:stretch>
              <a:fillRect/>
            </a:stretch>
          </p:blipFill>
          <p:spPr bwMode="auto">
            <a:xfrm>
              <a:off x="8026956" y="2217738"/>
              <a:ext cx="962025" cy="1247775"/>
            </a:xfrm>
            <a:prstGeom prst="rect">
              <a:avLst/>
            </a:prstGeom>
            <a:noFill/>
          </p:spPr>
        </p:pic>
      </p:grpSp>
      <p:sp>
        <p:nvSpPr>
          <p:cNvPr id="13" name="12 - Έλλειψη"/>
          <p:cNvSpPr/>
          <p:nvPr/>
        </p:nvSpPr>
        <p:spPr>
          <a:xfrm>
            <a:off x="4807392" y="5042781"/>
            <a:ext cx="153909" cy="1539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dissolve">
                                      <p:cBhvr>
                                        <p:cTn id="7" dur="500"/>
                                        <p:tgtEl>
                                          <p:spTgt spid="1515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4626" name="Picture 2" descr="File:Bhopal-Union Carbide 1 crop memorial.jpg"/>
          <p:cNvPicPr>
            <a:picLocks noChangeAspect="1" noChangeArrowheads="1"/>
          </p:cNvPicPr>
          <p:nvPr/>
        </p:nvPicPr>
        <p:blipFill>
          <a:blip r:embed="rId2" cstate="print"/>
          <a:srcRect/>
          <a:stretch>
            <a:fillRect/>
          </a:stretch>
        </p:blipFill>
        <p:spPr bwMode="auto">
          <a:xfrm>
            <a:off x="4788816" y="1055802"/>
            <a:ext cx="4275680" cy="5724429"/>
          </a:xfrm>
          <a:prstGeom prst="rect">
            <a:avLst/>
          </a:prstGeom>
          <a:noFill/>
        </p:spPr>
      </p:pic>
      <p:pic>
        <p:nvPicPr>
          <p:cNvPr id="154628" name="Picture 4" descr="http://www.stephenhicks.org/wp-content/uploads/2013/07/time_bhopal.jpg"/>
          <p:cNvPicPr>
            <a:picLocks noChangeAspect="1" noChangeArrowheads="1"/>
          </p:cNvPicPr>
          <p:nvPr/>
        </p:nvPicPr>
        <p:blipFill>
          <a:blip r:embed="rId3" cstate="print"/>
          <a:srcRect/>
          <a:stretch>
            <a:fillRect/>
          </a:stretch>
        </p:blipFill>
        <p:spPr bwMode="auto">
          <a:xfrm>
            <a:off x="4883086" y="760942"/>
            <a:ext cx="1325677" cy="1754313"/>
          </a:xfrm>
          <a:prstGeom prst="rect">
            <a:avLst/>
          </a:prstGeom>
          <a:noFill/>
        </p:spPr>
      </p:pic>
      <p:pic>
        <p:nvPicPr>
          <p:cNvPr id="154630" name="Picture 6" descr="http://newsandviewsonline.com/google/filemanager/bhopal%20gas%201.jpg"/>
          <p:cNvPicPr>
            <a:picLocks noChangeAspect="1" noChangeArrowheads="1"/>
          </p:cNvPicPr>
          <p:nvPr/>
        </p:nvPicPr>
        <p:blipFill>
          <a:blip r:embed="rId4" cstate="print"/>
          <a:srcRect t="3154"/>
          <a:stretch>
            <a:fillRect/>
          </a:stretch>
        </p:blipFill>
        <p:spPr bwMode="auto">
          <a:xfrm>
            <a:off x="56562" y="772999"/>
            <a:ext cx="4583113" cy="3026004"/>
          </a:xfrm>
          <a:prstGeom prst="rect">
            <a:avLst/>
          </a:prstGeom>
          <a:noFill/>
        </p:spPr>
      </p:pic>
      <p:sp>
        <p:nvSpPr>
          <p:cNvPr id="6" name="5 - TextBox"/>
          <p:cNvSpPr txBox="1"/>
          <p:nvPr/>
        </p:nvSpPr>
        <p:spPr>
          <a:xfrm>
            <a:off x="1960774" y="2130458"/>
            <a:ext cx="697627" cy="646331"/>
          </a:xfrm>
          <a:prstGeom prst="rect">
            <a:avLst/>
          </a:prstGeom>
          <a:noFill/>
        </p:spPr>
        <p:txBody>
          <a:bodyPr wrap="none" rtlCol="0">
            <a:spAutoFit/>
          </a:bodyPr>
          <a:lstStyle/>
          <a:p>
            <a:pPr algn="r"/>
            <a:r>
              <a:rPr lang="en-US" sz="1200" b="1" dirty="0" smtClean="0">
                <a:latin typeface="Arial Narrow" pitchFamily="34" charset="0"/>
              </a:rPr>
              <a:t>500,000</a:t>
            </a:r>
          </a:p>
          <a:p>
            <a:pPr algn="r"/>
            <a:r>
              <a:rPr lang="en-US" sz="1200" b="1" dirty="0" smtClean="0">
                <a:latin typeface="Arial Narrow" pitchFamily="34" charset="0"/>
              </a:rPr>
              <a:t>people</a:t>
            </a:r>
          </a:p>
          <a:p>
            <a:pPr algn="r"/>
            <a:r>
              <a:rPr lang="en-US" sz="1200" b="1" dirty="0" smtClean="0">
                <a:latin typeface="Arial Narrow" pitchFamily="34" charset="0"/>
              </a:rPr>
              <a:t>exposed</a:t>
            </a:r>
            <a:endParaRPr lang="el-GR" sz="1200" b="1" dirty="0">
              <a:latin typeface="Arial Narrow" pitchFamily="34" charset="0"/>
            </a:endParaRPr>
          </a:p>
        </p:txBody>
      </p:sp>
      <p:sp>
        <p:nvSpPr>
          <p:cNvPr id="2" name="1 - Ορθογώνιο"/>
          <p:cNvSpPr/>
          <p:nvPr/>
        </p:nvSpPr>
        <p:spPr>
          <a:xfrm>
            <a:off x="4901940" y="5194247"/>
            <a:ext cx="4091233" cy="1323439"/>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smtClean="0">
                <a:solidFill>
                  <a:srgbClr val="FF0000"/>
                </a:solidFill>
                <a:latin typeface="Arial Narrow" pitchFamily="34" charset="0"/>
              </a:rPr>
              <a:t>June 2010</a:t>
            </a:r>
          </a:p>
          <a:p>
            <a:r>
              <a:rPr lang="en-US" sz="1600" dirty="0" smtClean="0">
                <a:solidFill>
                  <a:schemeClr val="tx1"/>
                </a:solidFill>
                <a:latin typeface="Arial Narrow" pitchFamily="34" charset="0"/>
              </a:rPr>
              <a:t>7 ex-employees (including  former UCIL chairman),</a:t>
            </a:r>
          </a:p>
          <a:p>
            <a:r>
              <a:rPr lang="en-US" sz="1600" dirty="0" smtClean="0">
                <a:solidFill>
                  <a:schemeClr val="tx1"/>
                </a:solidFill>
                <a:latin typeface="Arial Narrow" pitchFamily="34" charset="0"/>
              </a:rPr>
              <a:t>were convicted in Bhopal of causing death by negligence and sentenced to </a:t>
            </a:r>
            <a:r>
              <a:rPr lang="en-US" sz="1600" dirty="0" smtClean="0">
                <a:solidFill>
                  <a:schemeClr val="tx1"/>
                </a:solidFill>
                <a:latin typeface="Arial Black" pitchFamily="34" charset="0"/>
              </a:rPr>
              <a:t>2</a:t>
            </a:r>
            <a:r>
              <a:rPr lang="en-US" sz="1600" dirty="0" smtClean="0">
                <a:solidFill>
                  <a:schemeClr val="tx1"/>
                </a:solidFill>
                <a:latin typeface="Arial Narrow" pitchFamily="34" charset="0"/>
              </a:rPr>
              <a:t> years imprisonment and a fine of about </a:t>
            </a:r>
            <a:r>
              <a:rPr lang="en-US" sz="1600" b="1" dirty="0" smtClean="0">
                <a:solidFill>
                  <a:srgbClr val="FF0000"/>
                </a:solidFill>
                <a:latin typeface="Arial Narrow" pitchFamily="34" charset="0"/>
              </a:rPr>
              <a:t>$2,000 </a:t>
            </a:r>
            <a:r>
              <a:rPr lang="en-US" sz="1600" dirty="0" smtClean="0">
                <a:solidFill>
                  <a:schemeClr val="tx1"/>
                </a:solidFill>
                <a:latin typeface="Arial Narrow" pitchFamily="34" charset="0"/>
              </a:rPr>
              <a:t>each…</a:t>
            </a:r>
            <a:endParaRPr lang="el-GR" sz="1600" dirty="0">
              <a:solidFill>
                <a:schemeClr val="tx1"/>
              </a:solidFill>
              <a:latin typeface="Arial Narrow" pitchFamily="34" charset="0"/>
            </a:endParaRPr>
          </a:p>
        </p:txBody>
      </p:sp>
      <p:pic>
        <p:nvPicPr>
          <p:cNvPr id="154632" name="Picture 8" descr="https://encrypted-tbn2.gstatic.com/images?q=tbn:ANd9GcRyRS2Ln_0QV_yeHNok1Odve6YXNwDWXduylzCcU04xbwBFXWvmjQ"/>
          <p:cNvPicPr>
            <a:picLocks noChangeAspect="1" noChangeArrowheads="1"/>
          </p:cNvPicPr>
          <p:nvPr/>
        </p:nvPicPr>
        <p:blipFill>
          <a:blip r:embed="rId5" cstate="print"/>
          <a:srcRect/>
          <a:stretch>
            <a:fillRect/>
          </a:stretch>
        </p:blipFill>
        <p:spPr bwMode="auto">
          <a:xfrm>
            <a:off x="56562" y="3846136"/>
            <a:ext cx="4583113" cy="2781864"/>
          </a:xfrm>
          <a:prstGeom prst="rect">
            <a:avLst/>
          </a:prstGeom>
          <a:noFill/>
        </p:spPr>
      </p:pic>
      <p:pic>
        <p:nvPicPr>
          <p:cNvPr id="154634" name="Picture 10" descr="https://encrypted-tbn1.gstatic.com/images?q=tbn:ANd9GcQ1kH1ib0uSLQ-vadvDWtraBtWzMGlKrgHLWdt9OiuZNikdflv-"/>
          <p:cNvPicPr>
            <a:picLocks noChangeAspect="1" noChangeArrowheads="1"/>
          </p:cNvPicPr>
          <p:nvPr/>
        </p:nvPicPr>
        <p:blipFill>
          <a:blip r:embed="rId6" cstate="print"/>
          <a:srcRect/>
          <a:stretch>
            <a:fillRect/>
          </a:stretch>
        </p:blipFill>
        <p:spPr bwMode="auto">
          <a:xfrm>
            <a:off x="707010" y="4979150"/>
            <a:ext cx="3393649" cy="1566299"/>
          </a:xfrm>
          <a:prstGeom prst="rect">
            <a:avLst/>
          </a:prstGeom>
          <a:noFill/>
          <a:ln w="28575">
            <a:solidFill>
              <a:schemeClr val="bg1"/>
            </a:solidFill>
          </a:ln>
        </p:spPr>
      </p:pic>
      <p:sp>
        <p:nvSpPr>
          <p:cNvPr id="9" name="8 - TextBox"/>
          <p:cNvSpPr txBox="1"/>
          <p:nvPr/>
        </p:nvSpPr>
        <p:spPr>
          <a:xfrm>
            <a:off x="122548" y="254524"/>
            <a:ext cx="2337628" cy="307777"/>
          </a:xfrm>
          <a:prstGeom prst="rect">
            <a:avLst/>
          </a:prstGeom>
          <a:noFill/>
        </p:spPr>
        <p:txBody>
          <a:bodyPr wrap="none" rtlCol="0">
            <a:spAutoFit/>
          </a:bodyPr>
          <a:lstStyle/>
          <a:p>
            <a:r>
              <a:rPr lang="en-US" sz="1400" dirty="0" smtClean="0">
                <a:solidFill>
                  <a:schemeClr val="bg1"/>
                </a:solidFill>
                <a:latin typeface="Arial Black" pitchFamily="34" charset="0"/>
              </a:rPr>
              <a:t>Accidents – chemical </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154634"/>
                                        </p:tgtEl>
                                        <p:attrNameLst>
                                          <p:attrName>style.visibility</p:attrName>
                                        </p:attrNameLst>
                                      </p:cBhvr>
                                      <p:to>
                                        <p:strVal val="visible"/>
                                      </p:to>
                                    </p:set>
                                    <p:animEffect transition="in" filter="box(out)">
                                      <p:cBhvr>
                                        <p:cTn id="13" dur="500"/>
                                        <p:tgtEl>
                                          <p:spTgt spid="154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20 - Ομάδα"/>
          <p:cNvGrpSpPr/>
          <p:nvPr/>
        </p:nvGrpSpPr>
        <p:grpSpPr>
          <a:xfrm>
            <a:off x="4906979" y="1520982"/>
            <a:ext cx="4098234" cy="4816443"/>
            <a:chOff x="4906979" y="1520982"/>
            <a:chExt cx="4098234" cy="4816443"/>
          </a:xfrm>
        </p:grpSpPr>
        <p:grpSp>
          <p:nvGrpSpPr>
            <p:cNvPr id="3" name="16 - Ομάδα"/>
            <p:cNvGrpSpPr/>
            <p:nvPr/>
          </p:nvGrpSpPr>
          <p:grpSpPr>
            <a:xfrm>
              <a:off x="4906979" y="1520982"/>
              <a:ext cx="4098234" cy="4816443"/>
              <a:chOff x="5641975" y="1081435"/>
              <a:chExt cx="3426611" cy="3230197"/>
            </a:xfrm>
          </p:grpSpPr>
          <p:pic>
            <p:nvPicPr>
              <p:cNvPr id="153605" name="Picture 5" descr="Chemical Plants a potential risk"/>
              <p:cNvPicPr>
                <a:picLocks noChangeAspect="1" noChangeArrowheads="1"/>
              </p:cNvPicPr>
              <p:nvPr/>
            </p:nvPicPr>
            <p:blipFill>
              <a:blip r:embed="rId2" cstate="print"/>
              <a:srcRect t="1986"/>
              <a:stretch>
                <a:fillRect/>
              </a:stretch>
            </p:blipFill>
            <p:spPr bwMode="auto">
              <a:xfrm>
                <a:off x="5641975" y="1081435"/>
                <a:ext cx="3426611" cy="3230197"/>
              </a:xfrm>
              <a:prstGeom prst="rect">
                <a:avLst/>
              </a:prstGeom>
              <a:noFill/>
            </p:spPr>
          </p:pic>
          <p:sp>
            <p:nvSpPr>
              <p:cNvPr id="16" name="15 - Έλλειψη"/>
              <p:cNvSpPr/>
              <p:nvPr/>
            </p:nvSpPr>
            <p:spPr>
              <a:xfrm>
                <a:off x="6730738" y="3751868"/>
                <a:ext cx="395925" cy="348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0" name="19 - Ορθογώνιο"/>
            <p:cNvSpPr/>
            <p:nvPr/>
          </p:nvSpPr>
          <p:spPr>
            <a:xfrm>
              <a:off x="4970352" y="2643612"/>
              <a:ext cx="4019739" cy="425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0" name="9 - Ομάδα"/>
          <p:cNvGrpSpPr/>
          <p:nvPr/>
        </p:nvGrpSpPr>
        <p:grpSpPr>
          <a:xfrm>
            <a:off x="-1" y="622167"/>
            <a:ext cx="4583114" cy="6042584"/>
            <a:chOff x="-1" y="622167"/>
            <a:chExt cx="4583114" cy="6042584"/>
          </a:xfrm>
        </p:grpSpPr>
        <p:pic>
          <p:nvPicPr>
            <p:cNvPr id="153602" name="Picture 2"/>
            <p:cNvPicPr>
              <a:picLocks noChangeAspect="1" noChangeArrowheads="1"/>
            </p:cNvPicPr>
            <p:nvPr/>
          </p:nvPicPr>
          <p:blipFill>
            <a:blip r:embed="rId3" cstate="print"/>
            <a:srcRect b="3005"/>
            <a:stretch>
              <a:fillRect/>
            </a:stretch>
          </p:blipFill>
          <p:spPr bwMode="auto">
            <a:xfrm>
              <a:off x="56953" y="622167"/>
              <a:ext cx="4526160" cy="6042584"/>
            </a:xfrm>
            <a:prstGeom prst="rect">
              <a:avLst/>
            </a:prstGeom>
            <a:noFill/>
            <a:ln w="9525">
              <a:noFill/>
              <a:miter lim="800000"/>
              <a:headEnd/>
              <a:tailEnd/>
            </a:ln>
          </p:spPr>
        </p:pic>
        <p:sp>
          <p:nvSpPr>
            <p:cNvPr id="7" name="6 - Ορθογώνιο"/>
            <p:cNvSpPr/>
            <p:nvPr/>
          </p:nvSpPr>
          <p:spPr>
            <a:xfrm>
              <a:off x="0" y="3817856"/>
              <a:ext cx="4583113" cy="11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1" y="2876746"/>
              <a:ext cx="1112363" cy="2138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0" y="5901179"/>
              <a:ext cx="1112363" cy="661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2"/>
            <p:cNvPicPr>
              <a:picLocks noChangeAspect="1" noChangeArrowheads="1"/>
            </p:cNvPicPr>
            <p:nvPr/>
          </p:nvPicPr>
          <p:blipFill>
            <a:blip r:embed="rId3" cstate="print"/>
            <a:srcRect t="54563" r="76084" b="38374"/>
            <a:stretch>
              <a:fillRect/>
            </a:stretch>
          </p:blipFill>
          <p:spPr bwMode="auto">
            <a:xfrm>
              <a:off x="113399" y="6061436"/>
              <a:ext cx="1234634" cy="424206"/>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t="61129" r="85610" b="28016"/>
            <a:stretch>
              <a:fillRect/>
            </a:stretch>
          </p:blipFill>
          <p:spPr bwMode="auto">
            <a:xfrm>
              <a:off x="113124" y="5467547"/>
              <a:ext cx="592040" cy="65202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37273" r="82129" b="52525"/>
            <a:stretch>
              <a:fillRect/>
            </a:stretch>
          </p:blipFill>
          <p:spPr bwMode="auto">
            <a:xfrm>
              <a:off x="113121" y="3082565"/>
              <a:ext cx="1269908" cy="1555423"/>
            </a:xfrm>
            <a:prstGeom prst="rect">
              <a:avLst/>
            </a:prstGeom>
            <a:noFill/>
            <a:ln w="9525">
              <a:noFill/>
              <a:miter lim="800000"/>
              <a:headEnd/>
              <a:tailEnd/>
            </a:ln>
          </p:spPr>
        </p:pic>
      </p:grpSp>
      <p:sp>
        <p:nvSpPr>
          <p:cNvPr id="11" name="10 - Επεξήγηση με παραλληλόγραμμο"/>
          <p:cNvSpPr/>
          <p:nvPr/>
        </p:nvSpPr>
        <p:spPr>
          <a:xfrm>
            <a:off x="2290713" y="2328421"/>
            <a:ext cx="631596" cy="141402"/>
          </a:xfrm>
          <a:prstGeom prst="wedgeRectCallout">
            <a:avLst>
              <a:gd name="adj1" fmla="val 80660"/>
              <a:gd name="adj2" fmla="val 1425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0000"/>
                </a:solidFill>
                <a:latin typeface="Arial Narrow" pitchFamily="34" charset="0"/>
              </a:rPr>
              <a:t>Houston</a:t>
            </a:r>
            <a:endParaRPr lang="el-GR" sz="1050" b="1" dirty="0">
              <a:solidFill>
                <a:srgbClr val="FF0000"/>
              </a:solidFill>
              <a:latin typeface="Arial Narrow" pitchFamily="34" charset="0"/>
            </a:endParaRPr>
          </a:p>
        </p:txBody>
      </p:sp>
      <p:sp>
        <p:nvSpPr>
          <p:cNvPr id="12" name="11 - Επεξήγηση με παραλληλόγραμμο"/>
          <p:cNvSpPr/>
          <p:nvPr/>
        </p:nvSpPr>
        <p:spPr>
          <a:xfrm>
            <a:off x="2264003" y="5318289"/>
            <a:ext cx="631596" cy="141402"/>
          </a:xfrm>
          <a:prstGeom prst="wedgeRectCallout">
            <a:avLst>
              <a:gd name="adj1" fmla="val 80660"/>
              <a:gd name="adj2" fmla="val 1425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0000"/>
                </a:solidFill>
                <a:latin typeface="Arial Narrow" pitchFamily="34" charset="0"/>
              </a:rPr>
              <a:t>Houston</a:t>
            </a:r>
            <a:endParaRPr lang="el-GR" sz="1050" b="1" dirty="0">
              <a:solidFill>
                <a:srgbClr val="FF0000"/>
              </a:solidFill>
              <a:latin typeface="Arial Narrow" pitchFamily="34" charset="0"/>
            </a:endParaRPr>
          </a:p>
        </p:txBody>
      </p:sp>
      <p:grpSp>
        <p:nvGrpSpPr>
          <p:cNvPr id="13" name="18 - Ομάδα"/>
          <p:cNvGrpSpPr/>
          <p:nvPr/>
        </p:nvGrpSpPr>
        <p:grpSpPr>
          <a:xfrm>
            <a:off x="3928040" y="254855"/>
            <a:ext cx="1093606" cy="1546778"/>
            <a:chOff x="3964252" y="128113"/>
            <a:chExt cx="1093606" cy="1546778"/>
          </a:xfrm>
        </p:grpSpPr>
        <p:pic>
          <p:nvPicPr>
            <p:cNvPr id="153603" name="Picture 3"/>
            <p:cNvPicPr>
              <a:picLocks noChangeAspect="1" noChangeArrowheads="1"/>
            </p:cNvPicPr>
            <p:nvPr/>
          </p:nvPicPr>
          <p:blipFill>
            <a:blip r:embed="rId4" cstate="print"/>
            <a:stretch>
              <a:fillRect/>
            </a:stretch>
          </p:blipFill>
          <p:spPr bwMode="auto">
            <a:xfrm>
              <a:off x="3964252" y="128113"/>
              <a:ext cx="1093606" cy="1546778"/>
            </a:xfrm>
            <a:prstGeom prst="rect">
              <a:avLst/>
            </a:prstGeom>
            <a:noFill/>
            <a:ln>
              <a:solidFill>
                <a:srgbClr val="FF0000"/>
              </a:solidFill>
            </a:ln>
          </p:spPr>
        </p:pic>
        <p:sp>
          <p:nvSpPr>
            <p:cNvPr id="14" name="13 - Ορθογώνιο"/>
            <p:cNvSpPr/>
            <p:nvPr/>
          </p:nvSpPr>
          <p:spPr>
            <a:xfrm>
              <a:off x="4258309" y="894372"/>
              <a:ext cx="620683" cy="2769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2012</a:t>
              </a:r>
              <a:endParaRPr lang="el-GR"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
        <p:nvSpPr>
          <p:cNvPr id="18" name="17 - TextBox"/>
          <p:cNvSpPr txBox="1"/>
          <p:nvPr/>
        </p:nvSpPr>
        <p:spPr>
          <a:xfrm>
            <a:off x="122548" y="254524"/>
            <a:ext cx="2337628" cy="307777"/>
          </a:xfrm>
          <a:prstGeom prst="rect">
            <a:avLst/>
          </a:prstGeom>
          <a:noFill/>
        </p:spPr>
        <p:txBody>
          <a:bodyPr wrap="none" rtlCol="0">
            <a:spAutoFit/>
          </a:bodyPr>
          <a:lstStyle/>
          <a:p>
            <a:r>
              <a:rPr lang="en-US" sz="1400" dirty="0" smtClean="0">
                <a:solidFill>
                  <a:schemeClr val="bg1"/>
                </a:solidFill>
                <a:latin typeface="Arial Black" pitchFamily="34" charset="0"/>
              </a:rPr>
              <a:t>Accidents – chemical </a:t>
            </a:r>
            <a:endParaRPr lang="el-GR" sz="1400" dirty="0">
              <a:solidFill>
                <a:schemeClr val="bg1"/>
              </a:solidFill>
              <a:latin typeface="Arial Black" pitchFamily="34" charset="0"/>
            </a:endParaRPr>
          </a:p>
        </p:txBody>
      </p:sp>
      <p:grpSp>
        <p:nvGrpSpPr>
          <p:cNvPr id="15" name="21 - Ομάδα"/>
          <p:cNvGrpSpPr/>
          <p:nvPr/>
        </p:nvGrpSpPr>
        <p:grpSpPr>
          <a:xfrm>
            <a:off x="2061390" y="1430439"/>
            <a:ext cx="4194587" cy="5164259"/>
            <a:chOff x="2061390" y="1430439"/>
            <a:chExt cx="4194587" cy="5164259"/>
          </a:xfrm>
        </p:grpSpPr>
        <p:pic>
          <p:nvPicPr>
            <p:cNvPr id="23" name="Picture 3"/>
            <p:cNvPicPr>
              <a:picLocks noChangeAspect="1" noChangeArrowheads="1"/>
            </p:cNvPicPr>
            <p:nvPr/>
          </p:nvPicPr>
          <p:blipFill>
            <a:blip r:embed="rId5" cstate="print"/>
            <a:srcRect/>
            <a:stretch>
              <a:fillRect/>
            </a:stretch>
          </p:blipFill>
          <p:spPr bwMode="auto">
            <a:xfrm>
              <a:off x="2105008" y="1430439"/>
              <a:ext cx="4150969" cy="5124261"/>
            </a:xfrm>
            <a:prstGeom prst="rect">
              <a:avLst/>
            </a:prstGeom>
            <a:noFill/>
            <a:ln w="9525">
              <a:solidFill>
                <a:schemeClr val="tx2">
                  <a:lumMod val="75000"/>
                </a:schemeClr>
              </a:solidFill>
              <a:miter lim="800000"/>
              <a:headEnd/>
              <a:tailEnd/>
            </a:ln>
          </p:spPr>
        </p:pic>
        <p:sp>
          <p:nvSpPr>
            <p:cNvPr id="24" name="23 - Ορθογώνιο"/>
            <p:cNvSpPr/>
            <p:nvPr/>
          </p:nvSpPr>
          <p:spPr>
            <a:xfrm>
              <a:off x="4083113" y="2237391"/>
              <a:ext cx="2037063" cy="1569660"/>
            </a:xfrm>
            <a:prstGeom prst="rect">
              <a:avLst/>
            </a:prstGeom>
            <a:solidFill>
              <a:schemeClr val="bg1">
                <a:lumMod val="95000"/>
              </a:schemeClr>
            </a:solidFill>
          </p:spPr>
          <p:txBody>
            <a:bodyPr wrap="square">
              <a:spAutoFit/>
            </a:bodyPr>
            <a:lstStyle/>
            <a:p>
              <a:r>
                <a:rPr lang="en-US" sz="1200" b="1" dirty="0" smtClean="0">
                  <a:solidFill>
                    <a:srgbClr val="FF0000"/>
                  </a:solidFill>
                  <a:latin typeface="Arial Narrow" pitchFamily="34" charset="0"/>
                </a:rPr>
                <a:t>5 </a:t>
              </a:r>
              <a:r>
                <a:rPr lang="en-US" sz="1200" b="1" dirty="0" smtClean="0">
                  <a:latin typeface="Arial Narrow" pitchFamily="34" charset="0"/>
                </a:rPr>
                <a:t>security issues related to chemicals:</a:t>
              </a:r>
            </a:p>
            <a:p>
              <a:endParaRPr lang="en-US" sz="1200" dirty="0" smtClean="0">
                <a:latin typeface="Arial Narrow" pitchFamily="34" charset="0"/>
              </a:endParaRPr>
            </a:p>
            <a:p>
              <a:r>
                <a:rPr lang="en-US" sz="1200" b="1" dirty="0" smtClean="0">
                  <a:solidFill>
                    <a:srgbClr val="FF0000"/>
                  </a:solidFill>
                  <a:latin typeface="Arial Narrow" pitchFamily="34" charset="0"/>
                </a:rPr>
                <a:t>1. Release</a:t>
              </a:r>
              <a:endParaRPr lang="en-US" sz="1200" dirty="0" smtClean="0">
                <a:latin typeface="Arial Narrow" pitchFamily="34" charset="0"/>
              </a:endParaRPr>
            </a:p>
            <a:p>
              <a:r>
                <a:rPr lang="en-US" sz="1200" b="1" dirty="0" smtClean="0">
                  <a:solidFill>
                    <a:srgbClr val="FF0000"/>
                  </a:solidFill>
                  <a:latin typeface="Arial Narrow" pitchFamily="34" charset="0"/>
                </a:rPr>
                <a:t>2. Theft </a:t>
              </a:r>
              <a:r>
                <a:rPr lang="en-US" sz="1200" b="1" dirty="0" smtClean="0">
                  <a:latin typeface="Arial Narrow" pitchFamily="34" charset="0"/>
                </a:rPr>
                <a:t>or </a:t>
              </a:r>
              <a:r>
                <a:rPr lang="en-US" sz="1200" b="1" dirty="0" smtClean="0">
                  <a:solidFill>
                    <a:srgbClr val="FF0000"/>
                  </a:solidFill>
                  <a:latin typeface="Arial Narrow" pitchFamily="34" charset="0"/>
                </a:rPr>
                <a:t>Diversion</a:t>
              </a:r>
              <a:endParaRPr lang="en-US" sz="1200" dirty="0" smtClean="0">
                <a:latin typeface="Arial Narrow" pitchFamily="34" charset="0"/>
              </a:endParaRPr>
            </a:p>
            <a:p>
              <a:r>
                <a:rPr lang="en-US" sz="1200" b="1" dirty="0" smtClean="0">
                  <a:solidFill>
                    <a:srgbClr val="FF0000"/>
                  </a:solidFill>
                  <a:latin typeface="Arial Narrow" pitchFamily="34" charset="0"/>
                </a:rPr>
                <a:t>3. Sabotage </a:t>
              </a:r>
              <a:r>
                <a:rPr lang="en-US" sz="1200" b="1" dirty="0" smtClean="0">
                  <a:latin typeface="Arial Narrow" pitchFamily="34" charset="0"/>
                </a:rPr>
                <a:t>or </a:t>
              </a:r>
              <a:r>
                <a:rPr lang="en-US" sz="1200" b="1" dirty="0" smtClean="0">
                  <a:solidFill>
                    <a:srgbClr val="FF0000"/>
                  </a:solidFill>
                  <a:latin typeface="Arial Narrow" pitchFamily="34" charset="0"/>
                </a:rPr>
                <a:t>Contamination</a:t>
              </a:r>
              <a:endParaRPr lang="en-US" sz="1200" dirty="0" smtClean="0">
                <a:latin typeface="Arial Narrow" pitchFamily="34" charset="0"/>
              </a:endParaRPr>
            </a:p>
            <a:p>
              <a:r>
                <a:rPr lang="en-US" sz="1200" b="1" dirty="0" smtClean="0">
                  <a:solidFill>
                    <a:srgbClr val="FF0000"/>
                  </a:solidFill>
                  <a:latin typeface="Arial Narrow" pitchFamily="34" charset="0"/>
                </a:rPr>
                <a:t>4. Critical to Gov Mission</a:t>
              </a:r>
              <a:endParaRPr lang="en-US" sz="1200" u="sng" dirty="0" smtClean="0">
                <a:latin typeface="Arial Narrow" pitchFamily="34" charset="0"/>
              </a:endParaRPr>
            </a:p>
            <a:p>
              <a:r>
                <a:rPr lang="en-US" sz="1200" b="1" dirty="0" smtClean="0">
                  <a:solidFill>
                    <a:srgbClr val="FF0000"/>
                  </a:solidFill>
                  <a:latin typeface="Arial Narrow" pitchFamily="34" charset="0"/>
                </a:rPr>
                <a:t>5. Critical to National Economy</a:t>
              </a:r>
              <a:endParaRPr lang="en-US" sz="1200" dirty="0">
                <a:latin typeface="Arial Narrow" pitchFamily="34" charset="0"/>
              </a:endParaRPr>
            </a:p>
          </p:txBody>
        </p:sp>
        <p:sp>
          <p:nvSpPr>
            <p:cNvPr id="25" name="24 - Ορθογώνιο"/>
            <p:cNvSpPr/>
            <p:nvPr/>
          </p:nvSpPr>
          <p:spPr>
            <a:xfrm>
              <a:off x="2061390" y="6348477"/>
              <a:ext cx="3487918" cy="246221"/>
            </a:xfrm>
            <a:prstGeom prst="rect">
              <a:avLst/>
            </a:prstGeom>
          </p:spPr>
          <p:txBody>
            <a:bodyPr wrap="square">
              <a:spAutoFit/>
            </a:bodyPr>
            <a:lstStyle/>
            <a:p>
              <a:r>
                <a:rPr lang="en-US" sz="1000" dirty="0" smtClean="0">
                  <a:latin typeface="Arial Narrow" pitchFamily="34" charset="0"/>
                </a:rPr>
                <a:t>http://www.dhs.gov/how-appendix-chemicals-interest-was-developed</a:t>
              </a:r>
              <a:endParaRPr lang="el-GR" sz="1000" dirty="0">
                <a:latin typeface="Arial Narrow" pitchFamily="34" charset="0"/>
              </a:endParaRPr>
            </a:p>
          </p:txBody>
        </p:sp>
        <p:pic>
          <p:nvPicPr>
            <p:cNvPr id="26" name="Picture 2" descr="U.S. Department of Homeland Security seal"/>
            <p:cNvPicPr>
              <a:picLocks noChangeAspect="1" noChangeArrowheads="1"/>
            </p:cNvPicPr>
            <p:nvPr/>
          </p:nvPicPr>
          <p:blipFill>
            <a:blip r:embed="rId6" cstate="print"/>
            <a:srcRect/>
            <a:stretch>
              <a:fillRect/>
            </a:stretch>
          </p:blipFill>
          <p:spPr bwMode="auto">
            <a:xfrm>
              <a:off x="2372039" y="1668841"/>
              <a:ext cx="995881" cy="986661"/>
            </a:xfrm>
            <a:prstGeom prst="rect">
              <a:avLst/>
            </a:prstGeom>
            <a:noFill/>
          </p:spPr>
        </p:pic>
        <p:pic>
          <p:nvPicPr>
            <p:cNvPr id="27" name="Picture 2" descr="http://www.kent.edu/about/administration/business/facilitiesplanning/safety/images/Chemical1jpg_1.jpg"/>
            <p:cNvPicPr>
              <a:picLocks noChangeAspect="1" noChangeArrowheads="1"/>
            </p:cNvPicPr>
            <p:nvPr/>
          </p:nvPicPr>
          <p:blipFill>
            <a:blip r:embed="rId7" cstate="print"/>
            <a:srcRect t="9505" b="10178"/>
            <a:stretch>
              <a:fillRect/>
            </a:stretch>
          </p:blipFill>
          <p:spPr bwMode="auto">
            <a:xfrm>
              <a:off x="5133344" y="5543927"/>
              <a:ext cx="905502" cy="72727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Ορθογώνιο"/>
          <p:cNvSpPr/>
          <p:nvPr/>
        </p:nvSpPr>
        <p:spPr>
          <a:xfrm>
            <a:off x="127262" y="712892"/>
            <a:ext cx="4455851" cy="2308324"/>
          </a:xfrm>
          <a:prstGeom prst="rect">
            <a:avLst/>
          </a:prstGeom>
        </p:spPr>
        <p:txBody>
          <a:bodyPr wrap="square">
            <a:spAutoFit/>
          </a:bodyPr>
          <a:lstStyle/>
          <a:p>
            <a:r>
              <a:rPr lang="en-US" sz="1600" b="1" dirty="0" smtClean="0">
                <a:solidFill>
                  <a:srgbClr val="FF0000"/>
                </a:solidFill>
                <a:latin typeface="Arial Narrow" pitchFamily="34" charset="0"/>
              </a:rPr>
              <a:t>17 April 2013</a:t>
            </a:r>
          </a:p>
          <a:p>
            <a:r>
              <a:rPr lang="en-US" sz="1600" dirty="0" smtClean="0">
                <a:latin typeface="Arial Narrow" pitchFamily="34" charset="0"/>
              </a:rPr>
              <a:t>Explosion at </a:t>
            </a:r>
            <a:r>
              <a:rPr lang="en-US" sz="1600" u="sng" dirty="0" smtClean="0">
                <a:latin typeface="Arial Narrow" pitchFamily="34" charset="0"/>
              </a:rPr>
              <a:t>West Fertilizer Company</a:t>
            </a:r>
            <a:r>
              <a:rPr lang="en-US" sz="1600" dirty="0" smtClean="0">
                <a:latin typeface="Arial Narrow" pitchFamily="34" charset="0"/>
              </a:rPr>
              <a:t> </a:t>
            </a:r>
            <a:r>
              <a:rPr lang="en-US" sz="1600" b="1" dirty="0" smtClean="0">
                <a:solidFill>
                  <a:srgbClr val="FF0000"/>
                </a:solidFill>
                <a:latin typeface="Arial Narrow" pitchFamily="34" charset="0"/>
              </a:rPr>
              <a:t>ammonium nitrate </a:t>
            </a:r>
            <a:r>
              <a:rPr lang="en-US" sz="1600" dirty="0" smtClean="0">
                <a:latin typeface="Arial Narrow" pitchFamily="34" charset="0"/>
              </a:rPr>
              <a:t>storage and distribution facility in West, </a:t>
            </a:r>
            <a:r>
              <a:rPr lang="en-US" sz="1600" b="1" dirty="0" smtClean="0">
                <a:solidFill>
                  <a:srgbClr val="FF0000"/>
                </a:solidFill>
                <a:latin typeface="Arial Narrow" pitchFamily="34" charset="0"/>
              </a:rPr>
              <a:t>Texas</a:t>
            </a:r>
            <a:r>
              <a:rPr lang="en-US" sz="1600" dirty="0" smtClean="0">
                <a:latin typeface="Arial Narrow" pitchFamily="34" charset="0"/>
              </a:rPr>
              <a:t>, 18 miles north of Waco while emergency services personnel were responding to a fire at the facility.</a:t>
            </a:r>
          </a:p>
          <a:p>
            <a:endParaRPr lang="en-US" sz="1600" dirty="0" smtClean="0">
              <a:latin typeface="Arial Narrow" pitchFamily="34" charset="0"/>
            </a:endParaRPr>
          </a:p>
          <a:p>
            <a:r>
              <a:rPr lang="en-US" sz="1600" dirty="0" smtClean="0">
                <a:latin typeface="Arial Black" pitchFamily="34" charset="0"/>
              </a:rPr>
              <a:t>15</a:t>
            </a:r>
            <a:r>
              <a:rPr lang="en-US" sz="1600" dirty="0" smtClean="0">
                <a:latin typeface="Arial Narrow" pitchFamily="34" charset="0"/>
              </a:rPr>
              <a:t> people killed</a:t>
            </a:r>
          </a:p>
          <a:p>
            <a:r>
              <a:rPr lang="en-US" sz="1600" dirty="0" smtClean="0">
                <a:latin typeface="Arial Narrow" pitchFamily="34" charset="0"/>
              </a:rPr>
              <a:t>&gt;160 injured</a:t>
            </a:r>
          </a:p>
          <a:p>
            <a:r>
              <a:rPr lang="en-US" sz="1600" dirty="0" smtClean="0">
                <a:latin typeface="Arial Narrow" pitchFamily="34" charset="0"/>
              </a:rPr>
              <a:t>&gt;150 buildings damaged/destroyed.</a:t>
            </a:r>
            <a:endParaRPr lang="el-GR" sz="1600" dirty="0">
              <a:latin typeface="Arial Narrow" pitchFamily="34" charset="0"/>
            </a:endParaRPr>
          </a:p>
        </p:txBody>
      </p:sp>
      <p:pic>
        <p:nvPicPr>
          <p:cNvPr id="156674" name="Picture 2" descr="http://www.secretsofthefed.com/wp-content/uploads/2013/04/west_texas_fertilizer_plant_blast_map.jpg"/>
          <p:cNvPicPr>
            <a:picLocks noChangeAspect="1" noChangeArrowheads="1"/>
          </p:cNvPicPr>
          <p:nvPr/>
        </p:nvPicPr>
        <p:blipFill>
          <a:blip r:embed="rId2" cstate="print"/>
          <a:srcRect/>
          <a:stretch>
            <a:fillRect/>
          </a:stretch>
        </p:blipFill>
        <p:spPr bwMode="auto">
          <a:xfrm>
            <a:off x="4583113" y="1054599"/>
            <a:ext cx="4560887" cy="4450655"/>
          </a:xfrm>
          <a:prstGeom prst="rect">
            <a:avLst/>
          </a:prstGeom>
          <a:noFill/>
        </p:spPr>
      </p:pic>
      <p:pic>
        <p:nvPicPr>
          <p:cNvPr id="156676" name="Picture 4" descr="http://www.sunjournal.com/files/imagecache/medium/2013/04/19/wir041913westtexas.jpg"/>
          <p:cNvPicPr>
            <a:picLocks noChangeAspect="1" noChangeArrowheads="1"/>
          </p:cNvPicPr>
          <p:nvPr/>
        </p:nvPicPr>
        <p:blipFill>
          <a:blip r:embed="rId3" cstate="print"/>
          <a:srcRect/>
          <a:stretch>
            <a:fillRect/>
          </a:stretch>
        </p:blipFill>
        <p:spPr bwMode="auto">
          <a:xfrm>
            <a:off x="183855" y="3298958"/>
            <a:ext cx="4256170" cy="3290085"/>
          </a:xfrm>
          <a:prstGeom prst="rect">
            <a:avLst/>
          </a:prstGeom>
          <a:noFill/>
        </p:spPr>
      </p:pic>
      <p:grpSp>
        <p:nvGrpSpPr>
          <p:cNvPr id="8" name="7 - Ομάδα"/>
          <p:cNvGrpSpPr/>
          <p:nvPr/>
        </p:nvGrpSpPr>
        <p:grpSpPr>
          <a:xfrm>
            <a:off x="3026004" y="2109420"/>
            <a:ext cx="2036189" cy="1425569"/>
            <a:chOff x="3026004" y="1874042"/>
            <a:chExt cx="2036189" cy="1425569"/>
          </a:xfrm>
        </p:grpSpPr>
        <p:pic>
          <p:nvPicPr>
            <p:cNvPr id="156678" name="Picture 6" descr="http://assets.nydailynews.com/polopoly_fs/1.1324834.1366724989%21/img/httpImage/image.jpg_gen/derivatives/landscape_635/blast24n-3-web.jpg"/>
            <p:cNvPicPr>
              <a:picLocks noChangeAspect="1" noChangeArrowheads="1"/>
            </p:cNvPicPr>
            <p:nvPr/>
          </p:nvPicPr>
          <p:blipFill>
            <a:blip r:embed="rId4" cstate="print"/>
            <a:srcRect l="10910" r="7889"/>
            <a:stretch>
              <a:fillRect/>
            </a:stretch>
          </p:blipFill>
          <p:spPr bwMode="auto">
            <a:xfrm>
              <a:off x="3026004" y="1874042"/>
              <a:ext cx="2036189" cy="1425569"/>
            </a:xfrm>
            <a:prstGeom prst="rect">
              <a:avLst/>
            </a:prstGeom>
            <a:noFill/>
          </p:spPr>
        </p:pic>
        <p:sp>
          <p:nvSpPr>
            <p:cNvPr id="7" name="6 - Ορθογώνιο"/>
            <p:cNvSpPr/>
            <p:nvPr/>
          </p:nvSpPr>
          <p:spPr>
            <a:xfrm>
              <a:off x="3864990" y="2413262"/>
              <a:ext cx="471340" cy="1131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TextBox"/>
          <p:cNvSpPr txBox="1"/>
          <p:nvPr/>
        </p:nvSpPr>
        <p:spPr>
          <a:xfrm>
            <a:off x="122548" y="254524"/>
            <a:ext cx="2337628" cy="307777"/>
          </a:xfrm>
          <a:prstGeom prst="rect">
            <a:avLst/>
          </a:prstGeom>
          <a:noFill/>
        </p:spPr>
        <p:txBody>
          <a:bodyPr wrap="none" rtlCol="0">
            <a:spAutoFit/>
          </a:bodyPr>
          <a:lstStyle/>
          <a:p>
            <a:r>
              <a:rPr lang="en-US" sz="1400" dirty="0" smtClean="0">
                <a:solidFill>
                  <a:schemeClr val="bg1"/>
                </a:solidFill>
                <a:latin typeface="Arial Black" pitchFamily="34" charset="0"/>
              </a:rPr>
              <a:t>Accidents – chemical </a:t>
            </a:r>
            <a:endParaRPr lang="el-GR" sz="1400" dirty="0">
              <a:solidFill>
                <a:schemeClr val="bg1"/>
              </a:solidFill>
              <a:latin typeface="Arial Black" pitchFamily="34" charset="0"/>
            </a:endParaRPr>
          </a:p>
        </p:txBody>
      </p:sp>
      <p:pic>
        <p:nvPicPr>
          <p:cNvPr id="13314" name="Picture 2" descr="http://www.graperanch.com/Frozen_Rose/Retail_Locations_files/Texas_Map.png"/>
          <p:cNvPicPr>
            <a:picLocks noChangeAspect="1" noChangeArrowheads="1"/>
          </p:cNvPicPr>
          <p:nvPr/>
        </p:nvPicPr>
        <p:blipFill>
          <a:blip r:embed="rId5" cstate="print"/>
          <a:srcRect/>
          <a:stretch>
            <a:fillRect/>
          </a:stretch>
        </p:blipFill>
        <p:spPr bwMode="auto">
          <a:xfrm>
            <a:off x="7373554" y="5312673"/>
            <a:ext cx="1743287" cy="1509115"/>
          </a:xfrm>
          <a:prstGeom prst="rect">
            <a:avLst/>
          </a:prstGeom>
          <a:noFill/>
        </p:spPr>
      </p:pic>
      <p:grpSp>
        <p:nvGrpSpPr>
          <p:cNvPr id="10" name="9 - Ομάδα"/>
          <p:cNvGrpSpPr/>
          <p:nvPr/>
        </p:nvGrpSpPr>
        <p:grpSpPr>
          <a:xfrm>
            <a:off x="476089" y="2719493"/>
            <a:ext cx="7800647" cy="3848101"/>
            <a:chOff x="372392" y="2342413"/>
            <a:chExt cx="7800647" cy="3848101"/>
          </a:xfrm>
        </p:grpSpPr>
        <p:pic>
          <p:nvPicPr>
            <p:cNvPr id="156680" name="Picture 8" descr="http://img.timeinc.net/time/photoessays/2010/oklahoma_city/oklahoma_city_01.jpg"/>
            <p:cNvPicPr>
              <a:picLocks noChangeAspect="1" noChangeArrowheads="1"/>
            </p:cNvPicPr>
            <p:nvPr/>
          </p:nvPicPr>
          <p:blipFill>
            <a:blip r:embed="rId6" cstate="print"/>
            <a:srcRect/>
            <a:stretch>
              <a:fillRect/>
            </a:stretch>
          </p:blipFill>
          <p:spPr bwMode="auto">
            <a:xfrm>
              <a:off x="372392" y="2342413"/>
              <a:ext cx="5819775" cy="3848101"/>
            </a:xfrm>
            <a:prstGeom prst="rect">
              <a:avLst/>
            </a:prstGeom>
            <a:noFill/>
            <a:ln w="38100">
              <a:solidFill>
                <a:srgbClr val="FF0000"/>
              </a:solidFill>
            </a:ln>
          </p:spPr>
        </p:pic>
        <p:sp>
          <p:nvSpPr>
            <p:cNvPr id="2" name="1 - Ορθογώνιο"/>
            <p:cNvSpPr/>
            <p:nvPr/>
          </p:nvSpPr>
          <p:spPr>
            <a:xfrm>
              <a:off x="3855563" y="5123965"/>
              <a:ext cx="4317476" cy="923330"/>
            </a:xfrm>
            <a:prstGeom prst="rect">
              <a:avLst/>
            </a:prstGeom>
            <a:solidFill>
              <a:srgbClr val="FFFF00"/>
            </a:solidFill>
            <a:ln w="38100">
              <a:solidFill>
                <a:srgbClr val="FF0000"/>
              </a:solidFill>
            </a:ln>
          </p:spPr>
          <p:txBody>
            <a:bodyPr wrap="square">
              <a:spAutoFit/>
            </a:bodyPr>
            <a:lstStyle/>
            <a:p>
              <a:pPr algn="ctr"/>
              <a:r>
                <a:rPr lang="en-US" dirty="0" smtClean="0">
                  <a:latin typeface="Arial Narrow" pitchFamily="34" charset="0"/>
                </a:rPr>
                <a:t>Ammonium nitrate was also the explosive used</a:t>
              </a:r>
            </a:p>
            <a:p>
              <a:pPr algn="ctr"/>
              <a:r>
                <a:rPr lang="en-US" dirty="0" smtClean="0">
                  <a:latin typeface="Arial Narrow" pitchFamily="34" charset="0"/>
                </a:rPr>
                <a:t>in the </a:t>
              </a:r>
              <a:r>
                <a:rPr lang="en-US" b="1" dirty="0" smtClean="0">
                  <a:solidFill>
                    <a:srgbClr val="FF0000"/>
                  </a:solidFill>
                  <a:latin typeface="Arial Narrow" pitchFamily="34" charset="0"/>
                </a:rPr>
                <a:t>Oklahoma City bombing </a:t>
              </a:r>
              <a:r>
                <a:rPr lang="en-US" dirty="0" smtClean="0">
                  <a:latin typeface="Arial Narrow" pitchFamily="34" charset="0"/>
                </a:rPr>
                <a:t>(19 Apr 1995)</a:t>
              </a:r>
            </a:p>
            <a:p>
              <a:pPr algn="ctr"/>
              <a:r>
                <a:rPr lang="en-US" dirty="0" smtClean="0">
                  <a:latin typeface="Arial Narrow" pitchFamily="34" charset="0"/>
                </a:rPr>
                <a:t>which killed 168 individuals.</a:t>
              </a:r>
              <a:endParaRPr lang="el-GR" dirty="0">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3665" name="Picture 1"/>
          <p:cNvPicPr>
            <a:picLocks noChangeAspect="1" noChangeArrowheads="1"/>
          </p:cNvPicPr>
          <p:nvPr/>
        </p:nvPicPr>
        <p:blipFill>
          <a:blip r:embed="rId2" cstate="print"/>
          <a:srcRect l="32584" t="18869" r="33617" b="5848"/>
          <a:stretch>
            <a:fillRect/>
          </a:stretch>
        </p:blipFill>
        <p:spPr bwMode="auto">
          <a:xfrm>
            <a:off x="113122" y="781648"/>
            <a:ext cx="4298622" cy="5817115"/>
          </a:xfrm>
          <a:prstGeom prst="rect">
            <a:avLst/>
          </a:prstGeom>
          <a:noFill/>
          <a:ln w="9525">
            <a:noFill/>
            <a:miter lim="800000"/>
            <a:headEnd/>
            <a:tailEnd/>
          </a:ln>
        </p:spPr>
      </p:pic>
      <p:sp>
        <p:nvSpPr>
          <p:cNvPr id="3" name="2 - Ορθογώνιο"/>
          <p:cNvSpPr/>
          <p:nvPr/>
        </p:nvSpPr>
        <p:spPr>
          <a:xfrm>
            <a:off x="0" y="6596390"/>
            <a:ext cx="4659964" cy="261610"/>
          </a:xfrm>
          <a:prstGeom prst="rect">
            <a:avLst/>
          </a:prstGeom>
          <a:solidFill>
            <a:schemeClr val="bg1"/>
          </a:solidFill>
        </p:spPr>
        <p:txBody>
          <a:bodyPr wrap="square">
            <a:spAutoFit/>
          </a:bodyPr>
          <a:lstStyle/>
          <a:p>
            <a:r>
              <a:rPr lang="en-US" sz="1050" dirty="0" smtClean="0">
                <a:latin typeface="Arial Narrow" pitchFamily="34" charset="0"/>
              </a:rPr>
              <a:t>http://reliefweb.int/sites/reliefweb.int/files/resources/2012-Global-Terrorism-Index-Report.pdf</a:t>
            </a:r>
            <a:endParaRPr lang="el-GR" sz="1050" dirty="0">
              <a:latin typeface="Arial Narrow" pitchFamily="34" charset="0"/>
            </a:endParaRPr>
          </a:p>
        </p:txBody>
      </p:sp>
      <p:pic>
        <p:nvPicPr>
          <p:cNvPr id="113666" name="Picture 2"/>
          <p:cNvPicPr>
            <a:picLocks noChangeAspect="1" noChangeArrowheads="1"/>
          </p:cNvPicPr>
          <p:nvPr/>
        </p:nvPicPr>
        <p:blipFill>
          <a:blip r:embed="rId3" cstate="print"/>
          <a:srcRect l="38298" t="38419" r="25897" b="5848"/>
          <a:stretch>
            <a:fillRect/>
          </a:stretch>
        </p:blipFill>
        <p:spPr bwMode="auto">
          <a:xfrm>
            <a:off x="4583113" y="626210"/>
            <a:ext cx="2966936" cy="2886340"/>
          </a:xfrm>
          <a:prstGeom prst="rect">
            <a:avLst/>
          </a:prstGeom>
          <a:noFill/>
          <a:ln w="9525">
            <a:noFill/>
            <a:miter lim="800000"/>
            <a:headEnd/>
            <a:tailEnd/>
          </a:ln>
        </p:spPr>
      </p:pic>
      <p:grpSp>
        <p:nvGrpSpPr>
          <p:cNvPr id="19" name="18 - Ομάδα"/>
          <p:cNvGrpSpPr/>
          <p:nvPr/>
        </p:nvGrpSpPr>
        <p:grpSpPr>
          <a:xfrm>
            <a:off x="4583113" y="3606817"/>
            <a:ext cx="4515740" cy="3128961"/>
            <a:chOff x="4583113" y="3606817"/>
            <a:chExt cx="4515740" cy="2934375"/>
          </a:xfrm>
        </p:grpSpPr>
        <p:pic>
          <p:nvPicPr>
            <p:cNvPr id="113667" name="Picture 3"/>
            <p:cNvPicPr>
              <a:picLocks noChangeAspect="1" noChangeArrowheads="1"/>
            </p:cNvPicPr>
            <p:nvPr/>
          </p:nvPicPr>
          <p:blipFill>
            <a:blip r:embed="rId4" cstate="print"/>
            <a:srcRect l="24833" t="44018" r="27082" b="5988"/>
            <a:stretch>
              <a:fillRect/>
            </a:stretch>
          </p:blipFill>
          <p:spPr bwMode="auto">
            <a:xfrm>
              <a:off x="4583113" y="3606817"/>
              <a:ext cx="4515740" cy="2934375"/>
            </a:xfrm>
            <a:prstGeom prst="rect">
              <a:avLst/>
            </a:prstGeom>
            <a:noFill/>
            <a:ln w="9525">
              <a:noFill/>
              <a:miter lim="800000"/>
              <a:headEnd/>
              <a:tailEnd/>
            </a:ln>
          </p:spPr>
        </p:pic>
        <p:sp>
          <p:nvSpPr>
            <p:cNvPr id="6" name="5 - Ορθογώνιο"/>
            <p:cNvSpPr/>
            <p:nvPr/>
          </p:nvSpPr>
          <p:spPr>
            <a:xfrm>
              <a:off x="6231118" y="5363852"/>
              <a:ext cx="791851" cy="19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353175" y="5068577"/>
              <a:ext cx="233364" cy="13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 name="8 - Ευθεία γραμμή σύνδεσης"/>
            <p:cNvCxnSpPr/>
            <p:nvPr/>
          </p:nvCxnSpPr>
          <p:spPr>
            <a:xfrm>
              <a:off x="5948461" y="4714875"/>
              <a:ext cx="204787" cy="33813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16 - Έλλειψη"/>
            <p:cNvSpPr/>
            <p:nvPr/>
          </p:nvSpPr>
          <p:spPr>
            <a:xfrm>
              <a:off x="6148379" y="5043485"/>
              <a:ext cx="76200" cy="100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Έλλειψη"/>
            <p:cNvSpPr/>
            <p:nvPr/>
          </p:nvSpPr>
          <p:spPr>
            <a:xfrm>
              <a:off x="6157912" y="5076823"/>
              <a:ext cx="280987" cy="3381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0" name="19 - Ορθογώνιο"/>
          <p:cNvSpPr/>
          <p:nvPr/>
        </p:nvSpPr>
        <p:spPr>
          <a:xfrm>
            <a:off x="5416689" y="3163600"/>
            <a:ext cx="2571538"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2002-2011</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3" name="12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41403" y="680297"/>
            <a:ext cx="4309736" cy="3293209"/>
          </a:xfrm>
          <a:prstGeom prst="rect">
            <a:avLst/>
          </a:prstGeom>
        </p:spPr>
        <p:txBody>
          <a:bodyPr wrap="square">
            <a:spAutoFit/>
          </a:bodyPr>
          <a:lstStyle/>
          <a:p>
            <a:r>
              <a:rPr lang="en-US" sz="1600" dirty="0" smtClean="0">
                <a:latin typeface="Arial Narrow" pitchFamily="34" charset="0"/>
              </a:rPr>
              <a:t/>
            </a:r>
            <a:br>
              <a:rPr lang="en-US" sz="1600" dirty="0" smtClean="0">
                <a:latin typeface="Arial Narrow" pitchFamily="34" charset="0"/>
              </a:rPr>
            </a:br>
            <a:r>
              <a:rPr lang="en-US" sz="1400" dirty="0" smtClean="0">
                <a:latin typeface="Arial Black" pitchFamily="34" charset="0"/>
              </a:rPr>
              <a:t>1947</a:t>
            </a:r>
            <a:endParaRPr lang="en-US" sz="1600" dirty="0" smtClean="0">
              <a:latin typeface="Arial Black" pitchFamily="34" charset="0"/>
            </a:endParaRPr>
          </a:p>
          <a:p>
            <a:r>
              <a:rPr lang="en-US" sz="1600" b="1" dirty="0" smtClean="0">
                <a:solidFill>
                  <a:srgbClr val="FF0000"/>
                </a:solidFill>
                <a:latin typeface="Arial Narrow" pitchFamily="34" charset="0"/>
              </a:rPr>
              <a:t>Cargo ship </a:t>
            </a:r>
            <a:r>
              <a:rPr lang="en-US" sz="1600" b="1" i="1" dirty="0" err="1" smtClean="0">
                <a:solidFill>
                  <a:srgbClr val="FF0000"/>
                </a:solidFill>
                <a:latin typeface="Arial Narrow" pitchFamily="34" charset="0"/>
              </a:rPr>
              <a:t>Grandcamp</a:t>
            </a:r>
            <a:r>
              <a:rPr lang="en-US" sz="1600" b="1" dirty="0" smtClean="0">
                <a:solidFill>
                  <a:srgbClr val="FF0000"/>
                </a:solidFill>
                <a:latin typeface="Arial Narrow" pitchFamily="34" charset="0"/>
              </a:rPr>
              <a:t>  </a:t>
            </a:r>
            <a:r>
              <a:rPr lang="en-US" sz="1600" dirty="0" smtClean="0">
                <a:latin typeface="Arial Narrow" pitchFamily="34" charset="0"/>
              </a:rPr>
              <a:t>violently exploded in the port of </a:t>
            </a:r>
            <a:r>
              <a:rPr lang="en-US" sz="1600" u="sng" dirty="0" smtClean="0">
                <a:latin typeface="Arial Narrow" pitchFamily="34" charset="0"/>
              </a:rPr>
              <a:t>Texas City</a:t>
            </a:r>
            <a:r>
              <a:rPr lang="en-US" sz="1600" dirty="0" smtClean="0">
                <a:latin typeface="Arial Narrow" pitchFamily="34" charset="0"/>
              </a:rPr>
              <a:t> with its cargo of </a:t>
            </a:r>
            <a:r>
              <a:rPr lang="en-US" sz="1600" b="1" u="sng" dirty="0" smtClean="0">
                <a:latin typeface="Arial Narrow" pitchFamily="34" charset="0"/>
              </a:rPr>
              <a:t>ammonium nitrate</a:t>
            </a:r>
          </a:p>
          <a:p>
            <a:pPr>
              <a:buFont typeface="Wingdings" pitchFamily="2" charset="2"/>
              <a:buChar char="ü"/>
            </a:pPr>
            <a:r>
              <a:rPr lang="en-US" sz="1600" dirty="0" smtClean="0">
                <a:latin typeface="Arial Narrow" pitchFamily="34" charset="0"/>
              </a:rPr>
              <a:t> Killed: </a:t>
            </a:r>
            <a:r>
              <a:rPr lang="en-US" sz="1600" b="1" dirty="0" smtClean="0">
                <a:latin typeface="Arial Narrow" pitchFamily="34" charset="0"/>
              </a:rPr>
              <a:t>600</a:t>
            </a:r>
          </a:p>
          <a:p>
            <a:pPr>
              <a:buFont typeface="Wingdings" pitchFamily="2" charset="2"/>
              <a:buChar char="ü"/>
            </a:pPr>
            <a:r>
              <a:rPr lang="en-US" sz="1600" dirty="0" smtClean="0">
                <a:latin typeface="Arial Narrow" pitchFamily="34" charset="0"/>
              </a:rPr>
              <a:t> Injured: </a:t>
            </a:r>
            <a:r>
              <a:rPr lang="en-US" sz="1600" b="1" dirty="0" smtClean="0">
                <a:latin typeface="Arial Narrow" pitchFamily="34" charset="0"/>
              </a:rPr>
              <a:t>&gt;3,000</a:t>
            </a:r>
          </a:p>
          <a:p>
            <a:r>
              <a:rPr lang="en-US" sz="1600" dirty="0" smtClean="0">
                <a:latin typeface="Arial Narrow" pitchFamily="34" charset="0"/>
              </a:rPr>
              <a:t/>
            </a:r>
            <a:br>
              <a:rPr lang="en-US" sz="1600" dirty="0" smtClean="0">
                <a:latin typeface="Arial Narrow" pitchFamily="34" charset="0"/>
              </a:rPr>
            </a:br>
            <a:r>
              <a:rPr lang="en-US" sz="1400" dirty="0" smtClean="0">
                <a:latin typeface="Arial Black" pitchFamily="34" charset="0"/>
              </a:rPr>
              <a:t>1974</a:t>
            </a:r>
            <a:endParaRPr lang="en-US" sz="1600" dirty="0" smtClean="0">
              <a:latin typeface="Arial Black" pitchFamily="34" charset="0"/>
            </a:endParaRPr>
          </a:p>
          <a:p>
            <a:r>
              <a:rPr lang="en-US" sz="1600" b="1" dirty="0" smtClean="0">
                <a:solidFill>
                  <a:srgbClr val="FF0000"/>
                </a:solidFill>
                <a:latin typeface="Arial Narrow" pitchFamily="34" charset="0"/>
              </a:rPr>
              <a:t>Gas carrier </a:t>
            </a:r>
            <a:r>
              <a:rPr lang="en-US" sz="1600" b="1" i="1" dirty="0" err="1" smtClean="0">
                <a:solidFill>
                  <a:srgbClr val="FF0000"/>
                </a:solidFill>
                <a:latin typeface="Arial Narrow" pitchFamily="34" charset="0"/>
              </a:rPr>
              <a:t>Yuyo</a:t>
            </a:r>
            <a:r>
              <a:rPr lang="en-US" sz="1600" b="1" i="1" dirty="0" smtClean="0">
                <a:solidFill>
                  <a:srgbClr val="FF0000"/>
                </a:solidFill>
                <a:latin typeface="Arial Narrow" pitchFamily="34" charset="0"/>
              </a:rPr>
              <a:t> </a:t>
            </a:r>
            <a:r>
              <a:rPr lang="en-US" sz="1600" b="1" i="1" dirty="0" err="1" smtClean="0">
                <a:solidFill>
                  <a:srgbClr val="FF0000"/>
                </a:solidFill>
                <a:latin typeface="Arial Narrow" pitchFamily="34" charset="0"/>
              </a:rPr>
              <a:t>Maru</a:t>
            </a:r>
            <a:r>
              <a:rPr lang="en-US" sz="1600" b="1" i="1" dirty="0" smtClean="0">
                <a:solidFill>
                  <a:srgbClr val="FF0000"/>
                </a:solidFill>
                <a:latin typeface="Arial Narrow" pitchFamily="34" charset="0"/>
              </a:rPr>
              <a:t> N°10</a:t>
            </a:r>
            <a:r>
              <a:rPr lang="en-US" sz="1600" b="1" dirty="0" smtClean="0">
                <a:solidFill>
                  <a:srgbClr val="FF0000"/>
                </a:solidFill>
                <a:latin typeface="Arial Narrow" pitchFamily="34" charset="0"/>
              </a:rPr>
              <a:t> </a:t>
            </a:r>
            <a:r>
              <a:rPr lang="en-US" sz="1600" dirty="0" smtClean="0">
                <a:latin typeface="Arial Narrow" pitchFamily="34" charset="0"/>
              </a:rPr>
              <a:t>collided with the </a:t>
            </a:r>
            <a:r>
              <a:rPr lang="en-US" sz="1600" b="1" i="1" dirty="0" smtClean="0">
                <a:solidFill>
                  <a:srgbClr val="FF0000"/>
                </a:solidFill>
                <a:latin typeface="Arial Narrow" pitchFamily="34" charset="0"/>
              </a:rPr>
              <a:t>Pacific Alice</a:t>
            </a:r>
            <a:r>
              <a:rPr lang="en-US" sz="1600" dirty="0" smtClean="0">
                <a:latin typeface="Arial Narrow" pitchFamily="34" charset="0"/>
              </a:rPr>
              <a:t> in Tokyo Bay. Crash cracked its hull and its cargo of </a:t>
            </a:r>
            <a:r>
              <a:rPr lang="en-US" sz="1600" b="1" u="sng" dirty="0" smtClean="0">
                <a:latin typeface="Arial Narrow" pitchFamily="34" charset="0"/>
              </a:rPr>
              <a:t>naphtha</a:t>
            </a:r>
            <a:r>
              <a:rPr lang="en-US" sz="1600" dirty="0" smtClean="0">
                <a:latin typeface="Arial Narrow" pitchFamily="34" charset="0"/>
              </a:rPr>
              <a:t> ignited</a:t>
            </a:r>
          </a:p>
          <a:p>
            <a:pPr>
              <a:buFont typeface="Wingdings" pitchFamily="2" charset="2"/>
              <a:buChar char="ü"/>
            </a:pPr>
            <a:r>
              <a:rPr lang="en-US" sz="1600" b="1" dirty="0" smtClean="0">
                <a:latin typeface="Arial Narrow" pitchFamily="34" charset="0"/>
              </a:rPr>
              <a:t> 5 </a:t>
            </a:r>
            <a:r>
              <a:rPr lang="en-US" sz="1600" dirty="0" smtClean="0">
                <a:latin typeface="Arial Narrow" pitchFamily="34" charset="0"/>
              </a:rPr>
              <a:t>members of the </a:t>
            </a:r>
            <a:r>
              <a:rPr lang="en-US" sz="1600" i="1" dirty="0" err="1" smtClean="0">
                <a:latin typeface="Arial Narrow" pitchFamily="34" charset="0"/>
              </a:rPr>
              <a:t>Yuyo</a:t>
            </a:r>
            <a:r>
              <a:rPr lang="en-US" sz="1600" i="1" dirty="0" smtClean="0">
                <a:latin typeface="Arial Narrow" pitchFamily="34" charset="0"/>
              </a:rPr>
              <a:t> </a:t>
            </a:r>
            <a:r>
              <a:rPr lang="en-US" sz="1600" i="1" dirty="0" err="1" smtClean="0">
                <a:latin typeface="Arial Narrow" pitchFamily="34" charset="0"/>
              </a:rPr>
              <a:t>Maru</a:t>
            </a:r>
            <a:r>
              <a:rPr lang="en-US" sz="1600" i="1" dirty="0" smtClean="0">
                <a:latin typeface="Arial Narrow" pitchFamily="34" charset="0"/>
              </a:rPr>
              <a:t> N°10</a:t>
            </a:r>
            <a:r>
              <a:rPr lang="en-US" sz="1600" dirty="0" smtClean="0">
                <a:latin typeface="Arial Narrow" pitchFamily="34" charset="0"/>
              </a:rPr>
              <a:t> crew were killed</a:t>
            </a:r>
          </a:p>
          <a:p>
            <a:pPr>
              <a:buFont typeface="Wingdings" pitchFamily="2" charset="2"/>
              <a:buChar char="ü"/>
            </a:pPr>
            <a:r>
              <a:rPr lang="en-US" sz="1600" i="1" dirty="0" smtClean="0">
                <a:latin typeface="Arial Narrow" pitchFamily="34" charset="0"/>
              </a:rPr>
              <a:t> Pacific Alice:</a:t>
            </a:r>
            <a:r>
              <a:rPr lang="en-US" sz="1600" dirty="0" smtClean="0">
                <a:latin typeface="Arial Narrow" pitchFamily="34" charset="0"/>
              </a:rPr>
              <a:t> </a:t>
            </a:r>
            <a:r>
              <a:rPr lang="en-US" sz="1600" dirty="0" smtClean="0">
                <a:solidFill>
                  <a:srgbClr val="FF0000"/>
                </a:solidFill>
                <a:latin typeface="Arial Narrow" pitchFamily="34" charset="0"/>
              </a:rPr>
              <a:t>all</a:t>
            </a:r>
            <a:r>
              <a:rPr lang="en-US" sz="1600" dirty="0" smtClean="0">
                <a:latin typeface="Arial Narrow" pitchFamily="34" charset="0"/>
              </a:rPr>
              <a:t> the seamen but one were killed</a:t>
            </a:r>
            <a:endParaRPr lang="en-US" sz="1600" dirty="0">
              <a:latin typeface="Arial Narrow" pitchFamily="34" charset="0"/>
            </a:endParaRPr>
          </a:p>
        </p:txBody>
      </p:sp>
      <p:sp>
        <p:nvSpPr>
          <p:cNvPr id="3" name="2 - Ορθογώνιο"/>
          <p:cNvSpPr/>
          <p:nvPr/>
        </p:nvSpPr>
        <p:spPr>
          <a:xfrm>
            <a:off x="157228" y="6328606"/>
            <a:ext cx="2708520" cy="246221"/>
          </a:xfrm>
          <a:prstGeom prst="rect">
            <a:avLst/>
          </a:prstGeom>
        </p:spPr>
        <p:txBody>
          <a:bodyPr wrap="square">
            <a:spAutoFit/>
          </a:bodyPr>
          <a:lstStyle/>
          <a:p>
            <a:r>
              <a:rPr lang="en-US" sz="1000" dirty="0" smtClean="0">
                <a:latin typeface="Arial Narrow" pitchFamily="34" charset="0"/>
              </a:rPr>
              <a:t>http://www.cedre.fr/en/spill/synopsis_chemical.php</a:t>
            </a:r>
            <a:endParaRPr lang="el-GR" sz="1000" dirty="0">
              <a:latin typeface="Arial Narrow" pitchFamily="34" charset="0"/>
            </a:endParaRPr>
          </a:p>
        </p:txBody>
      </p:sp>
      <p:sp>
        <p:nvSpPr>
          <p:cNvPr id="5" name="4 - Ορθογώνιο"/>
          <p:cNvSpPr/>
          <p:nvPr/>
        </p:nvSpPr>
        <p:spPr>
          <a:xfrm>
            <a:off x="4583113" y="6119336"/>
            <a:ext cx="4572000" cy="707886"/>
          </a:xfrm>
          <a:prstGeom prst="rect">
            <a:avLst/>
          </a:prstGeom>
        </p:spPr>
        <p:txBody>
          <a:bodyPr>
            <a:spAutoFit/>
          </a:bodyPr>
          <a:lstStyle/>
          <a:p>
            <a:pPr algn="ctr"/>
            <a:r>
              <a:rPr lang="en-US" sz="1400" b="1" dirty="0" smtClean="0">
                <a:latin typeface="Arial Narrow" pitchFamily="34" charset="0"/>
              </a:rPr>
              <a:t>Accidents between 1998 and 2007 in the Mediterranean involving hazardous and noxious substances</a:t>
            </a:r>
          </a:p>
          <a:p>
            <a:pPr algn="ctr"/>
            <a:r>
              <a:rPr lang="en-US" sz="1050" dirty="0" smtClean="0">
                <a:latin typeface="Arial Narrow" pitchFamily="34" charset="0"/>
              </a:rPr>
              <a:t>(Source: REMPEC)</a:t>
            </a:r>
            <a:endParaRPr lang="el-GR" sz="1050" dirty="0">
              <a:latin typeface="Arial Narrow" pitchFamily="34" charset="0"/>
            </a:endParaRPr>
          </a:p>
        </p:txBody>
      </p:sp>
      <p:pic>
        <p:nvPicPr>
          <p:cNvPr id="156674" name="Picture 2" descr="http://www.cedre.fr/fr/accident/image_synthese/evolution.jpg"/>
          <p:cNvPicPr>
            <a:picLocks noChangeAspect="1" noChangeArrowheads="1"/>
          </p:cNvPicPr>
          <p:nvPr/>
        </p:nvPicPr>
        <p:blipFill>
          <a:blip r:embed="rId2" cstate="print"/>
          <a:srcRect/>
          <a:stretch>
            <a:fillRect/>
          </a:stretch>
        </p:blipFill>
        <p:spPr bwMode="auto">
          <a:xfrm>
            <a:off x="4723401" y="3662545"/>
            <a:ext cx="4420599" cy="2417744"/>
          </a:xfrm>
          <a:prstGeom prst="rect">
            <a:avLst/>
          </a:prstGeom>
          <a:noFill/>
        </p:spPr>
      </p:pic>
      <p:pic>
        <p:nvPicPr>
          <p:cNvPr id="3074" name="Picture 2" descr="The results of the Texas City disaster in 1947"/>
          <p:cNvPicPr>
            <a:picLocks noChangeAspect="1" noChangeArrowheads="1"/>
          </p:cNvPicPr>
          <p:nvPr/>
        </p:nvPicPr>
        <p:blipFill>
          <a:blip r:embed="rId3" cstate="print"/>
          <a:srcRect/>
          <a:stretch>
            <a:fillRect/>
          </a:stretch>
        </p:blipFill>
        <p:spPr bwMode="auto">
          <a:xfrm>
            <a:off x="4854804" y="1013988"/>
            <a:ext cx="4223440" cy="2662465"/>
          </a:xfrm>
          <a:prstGeom prst="rect">
            <a:avLst/>
          </a:prstGeom>
          <a:ln>
            <a:noFill/>
          </a:ln>
          <a:effectLst>
            <a:softEdge rad="112500"/>
          </a:effectLst>
        </p:spPr>
      </p:pic>
      <p:sp>
        <p:nvSpPr>
          <p:cNvPr id="8" name="7 - TextBox"/>
          <p:cNvSpPr txBox="1"/>
          <p:nvPr/>
        </p:nvSpPr>
        <p:spPr>
          <a:xfrm>
            <a:off x="122548" y="254524"/>
            <a:ext cx="2724079" cy="307777"/>
          </a:xfrm>
          <a:prstGeom prst="rect">
            <a:avLst/>
          </a:prstGeom>
          <a:noFill/>
        </p:spPr>
        <p:txBody>
          <a:bodyPr wrap="none" rtlCol="0">
            <a:spAutoFit/>
          </a:bodyPr>
          <a:lstStyle/>
          <a:p>
            <a:r>
              <a:rPr lang="en-US" sz="1400" dirty="0" smtClean="0">
                <a:solidFill>
                  <a:schemeClr val="bg1"/>
                </a:solidFill>
                <a:latin typeface="Arial Black" pitchFamily="34" charset="0"/>
              </a:rPr>
              <a:t>Naval chemical accidents</a:t>
            </a:r>
            <a:endParaRPr lang="el-GR" sz="1400" dirty="0">
              <a:solidFill>
                <a:schemeClr val="bg1"/>
              </a:solidFill>
              <a:latin typeface="Arial Black" pitchFamily="34" charset="0"/>
            </a:endParaRPr>
          </a:p>
        </p:txBody>
      </p:sp>
      <p:pic>
        <p:nvPicPr>
          <p:cNvPr id="3076" name="Picture 4" descr="http://www.mediterraneanquilt.wrongstudio.com/images/map.png"/>
          <p:cNvPicPr>
            <a:picLocks noChangeAspect="1" noChangeArrowheads="1"/>
          </p:cNvPicPr>
          <p:nvPr/>
        </p:nvPicPr>
        <p:blipFill>
          <a:blip r:embed="rId4" cstate="print"/>
          <a:srcRect/>
          <a:stretch>
            <a:fillRect/>
          </a:stretch>
        </p:blipFill>
        <p:spPr bwMode="auto">
          <a:xfrm>
            <a:off x="6677263" y="3667026"/>
            <a:ext cx="2325335" cy="1739638"/>
          </a:xfrm>
          <a:prstGeom prst="rect">
            <a:avLst/>
          </a:prstGeom>
          <a:noFill/>
        </p:spPr>
      </p:pic>
      <p:pic>
        <p:nvPicPr>
          <p:cNvPr id="13314" name="Picture 2" descr="http://cdn2.shipspotting.com/photos/middle/6/8/1/1217186.jpg"/>
          <p:cNvPicPr>
            <a:picLocks noChangeAspect="1" noChangeArrowheads="1"/>
          </p:cNvPicPr>
          <p:nvPr/>
        </p:nvPicPr>
        <p:blipFill>
          <a:blip r:embed="rId5" cstate="print"/>
          <a:srcRect t="8819" b="7722"/>
          <a:stretch>
            <a:fillRect/>
          </a:stretch>
        </p:blipFill>
        <p:spPr bwMode="auto">
          <a:xfrm>
            <a:off x="206265" y="3989738"/>
            <a:ext cx="4085078" cy="241106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13314"/>
                                        </p:tgtEl>
                                        <p:attrNameLst>
                                          <p:attrName>style.visibility</p:attrName>
                                        </p:attrNameLst>
                                      </p:cBhvr>
                                      <p:to>
                                        <p:strVal val="visible"/>
                                      </p:to>
                                    </p:set>
                                    <p:animEffect transition="in" filter="dissolve">
                                      <p:cBhvr>
                                        <p:cTn id="24" dur="500"/>
                                        <p:tgtEl>
                                          <p:spTgt spid="133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56674"/>
                                        </p:tgtEl>
                                        <p:attrNameLst>
                                          <p:attrName>style.visibility</p:attrName>
                                        </p:attrNameLst>
                                      </p:cBhvr>
                                      <p:to>
                                        <p:strVal val="visible"/>
                                      </p:to>
                                    </p:set>
                                    <p:animEffect transition="in" filter="dissolve">
                                      <p:cBhvr>
                                        <p:cTn id="29" dur="500"/>
                                        <p:tgtEl>
                                          <p:spTgt spid="156674"/>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dissolve">
                                      <p:cBhvr>
                                        <p:cTn id="33" dur="500"/>
                                        <p:tgtEl>
                                          <p:spTgt spid="307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13122" y="686075"/>
            <a:ext cx="6023726" cy="2308324"/>
          </a:xfrm>
          <a:prstGeom prst="rect">
            <a:avLst/>
          </a:prstGeom>
        </p:spPr>
        <p:txBody>
          <a:bodyPr wrap="square">
            <a:spAutoFit/>
          </a:bodyPr>
          <a:lstStyle/>
          <a:p>
            <a:r>
              <a:rPr lang="en-US" sz="1600" b="1" dirty="0" smtClean="0">
                <a:solidFill>
                  <a:srgbClr val="FF0000"/>
                </a:solidFill>
                <a:latin typeface="Arial Narrow" pitchFamily="34" charset="0"/>
              </a:rPr>
              <a:t>April 2010 </a:t>
            </a:r>
            <a:r>
              <a:rPr lang="en-US" sz="1600" b="1" i="1" dirty="0" smtClean="0">
                <a:solidFill>
                  <a:srgbClr val="FF0000"/>
                </a:solidFill>
                <a:latin typeface="Arial Narrow" pitchFamily="34" charset="0"/>
              </a:rPr>
              <a:t>– Deepwater Horizon</a:t>
            </a:r>
            <a:r>
              <a:rPr lang="en-US" sz="1600" b="1" dirty="0" smtClean="0">
                <a:solidFill>
                  <a:srgbClr val="FF0000"/>
                </a:solidFill>
                <a:latin typeface="Arial Narrow" pitchFamily="34" charset="0"/>
              </a:rPr>
              <a:t> </a:t>
            </a:r>
            <a:r>
              <a:rPr lang="en-US" sz="1600" b="1" u="sng" dirty="0" smtClean="0">
                <a:solidFill>
                  <a:srgbClr val="FF0000"/>
                </a:solidFill>
                <a:latin typeface="Arial Narrow" pitchFamily="34" charset="0"/>
              </a:rPr>
              <a:t>oil spill</a:t>
            </a:r>
            <a:r>
              <a:rPr lang="en-US" sz="1600" u="sng" dirty="0" smtClean="0">
                <a:solidFill>
                  <a:srgbClr val="FF0000"/>
                </a:solidFill>
                <a:latin typeface="Arial Narrow" pitchFamily="34" charset="0"/>
              </a:rPr>
              <a:t> </a:t>
            </a:r>
          </a:p>
          <a:p>
            <a:r>
              <a:rPr lang="en-US" sz="1600" b="1" dirty="0" smtClean="0">
                <a:latin typeface="Arial Narrow" pitchFamily="34" charset="0"/>
              </a:rPr>
              <a:t>Location: </a:t>
            </a:r>
            <a:r>
              <a:rPr lang="en-US" sz="1600" dirty="0" smtClean="0">
                <a:latin typeface="Arial Narrow" pitchFamily="34" charset="0"/>
              </a:rPr>
              <a:t>Gulf of Mexico on the BP </a:t>
            </a:r>
            <a:r>
              <a:rPr lang="en-US" sz="1600" dirty="0" err="1" smtClean="0">
                <a:latin typeface="Arial Narrow" pitchFamily="34" charset="0"/>
              </a:rPr>
              <a:t>Macondo</a:t>
            </a:r>
            <a:r>
              <a:rPr lang="en-US" sz="1600" dirty="0" smtClean="0">
                <a:latin typeface="Arial Narrow" pitchFamily="34" charset="0"/>
              </a:rPr>
              <a:t> Prospect</a:t>
            </a:r>
          </a:p>
          <a:p>
            <a:endParaRPr lang="en-US" sz="1600" b="1" dirty="0" smtClean="0">
              <a:solidFill>
                <a:srgbClr val="FF0000"/>
              </a:solidFill>
              <a:latin typeface="Arial Narrow" pitchFamily="34" charset="0"/>
            </a:endParaRPr>
          </a:p>
          <a:p>
            <a:r>
              <a:rPr lang="en-US" sz="1600" b="1" dirty="0" smtClean="0">
                <a:solidFill>
                  <a:srgbClr val="FF0000"/>
                </a:solidFill>
                <a:latin typeface="Arial Narrow" pitchFamily="34" charset="0"/>
              </a:rPr>
              <a:t>Largest accidental marine oil spill in the history of the petroleum industry</a:t>
            </a:r>
          </a:p>
          <a:p>
            <a:r>
              <a:rPr lang="en-US" sz="1600" dirty="0" smtClean="0">
                <a:latin typeface="Arial Narrow" pitchFamily="34" charset="0"/>
                <a:sym typeface="Wingdings"/>
              </a:rPr>
              <a:t>     </a:t>
            </a:r>
            <a:r>
              <a:rPr lang="en-US" sz="1600" dirty="0" smtClean="0">
                <a:latin typeface="Arial Narrow" pitchFamily="34" charset="0"/>
              </a:rPr>
              <a:t>8% - 31% larger in volume than the earlier </a:t>
            </a:r>
            <a:r>
              <a:rPr lang="en-US" sz="1600" u="sng" dirty="0" err="1" smtClean="0">
                <a:latin typeface="Arial Narrow" pitchFamily="34" charset="0"/>
              </a:rPr>
              <a:t>Ixtoc</a:t>
            </a:r>
            <a:r>
              <a:rPr lang="en-US" sz="1600" u="sng" dirty="0" smtClean="0">
                <a:latin typeface="Arial Narrow" pitchFamily="34" charset="0"/>
              </a:rPr>
              <a:t> I</a:t>
            </a:r>
            <a:r>
              <a:rPr lang="en-US" sz="1600" dirty="0" smtClean="0">
                <a:latin typeface="Arial Narrow" pitchFamily="34" charset="0"/>
              </a:rPr>
              <a:t> oil spill (3 Jun 1979)</a:t>
            </a:r>
          </a:p>
          <a:p>
            <a:r>
              <a:rPr lang="en-US" sz="1600" dirty="0" smtClean="0">
                <a:latin typeface="Arial Narrow" pitchFamily="34" charset="0"/>
              </a:rPr>
              <a:t>Explosion and sinking of the </a:t>
            </a:r>
            <a:r>
              <a:rPr lang="en-US" sz="1600" i="1" dirty="0" smtClean="0">
                <a:latin typeface="Arial Narrow" pitchFamily="34" charset="0"/>
              </a:rPr>
              <a:t>Deepwater Horizon</a:t>
            </a:r>
            <a:r>
              <a:rPr lang="en-US" sz="1600" dirty="0" smtClean="0">
                <a:latin typeface="Arial Narrow" pitchFamily="34" charset="0"/>
              </a:rPr>
              <a:t> oil rig</a:t>
            </a:r>
          </a:p>
          <a:p>
            <a:r>
              <a:rPr lang="en-US" sz="1600" dirty="0" smtClean="0">
                <a:latin typeface="Arial Narrow" pitchFamily="34" charset="0"/>
                <a:sym typeface="Wingdings"/>
              </a:rPr>
              <a:t>     </a:t>
            </a:r>
            <a:r>
              <a:rPr lang="en-US" sz="1600" dirty="0" smtClean="0">
                <a:latin typeface="Arial Narrow" pitchFamily="34" charset="0"/>
              </a:rPr>
              <a:t> </a:t>
            </a:r>
            <a:r>
              <a:rPr lang="en-US" sz="1600" dirty="0" smtClean="0">
                <a:latin typeface="Arial Black" pitchFamily="34" charset="0"/>
              </a:rPr>
              <a:t>11</a:t>
            </a:r>
            <a:r>
              <a:rPr lang="en-US" sz="1600" dirty="0" smtClean="0">
                <a:latin typeface="Arial Narrow" pitchFamily="34" charset="0"/>
              </a:rPr>
              <a:t> dead; sea-floor oil gusher for 87 days</a:t>
            </a:r>
          </a:p>
          <a:p>
            <a:r>
              <a:rPr lang="en-US" sz="1600" b="1" dirty="0" smtClean="0">
                <a:solidFill>
                  <a:srgbClr val="FF0000"/>
                </a:solidFill>
                <a:latin typeface="Arial Narrow" pitchFamily="34" charset="0"/>
              </a:rPr>
              <a:t>Capped: </a:t>
            </a:r>
            <a:r>
              <a:rPr lang="en-US" sz="1600" dirty="0" smtClean="0">
                <a:latin typeface="Arial Narrow" pitchFamily="34" charset="0"/>
              </a:rPr>
              <a:t>15 July 2010</a:t>
            </a:r>
          </a:p>
          <a:p>
            <a:r>
              <a:rPr lang="en-US" sz="1600" b="1" dirty="0" smtClean="0">
                <a:latin typeface="Arial Narrow"/>
              </a:rPr>
              <a:t>►</a:t>
            </a:r>
            <a:r>
              <a:rPr lang="en-US" sz="1600" b="1" dirty="0" smtClean="0">
                <a:latin typeface="Arial Narrow" pitchFamily="34" charset="0"/>
              </a:rPr>
              <a:t>Total discharge: </a:t>
            </a:r>
            <a:r>
              <a:rPr lang="en-US" sz="1600" dirty="0" smtClean="0">
                <a:latin typeface="Arial Narrow" pitchFamily="34" charset="0"/>
              </a:rPr>
              <a:t>~4.9 million barrels (210 million US gal; 780,000 m</a:t>
            </a:r>
            <a:r>
              <a:rPr lang="en-US" sz="1600" baseline="30000" dirty="0" smtClean="0">
                <a:latin typeface="Arial Narrow" pitchFamily="34" charset="0"/>
              </a:rPr>
              <a:t>3</a:t>
            </a:r>
            <a:r>
              <a:rPr lang="en-US" sz="1600" dirty="0" smtClean="0">
                <a:latin typeface="Arial Narrow" pitchFamily="34" charset="0"/>
              </a:rPr>
              <a:t>)</a:t>
            </a:r>
            <a:endParaRPr lang="el-GR" sz="1600" dirty="0">
              <a:latin typeface="Arial Narrow" pitchFamily="34" charset="0"/>
            </a:endParaRPr>
          </a:p>
        </p:txBody>
      </p:sp>
      <p:pic>
        <p:nvPicPr>
          <p:cNvPr id="157698" name="Picture 2" descr="File:Deepwater Horizon oil spill - May 24, 2010 - with locator.jpg"/>
          <p:cNvPicPr>
            <a:picLocks noChangeAspect="1" noChangeArrowheads="1"/>
          </p:cNvPicPr>
          <p:nvPr/>
        </p:nvPicPr>
        <p:blipFill>
          <a:blip r:embed="rId2" cstate="print"/>
          <a:srcRect/>
          <a:stretch>
            <a:fillRect/>
          </a:stretch>
        </p:blipFill>
        <p:spPr bwMode="auto">
          <a:xfrm>
            <a:off x="218075" y="3026004"/>
            <a:ext cx="5268324" cy="3613468"/>
          </a:xfrm>
          <a:prstGeom prst="rect">
            <a:avLst/>
          </a:prstGeom>
          <a:noFill/>
        </p:spPr>
      </p:pic>
      <p:pic>
        <p:nvPicPr>
          <p:cNvPr id="157700" name="Picture 4" descr="http://gulfofmexicooilspillblog.files.wordpress.com/2010/11/gulf-of-mexico-oil-spill-active-wells.jpg"/>
          <p:cNvPicPr>
            <a:picLocks noChangeAspect="1" noChangeArrowheads="1"/>
          </p:cNvPicPr>
          <p:nvPr/>
        </p:nvPicPr>
        <p:blipFill>
          <a:blip r:embed="rId3" cstate="print"/>
          <a:srcRect/>
          <a:stretch>
            <a:fillRect/>
          </a:stretch>
        </p:blipFill>
        <p:spPr bwMode="auto">
          <a:xfrm>
            <a:off x="4355184" y="3693998"/>
            <a:ext cx="4663944" cy="2759500"/>
          </a:xfrm>
          <a:prstGeom prst="rect">
            <a:avLst/>
          </a:prstGeom>
          <a:noFill/>
        </p:spPr>
      </p:pic>
      <p:pic>
        <p:nvPicPr>
          <p:cNvPr id="157702" name="Picture 6" descr="http://www.realestatechannel.com/news-assets/Gulf-of-Mexico-oil-spill--April-2010.jpg"/>
          <p:cNvPicPr>
            <a:picLocks noChangeAspect="1" noChangeArrowheads="1"/>
          </p:cNvPicPr>
          <p:nvPr/>
        </p:nvPicPr>
        <p:blipFill>
          <a:blip r:embed="rId4" cstate="print"/>
          <a:srcRect/>
          <a:stretch>
            <a:fillRect/>
          </a:stretch>
        </p:blipFill>
        <p:spPr bwMode="auto">
          <a:xfrm>
            <a:off x="6081294" y="1375109"/>
            <a:ext cx="2924085" cy="1891433"/>
          </a:xfrm>
          <a:prstGeom prst="rect">
            <a:avLst/>
          </a:prstGeom>
          <a:noFill/>
        </p:spPr>
      </p:pic>
      <p:pic>
        <p:nvPicPr>
          <p:cNvPr id="157706" name="Picture 10" descr="http://www.cbc.ca/gfx/images/news/topstories/2010/06/03/wd-oil-spill-cp8795877.jpg"/>
          <p:cNvPicPr>
            <a:picLocks noChangeAspect="1" noChangeArrowheads="1"/>
          </p:cNvPicPr>
          <p:nvPr/>
        </p:nvPicPr>
        <p:blipFill>
          <a:blip r:embed="rId5" cstate="print"/>
          <a:srcRect/>
          <a:stretch>
            <a:fillRect/>
          </a:stretch>
        </p:blipFill>
        <p:spPr bwMode="auto">
          <a:xfrm>
            <a:off x="6089715" y="1346828"/>
            <a:ext cx="2903456" cy="1910580"/>
          </a:xfrm>
          <a:prstGeom prst="rect">
            <a:avLst/>
          </a:prstGeom>
          <a:noFill/>
        </p:spPr>
      </p:pic>
      <p:pic>
        <p:nvPicPr>
          <p:cNvPr id="8" name="Picture 4" descr="http://www.huntlogo.com/wp-content/uploads/2011/08/NASA-Logo.png"/>
          <p:cNvPicPr>
            <a:picLocks noChangeAspect="1" noChangeArrowheads="1"/>
          </p:cNvPicPr>
          <p:nvPr/>
        </p:nvPicPr>
        <p:blipFill>
          <a:blip r:embed="rId6" cstate="print"/>
          <a:srcRect/>
          <a:stretch>
            <a:fillRect/>
          </a:stretch>
        </p:blipFill>
        <p:spPr bwMode="auto">
          <a:xfrm>
            <a:off x="1574276" y="5685511"/>
            <a:ext cx="575035" cy="478146"/>
          </a:xfrm>
          <a:prstGeom prst="rect">
            <a:avLst/>
          </a:prstGeom>
          <a:noFill/>
        </p:spPr>
      </p:pic>
      <p:sp>
        <p:nvSpPr>
          <p:cNvPr id="9" name="8 - TextBox"/>
          <p:cNvSpPr txBox="1"/>
          <p:nvPr/>
        </p:nvSpPr>
        <p:spPr>
          <a:xfrm>
            <a:off x="122548" y="254524"/>
            <a:ext cx="3334695" cy="307777"/>
          </a:xfrm>
          <a:prstGeom prst="rect">
            <a:avLst/>
          </a:prstGeom>
          <a:noFill/>
        </p:spPr>
        <p:txBody>
          <a:bodyPr wrap="none" rtlCol="0">
            <a:spAutoFit/>
          </a:bodyPr>
          <a:lstStyle/>
          <a:p>
            <a:r>
              <a:rPr lang="en-US" sz="1400" dirty="0" smtClean="0">
                <a:solidFill>
                  <a:schemeClr val="bg1"/>
                </a:solidFill>
                <a:latin typeface="Arial Black" pitchFamily="34" charset="0"/>
              </a:rPr>
              <a:t>Sea chemical accidents &amp; spills</a:t>
            </a:r>
            <a:endParaRPr lang="el-GR" sz="1400" dirty="0">
              <a:solidFill>
                <a:schemeClr val="bg1"/>
              </a:solidFill>
              <a:latin typeface="Arial Black" pitchFamily="34" charset="0"/>
            </a:endParaRPr>
          </a:p>
        </p:txBody>
      </p:sp>
      <p:grpSp>
        <p:nvGrpSpPr>
          <p:cNvPr id="10" name="20 - Ομάδα"/>
          <p:cNvGrpSpPr/>
          <p:nvPr/>
        </p:nvGrpSpPr>
        <p:grpSpPr>
          <a:xfrm>
            <a:off x="2533857" y="4311447"/>
            <a:ext cx="924570" cy="1594267"/>
            <a:chOff x="4016780" y="1808811"/>
            <a:chExt cx="924570" cy="1594267"/>
          </a:xfrm>
        </p:grpSpPr>
        <p:grpSp>
          <p:nvGrpSpPr>
            <p:cNvPr id="11" name="8 - Ομάδα"/>
            <p:cNvGrpSpPr/>
            <p:nvPr/>
          </p:nvGrpSpPr>
          <p:grpSpPr>
            <a:xfrm>
              <a:off x="4319181" y="1808811"/>
              <a:ext cx="622169" cy="1594267"/>
              <a:chOff x="1282045" y="922690"/>
              <a:chExt cx="622169" cy="1594267"/>
            </a:xfrm>
          </p:grpSpPr>
          <p:pic>
            <p:nvPicPr>
              <p:cNvPr id="13" name="Picture 4" descr="http://upload.wikimedia.org/wikipedia/commons/thumb/2/24/Traffic_lights_4_states.svg/580px-Traffic_lights_4_states.svg.png"/>
              <p:cNvPicPr>
                <a:picLocks noChangeAspect="1" noChangeArrowheads="1"/>
              </p:cNvPicPr>
              <p:nvPr/>
            </p:nvPicPr>
            <p:blipFill>
              <a:blip r:embed="rId7" cstate="print"/>
              <a:srcRect l="25311" r="53256" b="22108"/>
              <a:stretch>
                <a:fillRect/>
              </a:stretch>
            </p:blipFill>
            <p:spPr bwMode="auto">
              <a:xfrm>
                <a:off x="1282045" y="922690"/>
                <a:ext cx="622169" cy="1594267"/>
              </a:xfrm>
              <a:prstGeom prst="rect">
                <a:avLst/>
              </a:prstGeom>
              <a:noFill/>
            </p:spPr>
          </p:pic>
          <p:sp>
            <p:nvSpPr>
              <p:cNvPr id="14" name="13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11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dissolve">
                                      <p:cBhvr>
                                        <p:cTn id="7" dur="500"/>
                                        <p:tgtEl>
                                          <p:spTgt spid="157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7706"/>
                                        </p:tgtEl>
                                        <p:attrNameLst>
                                          <p:attrName>style.visibility</p:attrName>
                                        </p:attrNameLst>
                                      </p:cBhvr>
                                      <p:to>
                                        <p:strVal val="visible"/>
                                      </p:to>
                                    </p:set>
                                    <p:animEffect transition="in" filter="box(out)">
                                      <p:cBhvr>
                                        <p:cTn id="12" dur="500"/>
                                        <p:tgtEl>
                                          <p:spTgt spid="15770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4" name="Picture 2" descr="http://www.wallng.com/images/2013/08/temple-landscape-alone-fantasy-nature-high-quality.jpg"/>
          <p:cNvPicPr>
            <a:picLocks noChangeAspect="1" noChangeArrowheads="1"/>
          </p:cNvPicPr>
          <p:nvPr/>
        </p:nvPicPr>
        <p:blipFill>
          <a:blip r:embed="rId2" cstate="print"/>
          <a:srcRect r="2125"/>
          <a:stretch>
            <a:fillRect/>
          </a:stretch>
        </p:blipFill>
        <p:spPr bwMode="auto">
          <a:xfrm>
            <a:off x="-2" y="0"/>
            <a:ext cx="9144001" cy="6858000"/>
          </a:xfrm>
          <a:prstGeom prst="rect">
            <a:avLst/>
          </a:prstGeom>
          <a:noFill/>
        </p:spPr>
      </p:pic>
      <p:pic>
        <p:nvPicPr>
          <p:cNvPr id="18436" name="Picture 4" descr="http://www.property-inspection.co/wp-content/uploads/2012/08/contact-man.png"/>
          <p:cNvPicPr>
            <a:picLocks noChangeAspect="1" noChangeArrowheads="1"/>
          </p:cNvPicPr>
          <p:nvPr/>
        </p:nvPicPr>
        <p:blipFill>
          <a:blip r:embed="rId3" cstate="print"/>
          <a:srcRect/>
          <a:stretch>
            <a:fillRect/>
          </a:stretch>
        </p:blipFill>
        <p:spPr bwMode="auto">
          <a:xfrm>
            <a:off x="5613697" y="1523999"/>
            <a:ext cx="3409950" cy="5334001"/>
          </a:xfrm>
          <a:prstGeom prst="rect">
            <a:avLst/>
          </a:prstGeom>
          <a:noFill/>
        </p:spPr>
      </p:pic>
      <p:pic>
        <p:nvPicPr>
          <p:cNvPr id="18440" name="Picture 8" descr="http://www-03.ibm.com/software/lotus/symphony/gallery.nsf/GalleryClipArtAll/E91C0D1F89C8E0FA852575950059A4EE/$File/A22-CircleArrow.png"/>
          <p:cNvPicPr>
            <a:picLocks noChangeAspect="1" noChangeArrowheads="1"/>
          </p:cNvPicPr>
          <p:nvPr/>
        </p:nvPicPr>
        <p:blipFill>
          <a:blip r:embed="rId4" cstate="print"/>
          <a:srcRect/>
          <a:stretch>
            <a:fillRect/>
          </a:stretch>
        </p:blipFill>
        <p:spPr bwMode="auto">
          <a:xfrm flipH="1">
            <a:off x="952107" y="3027472"/>
            <a:ext cx="5519885" cy="2660621"/>
          </a:xfrm>
          <a:prstGeom prst="rect">
            <a:avLst/>
          </a:prstGeom>
          <a:noFill/>
        </p:spPr>
      </p:pic>
      <p:sp>
        <p:nvSpPr>
          <p:cNvPr id="6" name="5 - TextBox"/>
          <p:cNvSpPr txBox="1"/>
          <p:nvPr/>
        </p:nvSpPr>
        <p:spPr>
          <a:xfrm rot="3126142">
            <a:off x="4920791" y="3930977"/>
            <a:ext cx="1183337" cy="400110"/>
          </a:xfrm>
          <a:prstGeom prst="rect">
            <a:avLst/>
          </a:prstGeom>
          <a:noFill/>
        </p:spPr>
        <p:txBody>
          <a:bodyPr wrap="none" rtlCol="0">
            <a:prstTxWarp prst="textFadeLeft">
              <a:avLst/>
            </a:prstTxWarp>
            <a:spAutoFit/>
          </a:bodyPr>
          <a:lstStyle/>
          <a:p>
            <a:r>
              <a:rPr lang="en-US" sz="2000" dirty="0" smtClean="0">
                <a:solidFill>
                  <a:srgbClr val="006600"/>
                </a:solidFill>
                <a:latin typeface="Arial Black" pitchFamily="34" charset="0"/>
              </a:rPr>
              <a:t>natural</a:t>
            </a:r>
            <a:endParaRPr lang="el-GR" sz="2000" dirty="0">
              <a:solidFill>
                <a:srgbClr val="006600"/>
              </a:solidFill>
              <a:latin typeface="Arial Black" pitchFamily="34" charset="0"/>
            </a:endParaRPr>
          </a:p>
        </p:txBody>
      </p:sp>
      <p:sp>
        <p:nvSpPr>
          <p:cNvPr id="7" name="6 - TextBox"/>
          <p:cNvSpPr txBox="1"/>
          <p:nvPr/>
        </p:nvSpPr>
        <p:spPr>
          <a:xfrm rot="1119206">
            <a:off x="1255336" y="4960070"/>
            <a:ext cx="1640193" cy="400110"/>
          </a:xfrm>
          <a:prstGeom prst="rect">
            <a:avLst/>
          </a:prstGeom>
          <a:noFill/>
        </p:spPr>
        <p:txBody>
          <a:bodyPr wrap="none" rtlCol="0">
            <a:prstTxWarp prst="textCurveUp">
              <a:avLst/>
            </a:prstTxWarp>
            <a:spAutoFit/>
          </a:bodyPr>
          <a:lstStyle/>
          <a:p>
            <a:r>
              <a:rPr lang="en-US" sz="2000" dirty="0" smtClean="0">
                <a:solidFill>
                  <a:schemeClr val="bg1"/>
                </a:solidFill>
                <a:latin typeface="Arial Black" pitchFamily="34" charset="0"/>
              </a:rPr>
              <a:t>man-made</a:t>
            </a:r>
            <a:endParaRPr lang="el-GR" sz="2000" dirty="0">
              <a:solidFill>
                <a:schemeClr val="bg1"/>
              </a:solidFill>
              <a:latin typeface="Arial Black" pitchFamily="34" charset="0"/>
            </a:endParaRPr>
          </a:p>
        </p:txBody>
      </p:sp>
      <p:sp>
        <p:nvSpPr>
          <p:cNvPr id="8" name="7 - TextBox"/>
          <p:cNvSpPr txBox="1"/>
          <p:nvPr/>
        </p:nvSpPr>
        <p:spPr>
          <a:xfrm rot="21029522">
            <a:off x="1651261" y="3285605"/>
            <a:ext cx="1555234" cy="400110"/>
          </a:xfrm>
          <a:prstGeom prst="rect">
            <a:avLst/>
          </a:prstGeom>
          <a:noFill/>
        </p:spPr>
        <p:txBody>
          <a:bodyPr wrap="none" rtlCol="0">
            <a:prstTxWarp prst="textFadeRight">
              <a:avLst/>
            </a:prstTxWarp>
            <a:spAutoFit/>
          </a:bodyPr>
          <a:lstStyle/>
          <a:p>
            <a:r>
              <a:rPr lang="en-US" sz="2000" dirty="0" smtClean="0">
                <a:latin typeface="Arial Black" pitchFamily="34" charset="0"/>
              </a:rPr>
              <a:t>combined</a:t>
            </a:r>
            <a:endParaRPr lang="el-GR" sz="2000" dirty="0">
              <a:latin typeface="Arial Black" pitchFamily="34" charset="0"/>
            </a:endParaRPr>
          </a:p>
        </p:txBody>
      </p:sp>
      <p:pic>
        <p:nvPicPr>
          <p:cNvPr id="86018" name="Picture 2" descr="http://www.mcmaster.ca/bms/student/images/check%20mark.png"/>
          <p:cNvPicPr>
            <a:picLocks noChangeAspect="1" noChangeArrowheads="1"/>
          </p:cNvPicPr>
          <p:nvPr/>
        </p:nvPicPr>
        <p:blipFill>
          <a:blip r:embed="rId5" cstate="print"/>
          <a:srcRect/>
          <a:stretch>
            <a:fillRect/>
          </a:stretch>
        </p:blipFill>
        <p:spPr bwMode="auto">
          <a:xfrm>
            <a:off x="5439168" y="3124413"/>
            <a:ext cx="1271080" cy="1271080"/>
          </a:xfrm>
          <a:prstGeom prst="rect">
            <a:avLst/>
          </a:prstGeom>
          <a:noFill/>
        </p:spPr>
      </p:pic>
      <p:pic>
        <p:nvPicPr>
          <p:cNvPr id="9" name="Picture 2" descr="http://www.mcmaster.ca/bms/student/images/check%20mark.png"/>
          <p:cNvPicPr>
            <a:picLocks noChangeAspect="1" noChangeArrowheads="1"/>
          </p:cNvPicPr>
          <p:nvPr/>
        </p:nvPicPr>
        <p:blipFill>
          <a:blip r:embed="rId5" cstate="print"/>
          <a:srcRect/>
          <a:stretch>
            <a:fillRect/>
          </a:stretch>
        </p:blipFill>
        <p:spPr bwMode="auto">
          <a:xfrm>
            <a:off x="2706966" y="5190454"/>
            <a:ext cx="1271080" cy="1271080"/>
          </a:xfrm>
          <a:prstGeom prst="rect">
            <a:avLst/>
          </a:prstGeom>
          <a:noFill/>
        </p:spPr>
      </p:pic>
      <p:sp>
        <p:nvSpPr>
          <p:cNvPr id="10" name="9 - Ορθογώνιο"/>
          <p:cNvSpPr/>
          <p:nvPr/>
        </p:nvSpPr>
        <p:spPr>
          <a:xfrm>
            <a:off x="2582703" y="3966576"/>
            <a:ext cx="17727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http://antiworldnews.files.wordpress.com/2011/08/fukushima.gif"/>
          <p:cNvPicPr>
            <a:picLocks noChangeAspect="1" noChangeArrowheads="1"/>
          </p:cNvPicPr>
          <p:nvPr/>
        </p:nvPicPr>
        <p:blipFill>
          <a:blip r:embed="rId2" cstate="print"/>
          <a:srcRect/>
          <a:stretch>
            <a:fillRect/>
          </a:stretch>
        </p:blipFill>
        <p:spPr bwMode="auto">
          <a:xfrm>
            <a:off x="5373278" y="1946350"/>
            <a:ext cx="3770722" cy="4911649"/>
          </a:xfrm>
          <a:prstGeom prst="rect">
            <a:avLst/>
          </a:prstGeom>
          <a:noFill/>
        </p:spPr>
      </p:pic>
      <p:pic>
        <p:nvPicPr>
          <p:cNvPr id="1028" name="Picture 4" descr="http://www.innovationsinnewspapers.com/wp/wp-content/uploads/2011/03/Fukushima.jpg"/>
          <p:cNvPicPr>
            <a:picLocks noChangeAspect="1" noChangeArrowheads="1"/>
          </p:cNvPicPr>
          <p:nvPr/>
        </p:nvPicPr>
        <p:blipFill>
          <a:blip r:embed="rId3" cstate="print"/>
          <a:srcRect/>
          <a:stretch>
            <a:fillRect/>
          </a:stretch>
        </p:blipFill>
        <p:spPr bwMode="auto">
          <a:xfrm>
            <a:off x="68263" y="776729"/>
            <a:ext cx="4514850" cy="5812607"/>
          </a:xfrm>
          <a:prstGeom prst="rect">
            <a:avLst/>
          </a:prstGeom>
          <a:noFill/>
        </p:spPr>
      </p:pic>
      <p:pic>
        <p:nvPicPr>
          <p:cNvPr id="1030" name="Picture 6" descr="http://blogs.cas.suffolk.edu/kmnguyen5790/files/2012/01/Fukushima-Daiichi-Nuclear-Plant.jpg"/>
          <p:cNvPicPr>
            <a:picLocks noChangeAspect="1" noChangeArrowheads="1"/>
          </p:cNvPicPr>
          <p:nvPr/>
        </p:nvPicPr>
        <p:blipFill>
          <a:blip r:embed="rId4" cstate="print"/>
          <a:srcRect/>
          <a:stretch>
            <a:fillRect/>
          </a:stretch>
        </p:blipFill>
        <p:spPr bwMode="auto">
          <a:xfrm>
            <a:off x="70731" y="1253764"/>
            <a:ext cx="4512382" cy="2799762"/>
          </a:xfrm>
          <a:prstGeom prst="rect">
            <a:avLst/>
          </a:prstGeom>
          <a:noFill/>
        </p:spPr>
      </p:pic>
      <p:pic>
        <p:nvPicPr>
          <p:cNvPr id="1032" name="Picture 8" descr="http://www.abc.net.au/news/image/2722090-16x9-940x529.jpg"/>
          <p:cNvPicPr>
            <a:picLocks noChangeAspect="1" noChangeArrowheads="1"/>
          </p:cNvPicPr>
          <p:nvPr/>
        </p:nvPicPr>
        <p:blipFill>
          <a:blip r:embed="rId5" cstate="print"/>
          <a:srcRect/>
          <a:stretch>
            <a:fillRect/>
          </a:stretch>
        </p:blipFill>
        <p:spPr bwMode="auto">
          <a:xfrm>
            <a:off x="74603" y="4047386"/>
            <a:ext cx="4508510" cy="2537237"/>
          </a:xfrm>
          <a:prstGeom prst="rect">
            <a:avLst/>
          </a:prstGeom>
          <a:noFill/>
        </p:spPr>
      </p:pic>
      <p:grpSp>
        <p:nvGrpSpPr>
          <p:cNvPr id="8" name="7 - Ομάδα"/>
          <p:cNvGrpSpPr/>
          <p:nvPr/>
        </p:nvGrpSpPr>
        <p:grpSpPr>
          <a:xfrm>
            <a:off x="4784135" y="722477"/>
            <a:ext cx="2892034" cy="2191700"/>
            <a:chOff x="4784135" y="722477"/>
            <a:chExt cx="2892034" cy="2191700"/>
          </a:xfrm>
        </p:grpSpPr>
        <p:pic>
          <p:nvPicPr>
            <p:cNvPr id="1034" name="Picture 10" descr="http://image.spreadshirt.com/image-server/v1/designs/11129309,width=178,height=178/Japan-Earthquake-3-11-11.png"/>
            <p:cNvPicPr>
              <a:picLocks noChangeAspect="1" noChangeArrowheads="1"/>
            </p:cNvPicPr>
            <p:nvPr/>
          </p:nvPicPr>
          <p:blipFill>
            <a:blip r:embed="rId6" cstate="print"/>
            <a:srcRect/>
            <a:stretch>
              <a:fillRect/>
            </a:stretch>
          </p:blipFill>
          <p:spPr bwMode="auto">
            <a:xfrm>
              <a:off x="4784135" y="722477"/>
              <a:ext cx="2191699" cy="2191700"/>
            </a:xfrm>
            <a:prstGeom prst="rect">
              <a:avLst/>
            </a:prstGeom>
            <a:noFill/>
          </p:spPr>
        </p:pic>
        <p:sp>
          <p:nvSpPr>
            <p:cNvPr id="7" name="6 - Ορθογώνιο"/>
            <p:cNvSpPr/>
            <p:nvPr/>
          </p:nvSpPr>
          <p:spPr>
            <a:xfrm>
              <a:off x="5992696" y="1798412"/>
              <a:ext cx="1683473"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effectLst>
                    <a:outerShdw blurRad="76200" dist="50800" dir="5400000" algn="tl" rotWithShape="0">
                      <a:srgbClr val="000000">
                        <a:alpha val="65000"/>
                      </a:srgbClr>
                    </a:outerShdw>
                  </a:effectLst>
                  <a:latin typeface="Arial Black" pitchFamily="34" charset="0"/>
                </a:rPr>
                <a:t>M</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9.0</a:t>
              </a:r>
              <a:endParaRPr lang="el-G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
        <p:nvSpPr>
          <p:cNvPr id="9" name="8 - TextBox"/>
          <p:cNvSpPr txBox="1"/>
          <p:nvPr/>
        </p:nvSpPr>
        <p:spPr>
          <a:xfrm>
            <a:off x="122548" y="254524"/>
            <a:ext cx="2135200" cy="307777"/>
          </a:xfrm>
          <a:prstGeom prst="rect">
            <a:avLst/>
          </a:prstGeom>
          <a:noFill/>
        </p:spPr>
        <p:txBody>
          <a:bodyPr wrap="none" rtlCol="0">
            <a:spAutoFit/>
          </a:bodyPr>
          <a:lstStyle/>
          <a:p>
            <a:r>
              <a:rPr lang="en-US" sz="1400" dirty="0" smtClean="0">
                <a:solidFill>
                  <a:schemeClr val="bg1"/>
                </a:solidFill>
                <a:latin typeface="Arial Black" pitchFamily="34" charset="0"/>
              </a:rPr>
              <a:t>Combined disasters</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dissolv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dissolv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9746" name="Picture 2" descr="http://i1.ytimg.com/vi/IK4rFxMDAcQ/maxresdefault.jpg"/>
          <p:cNvPicPr>
            <a:picLocks noChangeAspect="1" noChangeArrowheads="1"/>
          </p:cNvPicPr>
          <p:nvPr/>
        </p:nvPicPr>
        <p:blipFill>
          <a:blip r:embed="rId2" cstate="print"/>
          <a:srcRect l="11762" t="12200" r="11985" b="12512"/>
          <a:stretch>
            <a:fillRect/>
          </a:stretch>
        </p:blipFill>
        <p:spPr bwMode="auto">
          <a:xfrm>
            <a:off x="97275" y="671210"/>
            <a:ext cx="7568119" cy="4202349"/>
          </a:xfrm>
          <a:prstGeom prst="rect">
            <a:avLst/>
          </a:prstGeom>
          <a:noFill/>
        </p:spPr>
      </p:pic>
      <p:pic>
        <p:nvPicPr>
          <p:cNvPr id="159748" name="Picture 4" descr="http://blogs.nature.com/news/files/2012/02/Fukushima-Chernobyl-large.jpg"/>
          <p:cNvPicPr>
            <a:picLocks noChangeAspect="1" noChangeArrowheads="1"/>
          </p:cNvPicPr>
          <p:nvPr/>
        </p:nvPicPr>
        <p:blipFill>
          <a:blip r:embed="rId3" cstate="print"/>
          <a:srcRect/>
          <a:stretch>
            <a:fillRect/>
          </a:stretch>
        </p:blipFill>
        <p:spPr bwMode="auto">
          <a:xfrm>
            <a:off x="0" y="2266038"/>
            <a:ext cx="9143999" cy="4387715"/>
          </a:xfrm>
          <a:prstGeom prst="rect">
            <a:avLst/>
          </a:prstGeom>
          <a:noFill/>
        </p:spPr>
      </p:pic>
      <p:sp>
        <p:nvSpPr>
          <p:cNvPr id="5" name="4 - TextBox"/>
          <p:cNvSpPr txBox="1"/>
          <p:nvPr/>
        </p:nvSpPr>
        <p:spPr>
          <a:xfrm>
            <a:off x="122548" y="254524"/>
            <a:ext cx="2135200" cy="307777"/>
          </a:xfrm>
          <a:prstGeom prst="rect">
            <a:avLst/>
          </a:prstGeom>
          <a:noFill/>
        </p:spPr>
        <p:txBody>
          <a:bodyPr wrap="none" rtlCol="0">
            <a:spAutoFit/>
          </a:bodyPr>
          <a:lstStyle/>
          <a:p>
            <a:r>
              <a:rPr lang="en-US" sz="1400" dirty="0" smtClean="0">
                <a:solidFill>
                  <a:schemeClr val="bg1"/>
                </a:solidFill>
                <a:latin typeface="Arial Black" pitchFamily="34" charset="0"/>
              </a:rPr>
              <a:t>Combined disasters</a:t>
            </a:r>
            <a:endParaRPr lang="el-GR" sz="1400" dirty="0">
              <a:solidFill>
                <a:schemeClr val="bg1"/>
              </a:solidFill>
              <a:latin typeface="Arial Black" pitchFamily="34" charset="0"/>
            </a:endParaRPr>
          </a:p>
        </p:txBody>
      </p:sp>
      <p:pic>
        <p:nvPicPr>
          <p:cNvPr id="159750" name="Picture 6" descr="http://www.sott.net/image/image/s3/78446/full/How_TEPCOs_3_million_gallons_o.png"/>
          <p:cNvPicPr>
            <a:picLocks noChangeAspect="1" noChangeArrowheads="1"/>
          </p:cNvPicPr>
          <p:nvPr/>
        </p:nvPicPr>
        <p:blipFill>
          <a:blip r:embed="rId4" cstate="print"/>
          <a:srcRect/>
          <a:stretch>
            <a:fillRect/>
          </a:stretch>
        </p:blipFill>
        <p:spPr bwMode="auto">
          <a:xfrm>
            <a:off x="3035431" y="2844538"/>
            <a:ext cx="6108569" cy="4013462"/>
          </a:xfrm>
          <a:prstGeom prst="rect">
            <a:avLst/>
          </a:prstGeom>
          <a:noFill/>
        </p:spPr>
      </p:pic>
      <p:grpSp>
        <p:nvGrpSpPr>
          <p:cNvPr id="10" name="9 - Ομάδα"/>
          <p:cNvGrpSpPr/>
          <p:nvPr/>
        </p:nvGrpSpPr>
        <p:grpSpPr>
          <a:xfrm>
            <a:off x="77622" y="1840780"/>
            <a:ext cx="4021854" cy="4876891"/>
            <a:chOff x="77622" y="1840780"/>
            <a:chExt cx="4021854" cy="4876891"/>
          </a:xfrm>
        </p:grpSpPr>
        <p:pic>
          <p:nvPicPr>
            <p:cNvPr id="9217" name="Picture 1"/>
            <p:cNvPicPr>
              <a:picLocks noChangeAspect="1" noChangeArrowheads="1"/>
            </p:cNvPicPr>
            <p:nvPr/>
          </p:nvPicPr>
          <p:blipFill>
            <a:blip r:embed="rId5" cstate="print"/>
            <a:srcRect l="19519" t="19763" r="41068" b="3769"/>
            <a:stretch>
              <a:fillRect/>
            </a:stretch>
          </p:blipFill>
          <p:spPr bwMode="auto">
            <a:xfrm>
              <a:off x="77622" y="1840780"/>
              <a:ext cx="4021854" cy="4876891"/>
            </a:xfrm>
            <a:prstGeom prst="rect">
              <a:avLst/>
            </a:prstGeom>
            <a:noFill/>
            <a:ln w="28575">
              <a:solidFill>
                <a:srgbClr val="FFC000"/>
              </a:solidFill>
              <a:miter lim="800000"/>
              <a:headEnd/>
              <a:tailEnd/>
            </a:ln>
          </p:spPr>
        </p:pic>
        <p:sp>
          <p:nvSpPr>
            <p:cNvPr id="8" name="7 - Ορθογώνιο"/>
            <p:cNvSpPr/>
            <p:nvPr/>
          </p:nvSpPr>
          <p:spPr>
            <a:xfrm>
              <a:off x="2136617" y="1855959"/>
              <a:ext cx="1955549" cy="353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2641987" y="5591346"/>
              <a:ext cx="1361270"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Aug 2013</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box(out)">
                                      <p:cBhvr>
                                        <p:cTn id="7" dur="500"/>
                                        <p:tgtEl>
                                          <p:spTgt spid="1597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9750"/>
                                        </p:tgtEl>
                                        <p:attrNameLst>
                                          <p:attrName>style.visibility</p:attrName>
                                        </p:attrNameLst>
                                      </p:cBhvr>
                                      <p:to>
                                        <p:strVal val="visible"/>
                                      </p:to>
                                    </p:set>
                                    <p:animEffect transition="in" filter="dissolve">
                                      <p:cBhvr>
                                        <p:cTn id="12" dur="500"/>
                                        <p:tgtEl>
                                          <p:spTgt spid="1597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Picture 7"/>
          <p:cNvPicPr>
            <a:picLocks noChangeAspect="1" noChangeArrowheads="1"/>
          </p:cNvPicPr>
          <p:nvPr/>
        </p:nvPicPr>
        <p:blipFill>
          <a:blip r:embed="rId2" cstate="print"/>
          <a:srcRect l="19499" t="30541" r="40304" b="11781"/>
          <a:stretch>
            <a:fillRect/>
          </a:stretch>
        </p:blipFill>
        <p:spPr bwMode="auto">
          <a:xfrm>
            <a:off x="190222" y="735491"/>
            <a:ext cx="4864231" cy="4362261"/>
          </a:xfrm>
          <a:prstGeom prst="rect">
            <a:avLst/>
          </a:prstGeom>
          <a:noFill/>
          <a:ln w="9525">
            <a:noFill/>
            <a:miter lim="800000"/>
            <a:headEnd/>
            <a:tailEnd/>
          </a:ln>
        </p:spPr>
      </p:pic>
      <p:pic>
        <p:nvPicPr>
          <p:cNvPr id="158722" name="Picture 2" descr="http://i1-news.softpedia-static.com/images/news-700/Fukushima-Nuclear-Disaster-Clean-Up-Costs-Reach-58-Billion-43-7-Billion.jpg?1375794846"/>
          <p:cNvPicPr>
            <a:picLocks noChangeAspect="1" noChangeArrowheads="1"/>
          </p:cNvPicPr>
          <p:nvPr/>
        </p:nvPicPr>
        <p:blipFill>
          <a:blip r:embed="rId3" cstate="print"/>
          <a:srcRect/>
          <a:stretch>
            <a:fillRect/>
          </a:stretch>
        </p:blipFill>
        <p:spPr bwMode="auto">
          <a:xfrm>
            <a:off x="3071773" y="3484563"/>
            <a:ext cx="5903363" cy="3151627"/>
          </a:xfrm>
          <a:prstGeom prst="rect">
            <a:avLst/>
          </a:prstGeom>
          <a:noFill/>
        </p:spPr>
      </p:pic>
      <p:pic>
        <p:nvPicPr>
          <p:cNvPr id="158724" name="Picture 4" descr="http://www.independent.co.uk/incoming/article7917861.ece/BINARY/original/34-fukushima-rt.jpg"/>
          <p:cNvPicPr>
            <a:picLocks noChangeAspect="1" noChangeArrowheads="1"/>
          </p:cNvPicPr>
          <p:nvPr/>
        </p:nvPicPr>
        <p:blipFill>
          <a:blip r:embed="rId4" cstate="print"/>
          <a:srcRect/>
          <a:stretch>
            <a:fillRect/>
          </a:stretch>
        </p:blipFill>
        <p:spPr bwMode="auto">
          <a:xfrm>
            <a:off x="5892800" y="1025236"/>
            <a:ext cx="3172481" cy="2383911"/>
          </a:xfrm>
          <a:prstGeom prst="rect">
            <a:avLst/>
          </a:prstGeom>
          <a:ln>
            <a:noFill/>
          </a:ln>
          <a:effectLst>
            <a:softEdge rad="112500"/>
          </a:effectLst>
        </p:spPr>
      </p:pic>
      <p:sp>
        <p:nvSpPr>
          <p:cNvPr id="5" name="4 - Ορθογώνιο"/>
          <p:cNvSpPr/>
          <p:nvPr/>
        </p:nvSpPr>
        <p:spPr>
          <a:xfrm>
            <a:off x="4016811" y="1543888"/>
            <a:ext cx="1544012"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Aug 2013</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6" name="5 - TextBox"/>
          <p:cNvSpPr txBox="1"/>
          <p:nvPr/>
        </p:nvSpPr>
        <p:spPr>
          <a:xfrm>
            <a:off x="122548" y="254524"/>
            <a:ext cx="2135200" cy="307777"/>
          </a:xfrm>
          <a:prstGeom prst="rect">
            <a:avLst/>
          </a:prstGeom>
          <a:noFill/>
        </p:spPr>
        <p:txBody>
          <a:bodyPr wrap="none" rtlCol="0">
            <a:spAutoFit/>
          </a:bodyPr>
          <a:lstStyle/>
          <a:p>
            <a:r>
              <a:rPr lang="en-US" sz="1400" dirty="0" smtClean="0">
                <a:solidFill>
                  <a:schemeClr val="bg1"/>
                </a:solidFill>
                <a:latin typeface="Arial Black" pitchFamily="34" charset="0"/>
              </a:rPr>
              <a:t>Combined disasters</a:t>
            </a:r>
            <a:endParaRPr lang="el-GR" sz="1400" dirty="0">
              <a:solidFill>
                <a:schemeClr val="bg1"/>
              </a:solidFill>
              <a:latin typeface="Arial Black" pitchFamily="34" charset="0"/>
            </a:endParaRPr>
          </a:p>
        </p:txBody>
      </p:sp>
      <p:sp>
        <p:nvSpPr>
          <p:cNvPr id="7" name="6 - Ορθογώνιο"/>
          <p:cNvSpPr/>
          <p:nvPr/>
        </p:nvSpPr>
        <p:spPr>
          <a:xfrm>
            <a:off x="3217228" y="6611779"/>
            <a:ext cx="5862120" cy="246221"/>
          </a:xfrm>
          <a:prstGeom prst="rect">
            <a:avLst/>
          </a:prstGeom>
        </p:spPr>
        <p:txBody>
          <a:bodyPr wrap="square">
            <a:spAutoFit/>
          </a:bodyPr>
          <a:lstStyle/>
          <a:p>
            <a:r>
              <a:rPr lang="en-US" sz="1000" dirty="0" smtClean="0">
                <a:latin typeface="Arial Narrow" pitchFamily="34" charset="0"/>
              </a:rPr>
              <a:t>http://www.greenpeace.org/international/en/news/Blogs/nuclear-reaction/fukushima-clean-up-costs-hit-58-billion/blog/46132/</a:t>
            </a:r>
            <a:endParaRPr lang="el-GR" sz="1000" dirty="0">
              <a:latin typeface="Arial Narrow" pitchFamily="34" charset="0"/>
            </a:endParaRPr>
          </a:p>
        </p:txBody>
      </p:sp>
      <p:pic>
        <p:nvPicPr>
          <p:cNvPr id="7170" name="Picture 2" descr="http://www.brandwatch.com/wp-content/uploads/2013/03/logo-GREENPEACE.jpg"/>
          <p:cNvPicPr>
            <a:picLocks noChangeAspect="1" noChangeArrowheads="1"/>
          </p:cNvPicPr>
          <p:nvPr/>
        </p:nvPicPr>
        <p:blipFill>
          <a:blip r:embed="rId5" cstate="print"/>
          <a:srcRect/>
          <a:stretch>
            <a:fillRect/>
          </a:stretch>
        </p:blipFill>
        <p:spPr bwMode="auto">
          <a:xfrm>
            <a:off x="1348508" y="6010130"/>
            <a:ext cx="2063461" cy="370314"/>
          </a:xfrm>
          <a:prstGeom prst="rect">
            <a:avLst/>
          </a:prstGeom>
          <a:noFill/>
        </p:spPr>
      </p:pic>
      <p:grpSp>
        <p:nvGrpSpPr>
          <p:cNvPr id="9" name="20 - Ομάδα"/>
          <p:cNvGrpSpPr/>
          <p:nvPr/>
        </p:nvGrpSpPr>
        <p:grpSpPr>
          <a:xfrm>
            <a:off x="123353" y="5071939"/>
            <a:ext cx="924570" cy="1594267"/>
            <a:chOff x="4016780" y="1808811"/>
            <a:chExt cx="924570" cy="1594267"/>
          </a:xfrm>
        </p:grpSpPr>
        <p:grpSp>
          <p:nvGrpSpPr>
            <p:cNvPr id="10" name="8 - Ομάδα"/>
            <p:cNvGrpSpPr/>
            <p:nvPr/>
          </p:nvGrpSpPr>
          <p:grpSpPr>
            <a:xfrm>
              <a:off x="4319181" y="1808811"/>
              <a:ext cx="622169" cy="1594267"/>
              <a:chOff x="1282045" y="922690"/>
              <a:chExt cx="622169" cy="1594267"/>
            </a:xfrm>
          </p:grpSpPr>
          <p:pic>
            <p:nvPicPr>
              <p:cNvPr id="12" name="Picture 4" descr="http://upload.wikimedia.org/wikipedia/commons/thumb/2/24/Traffic_lights_4_states.svg/580px-Traffic_lights_4_states.svg.png"/>
              <p:cNvPicPr>
                <a:picLocks noChangeAspect="1" noChangeArrowheads="1"/>
              </p:cNvPicPr>
              <p:nvPr/>
            </p:nvPicPr>
            <p:blipFill>
              <a:blip r:embed="rId6" cstate="print"/>
              <a:srcRect l="25311" r="53256" b="22108"/>
              <a:stretch>
                <a:fillRect/>
              </a:stretch>
            </p:blipFill>
            <p:spPr bwMode="auto">
              <a:xfrm>
                <a:off x="1282045" y="922690"/>
                <a:ext cx="622169" cy="1594267"/>
              </a:xfrm>
              <a:prstGeom prst="rect">
                <a:avLst/>
              </a:prstGeom>
              <a:noFill/>
            </p:spPr>
          </p:pic>
          <p:sp>
            <p:nvSpPr>
              <p:cNvPr id="13" name="12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8722"/>
                                        </p:tgtEl>
                                        <p:attrNameLst>
                                          <p:attrName>style.visibility</p:attrName>
                                        </p:attrNameLst>
                                      </p:cBhvr>
                                      <p:to>
                                        <p:strVal val="visible"/>
                                      </p:to>
                                    </p:set>
                                    <p:anim calcmode="lin" valueType="num">
                                      <p:cBhvr additive="base">
                                        <p:cTn id="11" dur="500" fill="hold"/>
                                        <p:tgtEl>
                                          <p:spTgt spid="158722"/>
                                        </p:tgtEl>
                                        <p:attrNameLst>
                                          <p:attrName>ppt_x</p:attrName>
                                        </p:attrNameLst>
                                      </p:cBhvr>
                                      <p:tavLst>
                                        <p:tav tm="0">
                                          <p:val>
                                            <p:strVal val="#ppt_x"/>
                                          </p:val>
                                        </p:tav>
                                        <p:tav tm="100000">
                                          <p:val>
                                            <p:strVal val="#ppt_x"/>
                                          </p:val>
                                        </p:tav>
                                      </p:tavLst>
                                    </p:anim>
                                    <p:anim calcmode="lin" valueType="num">
                                      <p:cBhvr additive="base">
                                        <p:cTn id="12" dur="500" fill="hold"/>
                                        <p:tgtEl>
                                          <p:spTgt spid="1587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4" name="Picture 2" descr="http://www.wallng.com/images/2013/08/temple-landscape-alone-fantasy-nature-high-quality.jpg"/>
          <p:cNvPicPr>
            <a:picLocks noChangeAspect="1" noChangeArrowheads="1"/>
          </p:cNvPicPr>
          <p:nvPr/>
        </p:nvPicPr>
        <p:blipFill>
          <a:blip r:embed="rId2" cstate="print"/>
          <a:srcRect r="2125"/>
          <a:stretch>
            <a:fillRect/>
          </a:stretch>
        </p:blipFill>
        <p:spPr bwMode="auto">
          <a:xfrm>
            <a:off x="-2" y="0"/>
            <a:ext cx="9144001" cy="6858000"/>
          </a:xfrm>
          <a:prstGeom prst="rect">
            <a:avLst/>
          </a:prstGeom>
          <a:noFill/>
        </p:spPr>
      </p:pic>
      <p:pic>
        <p:nvPicPr>
          <p:cNvPr id="18436" name="Picture 4" descr="http://www.property-inspection.co/wp-content/uploads/2012/08/contact-man.png"/>
          <p:cNvPicPr>
            <a:picLocks noChangeAspect="1" noChangeArrowheads="1"/>
          </p:cNvPicPr>
          <p:nvPr/>
        </p:nvPicPr>
        <p:blipFill>
          <a:blip r:embed="rId3" cstate="print"/>
          <a:srcRect/>
          <a:stretch>
            <a:fillRect/>
          </a:stretch>
        </p:blipFill>
        <p:spPr bwMode="auto">
          <a:xfrm>
            <a:off x="5613697" y="1523999"/>
            <a:ext cx="3409950" cy="5334001"/>
          </a:xfrm>
          <a:prstGeom prst="rect">
            <a:avLst/>
          </a:prstGeom>
          <a:noFill/>
        </p:spPr>
      </p:pic>
      <p:pic>
        <p:nvPicPr>
          <p:cNvPr id="18440" name="Picture 8" descr="http://www-03.ibm.com/software/lotus/symphony/gallery.nsf/GalleryClipArtAll/E91C0D1F89C8E0FA852575950059A4EE/$File/A22-CircleArrow.png"/>
          <p:cNvPicPr>
            <a:picLocks noChangeAspect="1" noChangeArrowheads="1"/>
          </p:cNvPicPr>
          <p:nvPr/>
        </p:nvPicPr>
        <p:blipFill>
          <a:blip r:embed="rId4" cstate="print"/>
          <a:srcRect/>
          <a:stretch>
            <a:fillRect/>
          </a:stretch>
        </p:blipFill>
        <p:spPr bwMode="auto">
          <a:xfrm flipH="1">
            <a:off x="952107" y="3027472"/>
            <a:ext cx="5519885" cy="2660621"/>
          </a:xfrm>
          <a:prstGeom prst="rect">
            <a:avLst/>
          </a:prstGeom>
          <a:noFill/>
        </p:spPr>
      </p:pic>
      <p:sp>
        <p:nvSpPr>
          <p:cNvPr id="6" name="5 - TextBox"/>
          <p:cNvSpPr txBox="1"/>
          <p:nvPr/>
        </p:nvSpPr>
        <p:spPr>
          <a:xfrm rot="3126142">
            <a:off x="4920791" y="3930977"/>
            <a:ext cx="1183337" cy="400110"/>
          </a:xfrm>
          <a:prstGeom prst="rect">
            <a:avLst/>
          </a:prstGeom>
          <a:noFill/>
        </p:spPr>
        <p:txBody>
          <a:bodyPr wrap="none" rtlCol="0">
            <a:prstTxWarp prst="textFadeLeft">
              <a:avLst/>
            </a:prstTxWarp>
            <a:spAutoFit/>
          </a:bodyPr>
          <a:lstStyle/>
          <a:p>
            <a:r>
              <a:rPr lang="en-US" sz="2000" dirty="0" smtClean="0">
                <a:solidFill>
                  <a:srgbClr val="006600"/>
                </a:solidFill>
                <a:latin typeface="Arial Black" pitchFamily="34" charset="0"/>
              </a:rPr>
              <a:t>natural</a:t>
            </a:r>
            <a:endParaRPr lang="el-GR" sz="2000" dirty="0">
              <a:solidFill>
                <a:srgbClr val="006600"/>
              </a:solidFill>
              <a:latin typeface="Arial Black" pitchFamily="34" charset="0"/>
            </a:endParaRPr>
          </a:p>
        </p:txBody>
      </p:sp>
      <p:sp>
        <p:nvSpPr>
          <p:cNvPr id="7" name="6 - TextBox"/>
          <p:cNvSpPr txBox="1"/>
          <p:nvPr/>
        </p:nvSpPr>
        <p:spPr>
          <a:xfrm rot="1119206">
            <a:off x="1255336" y="4960070"/>
            <a:ext cx="1640193" cy="400110"/>
          </a:xfrm>
          <a:prstGeom prst="rect">
            <a:avLst/>
          </a:prstGeom>
          <a:noFill/>
        </p:spPr>
        <p:txBody>
          <a:bodyPr wrap="none" rtlCol="0">
            <a:prstTxWarp prst="textCurveUp">
              <a:avLst/>
            </a:prstTxWarp>
            <a:spAutoFit/>
          </a:bodyPr>
          <a:lstStyle/>
          <a:p>
            <a:r>
              <a:rPr lang="en-US" sz="2000" dirty="0" smtClean="0">
                <a:solidFill>
                  <a:schemeClr val="bg1"/>
                </a:solidFill>
                <a:latin typeface="Arial Black" pitchFamily="34" charset="0"/>
              </a:rPr>
              <a:t>man-made</a:t>
            </a:r>
            <a:endParaRPr lang="el-GR" sz="2000" dirty="0">
              <a:solidFill>
                <a:schemeClr val="bg1"/>
              </a:solidFill>
              <a:latin typeface="Arial Black" pitchFamily="34" charset="0"/>
            </a:endParaRPr>
          </a:p>
        </p:txBody>
      </p:sp>
      <p:sp>
        <p:nvSpPr>
          <p:cNvPr id="8" name="7 - TextBox"/>
          <p:cNvSpPr txBox="1"/>
          <p:nvPr/>
        </p:nvSpPr>
        <p:spPr>
          <a:xfrm rot="21029522">
            <a:off x="1651261" y="3285605"/>
            <a:ext cx="1555234" cy="400110"/>
          </a:xfrm>
          <a:prstGeom prst="rect">
            <a:avLst/>
          </a:prstGeom>
          <a:noFill/>
        </p:spPr>
        <p:txBody>
          <a:bodyPr wrap="none" rtlCol="0">
            <a:prstTxWarp prst="textFadeRight">
              <a:avLst/>
            </a:prstTxWarp>
            <a:spAutoFit/>
          </a:bodyPr>
          <a:lstStyle/>
          <a:p>
            <a:r>
              <a:rPr lang="en-US" sz="2000" dirty="0" smtClean="0">
                <a:latin typeface="Arial Black" pitchFamily="34" charset="0"/>
              </a:rPr>
              <a:t>combined</a:t>
            </a:r>
            <a:endParaRPr lang="el-GR" sz="2000" dirty="0">
              <a:latin typeface="Arial Black" pitchFamily="34" charset="0"/>
            </a:endParaRPr>
          </a:p>
        </p:txBody>
      </p:sp>
      <p:pic>
        <p:nvPicPr>
          <p:cNvPr id="86018" name="Picture 2" descr="http://www.mcmaster.ca/bms/student/images/check%20mark.png"/>
          <p:cNvPicPr>
            <a:picLocks noChangeAspect="1" noChangeArrowheads="1"/>
          </p:cNvPicPr>
          <p:nvPr/>
        </p:nvPicPr>
        <p:blipFill>
          <a:blip r:embed="rId5" cstate="print"/>
          <a:srcRect/>
          <a:stretch>
            <a:fillRect/>
          </a:stretch>
        </p:blipFill>
        <p:spPr bwMode="auto">
          <a:xfrm>
            <a:off x="5439168" y="3124413"/>
            <a:ext cx="1271080" cy="1271080"/>
          </a:xfrm>
          <a:prstGeom prst="rect">
            <a:avLst/>
          </a:prstGeom>
          <a:noFill/>
        </p:spPr>
      </p:pic>
      <p:pic>
        <p:nvPicPr>
          <p:cNvPr id="9" name="Picture 2" descr="http://www.mcmaster.ca/bms/student/images/check%20mark.png"/>
          <p:cNvPicPr>
            <a:picLocks noChangeAspect="1" noChangeArrowheads="1"/>
          </p:cNvPicPr>
          <p:nvPr/>
        </p:nvPicPr>
        <p:blipFill>
          <a:blip r:embed="rId5" cstate="print"/>
          <a:srcRect/>
          <a:stretch>
            <a:fillRect/>
          </a:stretch>
        </p:blipFill>
        <p:spPr bwMode="auto">
          <a:xfrm>
            <a:off x="2706966" y="5190454"/>
            <a:ext cx="1271080" cy="1271080"/>
          </a:xfrm>
          <a:prstGeom prst="rect">
            <a:avLst/>
          </a:prstGeom>
          <a:noFill/>
        </p:spPr>
      </p:pic>
      <p:sp>
        <p:nvSpPr>
          <p:cNvPr id="10" name="9 - Ορθογώνιο"/>
          <p:cNvSpPr/>
          <p:nvPr/>
        </p:nvSpPr>
        <p:spPr>
          <a:xfrm>
            <a:off x="2582703" y="3966576"/>
            <a:ext cx="17727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1" name="Picture 2" descr="http://www.mcmaster.ca/bms/student/images/check%20mark.png"/>
          <p:cNvPicPr>
            <a:picLocks noChangeAspect="1" noChangeArrowheads="1"/>
          </p:cNvPicPr>
          <p:nvPr/>
        </p:nvPicPr>
        <p:blipFill>
          <a:blip r:embed="rId5" cstate="print"/>
          <a:srcRect/>
          <a:stretch>
            <a:fillRect/>
          </a:stretch>
        </p:blipFill>
        <p:spPr bwMode="auto">
          <a:xfrm>
            <a:off x="1605601" y="2213483"/>
            <a:ext cx="1271080" cy="1271080"/>
          </a:xfrm>
          <a:prstGeom prst="rect">
            <a:avLst/>
          </a:prstGeom>
          <a:noFill/>
        </p:spPr>
      </p:pic>
      <p:sp>
        <p:nvSpPr>
          <p:cNvPr id="12" name="11 - Έλλειψη"/>
          <p:cNvSpPr/>
          <p:nvPr/>
        </p:nvSpPr>
        <p:spPr>
          <a:xfrm>
            <a:off x="7051249" y="1253765"/>
            <a:ext cx="1696825" cy="16119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2" descr="http://www.mcmaster.ca/bms/student/images/check%20mark.png"/>
          <p:cNvPicPr>
            <a:picLocks noChangeAspect="1" noChangeArrowheads="1"/>
          </p:cNvPicPr>
          <p:nvPr/>
        </p:nvPicPr>
        <p:blipFill>
          <a:blip r:embed="rId5" cstate="print"/>
          <a:srcRect/>
          <a:stretch>
            <a:fillRect/>
          </a:stretch>
        </p:blipFill>
        <p:spPr bwMode="auto">
          <a:xfrm>
            <a:off x="222864" y="180528"/>
            <a:ext cx="1271080" cy="1271080"/>
          </a:xfrm>
          <a:prstGeom prst="rect">
            <a:avLst/>
          </a:prstGeom>
          <a:noFill/>
        </p:spPr>
      </p:pic>
      <p:sp>
        <p:nvSpPr>
          <p:cNvPr id="15" name="14 - TextBox"/>
          <p:cNvSpPr txBox="1"/>
          <p:nvPr/>
        </p:nvSpPr>
        <p:spPr>
          <a:xfrm>
            <a:off x="7179398" y="2792698"/>
            <a:ext cx="1524263" cy="338554"/>
          </a:xfrm>
          <a:prstGeom prst="rect">
            <a:avLst/>
          </a:prstGeom>
          <a:noFill/>
        </p:spPr>
        <p:txBody>
          <a:bodyPr wrap="none" rtlCol="0">
            <a:spAutoFit/>
          </a:bodyPr>
          <a:lstStyle/>
          <a:p>
            <a:r>
              <a:rPr lang="en-US" sz="1600" dirty="0" smtClean="0">
                <a:solidFill>
                  <a:srgbClr val="FFFF00"/>
                </a:solidFill>
                <a:latin typeface="Arial Black" pitchFamily="34" charset="0"/>
              </a:rPr>
              <a:t>Governance</a:t>
            </a:r>
            <a:endParaRPr lang="el-GR" sz="1600" dirty="0">
              <a:solidFill>
                <a:srgbClr val="FFFF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9202" name="Picture 2" descr="http://ec.europa.eu/research/images/maps/europe.png"/>
          <p:cNvPicPr>
            <a:picLocks noChangeAspect="1" noChangeArrowheads="1"/>
          </p:cNvPicPr>
          <p:nvPr/>
        </p:nvPicPr>
        <p:blipFill>
          <a:blip r:embed="rId2" cstate="print"/>
          <a:srcRect/>
          <a:stretch>
            <a:fillRect/>
          </a:stretch>
        </p:blipFill>
        <p:spPr bwMode="auto">
          <a:xfrm>
            <a:off x="4333323" y="595314"/>
            <a:ext cx="3368375" cy="2468397"/>
          </a:xfrm>
          <a:prstGeom prst="rect">
            <a:avLst/>
          </a:prstGeom>
          <a:noFill/>
        </p:spPr>
      </p:pic>
      <p:pic>
        <p:nvPicPr>
          <p:cNvPr id="179204" name="Picture 4" descr="http://new.mossud.info/static/img/home/russia-map.png"/>
          <p:cNvPicPr>
            <a:picLocks noChangeAspect="1" noChangeArrowheads="1"/>
          </p:cNvPicPr>
          <p:nvPr/>
        </p:nvPicPr>
        <p:blipFill>
          <a:blip r:embed="rId3" cstate="print"/>
          <a:srcRect r="7805"/>
          <a:stretch>
            <a:fillRect/>
          </a:stretch>
        </p:blipFill>
        <p:spPr bwMode="auto">
          <a:xfrm>
            <a:off x="6407706" y="2806295"/>
            <a:ext cx="2718175" cy="1910490"/>
          </a:xfrm>
          <a:prstGeom prst="rect">
            <a:avLst/>
          </a:prstGeom>
          <a:noFill/>
        </p:spPr>
      </p:pic>
      <p:pic>
        <p:nvPicPr>
          <p:cNvPr id="179208" name="Picture 8" descr="http://www.illegal-fishing.info/images/maps/east_asia.png"/>
          <p:cNvPicPr>
            <a:picLocks noChangeAspect="1" noChangeArrowheads="1"/>
          </p:cNvPicPr>
          <p:nvPr/>
        </p:nvPicPr>
        <p:blipFill>
          <a:blip r:embed="rId4" cstate="print"/>
          <a:srcRect/>
          <a:stretch>
            <a:fillRect/>
          </a:stretch>
        </p:blipFill>
        <p:spPr bwMode="auto">
          <a:xfrm>
            <a:off x="5645818" y="4625939"/>
            <a:ext cx="3071249" cy="2128364"/>
          </a:xfrm>
          <a:prstGeom prst="rect">
            <a:avLst/>
          </a:prstGeom>
          <a:noFill/>
        </p:spPr>
      </p:pic>
      <p:sp>
        <p:nvSpPr>
          <p:cNvPr id="7" name="6 - TextBox"/>
          <p:cNvSpPr txBox="1"/>
          <p:nvPr/>
        </p:nvSpPr>
        <p:spPr>
          <a:xfrm>
            <a:off x="122548" y="263577"/>
            <a:ext cx="1362617" cy="307777"/>
          </a:xfrm>
          <a:prstGeom prst="rect">
            <a:avLst/>
          </a:prstGeom>
          <a:noFill/>
        </p:spPr>
        <p:txBody>
          <a:bodyPr wrap="none" rtlCol="0">
            <a:spAutoFit/>
          </a:bodyPr>
          <a:lstStyle/>
          <a:p>
            <a:r>
              <a:rPr lang="en-US" sz="1400" dirty="0" smtClean="0">
                <a:solidFill>
                  <a:schemeClr val="bg1"/>
                </a:solidFill>
                <a:latin typeface="Arial Black" pitchFamily="34" charset="0"/>
              </a:rPr>
              <a:t>Governance</a:t>
            </a:r>
            <a:endParaRPr lang="el-GR" sz="1400" dirty="0">
              <a:solidFill>
                <a:schemeClr val="bg1"/>
              </a:solidFill>
              <a:latin typeface="Arial Black" pitchFamily="34" charset="0"/>
            </a:endParaRPr>
          </a:p>
        </p:txBody>
      </p:sp>
      <p:grpSp>
        <p:nvGrpSpPr>
          <p:cNvPr id="3" name="20 - Ομάδα"/>
          <p:cNvGrpSpPr/>
          <p:nvPr/>
        </p:nvGrpSpPr>
        <p:grpSpPr>
          <a:xfrm>
            <a:off x="8036082" y="1261277"/>
            <a:ext cx="924570" cy="1594267"/>
            <a:chOff x="4016780" y="1808811"/>
            <a:chExt cx="924570" cy="1594267"/>
          </a:xfrm>
        </p:grpSpPr>
        <p:grpSp>
          <p:nvGrpSpPr>
            <p:cNvPr id="4" name="8 - Ομάδα"/>
            <p:cNvGrpSpPr/>
            <p:nvPr/>
          </p:nvGrpSpPr>
          <p:grpSpPr>
            <a:xfrm>
              <a:off x="4319181" y="1808811"/>
              <a:ext cx="622169" cy="1594267"/>
              <a:chOff x="1282045" y="922690"/>
              <a:chExt cx="622169" cy="1594267"/>
            </a:xfrm>
          </p:grpSpPr>
          <p:pic>
            <p:nvPicPr>
              <p:cNvPr id="11" name="Picture 4" descr="http://upload.wikimedia.org/wikipedia/commons/thumb/2/24/Traffic_lights_4_states.svg/580px-Traffic_lights_4_states.svg.png"/>
              <p:cNvPicPr>
                <a:picLocks noChangeAspect="1" noChangeArrowheads="1"/>
              </p:cNvPicPr>
              <p:nvPr/>
            </p:nvPicPr>
            <p:blipFill>
              <a:blip r:embed="rId5" cstate="print"/>
              <a:srcRect l="25311" r="53256" b="22108"/>
              <a:stretch>
                <a:fillRect/>
              </a:stretch>
            </p:blipFill>
            <p:spPr bwMode="auto">
              <a:xfrm>
                <a:off x="1282045" y="922690"/>
                <a:ext cx="622169" cy="1594267"/>
              </a:xfrm>
              <a:prstGeom prst="rect">
                <a:avLst/>
              </a:prstGeom>
              <a:noFill/>
            </p:spPr>
          </p:pic>
          <p:sp>
            <p:nvSpPr>
              <p:cNvPr id="12" name="11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9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3" name="12 - Έλλειψη"/>
          <p:cNvSpPr/>
          <p:nvPr/>
        </p:nvSpPr>
        <p:spPr>
          <a:xfrm>
            <a:off x="7034543" y="2797521"/>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Έλλειψη"/>
          <p:cNvSpPr/>
          <p:nvPr/>
        </p:nvSpPr>
        <p:spPr>
          <a:xfrm>
            <a:off x="5394357" y="2578729"/>
            <a:ext cx="226336" cy="2172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Έλλειψη"/>
          <p:cNvSpPr/>
          <p:nvPr/>
        </p:nvSpPr>
        <p:spPr>
          <a:xfrm>
            <a:off x="4885854" y="2513845"/>
            <a:ext cx="226336" cy="2172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Έλλειψη"/>
          <p:cNvSpPr/>
          <p:nvPr/>
        </p:nvSpPr>
        <p:spPr>
          <a:xfrm>
            <a:off x="6397783" y="2550059"/>
            <a:ext cx="226336" cy="2172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a:off x="7332094" y="4996004"/>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42872" y="711684"/>
            <a:ext cx="6791178" cy="5809283"/>
          </a:xfrm>
          <a:prstGeom prst="rect">
            <a:avLst/>
          </a:prstGeom>
        </p:spPr>
        <p:txBody>
          <a:bodyPr wrap="square">
            <a:spAutoFit/>
          </a:bodyPr>
          <a:lstStyle/>
          <a:p>
            <a:r>
              <a:rPr lang="en-US" sz="1600" dirty="0" smtClean="0">
                <a:latin typeface="Arial Black" pitchFamily="34" charset="0"/>
              </a:rPr>
              <a:t>EUROPE</a:t>
            </a:r>
          </a:p>
          <a:p>
            <a:r>
              <a:rPr lang="en-US" sz="1600" b="1" dirty="0" smtClean="0">
                <a:solidFill>
                  <a:srgbClr val="FF0000"/>
                </a:solidFill>
                <a:latin typeface="Arial Narrow" pitchFamily="34" charset="0"/>
              </a:rPr>
              <a:t>On the surface, Europe will appear relatively quiet</a:t>
            </a:r>
          </a:p>
          <a:p>
            <a:pPr>
              <a:buClr>
                <a:srgbClr val="FF0000"/>
              </a:buClr>
              <a:buSzPct val="115000"/>
              <a:buFont typeface="Wingdings" pitchFamily="2" charset="2"/>
              <a:buChar char="þ"/>
            </a:pPr>
            <a:r>
              <a:rPr lang="en-US" sz="1600" dirty="0" smtClean="0">
                <a:latin typeface="Arial Narrow" pitchFamily="34" charset="0"/>
              </a:rPr>
              <a:t> Growing unemployment adds to Europe's existential crisis;</a:t>
            </a:r>
          </a:p>
          <a:p>
            <a:pPr>
              <a:buClr>
                <a:srgbClr val="FF0000"/>
              </a:buClr>
              <a:buSzPct val="115000"/>
              <a:buFont typeface="Wingdings" pitchFamily="2" charset="2"/>
              <a:buChar char="þ"/>
            </a:pPr>
            <a:r>
              <a:rPr lang="en-US" sz="1600" dirty="0" smtClean="0">
                <a:latin typeface="Arial Narrow" pitchFamily="34" charset="0"/>
              </a:rPr>
              <a:t> EU members tackle domestic agendas;</a:t>
            </a:r>
          </a:p>
          <a:p>
            <a:pPr>
              <a:buClr>
                <a:srgbClr val="FF0000"/>
              </a:buClr>
              <a:buSzPct val="115000"/>
            </a:pPr>
            <a:r>
              <a:rPr lang="en-US" sz="1400" dirty="0" smtClean="0">
                <a:latin typeface="Arial Narrow" pitchFamily="34" charset="0"/>
              </a:rPr>
              <a:t>         </a:t>
            </a:r>
            <a:r>
              <a:rPr lang="en-US" sz="1400" dirty="0" smtClean="0">
                <a:latin typeface="Arial Narrow" pitchFamily="34" charset="0"/>
                <a:sym typeface="Wingdings"/>
              </a:rPr>
              <a:t> </a:t>
            </a:r>
            <a:r>
              <a:rPr lang="en-US" sz="1400" dirty="0" smtClean="0">
                <a:solidFill>
                  <a:srgbClr val="FF0000"/>
                </a:solidFill>
                <a:latin typeface="Arial Narrow" pitchFamily="34" charset="0"/>
              </a:rPr>
              <a:t>FR: </a:t>
            </a:r>
            <a:r>
              <a:rPr lang="en-US" sz="1400" dirty="0" smtClean="0">
                <a:latin typeface="Arial Narrow" pitchFamily="34" charset="0"/>
              </a:rPr>
              <a:t>relations with D; </a:t>
            </a:r>
            <a:r>
              <a:rPr lang="en-US" sz="1400" dirty="0" smtClean="0">
                <a:solidFill>
                  <a:srgbClr val="FF0000"/>
                </a:solidFill>
                <a:latin typeface="Arial Narrow" pitchFamily="34" charset="0"/>
              </a:rPr>
              <a:t>D:</a:t>
            </a:r>
            <a:r>
              <a:rPr lang="en-US" sz="1400" dirty="0" smtClean="0">
                <a:latin typeface="Arial Narrow" pitchFamily="34" charset="0"/>
              </a:rPr>
              <a:t> elections,</a:t>
            </a:r>
            <a:r>
              <a:rPr lang="en-US" sz="1400" dirty="0" smtClean="0">
                <a:solidFill>
                  <a:srgbClr val="FF0000"/>
                </a:solidFill>
                <a:latin typeface="Arial Narrow" pitchFamily="34" charset="0"/>
              </a:rPr>
              <a:t> I: </a:t>
            </a:r>
            <a:r>
              <a:rPr lang="en-US" sz="1400" dirty="0" smtClean="0">
                <a:latin typeface="Arial Narrow" pitchFamily="34" charset="0"/>
              </a:rPr>
              <a:t>constitutional reform;</a:t>
            </a:r>
          </a:p>
          <a:p>
            <a:pPr>
              <a:buClr>
                <a:srgbClr val="FF0000"/>
              </a:buClr>
              <a:buSzPct val="115000"/>
            </a:pPr>
            <a:r>
              <a:rPr lang="en-US" sz="1400" dirty="0" smtClean="0">
                <a:latin typeface="Arial Narrow" pitchFamily="34" charset="0"/>
              </a:rPr>
              <a:t>              </a:t>
            </a:r>
            <a:r>
              <a:rPr lang="en-US" sz="1400" dirty="0" smtClean="0">
                <a:solidFill>
                  <a:srgbClr val="FF0000"/>
                </a:solidFill>
                <a:latin typeface="Arial Narrow" pitchFamily="34" charset="0"/>
              </a:rPr>
              <a:t>GR: </a:t>
            </a:r>
            <a:r>
              <a:rPr lang="en-US" sz="1400" dirty="0" smtClean="0">
                <a:latin typeface="Arial Narrow" pitchFamily="34" charset="0"/>
              </a:rPr>
              <a:t>Golden Dawn rise; </a:t>
            </a:r>
            <a:r>
              <a:rPr lang="en-US" sz="1400" dirty="0" smtClean="0">
                <a:solidFill>
                  <a:srgbClr val="FF0000"/>
                </a:solidFill>
                <a:latin typeface="Arial Narrow" pitchFamily="34" charset="0"/>
              </a:rPr>
              <a:t>ES: </a:t>
            </a:r>
            <a:r>
              <a:rPr lang="en-US" sz="1400" dirty="0" smtClean="0">
                <a:latin typeface="Arial Narrow" pitchFamily="34" charset="0"/>
              </a:rPr>
              <a:t>pensions reform; </a:t>
            </a:r>
            <a:r>
              <a:rPr lang="en-US" sz="1400" dirty="0" smtClean="0">
                <a:solidFill>
                  <a:srgbClr val="FF0000"/>
                </a:solidFill>
                <a:latin typeface="Arial Narrow" pitchFamily="34" charset="0"/>
              </a:rPr>
              <a:t>PL: </a:t>
            </a:r>
            <a:r>
              <a:rPr lang="en-US" sz="1400" dirty="0" smtClean="0">
                <a:latin typeface="Arial Narrow" pitchFamily="34" charset="0"/>
              </a:rPr>
              <a:t>political turmoil</a:t>
            </a:r>
          </a:p>
          <a:p>
            <a:pPr>
              <a:buClr>
                <a:srgbClr val="FF0000"/>
              </a:buClr>
              <a:buSzPct val="115000"/>
            </a:pPr>
            <a:r>
              <a:rPr lang="en-US" sz="1400" dirty="0" smtClean="0">
                <a:latin typeface="Arial Narrow" pitchFamily="34" charset="0"/>
              </a:rPr>
              <a:t>              </a:t>
            </a:r>
            <a:r>
              <a:rPr lang="en-US" sz="1400" dirty="0" smtClean="0">
                <a:solidFill>
                  <a:srgbClr val="FF0000"/>
                </a:solidFill>
                <a:latin typeface="Arial Narrow" pitchFamily="34" charset="0"/>
              </a:rPr>
              <a:t>AT: </a:t>
            </a:r>
            <a:r>
              <a:rPr lang="en-US" sz="1400" dirty="0" err="1" smtClean="0">
                <a:latin typeface="Arial Narrow" pitchFamily="34" charset="0"/>
              </a:rPr>
              <a:t>Euroskeptic</a:t>
            </a:r>
            <a:r>
              <a:rPr lang="en-US" sz="1400" dirty="0" smtClean="0">
                <a:latin typeface="Arial Narrow" pitchFamily="34" charset="0"/>
              </a:rPr>
              <a:t> Team </a:t>
            </a:r>
            <a:r>
              <a:rPr lang="en-US" sz="1400" dirty="0" err="1" smtClean="0">
                <a:latin typeface="Arial Narrow" pitchFamily="34" charset="0"/>
              </a:rPr>
              <a:t>Stronarch</a:t>
            </a:r>
            <a:r>
              <a:rPr lang="en-US" sz="1400" dirty="0" smtClean="0">
                <a:latin typeface="Arial Narrow" pitchFamily="34" charset="0"/>
              </a:rPr>
              <a:t> Party (elections)</a:t>
            </a:r>
          </a:p>
          <a:p>
            <a:pPr>
              <a:buClr>
                <a:srgbClr val="FF0000"/>
              </a:buClr>
              <a:buSzPct val="115000"/>
              <a:buFont typeface="Wingdings" pitchFamily="2" charset="2"/>
              <a:buChar char="þ"/>
            </a:pPr>
            <a:r>
              <a:rPr lang="en-US" sz="1600" dirty="0" smtClean="0">
                <a:latin typeface="Arial Narrow" pitchFamily="34" charset="0"/>
              </a:rPr>
              <a:t> Central Europe (HU, RO) moves to defy Brussels;</a:t>
            </a:r>
          </a:p>
          <a:p>
            <a:pPr>
              <a:buClr>
                <a:srgbClr val="FF0000"/>
              </a:buClr>
              <a:buSzPct val="115000"/>
              <a:buFont typeface="Wingdings" pitchFamily="2" charset="2"/>
              <a:buChar char="þ"/>
            </a:pPr>
            <a:r>
              <a:rPr lang="en-US" sz="1600" dirty="0" smtClean="0">
                <a:latin typeface="Arial Narrow" pitchFamily="34" charset="0"/>
              </a:rPr>
              <a:t> Evolving of new strategic alliances (GR-CY-IL)?</a:t>
            </a:r>
          </a:p>
          <a:p>
            <a:endParaRPr lang="en-US" sz="1100" dirty="0" smtClean="0">
              <a:latin typeface="Arial Narrow" pitchFamily="34" charset="0"/>
            </a:endParaRPr>
          </a:p>
          <a:p>
            <a:endParaRPr lang="en-US" dirty="0" smtClean="0">
              <a:latin typeface="Arial Narrow" pitchFamily="34" charset="0"/>
            </a:endParaRPr>
          </a:p>
          <a:p>
            <a:r>
              <a:rPr lang="en-US" sz="1600" dirty="0" smtClean="0">
                <a:latin typeface="Arial Black" pitchFamily="34" charset="0"/>
              </a:rPr>
              <a:t>RUSSIA</a:t>
            </a:r>
          </a:p>
          <a:p>
            <a:pPr>
              <a:buClr>
                <a:srgbClr val="FF0000"/>
              </a:buClr>
              <a:buSzPct val="115000"/>
              <a:buFont typeface="Wingdings" pitchFamily="2" charset="2"/>
              <a:buChar char="þ"/>
            </a:pPr>
            <a:r>
              <a:rPr lang="en-US" sz="1600" dirty="0" smtClean="0">
                <a:latin typeface="Arial Narrow" pitchFamily="34" charset="0"/>
              </a:rPr>
              <a:t> Russia continues its (business-energy) strategy with Europe;</a:t>
            </a:r>
          </a:p>
          <a:p>
            <a:pPr>
              <a:buClr>
                <a:srgbClr val="FF0000"/>
              </a:buClr>
              <a:buSzPct val="115000"/>
              <a:buFont typeface="Wingdings" pitchFamily="2" charset="2"/>
              <a:buChar char="þ"/>
            </a:pPr>
            <a:r>
              <a:rPr lang="en-US" sz="1600" dirty="0" smtClean="0">
                <a:latin typeface="Arial Narrow" pitchFamily="34" charset="0"/>
              </a:rPr>
              <a:t> Pressures grow within the Kremlin (</a:t>
            </a:r>
            <a:r>
              <a:rPr lang="en-US" sz="1600" dirty="0" err="1" smtClean="0">
                <a:latin typeface="Arial Narrow" pitchFamily="34" charset="0"/>
              </a:rPr>
              <a:t>Gazprom’s</a:t>
            </a:r>
            <a:r>
              <a:rPr lang="en-US" sz="1600" dirty="0" smtClean="0">
                <a:latin typeface="Arial Narrow" pitchFamily="34" charset="0"/>
              </a:rPr>
              <a:t> monopoly – foreign investments);</a:t>
            </a:r>
          </a:p>
          <a:p>
            <a:pPr>
              <a:buClr>
                <a:srgbClr val="FF0000"/>
              </a:buClr>
              <a:buSzPct val="115000"/>
              <a:buFont typeface="Wingdings" pitchFamily="2" charset="2"/>
              <a:buChar char="þ"/>
            </a:pPr>
            <a:r>
              <a:rPr lang="en-US" sz="1600" dirty="0" smtClean="0">
                <a:latin typeface="Arial Narrow" pitchFamily="34" charset="0"/>
              </a:rPr>
              <a:t> Moscow's continuing influence (energy – pipelines) in its former Soviet Territories;</a:t>
            </a:r>
          </a:p>
          <a:p>
            <a:pPr>
              <a:buClr>
                <a:srgbClr val="FF0000"/>
              </a:buClr>
              <a:buSzPct val="115000"/>
              <a:buFont typeface="Wingdings" pitchFamily="2" charset="2"/>
              <a:buChar char="þ"/>
            </a:pPr>
            <a:r>
              <a:rPr lang="en-US" sz="1600" dirty="0" smtClean="0">
                <a:latin typeface="Arial Narrow" pitchFamily="34" charset="0"/>
              </a:rPr>
              <a:t> Political and financial turmoil in Central Asia (Tajikistan: Nov elections)</a:t>
            </a:r>
          </a:p>
          <a:p>
            <a:endParaRPr lang="en-US" sz="1050" dirty="0" smtClean="0">
              <a:latin typeface="Arial Narrow" pitchFamily="34" charset="0"/>
            </a:endParaRPr>
          </a:p>
          <a:p>
            <a:endParaRPr lang="en-US" dirty="0" smtClean="0">
              <a:latin typeface="Arial Narrow" pitchFamily="34" charset="0"/>
            </a:endParaRPr>
          </a:p>
          <a:p>
            <a:r>
              <a:rPr lang="en-US" sz="1600" dirty="0" smtClean="0">
                <a:latin typeface="Arial Black" pitchFamily="34" charset="0"/>
              </a:rPr>
              <a:t>EAST ASIA</a:t>
            </a:r>
          </a:p>
          <a:p>
            <a:pPr>
              <a:buClr>
                <a:srgbClr val="FF0000"/>
              </a:buClr>
              <a:buSzPct val="115000"/>
              <a:buFont typeface="Wingdings" pitchFamily="2" charset="2"/>
              <a:buChar char="þ"/>
            </a:pPr>
            <a:r>
              <a:rPr lang="en-US" sz="1600" dirty="0" smtClean="0">
                <a:latin typeface="Arial Narrow" pitchFamily="34" charset="0"/>
              </a:rPr>
              <a:t> China's economic woes (new model) remain difficult but manageable;</a:t>
            </a:r>
          </a:p>
          <a:p>
            <a:pPr>
              <a:buClr>
                <a:srgbClr val="FF0000"/>
              </a:buClr>
              <a:buSzPct val="115000"/>
              <a:buFont typeface="Wingdings" pitchFamily="2" charset="2"/>
              <a:buChar char="þ"/>
            </a:pPr>
            <a:r>
              <a:rPr lang="en-US" sz="1600" dirty="0" smtClean="0">
                <a:latin typeface="Arial Narrow" pitchFamily="34" charset="0"/>
              </a:rPr>
              <a:t> Japan grows more competitive (economy – military);</a:t>
            </a:r>
          </a:p>
          <a:p>
            <a:pPr>
              <a:buClr>
                <a:srgbClr val="FF0000"/>
              </a:buClr>
              <a:buSzPct val="115000"/>
              <a:buFont typeface="Wingdings" pitchFamily="2" charset="2"/>
              <a:buChar char="þ"/>
            </a:pPr>
            <a:r>
              <a:rPr lang="en-US" sz="1600" dirty="0" smtClean="0">
                <a:latin typeface="Arial Narrow" pitchFamily="34" charset="0"/>
              </a:rPr>
              <a:t> China's reverberations around the region (Vietnam, Myanmar – rising</a:t>
            </a:r>
          </a:p>
          <a:p>
            <a:pPr>
              <a:buClr>
                <a:srgbClr val="FF0000"/>
              </a:buClr>
              <a:buSzPct val="115000"/>
            </a:pPr>
            <a:r>
              <a:rPr lang="en-US" sz="1600" dirty="0" smtClean="0">
                <a:latin typeface="Arial Narrow" pitchFamily="34" charset="0"/>
              </a:rPr>
              <a:t>      violence between Buddhists and Muslims);</a:t>
            </a:r>
          </a:p>
          <a:p>
            <a:pPr>
              <a:buClr>
                <a:srgbClr val="FF0000"/>
              </a:buClr>
              <a:buSzPct val="115000"/>
              <a:buFont typeface="Wingdings" pitchFamily="2" charset="2"/>
              <a:buChar char="þ"/>
            </a:pPr>
            <a:r>
              <a:rPr lang="en-US" sz="1600" dirty="0" smtClean="0">
                <a:latin typeface="Arial Narrow" pitchFamily="34" charset="0"/>
              </a:rPr>
              <a:t> N Korea remains unpredictable</a:t>
            </a:r>
          </a:p>
        </p:txBody>
      </p:sp>
      <p:pic>
        <p:nvPicPr>
          <p:cNvPr id="6147" name="Picture 3" descr="http://www.stratfor.com/sites/all/themes/dStrat/logo.png"/>
          <p:cNvPicPr>
            <a:picLocks noChangeAspect="1" noChangeArrowheads="1"/>
          </p:cNvPicPr>
          <p:nvPr/>
        </p:nvPicPr>
        <p:blipFill>
          <a:blip r:embed="rId6" cstate="print">
            <a:duotone>
              <a:schemeClr val="accent2">
                <a:shade val="45000"/>
                <a:satMod val="135000"/>
              </a:schemeClr>
              <a:prstClr val="white"/>
            </a:duotone>
          </a:blip>
          <a:srcRect/>
          <a:stretch>
            <a:fillRect/>
          </a:stretch>
        </p:blipFill>
        <p:spPr bwMode="auto">
          <a:xfrm>
            <a:off x="6647356" y="284885"/>
            <a:ext cx="1464555" cy="261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 calcmode="lin" valueType="num">
                                      <p:cBhvr additive="base">
                                        <p:cTn id="33"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12" end="12"/>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 calcmode="lin" valueType="num">
                                      <p:cBhvr additive="base">
                                        <p:cTn id="3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13" end="13"/>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 calcmode="lin" valueType="num">
                                      <p:cBhvr additive="base">
                                        <p:cTn id="41" dur="500" fill="hold"/>
                                        <p:tgtEl>
                                          <p:spTgt spid="2">
                                            <p:txEl>
                                              <p:pRg st="14" end="1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
                                            <p:txEl>
                                              <p:pRg st="14" end="14"/>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 calcmode="lin" valueType="num">
                                      <p:cBhvr additive="base">
                                        <p:cTn id="45" dur="500" fill="hold"/>
                                        <p:tgtEl>
                                          <p:spTgt spid="2">
                                            <p:txEl>
                                              <p:pRg st="15" end="1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15" end="15"/>
                                            </p:txEl>
                                          </p:spTgt>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79204"/>
                                        </p:tgtEl>
                                        <p:attrNameLst>
                                          <p:attrName>style.visibility</p:attrName>
                                        </p:attrNameLst>
                                      </p:cBhvr>
                                      <p:to>
                                        <p:strVal val="visible"/>
                                      </p:to>
                                    </p:set>
                                    <p:animEffect transition="in" filter="dissolve">
                                      <p:cBhvr>
                                        <p:cTn id="50" dur="500"/>
                                        <p:tgtEl>
                                          <p:spTgt spid="17920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8" end="18"/>
                                            </p:txEl>
                                          </p:spTgt>
                                        </p:tgtEl>
                                        <p:attrNameLst>
                                          <p:attrName>style.visibility</p:attrName>
                                        </p:attrNameLst>
                                      </p:cBhvr>
                                      <p:to>
                                        <p:strVal val="visible"/>
                                      </p:to>
                                    </p:set>
                                    <p:anim calcmode="lin" valueType="num">
                                      <p:cBhvr additive="base">
                                        <p:cTn id="55"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8" end="18"/>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9" end="19"/>
                                            </p:txEl>
                                          </p:spTgt>
                                        </p:tgtEl>
                                        <p:attrNameLst>
                                          <p:attrName>style.visibility</p:attrName>
                                        </p:attrNameLst>
                                      </p:cBhvr>
                                      <p:to>
                                        <p:strVal val="visible"/>
                                      </p:to>
                                    </p:set>
                                    <p:anim calcmode="lin" valueType="num">
                                      <p:cBhvr additive="base">
                                        <p:cTn id="59" dur="500" fill="hold"/>
                                        <p:tgtEl>
                                          <p:spTgt spid="2">
                                            <p:txEl>
                                              <p:pRg st="19" end="1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9" end="19"/>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xEl>
                                              <p:pRg st="20" end="20"/>
                                            </p:txEl>
                                          </p:spTgt>
                                        </p:tgtEl>
                                        <p:attrNameLst>
                                          <p:attrName>style.visibility</p:attrName>
                                        </p:attrNameLst>
                                      </p:cBhvr>
                                      <p:to>
                                        <p:strVal val="visible"/>
                                      </p:to>
                                    </p:set>
                                    <p:anim calcmode="lin" valueType="num">
                                      <p:cBhvr additive="base">
                                        <p:cTn id="63"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20" end="2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xEl>
                                              <p:pRg st="21" end="21"/>
                                            </p:txEl>
                                          </p:spTgt>
                                        </p:tgtEl>
                                        <p:attrNameLst>
                                          <p:attrName>style.visibility</p:attrName>
                                        </p:attrNameLst>
                                      </p:cBhvr>
                                      <p:to>
                                        <p:strVal val="visible"/>
                                      </p:to>
                                    </p:set>
                                    <p:anim calcmode="lin" valueType="num">
                                      <p:cBhvr additive="base">
                                        <p:cTn id="67" dur="500" fill="hold"/>
                                        <p:tgtEl>
                                          <p:spTgt spid="2">
                                            <p:txEl>
                                              <p:pRg st="21" end="2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21" end="2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xEl>
                                              <p:pRg st="22" end="22"/>
                                            </p:txEl>
                                          </p:spTgt>
                                        </p:tgtEl>
                                        <p:attrNameLst>
                                          <p:attrName>style.visibility</p:attrName>
                                        </p:attrNameLst>
                                      </p:cBhvr>
                                      <p:to>
                                        <p:strVal val="visible"/>
                                      </p:to>
                                    </p:set>
                                    <p:anim calcmode="lin" valueType="num">
                                      <p:cBhvr additive="base">
                                        <p:cTn id="71" dur="500" fill="hold"/>
                                        <p:tgtEl>
                                          <p:spTgt spid="2">
                                            <p:txEl>
                                              <p:pRg st="22" end="2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22" end="2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
                                            <p:txEl>
                                              <p:pRg st="23" end="23"/>
                                            </p:txEl>
                                          </p:spTgt>
                                        </p:tgtEl>
                                        <p:attrNameLst>
                                          <p:attrName>style.visibility</p:attrName>
                                        </p:attrNameLst>
                                      </p:cBhvr>
                                      <p:to>
                                        <p:strVal val="visible"/>
                                      </p:to>
                                    </p:set>
                                    <p:anim calcmode="lin" valueType="num">
                                      <p:cBhvr additive="base">
                                        <p:cTn id="75" dur="500" fill="hold"/>
                                        <p:tgtEl>
                                          <p:spTgt spid="2">
                                            <p:txEl>
                                              <p:pRg st="23" end="2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23" end="23"/>
                                            </p:txEl>
                                          </p:spTgt>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9" presetClass="entr" presetSubtype="0" fill="hold" nodeType="afterEffect">
                                  <p:stCondLst>
                                    <p:cond delay="0"/>
                                  </p:stCondLst>
                                  <p:childTnLst>
                                    <p:set>
                                      <p:cBhvr>
                                        <p:cTn id="79" dur="1" fill="hold">
                                          <p:stCondLst>
                                            <p:cond delay="0"/>
                                          </p:stCondLst>
                                        </p:cTn>
                                        <p:tgtEl>
                                          <p:spTgt spid="179208"/>
                                        </p:tgtEl>
                                        <p:attrNameLst>
                                          <p:attrName>style.visibility</p:attrName>
                                        </p:attrNameLst>
                                      </p:cBhvr>
                                      <p:to>
                                        <p:strVal val="visible"/>
                                      </p:to>
                                    </p:set>
                                    <p:animEffect transition="in" filter="dissolve">
                                      <p:cBhvr>
                                        <p:cTn id="80" dur="500"/>
                                        <p:tgtEl>
                                          <p:spTgt spid="179208"/>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dissolve">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2" name="Picture 4" descr="http://www.free-vector-maps.com/as_vignettes/as_middle_east_virgin.gif"/>
          <p:cNvPicPr>
            <a:picLocks noChangeAspect="1" noChangeArrowheads="1"/>
          </p:cNvPicPr>
          <p:nvPr/>
        </p:nvPicPr>
        <p:blipFill>
          <a:blip r:embed="rId2" cstate="print"/>
          <a:srcRect l="1331" t="2026" r="1603" b="1832"/>
          <a:stretch>
            <a:fillRect/>
          </a:stretch>
        </p:blipFill>
        <p:spPr bwMode="auto">
          <a:xfrm>
            <a:off x="5033914" y="838986"/>
            <a:ext cx="2856322" cy="3046744"/>
          </a:xfrm>
          <a:prstGeom prst="rect">
            <a:avLst/>
          </a:prstGeom>
          <a:noFill/>
        </p:spPr>
      </p:pic>
      <p:sp>
        <p:nvSpPr>
          <p:cNvPr id="3" name="2 - Ορθογώνιο"/>
          <p:cNvSpPr/>
          <p:nvPr/>
        </p:nvSpPr>
        <p:spPr>
          <a:xfrm>
            <a:off x="228600" y="991618"/>
            <a:ext cx="6131807" cy="5293757"/>
          </a:xfrm>
          <a:prstGeom prst="rect">
            <a:avLst/>
          </a:prstGeom>
        </p:spPr>
        <p:txBody>
          <a:bodyPr wrap="none">
            <a:spAutoFit/>
          </a:bodyPr>
          <a:lstStyle/>
          <a:p>
            <a:r>
              <a:rPr lang="en-US" sz="1600" dirty="0" smtClean="0">
                <a:latin typeface="Arial Black" pitchFamily="34" charset="0"/>
              </a:rPr>
              <a:t>MIDDLE EAST</a:t>
            </a:r>
          </a:p>
          <a:p>
            <a:pPr>
              <a:buClr>
                <a:srgbClr val="FF0000"/>
              </a:buClr>
              <a:buSzPct val="115000"/>
              <a:buFont typeface="Wingdings" pitchFamily="2" charset="2"/>
              <a:buChar char="þ"/>
            </a:pPr>
            <a:r>
              <a:rPr lang="en-US" sz="1600" dirty="0" smtClean="0">
                <a:latin typeface="Arial Narrow" pitchFamily="34" charset="0"/>
              </a:rPr>
              <a:t> Syria's stalemate becomes more deadly;</a:t>
            </a:r>
          </a:p>
          <a:p>
            <a:pPr>
              <a:buClr>
                <a:srgbClr val="FF0000"/>
              </a:buClr>
              <a:buSzPct val="115000"/>
              <a:buFont typeface="Wingdings" pitchFamily="2" charset="2"/>
              <a:buChar char="þ"/>
            </a:pPr>
            <a:r>
              <a:rPr lang="en-US" sz="1600" dirty="0" smtClean="0">
                <a:latin typeface="Arial Narrow" pitchFamily="34" charset="0"/>
              </a:rPr>
              <a:t> Iraq remains restive;</a:t>
            </a:r>
          </a:p>
          <a:p>
            <a:pPr>
              <a:buClr>
                <a:srgbClr val="FF0000"/>
              </a:buClr>
              <a:buSzPct val="115000"/>
              <a:buFont typeface="Wingdings" pitchFamily="2" charset="2"/>
              <a:buChar char="þ"/>
            </a:pPr>
            <a:r>
              <a:rPr lang="en-US" sz="1600" dirty="0" smtClean="0">
                <a:latin typeface="Arial Narrow" pitchFamily="34" charset="0"/>
              </a:rPr>
              <a:t> Domestic troubles distract Turkey;</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might loose </a:t>
            </a:r>
            <a:r>
              <a:rPr lang="en-US" sz="1600" b="1" dirty="0" smtClean="0">
                <a:solidFill>
                  <a:srgbClr val="FF0000"/>
                </a:solidFill>
                <a:latin typeface="Arial Narrow" pitchFamily="34" charset="0"/>
              </a:rPr>
              <a:t>2020</a:t>
            </a:r>
            <a:r>
              <a:rPr lang="en-US" sz="1600" dirty="0" smtClean="0">
                <a:latin typeface="Arial Narrow" pitchFamily="34" charset="0"/>
              </a:rPr>
              <a:t> Olympic Games due to riots;</a:t>
            </a:r>
          </a:p>
          <a:p>
            <a:pPr>
              <a:buClr>
                <a:srgbClr val="FF0000"/>
              </a:buClr>
              <a:buSzPct val="115000"/>
              <a:buFont typeface="Wingdings" pitchFamily="2" charset="2"/>
              <a:buChar char="þ"/>
            </a:pPr>
            <a:r>
              <a:rPr lang="en-US" sz="1600" dirty="0" smtClean="0">
                <a:latin typeface="Arial Narrow" pitchFamily="34" charset="0"/>
              </a:rPr>
              <a:t> New leadership takes over in Iran;</a:t>
            </a:r>
          </a:p>
          <a:p>
            <a:pPr>
              <a:buClr>
                <a:srgbClr val="FF0000"/>
              </a:buClr>
              <a:buSzPct val="115000"/>
              <a:buFont typeface="Wingdings" pitchFamily="2" charset="2"/>
              <a:buChar char="þ"/>
            </a:pPr>
            <a:r>
              <a:rPr lang="en-US" sz="1600" dirty="0" smtClean="0">
                <a:latin typeface="Arial Narrow" pitchFamily="34" charset="0"/>
              </a:rPr>
              <a:t> Egypt's continuing crisis;</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Sinai's peninsula is becoming terrorists new playground;</a:t>
            </a:r>
          </a:p>
          <a:p>
            <a:pPr>
              <a:buClr>
                <a:srgbClr val="FF0000"/>
              </a:buClr>
              <a:buSzPct val="115000"/>
              <a:buFont typeface="Wingdings" pitchFamily="2" charset="2"/>
              <a:buChar char="þ"/>
            </a:pPr>
            <a:r>
              <a:rPr lang="en-US" sz="1600" dirty="0" smtClean="0">
                <a:latin typeface="Arial Narrow" pitchFamily="34" charset="0"/>
              </a:rPr>
              <a:t> Algeria's Presidential succession plans (2014) amid security threats;</a:t>
            </a:r>
          </a:p>
          <a:p>
            <a:pPr>
              <a:buClr>
                <a:srgbClr val="FF0000"/>
              </a:buClr>
              <a:buSzPct val="115000"/>
              <a:buFont typeface="Wingdings" pitchFamily="2" charset="2"/>
              <a:buChar char="þ"/>
            </a:pPr>
            <a:r>
              <a:rPr lang="en-US" sz="1600" dirty="0" smtClean="0">
                <a:latin typeface="Arial Narrow" pitchFamily="34" charset="0"/>
              </a:rPr>
              <a:t> Violent power struggles in Libya (Tripoli </a:t>
            </a:r>
            <a:r>
              <a:rPr lang="en-US" sz="1600" i="1" dirty="0" smtClean="0">
                <a:latin typeface="Arial Narrow" pitchFamily="34" charset="0"/>
              </a:rPr>
              <a:t>vs. </a:t>
            </a:r>
            <a:r>
              <a:rPr lang="en-US" sz="1600" dirty="0" smtClean="0">
                <a:latin typeface="Arial Narrow" pitchFamily="34" charset="0"/>
              </a:rPr>
              <a:t>militia groups)</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a:t>
            </a:r>
            <a:r>
              <a:rPr lang="en-US" sz="1600" dirty="0" smtClean="0">
                <a:latin typeface="Arial Narrow" pitchFamily="34" charset="0"/>
              </a:rPr>
              <a:t> affect energy production</a:t>
            </a:r>
          </a:p>
          <a:p>
            <a:endParaRPr lang="en-US" dirty="0" smtClean="0">
              <a:latin typeface="Arial Narrow" pitchFamily="34" charset="0"/>
            </a:endParaRPr>
          </a:p>
          <a:p>
            <a:endParaRPr lang="en-US" sz="1600" dirty="0" smtClean="0">
              <a:latin typeface="Arial Black" pitchFamily="34" charset="0"/>
            </a:endParaRPr>
          </a:p>
          <a:p>
            <a:endParaRPr lang="en-US" sz="1600" dirty="0" smtClean="0">
              <a:latin typeface="Arial Black" pitchFamily="34" charset="0"/>
            </a:endParaRPr>
          </a:p>
          <a:p>
            <a:endParaRPr lang="en-US" sz="1600" dirty="0" smtClean="0">
              <a:latin typeface="Arial Black" pitchFamily="34" charset="0"/>
            </a:endParaRPr>
          </a:p>
          <a:p>
            <a:r>
              <a:rPr lang="en-US" sz="1600" dirty="0" smtClean="0">
                <a:latin typeface="Arial Black" pitchFamily="34" charset="0"/>
              </a:rPr>
              <a:t>SOUTH ASIA</a:t>
            </a:r>
          </a:p>
          <a:p>
            <a:pPr>
              <a:buClr>
                <a:srgbClr val="FF0000"/>
              </a:buClr>
              <a:buSzPct val="115000"/>
              <a:buFont typeface="Wingdings" pitchFamily="2" charset="2"/>
              <a:buChar char="þ"/>
            </a:pPr>
            <a:r>
              <a:rPr lang="en-US" sz="1600" dirty="0" smtClean="0">
                <a:latin typeface="Arial Narrow" pitchFamily="34" charset="0"/>
              </a:rPr>
              <a:t> (US) Negotiating with the Afghan Taliban;</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Pakistan's </a:t>
            </a:r>
            <a:r>
              <a:rPr lang="en-US" sz="1600" u="sng" dirty="0" smtClean="0">
                <a:latin typeface="Arial Narrow" pitchFamily="34" charset="0"/>
              </a:rPr>
              <a:t>delicate</a:t>
            </a:r>
            <a:r>
              <a:rPr lang="en-US" sz="1600" dirty="0" smtClean="0">
                <a:latin typeface="Arial Narrow" pitchFamily="34" charset="0"/>
              </a:rPr>
              <a:t> position (US </a:t>
            </a:r>
            <a:r>
              <a:rPr lang="en-US" sz="1600" dirty="0" smtClean="0">
                <a:latin typeface="Arial Narrow" pitchFamily="34" charset="0"/>
                <a:sym typeface="Wingdings" pitchFamily="2" charset="2"/>
              </a:rPr>
              <a:t></a:t>
            </a:r>
            <a:r>
              <a:rPr lang="en-US" sz="1600" dirty="0" smtClean="0">
                <a:solidFill>
                  <a:srgbClr val="FF0000"/>
                </a:solidFill>
                <a:latin typeface="Arial Narrow" pitchFamily="34" charset="0"/>
                <a:sym typeface="Wingdings" pitchFamily="2" charset="2"/>
              </a:rPr>
              <a:t>PK</a:t>
            </a:r>
            <a:r>
              <a:rPr lang="en-US" sz="1600" dirty="0" smtClean="0">
                <a:latin typeface="Arial Narrow" pitchFamily="34" charset="0"/>
                <a:sym typeface="Wingdings" pitchFamily="2" charset="2"/>
              </a:rPr>
              <a:t> Taliban)</a:t>
            </a:r>
            <a:r>
              <a:rPr lang="en-US" sz="1600" dirty="0" smtClean="0">
                <a:latin typeface="Arial Narrow" pitchFamily="34" charset="0"/>
              </a:rPr>
              <a:t>;</a:t>
            </a:r>
          </a:p>
          <a:p>
            <a:pPr>
              <a:buClr>
                <a:srgbClr val="FF0000"/>
              </a:buClr>
              <a:buSzPct val="115000"/>
              <a:buFont typeface="Wingdings" pitchFamily="2" charset="2"/>
              <a:buChar char="þ"/>
            </a:pPr>
            <a:r>
              <a:rPr lang="fr-FR" sz="1600" dirty="0" smtClean="0">
                <a:latin typeface="Arial Narrow" pitchFamily="34" charset="0"/>
              </a:rPr>
              <a:t> </a:t>
            </a:r>
            <a:r>
              <a:rPr lang="fr-FR" sz="1600" dirty="0" err="1" smtClean="0">
                <a:latin typeface="Arial Narrow" pitchFamily="34" charset="0"/>
              </a:rPr>
              <a:t>India</a:t>
            </a:r>
            <a:r>
              <a:rPr lang="fr-FR" sz="1600" dirty="0" smtClean="0">
                <a:latin typeface="Arial Narrow" pitchFamily="34" charset="0"/>
              </a:rPr>
              <a:t> continues </a:t>
            </a:r>
            <a:r>
              <a:rPr lang="fr-FR" sz="1600" dirty="0" err="1" smtClean="0">
                <a:latin typeface="Arial Narrow" pitchFamily="34" charset="0"/>
              </a:rPr>
              <a:t>diplomatic</a:t>
            </a:r>
            <a:r>
              <a:rPr lang="fr-FR" sz="1600" dirty="0" smtClean="0">
                <a:latin typeface="Arial Narrow" pitchFamily="34" charset="0"/>
              </a:rPr>
              <a:t> efforts </a:t>
            </a:r>
            <a:r>
              <a:rPr lang="fr-FR" sz="1600" dirty="0" err="1" smtClean="0">
                <a:latin typeface="Arial Narrow" pitchFamily="34" charset="0"/>
              </a:rPr>
              <a:t>amid</a:t>
            </a:r>
            <a:r>
              <a:rPr lang="fr-FR" sz="1600" dirty="0" smtClean="0">
                <a:latin typeface="Arial Narrow" pitchFamily="34" charset="0"/>
              </a:rPr>
              <a:t> </a:t>
            </a:r>
            <a:r>
              <a:rPr lang="en-US" sz="1600" dirty="0" smtClean="0">
                <a:latin typeface="Arial Narrow" pitchFamily="34" charset="0"/>
              </a:rPr>
              <a:t>domestic difficulties;</a:t>
            </a:r>
          </a:p>
          <a:p>
            <a:pPr>
              <a:buClr>
                <a:srgbClr val="FF0000"/>
              </a:buClr>
              <a:buSzPct val="115000"/>
              <a:buFont typeface="Wingdings" pitchFamily="2" charset="2"/>
              <a:buChar char="þ"/>
            </a:pPr>
            <a:r>
              <a:rPr lang="en-US" sz="1600" dirty="0" smtClean="0">
                <a:latin typeface="Arial Narrow" pitchFamily="34" charset="0"/>
              </a:rPr>
              <a:t> Bangladesh endures unrest ahead of elections (local – Oct; national – 2014);</a:t>
            </a:r>
          </a:p>
          <a:p>
            <a:pPr>
              <a:buClr>
                <a:srgbClr val="FF0000"/>
              </a:buClr>
              <a:buSzPct val="115000"/>
              <a:buFont typeface="Wingdings" pitchFamily="2" charset="2"/>
              <a:buChar char="þ"/>
            </a:pPr>
            <a:r>
              <a:rPr lang="en-US" sz="1600" dirty="0" smtClean="0">
                <a:latin typeface="Arial Narrow" pitchFamily="34" charset="0"/>
              </a:rPr>
              <a:t> Sri Lanka's Tamil issue (regional autonomy) takes center stage</a:t>
            </a:r>
            <a:endParaRPr lang="el-GR" sz="1600" dirty="0">
              <a:latin typeface="Arial Narrow" pitchFamily="34" charset="0"/>
            </a:endParaRPr>
          </a:p>
        </p:txBody>
      </p:sp>
      <p:pic>
        <p:nvPicPr>
          <p:cNvPr id="2054" name="Picture 6" descr="http://www.timesofassam.com/wp-content/uploads/2012/03/South-Asia-MAP.png"/>
          <p:cNvPicPr>
            <a:picLocks noChangeAspect="1" noChangeArrowheads="1"/>
          </p:cNvPicPr>
          <p:nvPr/>
        </p:nvPicPr>
        <p:blipFill>
          <a:blip r:embed="rId3" cstate="print"/>
          <a:srcRect/>
          <a:stretch>
            <a:fillRect/>
          </a:stretch>
        </p:blipFill>
        <p:spPr bwMode="auto">
          <a:xfrm>
            <a:off x="6033154" y="3834051"/>
            <a:ext cx="2838778" cy="2838779"/>
          </a:xfrm>
          <a:prstGeom prst="rect">
            <a:avLst/>
          </a:prstGeom>
          <a:noFill/>
        </p:spPr>
      </p:pic>
      <p:grpSp>
        <p:nvGrpSpPr>
          <p:cNvPr id="2" name="20 - Ομάδα"/>
          <p:cNvGrpSpPr/>
          <p:nvPr/>
        </p:nvGrpSpPr>
        <p:grpSpPr>
          <a:xfrm>
            <a:off x="8036082" y="1261277"/>
            <a:ext cx="924570" cy="1594267"/>
            <a:chOff x="4016780" y="1808811"/>
            <a:chExt cx="924570" cy="1594267"/>
          </a:xfrm>
        </p:grpSpPr>
        <p:grpSp>
          <p:nvGrpSpPr>
            <p:cNvPr id="4" name="8 - Ομάδα"/>
            <p:cNvGrpSpPr/>
            <p:nvPr/>
          </p:nvGrpSpPr>
          <p:grpSpPr>
            <a:xfrm>
              <a:off x="4319181" y="1808811"/>
              <a:ext cx="622169" cy="1594267"/>
              <a:chOff x="1282045" y="922690"/>
              <a:chExt cx="622169" cy="1594267"/>
            </a:xfrm>
          </p:grpSpPr>
          <p:pic>
            <p:nvPicPr>
              <p:cNvPr id="8"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9" name="8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6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0" name="9 - Έλλειψη"/>
          <p:cNvSpPr/>
          <p:nvPr/>
        </p:nvSpPr>
        <p:spPr>
          <a:xfrm>
            <a:off x="5767057" y="1548143"/>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Έλλειψη"/>
          <p:cNvSpPr/>
          <p:nvPr/>
        </p:nvSpPr>
        <p:spPr>
          <a:xfrm>
            <a:off x="6987766" y="1944986"/>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Έλλειψη"/>
          <p:cNvSpPr/>
          <p:nvPr/>
        </p:nvSpPr>
        <p:spPr>
          <a:xfrm>
            <a:off x="6227275" y="3379788"/>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Ελεύθερη σχεδίαση"/>
          <p:cNvSpPr/>
          <p:nvPr/>
        </p:nvSpPr>
        <p:spPr>
          <a:xfrm>
            <a:off x="4897925" y="1908372"/>
            <a:ext cx="579422" cy="445529"/>
          </a:xfrm>
          <a:custGeom>
            <a:avLst/>
            <a:gdLst>
              <a:gd name="connsiteX0" fmla="*/ 153909 w 579422"/>
              <a:gd name="connsiteY0" fmla="*/ 1909 h 445529"/>
              <a:gd name="connsiteX1" fmla="*/ 126748 w 579422"/>
              <a:gd name="connsiteY1" fmla="*/ 10963 h 445529"/>
              <a:gd name="connsiteX2" fmla="*/ 36214 w 579422"/>
              <a:gd name="connsiteY2" fmla="*/ 20016 h 445529"/>
              <a:gd name="connsiteX3" fmla="*/ 9053 w 579422"/>
              <a:gd name="connsiteY3" fmla="*/ 38123 h 445529"/>
              <a:gd name="connsiteX4" fmla="*/ 0 w 579422"/>
              <a:gd name="connsiteY4" fmla="*/ 300674 h 445529"/>
              <a:gd name="connsiteX5" fmla="*/ 9053 w 579422"/>
              <a:gd name="connsiteY5" fmla="*/ 391208 h 445529"/>
              <a:gd name="connsiteX6" fmla="*/ 90534 w 579422"/>
              <a:gd name="connsiteY6" fmla="*/ 436476 h 445529"/>
              <a:gd name="connsiteX7" fmla="*/ 117695 w 579422"/>
              <a:gd name="connsiteY7" fmla="*/ 445529 h 445529"/>
              <a:gd name="connsiteX8" fmla="*/ 235390 w 579422"/>
              <a:gd name="connsiteY8" fmla="*/ 427422 h 445529"/>
              <a:gd name="connsiteX9" fmla="*/ 434566 w 579422"/>
              <a:gd name="connsiteY9" fmla="*/ 445529 h 445529"/>
              <a:gd name="connsiteX10" fmla="*/ 452673 w 579422"/>
              <a:gd name="connsiteY10" fmla="*/ 418369 h 445529"/>
              <a:gd name="connsiteX11" fmla="*/ 425513 w 579422"/>
              <a:gd name="connsiteY11" fmla="*/ 354994 h 445529"/>
              <a:gd name="connsiteX12" fmla="*/ 398352 w 579422"/>
              <a:gd name="connsiteY12" fmla="*/ 300674 h 445529"/>
              <a:gd name="connsiteX13" fmla="*/ 389299 w 579422"/>
              <a:gd name="connsiteY13" fmla="*/ 264460 h 445529"/>
              <a:gd name="connsiteX14" fmla="*/ 371192 w 579422"/>
              <a:gd name="connsiteY14" fmla="*/ 210139 h 445529"/>
              <a:gd name="connsiteX15" fmla="*/ 380245 w 579422"/>
              <a:gd name="connsiteY15" fmla="*/ 173925 h 445529"/>
              <a:gd name="connsiteX16" fmla="*/ 416459 w 579422"/>
              <a:gd name="connsiteY16" fmla="*/ 210139 h 445529"/>
              <a:gd name="connsiteX17" fmla="*/ 425513 w 579422"/>
              <a:gd name="connsiteY17" fmla="*/ 291620 h 445529"/>
              <a:gd name="connsiteX18" fmla="*/ 452673 w 579422"/>
              <a:gd name="connsiteY18" fmla="*/ 309727 h 445529"/>
              <a:gd name="connsiteX19" fmla="*/ 479833 w 579422"/>
              <a:gd name="connsiteY19" fmla="*/ 336887 h 445529"/>
              <a:gd name="connsiteX20" fmla="*/ 488887 w 579422"/>
              <a:gd name="connsiteY20" fmla="*/ 364048 h 445529"/>
              <a:gd name="connsiteX21" fmla="*/ 534154 w 579422"/>
              <a:gd name="connsiteY21" fmla="*/ 327834 h 445529"/>
              <a:gd name="connsiteX22" fmla="*/ 561315 w 579422"/>
              <a:gd name="connsiteY22" fmla="*/ 264460 h 445529"/>
              <a:gd name="connsiteX23" fmla="*/ 579422 w 579422"/>
              <a:gd name="connsiteY23" fmla="*/ 210139 h 445529"/>
              <a:gd name="connsiteX24" fmla="*/ 570368 w 579422"/>
              <a:gd name="connsiteY24" fmla="*/ 128658 h 445529"/>
              <a:gd name="connsiteX25" fmla="*/ 561315 w 579422"/>
              <a:gd name="connsiteY25" fmla="*/ 74337 h 445529"/>
              <a:gd name="connsiteX26" fmla="*/ 488887 w 579422"/>
              <a:gd name="connsiteY26" fmla="*/ 65283 h 445529"/>
              <a:gd name="connsiteX27" fmla="*/ 416459 w 579422"/>
              <a:gd name="connsiteY27" fmla="*/ 56230 h 445529"/>
              <a:gd name="connsiteX28" fmla="*/ 398352 w 579422"/>
              <a:gd name="connsiteY28" fmla="*/ 83390 h 445529"/>
              <a:gd name="connsiteX29" fmla="*/ 389299 w 579422"/>
              <a:gd name="connsiteY29" fmla="*/ 110551 h 445529"/>
              <a:gd name="connsiteX30" fmla="*/ 371192 w 579422"/>
              <a:gd name="connsiteY30" fmla="*/ 83390 h 445529"/>
              <a:gd name="connsiteX31" fmla="*/ 334978 w 579422"/>
              <a:gd name="connsiteY31" fmla="*/ 29070 h 445529"/>
              <a:gd name="connsiteX32" fmla="*/ 307818 w 579422"/>
              <a:gd name="connsiteY32" fmla="*/ 20016 h 445529"/>
              <a:gd name="connsiteX33" fmla="*/ 190123 w 579422"/>
              <a:gd name="connsiteY33" fmla="*/ 10963 h 445529"/>
              <a:gd name="connsiteX34" fmla="*/ 153909 w 579422"/>
              <a:gd name="connsiteY34" fmla="*/ 1909 h 4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9422" h="445529">
                <a:moveTo>
                  <a:pt x="153909" y="1909"/>
                </a:moveTo>
                <a:cubicBezTo>
                  <a:pt x="143347" y="1909"/>
                  <a:pt x="136180" y="9512"/>
                  <a:pt x="126748" y="10963"/>
                </a:cubicBezTo>
                <a:cubicBezTo>
                  <a:pt x="96772" y="15575"/>
                  <a:pt x="65766" y="13196"/>
                  <a:pt x="36214" y="20016"/>
                </a:cubicBezTo>
                <a:cubicBezTo>
                  <a:pt x="25612" y="22463"/>
                  <a:pt x="18107" y="32087"/>
                  <a:pt x="9053" y="38123"/>
                </a:cubicBezTo>
                <a:cubicBezTo>
                  <a:pt x="6035" y="125640"/>
                  <a:pt x="0" y="213105"/>
                  <a:pt x="0" y="300674"/>
                </a:cubicBezTo>
                <a:cubicBezTo>
                  <a:pt x="0" y="331003"/>
                  <a:pt x="134" y="362221"/>
                  <a:pt x="9053" y="391208"/>
                </a:cubicBezTo>
                <a:cubicBezTo>
                  <a:pt x="18346" y="421410"/>
                  <a:pt x="70820" y="429905"/>
                  <a:pt x="90534" y="436476"/>
                </a:cubicBezTo>
                <a:lnTo>
                  <a:pt x="117695" y="445529"/>
                </a:lnTo>
                <a:cubicBezTo>
                  <a:pt x="156927" y="439493"/>
                  <a:pt x="195717" y="428702"/>
                  <a:pt x="235390" y="427422"/>
                </a:cubicBezTo>
                <a:cubicBezTo>
                  <a:pt x="356207" y="423525"/>
                  <a:pt x="358052" y="426402"/>
                  <a:pt x="434566" y="445529"/>
                </a:cubicBezTo>
                <a:cubicBezTo>
                  <a:pt x="440602" y="436476"/>
                  <a:pt x="451134" y="429140"/>
                  <a:pt x="452673" y="418369"/>
                </a:cubicBezTo>
                <a:cubicBezTo>
                  <a:pt x="456860" y="389059"/>
                  <a:pt x="436636" y="377239"/>
                  <a:pt x="425513" y="354994"/>
                </a:cubicBezTo>
                <a:cubicBezTo>
                  <a:pt x="388032" y="280033"/>
                  <a:pt x="450241" y="378506"/>
                  <a:pt x="398352" y="300674"/>
                </a:cubicBezTo>
                <a:cubicBezTo>
                  <a:pt x="395334" y="288603"/>
                  <a:pt x="392874" y="276378"/>
                  <a:pt x="389299" y="264460"/>
                </a:cubicBezTo>
                <a:cubicBezTo>
                  <a:pt x="383815" y="246178"/>
                  <a:pt x="371192" y="210139"/>
                  <a:pt x="371192" y="210139"/>
                </a:cubicBezTo>
                <a:cubicBezTo>
                  <a:pt x="374210" y="198068"/>
                  <a:pt x="370291" y="181391"/>
                  <a:pt x="380245" y="173925"/>
                </a:cubicBezTo>
                <a:cubicBezTo>
                  <a:pt x="405998" y="154610"/>
                  <a:pt x="414850" y="205310"/>
                  <a:pt x="416459" y="210139"/>
                </a:cubicBezTo>
                <a:cubicBezTo>
                  <a:pt x="419477" y="237299"/>
                  <a:pt x="416174" y="265938"/>
                  <a:pt x="425513" y="291620"/>
                </a:cubicBezTo>
                <a:cubicBezTo>
                  <a:pt x="429231" y="301846"/>
                  <a:pt x="444314" y="302761"/>
                  <a:pt x="452673" y="309727"/>
                </a:cubicBezTo>
                <a:cubicBezTo>
                  <a:pt x="462509" y="317924"/>
                  <a:pt x="470780" y="327834"/>
                  <a:pt x="479833" y="336887"/>
                </a:cubicBezTo>
                <a:cubicBezTo>
                  <a:pt x="482851" y="345941"/>
                  <a:pt x="480351" y="359780"/>
                  <a:pt x="488887" y="364048"/>
                </a:cubicBezTo>
                <a:cubicBezTo>
                  <a:pt x="510751" y="374980"/>
                  <a:pt x="528561" y="336223"/>
                  <a:pt x="534154" y="327834"/>
                </a:cubicBezTo>
                <a:cubicBezTo>
                  <a:pt x="558106" y="232032"/>
                  <a:pt x="525586" y="344849"/>
                  <a:pt x="561315" y="264460"/>
                </a:cubicBezTo>
                <a:cubicBezTo>
                  <a:pt x="569067" y="247019"/>
                  <a:pt x="579422" y="210139"/>
                  <a:pt x="579422" y="210139"/>
                </a:cubicBezTo>
                <a:cubicBezTo>
                  <a:pt x="576404" y="182979"/>
                  <a:pt x="573980" y="155746"/>
                  <a:pt x="570368" y="128658"/>
                </a:cubicBezTo>
                <a:cubicBezTo>
                  <a:pt x="567942" y="110462"/>
                  <a:pt x="575805" y="85607"/>
                  <a:pt x="561315" y="74337"/>
                </a:cubicBezTo>
                <a:cubicBezTo>
                  <a:pt x="542110" y="59399"/>
                  <a:pt x="513030" y="68301"/>
                  <a:pt x="488887" y="65283"/>
                </a:cubicBezTo>
                <a:cubicBezTo>
                  <a:pt x="460789" y="46552"/>
                  <a:pt x="455614" y="33856"/>
                  <a:pt x="416459" y="56230"/>
                </a:cubicBezTo>
                <a:cubicBezTo>
                  <a:pt x="407012" y="61628"/>
                  <a:pt x="404388" y="74337"/>
                  <a:pt x="398352" y="83390"/>
                </a:cubicBezTo>
                <a:cubicBezTo>
                  <a:pt x="395334" y="92444"/>
                  <a:pt x="398842" y="110551"/>
                  <a:pt x="389299" y="110551"/>
                </a:cubicBezTo>
                <a:cubicBezTo>
                  <a:pt x="378418" y="110551"/>
                  <a:pt x="376058" y="93122"/>
                  <a:pt x="371192" y="83390"/>
                </a:cubicBezTo>
                <a:cubicBezTo>
                  <a:pt x="354582" y="50170"/>
                  <a:pt x="373592" y="54813"/>
                  <a:pt x="334978" y="29070"/>
                </a:cubicBezTo>
                <a:cubicBezTo>
                  <a:pt x="327038" y="23776"/>
                  <a:pt x="317287" y="21200"/>
                  <a:pt x="307818" y="20016"/>
                </a:cubicBezTo>
                <a:cubicBezTo>
                  <a:pt x="268774" y="15136"/>
                  <a:pt x="229355" y="13981"/>
                  <a:pt x="190123" y="10963"/>
                </a:cubicBezTo>
                <a:cubicBezTo>
                  <a:pt x="157236" y="0"/>
                  <a:pt x="164471" y="1909"/>
                  <a:pt x="153909" y="1909"/>
                </a:cubicBezTo>
                <a:close/>
              </a:path>
            </a:pathLst>
          </a:custGeom>
          <a:solidFill>
            <a:srgbClr val="FDD37F"/>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Έλλειψη"/>
          <p:cNvSpPr/>
          <p:nvPr/>
        </p:nvSpPr>
        <p:spPr>
          <a:xfrm>
            <a:off x="5041271" y="2026467"/>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Έλλειψη"/>
          <p:cNvSpPr/>
          <p:nvPr/>
        </p:nvSpPr>
        <p:spPr>
          <a:xfrm>
            <a:off x="7094899" y="4654817"/>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122548" y="263577"/>
            <a:ext cx="1362617" cy="307777"/>
          </a:xfrm>
          <a:prstGeom prst="rect">
            <a:avLst/>
          </a:prstGeom>
          <a:noFill/>
        </p:spPr>
        <p:txBody>
          <a:bodyPr wrap="none" rtlCol="0">
            <a:spAutoFit/>
          </a:bodyPr>
          <a:lstStyle/>
          <a:p>
            <a:r>
              <a:rPr lang="en-US" sz="1400" dirty="0" smtClean="0">
                <a:solidFill>
                  <a:schemeClr val="bg1"/>
                </a:solidFill>
                <a:latin typeface="Arial Black" pitchFamily="34" charset="0"/>
              </a:rPr>
              <a:t>Governance</a:t>
            </a:r>
            <a:endParaRPr lang="el-GR" sz="1400" dirty="0">
              <a:solidFill>
                <a:schemeClr val="bg1"/>
              </a:solidFill>
              <a:latin typeface="Arial Black" pitchFamily="34" charset="0"/>
            </a:endParaRPr>
          </a:p>
        </p:txBody>
      </p:sp>
      <p:pic>
        <p:nvPicPr>
          <p:cNvPr id="17" name="Picture 3" descr="http://www.stratfor.com/sites/all/themes/dStrat/logo.png"/>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6647356" y="284885"/>
            <a:ext cx="1464555" cy="261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anim calcmode="lin" valueType="num">
                                      <p:cBhvr additive="base">
                                        <p:cTn id="2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anim calcmode="lin" valueType="num">
                                      <p:cBhvr additive="base">
                                        <p:cTn id="3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anim calcmode="lin" valueType="num">
                                      <p:cBhvr additive="base">
                                        <p:cTn id="37"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anim calcmode="lin" valueType="num">
                                      <p:cBhvr additive="base">
                                        <p:cTn id="41"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anim calcmode="lin" valueType="num">
                                      <p:cBhvr additive="base">
                                        <p:cTn id="45"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anim calcmode="lin" valueType="num">
                                      <p:cBhvr additive="base">
                                        <p:cTn id="4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2054"/>
                                        </p:tgtEl>
                                        <p:attrNameLst>
                                          <p:attrName>style.visibility</p:attrName>
                                        </p:attrNameLst>
                                      </p:cBhvr>
                                      <p:to>
                                        <p:strVal val="visible"/>
                                      </p:to>
                                    </p:set>
                                    <p:animEffect transition="in" filter="dissolve">
                                      <p:cBhvr>
                                        <p:cTn id="54" dur="500"/>
                                        <p:tgtEl>
                                          <p:spTgt spid="2054"/>
                                        </p:tgtEl>
                                      </p:cBhvr>
                                    </p:animEffect>
                                  </p:childTnLst>
                                </p:cTn>
                              </p:par>
                            </p:childTnLst>
                          </p:cTn>
                        </p:par>
                        <p:par>
                          <p:cTn id="55" fill="hold">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1"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38070" y="1190451"/>
            <a:ext cx="6340197" cy="5216813"/>
          </a:xfrm>
          <a:prstGeom prst="rect">
            <a:avLst/>
          </a:prstGeom>
        </p:spPr>
        <p:txBody>
          <a:bodyPr wrap="none">
            <a:spAutoFit/>
          </a:bodyPr>
          <a:lstStyle/>
          <a:p>
            <a:r>
              <a:rPr lang="en-US" sz="1600" dirty="0" smtClean="0">
                <a:latin typeface="Arial Black" pitchFamily="34" charset="0"/>
              </a:rPr>
              <a:t>LATIN AMERICA</a:t>
            </a:r>
          </a:p>
          <a:p>
            <a:pPr>
              <a:buClr>
                <a:srgbClr val="FF0000"/>
              </a:buClr>
              <a:buSzPct val="115000"/>
              <a:buFont typeface="Wingdings" pitchFamily="2" charset="2"/>
              <a:buChar char="þ"/>
            </a:pPr>
            <a:r>
              <a:rPr lang="en-US" sz="1600" dirty="0" smtClean="0">
                <a:latin typeface="Arial Narrow" pitchFamily="34" charset="0"/>
              </a:rPr>
              <a:t> Mexico focuses on reforms (energy) and security (drug cartels);</a:t>
            </a:r>
          </a:p>
          <a:p>
            <a:pPr>
              <a:buClr>
                <a:srgbClr val="FF0000"/>
              </a:buClr>
              <a:buSzPct val="115000"/>
              <a:buFont typeface="Wingdings" pitchFamily="2" charset="2"/>
              <a:buChar char="þ"/>
            </a:pPr>
            <a:r>
              <a:rPr lang="en-US" sz="1600" dirty="0" smtClean="0">
                <a:latin typeface="Arial Narrow" pitchFamily="34" charset="0"/>
              </a:rPr>
              <a:t> Venezuela contends with economic problems;</a:t>
            </a:r>
          </a:p>
          <a:p>
            <a:pPr>
              <a:buClr>
                <a:srgbClr val="FF0000"/>
              </a:buClr>
              <a:buSzPct val="115000"/>
              <a:buFont typeface="Wingdings" pitchFamily="2" charset="2"/>
              <a:buChar char="þ"/>
            </a:pPr>
            <a:r>
              <a:rPr lang="en-US" sz="1600" dirty="0" smtClean="0">
                <a:latin typeface="Arial Narrow" pitchFamily="34" charset="0"/>
              </a:rPr>
              <a:t> Colombia focuses on peace talks (FARC) and attracting investments;</a:t>
            </a:r>
          </a:p>
          <a:p>
            <a:pPr>
              <a:buClr>
                <a:srgbClr val="FF0000"/>
              </a:buClr>
              <a:buSzPct val="115000"/>
              <a:buFont typeface="Wingdings" pitchFamily="2" charset="2"/>
              <a:buChar char="þ"/>
            </a:pPr>
            <a:r>
              <a:rPr lang="en-US" sz="1600" dirty="0" smtClean="0">
                <a:latin typeface="Arial Narrow" pitchFamily="34" charset="0"/>
              </a:rPr>
              <a:t> Brazil's government attempts to placate protesters (2014-2015 mega events);</a:t>
            </a:r>
          </a:p>
          <a:p>
            <a:pPr>
              <a:buClr>
                <a:srgbClr val="FF0000"/>
              </a:buClr>
              <a:buSzPct val="115000"/>
              <a:buFont typeface="Wingdings" pitchFamily="2" charset="2"/>
              <a:buChar char="þ"/>
            </a:pPr>
            <a:r>
              <a:rPr lang="en-US" sz="1600" dirty="0" smtClean="0">
                <a:latin typeface="Arial Narrow" pitchFamily="34" charset="0"/>
              </a:rPr>
              <a:t> Tensions grow within Argentina's government (judiciary – banking system);</a:t>
            </a:r>
          </a:p>
          <a:p>
            <a:pPr>
              <a:buClr>
                <a:srgbClr val="FF0000"/>
              </a:buClr>
              <a:buSzPct val="115000"/>
              <a:buFont typeface="Wingdings" pitchFamily="2" charset="2"/>
              <a:buChar char="þ"/>
            </a:pPr>
            <a:r>
              <a:rPr lang="en-US" sz="1600" dirty="0" smtClean="0">
                <a:latin typeface="Arial Narrow" pitchFamily="34" charset="0"/>
              </a:rPr>
              <a:t> Complications develop within MERCOSUR*</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Paraguay's come-back, Bolivia &amp; Equator: new members</a:t>
            </a:r>
          </a:p>
          <a:p>
            <a:endParaRPr lang="en-US" dirty="0" smtClean="0">
              <a:latin typeface="Arial Narrow" pitchFamily="34" charset="0"/>
            </a:endParaRPr>
          </a:p>
          <a:p>
            <a:endParaRPr lang="en-US" sz="1600" dirty="0" smtClean="0">
              <a:latin typeface="Arial Black" pitchFamily="34" charset="0"/>
            </a:endParaRPr>
          </a:p>
          <a:p>
            <a:endParaRPr lang="en-US" sz="1600" dirty="0" smtClean="0">
              <a:latin typeface="Arial Black" pitchFamily="34" charset="0"/>
            </a:endParaRPr>
          </a:p>
          <a:p>
            <a:endParaRPr lang="en-US" sz="1100" dirty="0" smtClean="0">
              <a:latin typeface="Arial Black" pitchFamily="34" charset="0"/>
            </a:endParaRPr>
          </a:p>
          <a:p>
            <a:r>
              <a:rPr lang="en-US" sz="1600" dirty="0" smtClean="0">
                <a:latin typeface="Arial Black" pitchFamily="34" charset="0"/>
              </a:rPr>
              <a:t>SUB-SAHARAN AFRICA</a:t>
            </a:r>
          </a:p>
          <a:p>
            <a:pPr>
              <a:buClr>
                <a:srgbClr val="FF0000"/>
              </a:buClr>
              <a:buSzPct val="115000"/>
              <a:buFont typeface="Wingdings" pitchFamily="2" charset="2"/>
              <a:buChar char="þ"/>
            </a:pPr>
            <a:r>
              <a:rPr lang="en-US" sz="1600" dirty="0" smtClean="0">
                <a:latin typeface="Arial Narrow" pitchFamily="34" charset="0"/>
              </a:rPr>
              <a:t> South Africa focuses on strikes;</a:t>
            </a:r>
          </a:p>
          <a:p>
            <a:pPr>
              <a:buClr>
                <a:srgbClr val="FF0000"/>
              </a:buClr>
              <a:buSzPct val="115000"/>
            </a:pPr>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mining sector (platinum, gold &amp; diamond)</a:t>
            </a:r>
          </a:p>
          <a:p>
            <a:pPr>
              <a:buClr>
                <a:srgbClr val="FF0000"/>
              </a:buClr>
              <a:buSzPct val="115000"/>
              <a:buFont typeface="Wingdings" pitchFamily="2" charset="2"/>
              <a:buChar char="þ"/>
            </a:pPr>
            <a:r>
              <a:rPr lang="en-US" sz="1600" dirty="0" smtClean="0">
                <a:latin typeface="Arial Narrow" pitchFamily="34" charset="0"/>
              </a:rPr>
              <a:t> Political strife could hamper development in Mozambique;</a:t>
            </a:r>
          </a:p>
          <a:p>
            <a:pPr>
              <a:buClr>
                <a:srgbClr val="FF0000"/>
              </a:buClr>
              <a:buSzPct val="115000"/>
            </a:pPr>
            <a:r>
              <a:rPr lang="en-US" sz="1600" dirty="0" smtClean="0">
                <a:latin typeface="Arial Narrow" pitchFamily="34" charset="0"/>
              </a:rPr>
              <a:t>           natural gas coal industries vs. RENAMO (Mozambican National Resistance)</a:t>
            </a:r>
          </a:p>
          <a:p>
            <a:pPr>
              <a:buClr>
                <a:srgbClr val="FF0000"/>
              </a:buClr>
              <a:buSzPct val="115000"/>
              <a:buFont typeface="Wingdings" pitchFamily="2" charset="2"/>
              <a:buChar char="þ"/>
            </a:pPr>
            <a:r>
              <a:rPr lang="en-US" sz="1600" dirty="0" smtClean="0">
                <a:latin typeface="Arial Narrow" pitchFamily="34" charset="0"/>
              </a:rPr>
              <a:t> Mali Progresses as U.N. takes over stabilization efforts;</a:t>
            </a:r>
          </a:p>
          <a:p>
            <a:pPr>
              <a:buClr>
                <a:srgbClr val="FF0000"/>
              </a:buClr>
              <a:buSzPct val="115000"/>
              <a:buFont typeface="Wingdings" pitchFamily="2" charset="2"/>
              <a:buChar char="þ"/>
            </a:pPr>
            <a:r>
              <a:rPr lang="en-US" sz="1600" dirty="0" smtClean="0">
                <a:latin typeface="Arial Narrow" pitchFamily="34" charset="0"/>
              </a:rPr>
              <a:t> Nigeria's fight against militancy (</a:t>
            </a:r>
            <a:r>
              <a:rPr lang="en-US" sz="1600" dirty="0" err="1" smtClean="0">
                <a:latin typeface="Arial Narrow" pitchFamily="34" charset="0"/>
              </a:rPr>
              <a:t>Boko</a:t>
            </a:r>
            <a:r>
              <a:rPr lang="en-US" sz="1600" dirty="0" smtClean="0">
                <a:latin typeface="Arial Narrow" pitchFamily="34" charset="0"/>
              </a:rPr>
              <a:t> </a:t>
            </a:r>
            <a:r>
              <a:rPr lang="en-US" sz="1600" dirty="0" err="1" smtClean="0">
                <a:latin typeface="Arial Narrow" pitchFamily="34" charset="0"/>
              </a:rPr>
              <a:t>Haram</a:t>
            </a:r>
            <a:r>
              <a:rPr lang="en-US" sz="1600" dirty="0" smtClean="0">
                <a:latin typeface="Arial Narrow" pitchFamily="34" charset="0"/>
              </a:rPr>
              <a:t> &amp; </a:t>
            </a:r>
            <a:r>
              <a:rPr lang="en-US" sz="1600" dirty="0" err="1" smtClean="0">
                <a:latin typeface="Arial Narrow" pitchFamily="34" charset="0"/>
              </a:rPr>
              <a:t>Ansaru</a:t>
            </a:r>
            <a:r>
              <a:rPr lang="en-US" sz="1600" dirty="0" smtClean="0">
                <a:latin typeface="Arial Narrow" pitchFamily="34" charset="0"/>
              </a:rPr>
              <a:t>) continues;</a:t>
            </a:r>
          </a:p>
          <a:p>
            <a:pPr>
              <a:buClr>
                <a:srgbClr val="FF0000"/>
              </a:buClr>
              <a:buSzPct val="115000"/>
              <a:buFont typeface="Wingdings" pitchFamily="2" charset="2"/>
              <a:buChar char="þ"/>
            </a:pPr>
            <a:r>
              <a:rPr lang="en-US" sz="1600" dirty="0" smtClean="0">
                <a:latin typeface="Arial Narrow" pitchFamily="34" charset="0"/>
              </a:rPr>
              <a:t> Sudanese-South Sudanese tensions (energy dispute) endure;</a:t>
            </a:r>
          </a:p>
          <a:p>
            <a:pPr>
              <a:buClr>
                <a:srgbClr val="FF0000"/>
              </a:buClr>
              <a:buSzPct val="115000"/>
              <a:buFont typeface="Wingdings" pitchFamily="2" charset="2"/>
              <a:buChar char="þ"/>
            </a:pPr>
            <a:r>
              <a:rPr lang="en-US" sz="1600" dirty="0" smtClean="0">
                <a:latin typeface="Arial Narrow" pitchFamily="34" charset="0"/>
              </a:rPr>
              <a:t> Somalia’s instability continues</a:t>
            </a:r>
            <a:endParaRPr lang="el-GR" sz="1600" dirty="0">
              <a:latin typeface="Arial Narrow" pitchFamily="34" charset="0"/>
            </a:endParaRPr>
          </a:p>
        </p:txBody>
      </p:sp>
      <p:pic>
        <p:nvPicPr>
          <p:cNvPr id="177154" name="Picture 2" descr="http://images.wikia.com/althistory/images/0/02/1000px-Latin_America_%28orthographic_projection%29.svg.png"/>
          <p:cNvPicPr>
            <a:picLocks noChangeAspect="1" noChangeArrowheads="1"/>
          </p:cNvPicPr>
          <p:nvPr/>
        </p:nvPicPr>
        <p:blipFill>
          <a:blip r:embed="rId2" cstate="print"/>
          <a:srcRect/>
          <a:stretch>
            <a:fillRect/>
          </a:stretch>
        </p:blipFill>
        <p:spPr bwMode="auto">
          <a:xfrm>
            <a:off x="6150959" y="983371"/>
            <a:ext cx="2574637" cy="2574638"/>
          </a:xfrm>
          <a:prstGeom prst="rect">
            <a:avLst/>
          </a:prstGeom>
          <a:noFill/>
        </p:spPr>
      </p:pic>
      <p:pic>
        <p:nvPicPr>
          <p:cNvPr id="177156" name="Picture 4" descr="http://www.fda.gov/ucm/groups/fdagov-public/documents/image/ucm305395.png"/>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5958305" y="3758222"/>
            <a:ext cx="2235056" cy="2515670"/>
          </a:xfrm>
          <a:prstGeom prst="rect">
            <a:avLst/>
          </a:prstGeom>
          <a:noFill/>
        </p:spPr>
      </p:pic>
      <p:sp>
        <p:nvSpPr>
          <p:cNvPr id="5" name="4 - Έλλειψη"/>
          <p:cNvSpPr/>
          <p:nvPr/>
        </p:nvSpPr>
        <p:spPr>
          <a:xfrm>
            <a:off x="6688961" y="1704894"/>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7248767" y="2029310"/>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8000204" y="2454823"/>
            <a:ext cx="226336" cy="2172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Έλλειψη"/>
          <p:cNvSpPr/>
          <p:nvPr/>
        </p:nvSpPr>
        <p:spPr>
          <a:xfrm>
            <a:off x="8179779" y="4363607"/>
            <a:ext cx="226336" cy="2172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5893779" y="4454313"/>
            <a:ext cx="2417276" cy="606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4834550" y="6604084"/>
            <a:ext cx="4309450" cy="253916"/>
          </a:xfrm>
          <a:prstGeom prst="rect">
            <a:avLst/>
          </a:prstGeom>
        </p:spPr>
        <p:txBody>
          <a:bodyPr wrap="square">
            <a:spAutoFit/>
          </a:bodyPr>
          <a:lstStyle/>
          <a:p>
            <a:r>
              <a:rPr lang="es-ES" sz="1050" i="1" dirty="0" smtClean="0">
                <a:latin typeface="Arial Narrow" pitchFamily="34" charset="0"/>
              </a:rPr>
              <a:t>* Mercado Común del Sur = </a:t>
            </a:r>
            <a:r>
              <a:rPr lang="en-US" sz="1050" dirty="0" smtClean="0">
                <a:latin typeface="Arial Narrow" pitchFamily="34" charset="0"/>
              </a:rPr>
              <a:t>Argentina, Brazil, Paraguay, Uruguay, Venezuela, Bolivia</a:t>
            </a:r>
            <a:endParaRPr lang="el-GR" sz="1050" dirty="0">
              <a:latin typeface="Arial Narrow" pitchFamily="34" charset="0"/>
            </a:endParaRPr>
          </a:p>
        </p:txBody>
      </p:sp>
      <p:sp>
        <p:nvSpPr>
          <p:cNvPr id="11" name="10 - TextBox"/>
          <p:cNvSpPr txBox="1"/>
          <p:nvPr/>
        </p:nvSpPr>
        <p:spPr>
          <a:xfrm>
            <a:off x="122548" y="263577"/>
            <a:ext cx="1362617" cy="307777"/>
          </a:xfrm>
          <a:prstGeom prst="rect">
            <a:avLst/>
          </a:prstGeom>
          <a:noFill/>
        </p:spPr>
        <p:txBody>
          <a:bodyPr wrap="none" rtlCol="0">
            <a:spAutoFit/>
          </a:bodyPr>
          <a:lstStyle/>
          <a:p>
            <a:r>
              <a:rPr lang="en-US" sz="1400" dirty="0" smtClean="0">
                <a:solidFill>
                  <a:schemeClr val="bg1"/>
                </a:solidFill>
                <a:latin typeface="Arial Black" pitchFamily="34" charset="0"/>
              </a:rPr>
              <a:t>Governance</a:t>
            </a:r>
            <a:endParaRPr lang="el-GR" sz="1400" dirty="0">
              <a:solidFill>
                <a:schemeClr val="bg1"/>
              </a:solidFill>
              <a:latin typeface="Arial Black" pitchFamily="34" charset="0"/>
            </a:endParaRPr>
          </a:p>
        </p:txBody>
      </p:sp>
      <p:pic>
        <p:nvPicPr>
          <p:cNvPr id="12" name="Picture 3" descr="http://www.stratfor.com/sites/all/themes/dStrat/logo.png"/>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647356" y="284885"/>
            <a:ext cx="1464555" cy="261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2" end="12"/>
                                            </p:txEl>
                                          </p:spTgt>
                                        </p:tgtEl>
                                        <p:attrNameLst>
                                          <p:attrName>style.visibility</p:attrName>
                                        </p:attrNameLst>
                                      </p:cBhvr>
                                      <p:to>
                                        <p:strVal val="visible"/>
                                      </p:to>
                                    </p:set>
                                    <p:anim calcmode="lin" valueType="num">
                                      <p:cBhvr additive="base">
                                        <p:cTn id="20"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13" end="13"/>
                                            </p:txEl>
                                          </p:spTgt>
                                        </p:tgtEl>
                                        <p:attrNameLst>
                                          <p:attrName>style.visibility</p:attrName>
                                        </p:attrNameLst>
                                      </p:cBhvr>
                                      <p:to>
                                        <p:strVal val="visible"/>
                                      </p:to>
                                    </p:set>
                                    <p:anim calcmode="lin" valueType="num">
                                      <p:cBhvr additive="base">
                                        <p:cTn id="24"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14" end="14"/>
                                            </p:txEl>
                                          </p:spTgt>
                                        </p:tgtEl>
                                        <p:attrNameLst>
                                          <p:attrName>style.visibility</p:attrName>
                                        </p:attrNameLst>
                                      </p:cBhvr>
                                      <p:to>
                                        <p:strVal val="visible"/>
                                      </p:to>
                                    </p:set>
                                    <p:anim calcmode="lin" valueType="num">
                                      <p:cBhvr additive="base">
                                        <p:cTn id="28"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15" end="15"/>
                                            </p:txEl>
                                          </p:spTgt>
                                        </p:tgtEl>
                                        <p:attrNameLst>
                                          <p:attrName>style.visibility</p:attrName>
                                        </p:attrNameLst>
                                      </p:cBhvr>
                                      <p:to>
                                        <p:strVal val="visible"/>
                                      </p:to>
                                    </p:set>
                                    <p:anim calcmode="lin" valueType="num">
                                      <p:cBhvr additive="base">
                                        <p:cTn id="32"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16" end="16"/>
                                            </p:txEl>
                                          </p:spTgt>
                                        </p:tgtEl>
                                        <p:attrNameLst>
                                          <p:attrName>style.visibility</p:attrName>
                                        </p:attrNameLst>
                                      </p:cBhvr>
                                      <p:to>
                                        <p:strVal val="visible"/>
                                      </p:to>
                                    </p:set>
                                    <p:anim calcmode="lin" valueType="num">
                                      <p:cBhvr additive="base">
                                        <p:cTn id="36"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17" end="17"/>
                                            </p:txEl>
                                          </p:spTgt>
                                        </p:tgtEl>
                                        <p:attrNameLst>
                                          <p:attrName>style.visibility</p:attrName>
                                        </p:attrNameLst>
                                      </p:cBhvr>
                                      <p:to>
                                        <p:strVal val="visible"/>
                                      </p:to>
                                    </p:set>
                                    <p:anim calcmode="lin" valueType="num">
                                      <p:cBhvr additive="base">
                                        <p:cTn id="40"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17" end="1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
                                            <p:txEl>
                                              <p:pRg st="18" end="18"/>
                                            </p:txEl>
                                          </p:spTgt>
                                        </p:tgtEl>
                                        <p:attrNameLst>
                                          <p:attrName>style.visibility</p:attrName>
                                        </p:attrNameLst>
                                      </p:cBhvr>
                                      <p:to>
                                        <p:strVal val="visible"/>
                                      </p:to>
                                    </p:set>
                                    <p:anim calcmode="lin" valueType="num">
                                      <p:cBhvr additive="base">
                                        <p:cTn id="44"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18" end="1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
                                            <p:txEl>
                                              <p:pRg st="19" end="19"/>
                                            </p:txEl>
                                          </p:spTgt>
                                        </p:tgtEl>
                                        <p:attrNameLst>
                                          <p:attrName>style.visibility</p:attrName>
                                        </p:attrNameLst>
                                      </p:cBhvr>
                                      <p:to>
                                        <p:strVal val="visible"/>
                                      </p:to>
                                    </p:set>
                                    <p:anim calcmode="lin" valueType="num">
                                      <p:cBhvr additive="base">
                                        <p:cTn id="48" dur="500" fill="hold"/>
                                        <p:tgtEl>
                                          <p:spTgt spid="2">
                                            <p:txEl>
                                              <p:pRg st="19" end="1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19" end="19"/>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
                                            <p:txEl>
                                              <p:pRg st="20" end="20"/>
                                            </p:txEl>
                                          </p:spTgt>
                                        </p:tgtEl>
                                        <p:attrNameLst>
                                          <p:attrName>style.visibility</p:attrName>
                                        </p:attrNameLst>
                                      </p:cBhvr>
                                      <p:to>
                                        <p:strVal val="visible"/>
                                      </p:to>
                                    </p:set>
                                    <p:anim calcmode="lin" valueType="num">
                                      <p:cBhvr additive="base">
                                        <p:cTn id="52"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20" end="20"/>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177156"/>
                                        </p:tgtEl>
                                        <p:attrNameLst>
                                          <p:attrName>style.visibility</p:attrName>
                                        </p:attrNameLst>
                                      </p:cBhvr>
                                      <p:to>
                                        <p:strVal val="visible"/>
                                      </p:to>
                                    </p:set>
                                    <p:animEffect transition="in" filter="dissolve">
                                      <p:cBhvr>
                                        <p:cTn id="57" dur="500"/>
                                        <p:tgtEl>
                                          <p:spTgt spid="177156"/>
                                        </p:tgtEl>
                                      </p:cBhvr>
                                    </p:animEffect>
                                  </p:childTnLst>
                                </p:cTn>
                              </p:par>
                            </p:childTnLst>
                          </p:cTn>
                        </p:par>
                        <p:par>
                          <p:cTn id="58" fill="hold">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linds(horizontal)">
                                      <p:cBhvr>
                                        <p:cTn id="61" dur="500"/>
                                        <p:tgtEl>
                                          <p:spTgt spid="9"/>
                                        </p:tgtEl>
                                      </p:cBhvr>
                                    </p:animEffect>
                                  </p:childTnLst>
                                </p:cTn>
                              </p:par>
                            </p:childTnLst>
                          </p:cTn>
                        </p:par>
                        <p:par>
                          <p:cTn id="62" fill="hold">
                            <p:stCondLst>
                              <p:cond delay="1500"/>
                            </p:stCondLst>
                            <p:childTnLst>
                              <p:par>
                                <p:cTn id="63" presetID="9" presetClass="entr" presetSubtype="0"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0" y="886120"/>
            <a:ext cx="4308049" cy="57314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2641" name="Picture 1"/>
          <p:cNvPicPr>
            <a:picLocks noChangeAspect="1" noChangeArrowheads="1"/>
          </p:cNvPicPr>
          <p:nvPr/>
        </p:nvPicPr>
        <p:blipFill>
          <a:blip r:embed="rId2" cstate="print"/>
          <a:srcRect l="25410" t="40320" r="28571" b="46505"/>
          <a:stretch>
            <a:fillRect/>
          </a:stretch>
        </p:blipFill>
        <p:spPr bwMode="auto">
          <a:xfrm>
            <a:off x="114301" y="1573896"/>
            <a:ext cx="5089226" cy="910686"/>
          </a:xfrm>
          <a:prstGeom prst="rect">
            <a:avLst/>
          </a:prstGeom>
          <a:noFill/>
          <a:ln w="9525">
            <a:noFill/>
            <a:miter lim="800000"/>
            <a:headEnd/>
            <a:tailEnd/>
          </a:ln>
        </p:spPr>
      </p:pic>
      <p:pic>
        <p:nvPicPr>
          <p:cNvPr id="112642" name="Picture 2"/>
          <p:cNvPicPr>
            <a:picLocks noChangeAspect="1" noChangeArrowheads="1"/>
          </p:cNvPicPr>
          <p:nvPr/>
        </p:nvPicPr>
        <p:blipFill>
          <a:blip r:embed="rId3" cstate="print"/>
          <a:srcRect l="26018" t="40657" r="28571" b="43197"/>
          <a:stretch>
            <a:fillRect/>
          </a:stretch>
        </p:blipFill>
        <p:spPr bwMode="auto">
          <a:xfrm>
            <a:off x="114300" y="2448885"/>
            <a:ext cx="5076536" cy="1142877"/>
          </a:xfrm>
          <a:prstGeom prst="rect">
            <a:avLst/>
          </a:prstGeom>
          <a:noFill/>
          <a:ln w="9525">
            <a:noFill/>
            <a:miter lim="800000"/>
            <a:headEnd/>
            <a:tailEnd/>
          </a:ln>
        </p:spPr>
      </p:pic>
      <p:sp>
        <p:nvSpPr>
          <p:cNvPr id="5" name="4 - TextBox"/>
          <p:cNvSpPr txBox="1"/>
          <p:nvPr/>
        </p:nvSpPr>
        <p:spPr>
          <a:xfrm>
            <a:off x="4463040" y="692061"/>
            <a:ext cx="3389582" cy="584775"/>
          </a:xfrm>
          <a:prstGeom prst="rect">
            <a:avLst/>
          </a:prstGeom>
          <a:solidFill>
            <a:schemeClr val="bg1"/>
          </a:solidFill>
          <a:ln>
            <a:solidFill>
              <a:schemeClr val="tx1"/>
            </a:solidFill>
          </a:ln>
        </p:spPr>
        <p:txBody>
          <a:bodyPr wrap="none" rtlCol="0">
            <a:spAutoFit/>
          </a:bodyPr>
          <a:lstStyle/>
          <a:p>
            <a:pPr>
              <a:buClr>
                <a:srgbClr val="FF0000"/>
              </a:buClr>
              <a:buFont typeface="Wingdings" pitchFamily="2" charset="2"/>
              <a:buChar char="l"/>
            </a:pPr>
            <a:r>
              <a:rPr lang="en-US" sz="1600" dirty="0" smtClean="0">
                <a:latin typeface="Arial Narrow" pitchFamily="34" charset="0"/>
              </a:rPr>
              <a:t> Location of terrorist incident (2002-2011)</a:t>
            </a:r>
          </a:p>
          <a:p>
            <a:pPr>
              <a:buClr>
                <a:schemeClr val="tx1"/>
              </a:buClr>
              <a:buFont typeface="Wingdings" pitchFamily="2" charset="2"/>
              <a:buChar char="l"/>
            </a:pPr>
            <a:r>
              <a:rPr lang="en-US" sz="1600" dirty="0" smtClean="0">
                <a:latin typeface="Arial Narrow" pitchFamily="34" charset="0"/>
              </a:rPr>
              <a:t> Location of worst T-incident (2002-2011)</a:t>
            </a:r>
            <a:endParaRPr lang="el-GR" sz="1600" dirty="0">
              <a:latin typeface="Arial Narrow" pitchFamily="34" charset="0"/>
            </a:endParaRPr>
          </a:p>
        </p:txBody>
      </p:sp>
      <p:pic>
        <p:nvPicPr>
          <p:cNvPr id="6" name="Picture 1"/>
          <p:cNvPicPr>
            <a:picLocks noChangeAspect="1" noChangeArrowheads="1"/>
          </p:cNvPicPr>
          <p:nvPr/>
        </p:nvPicPr>
        <p:blipFill>
          <a:blip r:embed="rId2" cstate="print"/>
          <a:srcRect l="26012" t="30638" r="53308" b="60899"/>
          <a:stretch>
            <a:fillRect/>
          </a:stretch>
        </p:blipFill>
        <p:spPr bwMode="auto">
          <a:xfrm>
            <a:off x="114300" y="654639"/>
            <a:ext cx="3173849" cy="811818"/>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l="26097" t="32973" r="33435" b="53702"/>
          <a:stretch>
            <a:fillRect/>
          </a:stretch>
        </p:blipFill>
        <p:spPr bwMode="auto">
          <a:xfrm>
            <a:off x="3962400" y="4534173"/>
            <a:ext cx="4553527" cy="937107"/>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25989" t="37426" r="32309" b="49346"/>
          <a:stretch>
            <a:fillRect/>
          </a:stretch>
        </p:blipFill>
        <p:spPr bwMode="auto">
          <a:xfrm>
            <a:off x="4436695" y="5560290"/>
            <a:ext cx="4707305" cy="1108364"/>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l="25989" t="47759" r="30303" b="38085"/>
          <a:stretch>
            <a:fillRect/>
          </a:stretch>
        </p:blipFill>
        <p:spPr bwMode="auto">
          <a:xfrm>
            <a:off x="2746665" y="3605521"/>
            <a:ext cx="4808682" cy="973417"/>
          </a:xfrm>
          <a:prstGeom prst="rect">
            <a:avLst/>
          </a:prstGeom>
          <a:noFill/>
          <a:ln w="9525">
            <a:noFill/>
            <a:miter lim="800000"/>
            <a:headEnd/>
            <a:tailEnd/>
          </a:ln>
        </p:spPr>
      </p:pic>
      <p:pic>
        <p:nvPicPr>
          <p:cNvPr id="78850" name="Picture 2" descr="http://i.dailymail.co.uk/i/pix/2012/12/04/article-2242803-006524FE000004B0-758_634x360.jpg"/>
          <p:cNvPicPr>
            <a:picLocks noChangeAspect="1" noChangeArrowheads="1"/>
          </p:cNvPicPr>
          <p:nvPr/>
        </p:nvPicPr>
        <p:blipFill>
          <a:blip r:embed="rId7" cstate="print"/>
          <a:srcRect/>
          <a:stretch>
            <a:fillRect/>
          </a:stretch>
        </p:blipFill>
        <p:spPr bwMode="auto">
          <a:xfrm>
            <a:off x="5403273" y="1376219"/>
            <a:ext cx="3525115" cy="2155664"/>
          </a:xfrm>
          <a:prstGeom prst="rect">
            <a:avLst/>
          </a:prstGeom>
          <a:ln>
            <a:noFill/>
          </a:ln>
          <a:effectLst>
            <a:softEdge rad="112500"/>
          </a:effectLst>
        </p:spPr>
      </p:pic>
      <p:pic>
        <p:nvPicPr>
          <p:cNvPr id="78852" name="Picture 4" descr="http://i.dailymail.co.uk/i/pix/2010/05/06/article-1273507-03318E820000044D-847_634x565.jpg"/>
          <p:cNvPicPr>
            <a:picLocks noChangeAspect="1" noChangeArrowheads="1"/>
          </p:cNvPicPr>
          <p:nvPr/>
        </p:nvPicPr>
        <p:blipFill>
          <a:blip r:embed="rId8" cstate="print"/>
          <a:srcRect/>
          <a:stretch>
            <a:fillRect/>
          </a:stretch>
        </p:blipFill>
        <p:spPr bwMode="auto">
          <a:xfrm>
            <a:off x="83124" y="4363071"/>
            <a:ext cx="2835568" cy="2296490"/>
          </a:xfrm>
          <a:prstGeom prst="rect">
            <a:avLst/>
          </a:prstGeom>
          <a:ln>
            <a:noFill/>
          </a:ln>
          <a:effectLst>
            <a:softEdge rad="112500"/>
          </a:effectLst>
        </p:spPr>
      </p:pic>
      <p:sp>
        <p:nvSpPr>
          <p:cNvPr id="12" name="11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13" name="Picture 1"/>
          <p:cNvPicPr>
            <a:picLocks noChangeAspect="1" noChangeArrowheads="1"/>
          </p:cNvPicPr>
          <p:nvPr/>
        </p:nvPicPr>
        <p:blipFill>
          <a:blip r:embed="rId9" cstate="print"/>
          <a:srcRect l="32584" t="18869" r="33617" b="5848"/>
          <a:stretch>
            <a:fillRect/>
          </a:stretch>
        </p:blipFill>
        <p:spPr bwMode="auto">
          <a:xfrm rot="21062560">
            <a:off x="3067660" y="5486398"/>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2" name="31 - Ομάδα"/>
          <p:cNvGrpSpPr/>
          <p:nvPr/>
        </p:nvGrpSpPr>
        <p:grpSpPr>
          <a:xfrm>
            <a:off x="-9053" y="579422"/>
            <a:ext cx="9153053" cy="6280385"/>
            <a:chOff x="-9053" y="579422"/>
            <a:chExt cx="9153053" cy="6280385"/>
          </a:xfrm>
        </p:grpSpPr>
        <p:pic>
          <p:nvPicPr>
            <p:cNvPr id="33" name="Picture 2" descr="http://img.electro-maniacs.net/27240.jpg"/>
            <p:cNvPicPr>
              <a:picLocks noChangeAspect="1" noChangeArrowheads="1"/>
            </p:cNvPicPr>
            <p:nvPr/>
          </p:nvPicPr>
          <p:blipFill>
            <a:blip r:embed="rId2" cstate="print">
              <a:duotone>
                <a:schemeClr val="bg2">
                  <a:shade val="45000"/>
                  <a:satMod val="135000"/>
                </a:schemeClr>
                <a:prstClr val="white"/>
              </a:duotone>
              <a:lum bright="8000"/>
            </a:blip>
            <a:srcRect t="12924" b="10162"/>
            <a:stretch>
              <a:fillRect/>
            </a:stretch>
          </p:blipFill>
          <p:spPr bwMode="auto">
            <a:xfrm>
              <a:off x="0" y="986828"/>
              <a:ext cx="9144000" cy="5872979"/>
            </a:xfrm>
            <a:prstGeom prst="rect">
              <a:avLst/>
            </a:prstGeom>
            <a:noFill/>
          </p:spPr>
        </p:pic>
        <p:pic>
          <p:nvPicPr>
            <p:cNvPr id="34" name="Picture 2" descr="http://img.electro-maniacs.net/27240.jpg"/>
            <p:cNvPicPr>
              <a:picLocks noChangeAspect="1" noChangeArrowheads="1"/>
            </p:cNvPicPr>
            <p:nvPr/>
          </p:nvPicPr>
          <p:blipFill>
            <a:blip r:embed="rId2" cstate="print">
              <a:duotone>
                <a:schemeClr val="bg2">
                  <a:shade val="45000"/>
                  <a:satMod val="135000"/>
                </a:schemeClr>
                <a:prstClr val="white"/>
              </a:duotone>
              <a:lum bright="8000"/>
            </a:blip>
            <a:srcRect t="7588" r="13069" b="86958"/>
            <a:stretch>
              <a:fillRect/>
            </a:stretch>
          </p:blipFill>
          <p:spPr bwMode="auto">
            <a:xfrm>
              <a:off x="-9053" y="579422"/>
              <a:ext cx="7948943" cy="416459"/>
            </a:xfrm>
            <a:prstGeom prst="rect">
              <a:avLst/>
            </a:prstGeom>
            <a:noFill/>
          </p:spPr>
        </p:pic>
      </p:grpSp>
      <p:sp>
        <p:nvSpPr>
          <p:cNvPr id="2" name="Text Box 20"/>
          <p:cNvSpPr txBox="1">
            <a:spLocks noChangeArrowheads="1"/>
          </p:cNvSpPr>
          <p:nvPr/>
        </p:nvSpPr>
        <p:spPr bwMode="auto">
          <a:xfrm>
            <a:off x="110911" y="264682"/>
            <a:ext cx="3287182" cy="307777"/>
          </a:xfrm>
          <a:prstGeom prst="rect">
            <a:avLst/>
          </a:prstGeom>
          <a:noFill/>
          <a:ln w="9525">
            <a:noFill/>
            <a:miter lim="800000"/>
            <a:headEnd/>
            <a:tailEnd/>
          </a:ln>
        </p:spPr>
        <p:txBody>
          <a:bodyPr wrap="none">
            <a:spAutoFit/>
          </a:bodyPr>
          <a:lstStyle/>
          <a:p>
            <a:r>
              <a:rPr lang="en-US" sz="1400" dirty="0" smtClean="0">
                <a:solidFill>
                  <a:schemeClr val="bg1"/>
                </a:solidFill>
                <a:latin typeface="Arial Black" pitchFamily="34" charset="0"/>
              </a:rPr>
              <a:t>GLOBAL THREAT ASSESSMENT</a:t>
            </a:r>
            <a:endParaRPr lang="el-GR" sz="1400" dirty="0">
              <a:solidFill>
                <a:schemeClr val="bg1"/>
              </a:solidFill>
              <a:latin typeface="Arial Black" pitchFamily="34" charset="0"/>
            </a:endParaRPr>
          </a:p>
        </p:txBody>
      </p:sp>
      <p:grpSp>
        <p:nvGrpSpPr>
          <p:cNvPr id="3" name="19 - Ομάδα"/>
          <p:cNvGrpSpPr/>
          <p:nvPr/>
        </p:nvGrpSpPr>
        <p:grpSpPr>
          <a:xfrm>
            <a:off x="132422" y="662090"/>
            <a:ext cx="947578" cy="1659118"/>
            <a:chOff x="3239626" y="731741"/>
            <a:chExt cx="947578" cy="1659118"/>
          </a:xfrm>
        </p:grpSpPr>
        <p:pic>
          <p:nvPicPr>
            <p:cNvPr id="4" name="Picture 2" descr="http://britrish.files.wordpress.com/2011/10/traffic_lights_3_states.png?w=604"/>
            <p:cNvPicPr>
              <a:picLocks noChangeAspect="1" noChangeArrowheads="1"/>
            </p:cNvPicPr>
            <p:nvPr/>
          </p:nvPicPr>
          <p:blipFill>
            <a:blip r:embed="rId3" cstate="print"/>
            <a:srcRect l="5261" t="4849" r="68093" b="25476"/>
            <a:stretch>
              <a:fillRect/>
            </a:stretch>
          </p:blipFill>
          <p:spPr bwMode="auto">
            <a:xfrm>
              <a:off x="3527328" y="731741"/>
              <a:ext cx="659876" cy="1659118"/>
            </a:xfrm>
            <a:prstGeom prst="rect">
              <a:avLst/>
            </a:prstGeom>
            <a:noFill/>
          </p:spPr>
        </p:pic>
        <p:sp>
          <p:nvSpPr>
            <p:cNvPr id="5" name="4 - TextBox"/>
            <p:cNvSpPr txBox="1"/>
            <p:nvPr/>
          </p:nvSpPr>
          <p:spPr>
            <a:xfrm rot="16200000">
              <a:off x="2799762" y="1338606"/>
              <a:ext cx="1249060"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SEVERE</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6" name="20 - Ομάδα"/>
          <p:cNvGrpSpPr/>
          <p:nvPr/>
        </p:nvGrpSpPr>
        <p:grpSpPr>
          <a:xfrm>
            <a:off x="1065453" y="2129507"/>
            <a:ext cx="924570" cy="1594267"/>
            <a:chOff x="4016780" y="1808811"/>
            <a:chExt cx="924570" cy="1594267"/>
          </a:xfrm>
        </p:grpSpPr>
        <p:grpSp>
          <p:nvGrpSpPr>
            <p:cNvPr id="7" name="8 - Ομάδα"/>
            <p:cNvGrpSpPr/>
            <p:nvPr/>
          </p:nvGrpSpPr>
          <p:grpSpPr>
            <a:xfrm>
              <a:off x="4319181" y="1808811"/>
              <a:ext cx="622169" cy="1594267"/>
              <a:chOff x="1282045" y="922690"/>
              <a:chExt cx="622169" cy="1594267"/>
            </a:xfrm>
          </p:grpSpPr>
          <p:pic>
            <p:nvPicPr>
              <p:cNvPr id="9"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10" name="9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 name="7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11" name="21 - Ομάδα"/>
          <p:cNvGrpSpPr/>
          <p:nvPr/>
        </p:nvGrpSpPr>
        <p:grpSpPr>
          <a:xfrm>
            <a:off x="2092970" y="4149293"/>
            <a:ext cx="947697" cy="1659118"/>
            <a:chOff x="4804359" y="2874768"/>
            <a:chExt cx="947697" cy="1659118"/>
          </a:xfrm>
        </p:grpSpPr>
        <p:grpSp>
          <p:nvGrpSpPr>
            <p:cNvPr id="12" name="9 - Ομάδα"/>
            <p:cNvGrpSpPr/>
            <p:nvPr/>
          </p:nvGrpSpPr>
          <p:grpSpPr>
            <a:xfrm>
              <a:off x="5092180" y="2874768"/>
              <a:ext cx="659876" cy="1659118"/>
              <a:chOff x="2092751" y="885711"/>
              <a:chExt cx="659876" cy="1659118"/>
            </a:xfrm>
          </p:grpSpPr>
          <p:pic>
            <p:nvPicPr>
              <p:cNvPr id="14" name="Picture 2" descr="http://britrish.files.wordpress.com/2011/10/traffic_lights_3_states.png?w=604"/>
              <p:cNvPicPr>
                <a:picLocks noChangeAspect="1" noChangeArrowheads="1"/>
              </p:cNvPicPr>
              <p:nvPr/>
            </p:nvPicPr>
            <p:blipFill>
              <a:blip r:embed="rId3" cstate="print"/>
              <a:srcRect l="66800" t="4849" r="6555" b="25476"/>
              <a:stretch>
                <a:fillRect/>
              </a:stretch>
            </p:blipFill>
            <p:spPr bwMode="auto">
              <a:xfrm>
                <a:off x="2092751" y="885711"/>
                <a:ext cx="659876" cy="1659118"/>
              </a:xfrm>
              <a:prstGeom prst="rect">
                <a:avLst/>
              </a:prstGeom>
              <a:noFill/>
            </p:spPr>
          </p:pic>
          <p:sp>
            <p:nvSpPr>
              <p:cNvPr id="15" name="14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3" name="12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16" name="22 - Ομάδα"/>
          <p:cNvGrpSpPr/>
          <p:nvPr/>
        </p:nvGrpSpPr>
        <p:grpSpPr>
          <a:xfrm>
            <a:off x="5163724" y="4647246"/>
            <a:ext cx="955207" cy="1659118"/>
            <a:chOff x="6143195" y="1704274"/>
            <a:chExt cx="955207" cy="1659118"/>
          </a:xfrm>
        </p:grpSpPr>
        <p:grpSp>
          <p:nvGrpSpPr>
            <p:cNvPr id="17" name="12 - Ομάδα"/>
            <p:cNvGrpSpPr/>
            <p:nvPr/>
          </p:nvGrpSpPr>
          <p:grpSpPr>
            <a:xfrm>
              <a:off x="6429099" y="1704274"/>
              <a:ext cx="669303" cy="1659118"/>
              <a:chOff x="2856321" y="884140"/>
              <a:chExt cx="669303" cy="1659118"/>
            </a:xfrm>
          </p:grpSpPr>
          <p:pic>
            <p:nvPicPr>
              <p:cNvPr id="19" name="Picture 2" descr="http://britrish.files.wordpress.com/2011/10/traffic_lights_3_states.png?w=604"/>
              <p:cNvPicPr>
                <a:picLocks noChangeAspect="1" noChangeArrowheads="1"/>
              </p:cNvPicPr>
              <p:nvPr/>
            </p:nvPicPr>
            <p:blipFill>
              <a:blip r:embed="rId3" cstate="print"/>
              <a:srcRect l="36031" t="4849" r="36943" b="25476"/>
              <a:stretch>
                <a:fillRect/>
              </a:stretch>
            </p:blipFill>
            <p:spPr bwMode="auto">
              <a:xfrm>
                <a:off x="2856321" y="884140"/>
                <a:ext cx="669303" cy="1659118"/>
              </a:xfrm>
              <a:prstGeom prst="rect">
                <a:avLst/>
              </a:prstGeom>
              <a:noFill/>
            </p:spPr>
          </p:pic>
          <p:sp>
            <p:nvSpPr>
              <p:cNvPr id="20" name="19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TextBox"/>
            <p:cNvSpPr txBox="1"/>
            <p:nvPr/>
          </p:nvSpPr>
          <p:spPr>
            <a:xfrm rot="16200000">
              <a:off x="5582240" y="234884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1" name="23 - Ομάδα"/>
          <p:cNvGrpSpPr/>
          <p:nvPr/>
        </p:nvGrpSpPr>
        <p:grpSpPr>
          <a:xfrm>
            <a:off x="8065376" y="5035913"/>
            <a:ext cx="929386" cy="1659118"/>
            <a:chOff x="6425112" y="4948665"/>
            <a:chExt cx="929386" cy="1659118"/>
          </a:xfrm>
        </p:grpSpPr>
        <p:pic>
          <p:nvPicPr>
            <p:cNvPr id="22" name="Picture 2" descr="http://britrish.files.wordpress.com/2011/10/traffic_lights_3_states.png?w=604"/>
            <p:cNvPicPr>
              <a:picLocks noChangeAspect="1" noChangeArrowheads="1"/>
            </p:cNvPicPr>
            <p:nvPr/>
          </p:nvPicPr>
          <p:blipFill>
            <a:blip r:embed="rId3" cstate="print"/>
            <a:srcRect l="36031" t="4849" r="36943" b="25476"/>
            <a:stretch>
              <a:fillRect/>
            </a:stretch>
          </p:blipFill>
          <p:spPr bwMode="auto">
            <a:xfrm>
              <a:off x="6685195" y="4948665"/>
              <a:ext cx="669303" cy="1659118"/>
            </a:xfrm>
            <a:prstGeom prst="rect">
              <a:avLst/>
            </a:prstGeom>
            <a:noFill/>
          </p:spPr>
        </p:pic>
        <p:sp>
          <p:nvSpPr>
            <p:cNvPr id="23" name="22 - TextBox"/>
            <p:cNvSpPr txBox="1"/>
            <p:nvPr/>
          </p:nvSpPr>
          <p:spPr>
            <a:xfrm rot="16200000">
              <a:off x="6223262" y="5487970"/>
              <a:ext cx="77303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LOW</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24" name="23 - TextBox"/>
          <p:cNvSpPr txBox="1"/>
          <p:nvPr/>
        </p:nvSpPr>
        <p:spPr>
          <a:xfrm>
            <a:off x="1032098" y="697126"/>
            <a:ext cx="996363" cy="1323439"/>
          </a:xfrm>
          <a:prstGeom prst="rect">
            <a:avLst/>
          </a:prstGeom>
          <a:noFill/>
        </p:spPr>
        <p:txBody>
          <a:bodyPr wrap="none" rtlCol="0">
            <a:spAutoFit/>
          </a:bodyPr>
          <a:lstStyle/>
          <a:p>
            <a:r>
              <a:rPr lang="en-US" sz="1600" dirty="0" smtClean="0">
                <a:latin typeface="Arial Narrow" pitchFamily="34" charset="0"/>
              </a:rPr>
              <a:t>(Terrorism)</a:t>
            </a:r>
          </a:p>
          <a:p>
            <a:r>
              <a:rPr lang="en-US" sz="1600" dirty="0" smtClean="0">
                <a:latin typeface="Arial Narrow" pitchFamily="34" charset="0"/>
              </a:rPr>
              <a:t>(Syria)</a:t>
            </a:r>
          </a:p>
          <a:p>
            <a:r>
              <a:rPr lang="en-US" sz="1600" dirty="0" smtClean="0">
                <a:latin typeface="Arial Narrow" pitchFamily="34" charset="0"/>
              </a:rPr>
              <a:t>(Iran)</a:t>
            </a:r>
          </a:p>
          <a:p>
            <a:r>
              <a:rPr lang="en-US" sz="1600" dirty="0" smtClean="0">
                <a:latin typeface="Arial Narrow" pitchFamily="34" charset="0"/>
              </a:rPr>
              <a:t>(N Korea)</a:t>
            </a:r>
          </a:p>
          <a:p>
            <a:r>
              <a:rPr lang="en-US" sz="1600" dirty="0" smtClean="0">
                <a:latin typeface="Arial Narrow" pitchFamily="34" charset="0"/>
              </a:rPr>
              <a:t>(CBRN)</a:t>
            </a:r>
            <a:endParaRPr lang="el-GR" sz="1600" dirty="0">
              <a:latin typeface="Arial Narrow" pitchFamily="34" charset="0"/>
            </a:endParaRPr>
          </a:p>
        </p:txBody>
      </p:sp>
      <p:sp>
        <p:nvSpPr>
          <p:cNvPr id="26" name="25 - TextBox"/>
          <p:cNvSpPr txBox="1"/>
          <p:nvPr/>
        </p:nvSpPr>
        <p:spPr>
          <a:xfrm>
            <a:off x="2996687" y="4212664"/>
            <a:ext cx="2008883" cy="1569660"/>
          </a:xfrm>
          <a:prstGeom prst="rect">
            <a:avLst/>
          </a:prstGeom>
          <a:noFill/>
        </p:spPr>
        <p:txBody>
          <a:bodyPr wrap="none" rtlCol="0">
            <a:spAutoFit/>
          </a:bodyPr>
          <a:lstStyle/>
          <a:p>
            <a:r>
              <a:rPr lang="en-US" sz="1600" dirty="0" smtClean="0">
                <a:latin typeface="Arial Narrow" pitchFamily="34" charset="0"/>
              </a:rPr>
              <a:t>Earthquakes</a:t>
            </a:r>
          </a:p>
          <a:p>
            <a:r>
              <a:rPr lang="en-US" sz="1600" dirty="0" smtClean="0">
                <a:latin typeface="Arial Narrow" pitchFamily="34" charset="0"/>
              </a:rPr>
              <a:t>Floods</a:t>
            </a:r>
          </a:p>
          <a:p>
            <a:r>
              <a:rPr lang="en-US" sz="1600" dirty="0" smtClean="0">
                <a:latin typeface="Arial Narrow" pitchFamily="34" charset="0"/>
              </a:rPr>
              <a:t>Hurricanes &amp; storms</a:t>
            </a:r>
          </a:p>
          <a:p>
            <a:r>
              <a:rPr lang="en-US" sz="1600" dirty="0" smtClean="0">
                <a:latin typeface="Arial Narrow" pitchFamily="34" charset="0"/>
              </a:rPr>
              <a:t>Population displacement</a:t>
            </a:r>
          </a:p>
          <a:p>
            <a:r>
              <a:rPr lang="en-US" sz="1600" dirty="0" smtClean="0">
                <a:latin typeface="Arial Narrow" pitchFamily="34" charset="0"/>
              </a:rPr>
              <a:t>Piracy (W Africa)</a:t>
            </a:r>
          </a:p>
          <a:p>
            <a:r>
              <a:rPr lang="en-US" sz="1600" dirty="0" smtClean="0">
                <a:latin typeface="Arial Narrow" pitchFamily="34" charset="0"/>
              </a:rPr>
              <a:t>RDDs + Cyber</a:t>
            </a:r>
            <a:endParaRPr lang="el-GR" sz="1600" dirty="0">
              <a:latin typeface="Arial Narrow" pitchFamily="34" charset="0"/>
            </a:endParaRPr>
          </a:p>
        </p:txBody>
      </p:sp>
      <p:sp>
        <p:nvSpPr>
          <p:cNvPr id="27" name="26 - TextBox"/>
          <p:cNvSpPr txBox="1"/>
          <p:nvPr/>
        </p:nvSpPr>
        <p:spPr>
          <a:xfrm>
            <a:off x="6074859" y="4674552"/>
            <a:ext cx="2005677" cy="2092881"/>
          </a:xfrm>
          <a:prstGeom prst="rect">
            <a:avLst/>
          </a:prstGeom>
          <a:noFill/>
        </p:spPr>
        <p:txBody>
          <a:bodyPr wrap="none" rtlCol="0">
            <a:spAutoFit/>
          </a:bodyPr>
          <a:lstStyle/>
          <a:p>
            <a:r>
              <a:rPr lang="en-US" sz="1600" dirty="0" smtClean="0">
                <a:latin typeface="Arial Narrow" pitchFamily="34" charset="0"/>
              </a:rPr>
              <a:t>Asteroids &amp; solar storms</a:t>
            </a:r>
          </a:p>
          <a:p>
            <a:r>
              <a:rPr lang="en-US" sz="1600" dirty="0" smtClean="0">
                <a:latin typeface="Arial Narrow" pitchFamily="34" charset="0"/>
              </a:rPr>
              <a:t>Volcanic eruptions</a:t>
            </a:r>
          </a:p>
          <a:p>
            <a:r>
              <a:rPr lang="en-US" sz="1600" dirty="0" smtClean="0">
                <a:latin typeface="Arial Narrow" pitchFamily="34" charset="0"/>
              </a:rPr>
              <a:t>Tsunamis</a:t>
            </a:r>
          </a:p>
          <a:p>
            <a:r>
              <a:rPr lang="en-US" sz="1600" dirty="0" smtClean="0">
                <a:latin typeface="Arial Narrow" pitchFamily="34" charset="0"/>
              </a:rPr>
              <a:t>Ice melting</a:t>
            </a:r>
          </a:p>
          <a:p>
            <a:r>
              <a:rPr lang="en-US" sz="1600" dirty="0" smtClean="0">
                <a:latin typeface="Arial Narrow" pitchFamily="34" charset="0"/>
              </a:rPr>
              <a:t>Snow storms</a:t>
            </a:r>
          </a:p>
          <a:p>
            <a:r>
              <a:rPr lang="en-US" sz="1600" dirty="0" smtClean="0">
                <a:latin typeface="Arial Narrow" pitchFamily="34" charset="0"/>
              </a:rPr>
              <a:t>Extreme heat</a:t>
            </a:r>
          </a:p>
          <a:p>
            <a:r>
              <a:rPr lang="en-US" sz="1600" dirty="0" smtClean="0">
                <a:latin typeface="Arial Narrow" pitchFamily="34" charset="0"/>
              </a:rPr>
              <a:t>Demographics</a:t>
            </a:r>
          </a:p>
          <a:p>
            <a:r>
              <a:rPr lang="en-US" sz="1600" dirty="0" smtClean="0">
                <a:latin typeface="Arial Narrow" pitchFamily="34" charset="0"/>
              </a:rPr>
              <a:t>Pandemics</a:t>
            </a:r>
            <a:endParaRPr lang="el-GR" sz="1600" dirty="0">
              <a:latin typeface="Arial Narrow" pitchFamily="34" charset="0"/>
            </a:endParaRPr>
          </a:p>
        </p:txBody>
      </p:sp>
      <p:pic>
        <p:nvPicPr>
          <p:cNvPr id="2052" name="Picture 4" descr="http://ecx.images-amazon.com/images/I/7169H6OzyrL.png"/>
          <p:cNvPicPr>
            <a:picLocks noChangeAspect="1" noChangeArrowheads="1"/>
          </p:cNvPicPr>
          <p:nvPr/>
        </p:nvPicPr>
        <p:blipFill>
          <a:blip r:embed="rId5" cstate="print"/>
          <a:srcRect/>
          <a:stretch>
            <a:fillRect/>
          </a:stretch>
        </p:blipFill>
        <p:spPr bwMode="auto">
          <a:xfrm>
            <a:off x="6527064" y="1263801"/>
            <a:ext cx="2532351" cy="2532352"/>
          </a:xfrm>
          <a:prstGeom prst="rect">
            <a:avLst/>
          </a:prstGeom>
          <a:noFill/>
        </p:spPr>
      </p:pic>
      <p:pic>
        <p:nvPicPr>
          <p:cNvPr id="2056" name="Picture 8" descr="http://i683.photobucket.com/albums/vv192/aivo12_photos/bth_globe-animated.gif"/>
          <p:cNvPicPr>
            <a:picLocks noChangeAspect="1" noChangeArrowheads="1" noCrop="1"/>
          </p:cNvPicPr>
          <p:nvPr/>
        </p:nvPicPr>
        <p:blipFill>
          <a:blip r:embed="rId6" cstate="print"/>
          <a:srcRect/>
          <a:stretch>
            <a:fillRect/>
          </a:stretch>
        </p:blipFill>
        <p:spPr bwMode="auto">
          <a:xfrm>
            <a:off x="6968678" y="1976589"/>
            <a:ext cx="834592" cy="834593"/>
          </a:xfrm>
          <a:prstGeom prst="rect">
            <a:avLst/>
          </a:prstGeom>
          <a:noFill/>
        </p:spPr>
      </p:pic>
      <p:sp>
        <p:nvSpPr>
          <p:cNvPr id="37" name="36 - TextBox"/>
          <p:cNvSpPr txBox="1"/>
          <p:nvPr/>
        </p:nvSpPr>
        <p:spPr>
          <a:xfrm>
            <a:off x="6971110" y="1173016"/>
            <a:ext cx="1628651" cy="2862322"/>
          </a:xfrm>
          <a:prstGeom prst="rect">
            <a:avLst/>
          </a:prstGeom>
          <a:noFill/>
        </p:spPr>
        <p:txBody>
          <a:bodyPr wrap="none" rtlCol="0">
            <a:spAutoFit/>
          </a:bodyPr>
          <a:lstStyle/>
          <a:p>
            <a:pPr algn="ctr"/>
            <a:r>
              <a:rPr lang="en-US" sz="1200" b="1" dirty="0" smtClean="0">
                <a:solidFill>
                  <a:srgbClr val="FF0000"/>
                </a:solidFill>
                <a:latin typeface="Arial Narrow" pitchFamily="34" charset="0"/>
              </a:rPr>
              <a:t>Assessment valid ONLY</a:t>
            </a: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endParaRPr lang="en-US" sz="1200" b="1" dirty="0" smtClean="0">
              <a:solidFill>
                <a:srgbClr val="FF0000"/>
              </a:solidFill>
              <a:latin typeface="Arial Narrow" pitchFamily="34" charset="0"/>
            </a:endParaRPr>
          </a:p>
          <a:p>
            <a:pPr algn="ctr"/>
            <a:r>
              <a:rPr lang="en-US" sz="1200" b="1" dirty="0" smtClean="0">
                <a:solidFill>
                  <a:srgbClr val="FF0000"/>
                </a:solidFill>
                <a:latin typeface="Arial Narrow" pitchFamily="34" charset="0"/>
              </a:rPr>
              <a:t>for Nov 11</a:t>
            </a:r>
            <a:r>
              <a:rPr lang="en-US" sz="1200" b="1" baseline="30000" dirty="0" smtClean="0">
                <a:solidFill>
                  <a:srgbClr val="FF0000"/>
                </a:solidFill>
                <a:latin typeface="Arial Narrow" pitchFamily="34" charset="0"/>
              </a:rPr>
              <a:t>th</a:t>
            </a:r>
            <a:r>
              <a:rPr lang="en-US" sz="1200" b="1" dirty="0" smtClean="0">
                <a:solidFill>
                  <a:srgbClr val="FF0000"/>
                </a:solidFill>
                <a:latin typeface="Arial Narrow" pitchFamily="34" charset="0"/>
              </a:rPr>
              <a:t>,, 2013</a:t>
            </a:r>
            <a:endParaRPr lang="el-GR" sz="1200" b="1" dirty="0">
              <a:solidFill>
                <a:srgbClr val="FF0000"/>
              </a:solidFill>
              <a:latin typeface="Arial Narrow" pitchFamily="34" charset="0"/>
            </a:endParaRPr>
          </a:p>
        </p:txBody>
      </p:sp>
      <p:pic>
        <p:nvPicPr>
          <p:cNvPr id="2049" name="Picture 1"/>
          <p:cNvPicPr>
            <a:picLocks noChangeAspect="1" noChangeArrowheads="1"/>
          </p:cNvPicPr>
          <p:nvPr/>
        </p:nvPicPr>
        <p:blipFill>
          <a:blip r:embed="rId7" cstate="print"/>
          <a:srcRect/>
          <a:stretch>
            <a:fillRect/>
          </a:stretch>
        </p:blipFill>
        <p:spPr bwMode="auto">
          <a:xfrm>
            <a:off x="3593290" y="660908"/>
            <a:ext cx="2757016" cy="3594226"/>
          </a:xfrm>
          <a:prstGeom prst="rect">
            <a:avLst/>
          </a:prstGeom>
          <a:noFill/>
          <a:ln w="9525">
            <a:solidFill>
              <a:srgbClr val="FF0000"/>
            </a:solid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6166592" y="1947917"/>
            <a:ext cx="2847642" cy="3366804"/>
          </a:xfrm>
          <a:prstGeom prst="rect">
            <a:avLst/>
          </a:prstGeom>
          <a:noFill/>
          <a:ln w="9525">
            <a:solidFill>
              <a:srgbClr val="FF0000"/>
            </a:solidFill>
            <a:miter lim="800000"/>
            <a:headEnd/>
            <a:tailEnd/>
          </a:ln>
        </p:spPr>
      </p:pic>
      <p:sp>
        <p:nvSpPr>
          <p:cNvPr id="25" name="24 - TextBox"/>
          <p:cNvSpPr txBox="1"/>
          <p:nvPr/>
        </p:nvSpPr>
        <p:spPr>
          <a:xfrm>
            <a:off x="1946544" y="2139540"/>
            <a:ext cx="1630575" cy="1815882"/>
          </a:xfrm>
          <a:prstGeom prst="rect">
            <a:avLst/>
          </a:prstGeom>
          <a:noFill/>
        </p:spPr>
        <p:txBody>
          <a:bodyPr wrap="none" rtlCol="0">
            <a:spAutoFit/>
          </a:bodyPr>
          <a:lstStyle/>
          <a:p>
            <a:r>
              <a:rPr lang="en-US" sz="1600" dirty="0" smtClean="0">
                <a:latin typeface="Arial Narrow" pitchFamily="34" charset="0"/>
              </a:rPr>
              <a:t>Terrorism</a:t>
            </a:r>
          </a:p>
          <a:p>
            <a:r>
              <a:rPr lang="en-US" sz="1600" dirty="0" smtClean="0">
                <a:latin typeface="Arial Narrow" pitchFamily="34" charset="0"/>
              </a:rPr>
              <a:t>Climate change</a:t>
            </a:r>
          </a:p>
          <a:p>
            <a:r>
              <a:rPr lang="en-US" sz="1600" dirty="0" smtClean="0">
                <a:latin typeface="Arial Narrow" pitchFamily="34" charset="0"/>
              </a:rPr>
              <a:t>Desertification</a:t>
            </a:r>
          </a:p>
          <a:p>
            <a:r>
              <a:rPr lang="en-US" sz="1600" dirty="0" smtClean="0">
                <a:latin typeface="Arial Narrow" pitchFamily="34" charset="0"/>
              </a:rPr>
              <a:t>Wildfires</a:t>
            </a:r>
          </a:p>
          <a:p>
            <a:r>
              <a:rPr lang="en-US" sz="1600" dirty="0" err="1" smtClean="0">
                <a:latin typeface="Arial Narrow" pitchFamily="34" charset="0"/>
              </a:rPr>
              <a:t>Pyro</a:t>
            </a:r>
            <a:r>
              <a:rPr lang="en-US" sz="1600" dirty="0" smtClean="0">
                <a:latin typeface="Arial Narrow" pitchFamily="34" charset="0"/>
              </a:rPr>
              <a:t>-terrorism</a:t>
            </a:r>
          </a:p>
          <a:p>
            <a:r>
              <a:rPr lang="en-US" sz="1600" dirty="0" smtClean="0">
                <a:latin typeface="Arial Narrow" pitchFamily="34" charset="0"/>
              </a:rPr>
              <a:t>Illegal immigration</a:t>
            </a:r>
          </a:p>
          <a:p>
            <a:r>
              <a:rPr lang="en-US" sz="1600" dirty="0" smtClean="0">
                <a:latin typeface="Arial Narrow" pitchFamily="34" charset="0"/>
              </a:rPr>
              <a:t>Economic terrorism</a:t>
            </a:r>
            <a:endParaRPr lang="el-GR" sz="1600" dirty="0">
              <a:latin typeface="Arial Narrow" pitchFamily="34" charset="0"/>
            </a:endParaRPr>
          </a:p>
        </p:txBody>
      </p:sp>
      <p:cxnSp>
        <p:nvCxnSpPr>
          <p:cNvPr id="39" name="38 - Ευθύγραμμο βέλος σύνδεσης"/>
          <p:cNvCxnSpPr/>
          <p:nvPr/>
        </p:nvCxnSpPr>
        <p:spPr>
          <a:xfrm flipH="1">
            <a:off x="7796961" y="4510215"/>
            <a:ext cx="298765" cy="1448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4" descr="http://upload.wikimedia.org/wikipedia/commons/thumb/a/ae/James_R._Clapper_official_portrait.jpg/220px-James_R._Clapper_official_portrait.jpg"/>
          <p:cNvPicPr>
            <a:picLocks noChangeAspect="1" noChangeArrowheads="1"/>
          </p:cNvPicPr>
          <p:nvPr/>
        </p:nvPicPr>
        <p:blipFill>
          <a:blip r:embed="rId9" cstate="print"/>
          <a:srcRect/>
          <a:stretch>
            <a:fillRect/>
          </a:stretch>
        </p:blipFill>
        <p:spPr bwMode="auto">
          <a:xfrm>
            <a:off x="2978590" y="843285"/>
            <a:ext cx="929269" cy="1161586"/>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049"/>
                                        </p:tgtEl>
                                        <p:attrNameLst>
                                          <p:attrName>style.visibility</p:attrName>
                                        </p:attrNameLst>
                                      </p:cBhvr>
                                      <p:to>
                                        <p:strVal val="visible"/>
                                      </p:to>
                                    </p:set>
                                    <p:animEffect transition="in" filter="dissolve">
                                      <p:cBhvr>
                                        <p:cTn id="53" dur="500"/>
                                        <p:tgtEl>
                                          <p:spTgt spid="2049"/>
                                        </p:tgtEl>
                                      </p:cBhvr>
                                    </p:animEffect>
                                  </p:childTnLst>
                                </p:cTn>
                              </p:par>
                            </p:childTnLst>
                          </p:cTn>
                        </p:par>
                        <p:par>
                          <p:cTn id="54" fill="hold">
                            <p:stCondLst>
                              <p:cond delay="500"/>
                            </p:stCondLst>
                            <p:childTnLst>
                              <p:par>
                                <p:cTn id="55" presetID="4" presetClass="entr" presetSubtype="32"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ox(out)">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dissolve">
                                      <p:cBhvr>
                                        <p:cTn id="62" dur="500"/>
                                        <p:tgtEl>
                                          <p:spTgt spid="205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1+#ppt_w/2"/>
                                          </p:val>
                                        </p:tav>
                                        <p:tav tm="100000">
                                          <p:val>
                                            <p:strVal val="#ppt_x"/>
                                          </p:val>
                                        </p:tav>
                                      </p:tavLst>
                                    </p:anim>
                                    <p:anim calcmode="lin" valueType="num">
                                      <p:cBhvr additive="base">
                                        <p:cTn id="6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5654" name="Picture 6" descr="http://static5.businessinsider.com/image/4b4a45bb0000000000eb3489-1200/a-brief-refresher-of-what-rare-earth-elements-are.jpg"/>
          <p:cNvPicPr>
            <a:picLocks noChangeAspect="1" noChangeArrowheads="1"/>
          </p:cNvPicPr>
          <p:nvPr/>
        </p:nvPicPr>
        <p:blipFill>
          <a:blip r:embed="rId2" cstate="print"/>
          <a:srcRect/>
          <a:stretch>
            <a:fillRect/>
          </a:stretch>
        </p:blipFill>
        <p:spPr bwMode="auto">
          <a:xfrm>
            <a:off x="110308" y="654945"/>
            <a:ext cx="5394200" cy="3704943"/>
          </a:xfrm>
          <a:prstGeom prst="rect">
            <a:avLst/>
          </a:prstGeom>
          <a:noFill/>
        </p:spPr>
      </p:pic>
      <p:sp>
        <p:nvSpPr>
          <p:cNvPr id="6" name="5 - Ορθογώνιο"/>
          <p:cNvSpPr/>
          <p:nvPr/>
        </p:nvSpPr>
        <p:spPr>
          <a:xfrm>
            <a:off x="5545240" y="1208267"/>
            <a:ext cx="3571593" cy="1815882"/>
          </a:xfrm>
          <a:prstGeom prst="rect">
            <a:avLst/>
          </a:prstGeom>
        </p:spPr>
        <p:txBody>
          <a:bodyPr wrap="square">
            <a:spAutoFit/>
          </a:bodyPr>
          <a:lstStyle/>
          <a:p>
            <a:pPr algn="ctr"/>
            <a:r>
              <a:rPr lang="en-US" sz="1600" dirty="0" smtClean="0">
                <a:solidFill>
                  <a:srgbClr val="0000FF"/>
                </a:solidFill>
                <a:latin typeface="Arial Black" pitchFamily="34" charset="0"/>
              </a:rPr>
              <a:t>Dysprosium</a:t>
            </a:r>
          </a:p>
          <a:p>
            <a:pPr algn="ctr"/>
            <a:r>
              <a:rPr lang="en-US" sz="1600" dirty="0" smtClean="0">
                <a:latin typeface="Arial Narrow" pitchFamily="34" charset="0"/>
              </a:rPr>
              <a:t>produces</a:t>
            </a:r>
          </a:p>
          <a:p>
            <a:pPr algn="ctr"/>
            <a:r>
              <a:rPr lang="en-US" sz="1600" dirty="0" smtClean="0">
                <a:latin typeface="Arial Narrow" pitchFamily="34" charset="0"/>
              </a:rPr>
              <a:t>the </a:t>
            </a:r>
            <a:r>
              <a:rPr lang="en-US" sz="1600" u="sng" dirty="0" smtClean="0">
                <a:latin typeface="Arial Narrow" pitchFamily="34" charset="0"/>
              </a:rPr>
              <a:t>strongest magnet</a:t>
            </a:r>
            <a:r>
              <a:rPr lang="en-US" sz="1600" dirty="0" smtClean="0">
                <a:latin typeface="Arial Narrow" pitchFamily="34" charset="0"/>
              </a:rPr>
              <a:t> in the world;</a:t>
            </a:r>
          </a:p>
          <a:p>
            <a:pPr algn="ctr"/>
            <a:endParaRPr lang="en-US" sz="1600" dirty="0" smtClean="0">
              <a:latin typeface="Arial Narrow" pitchFamily="34" charset="0"/>
            </a:endParaRPr>
          </a:p>
          <a:p>
            <a:pPr algn="ctr"/>
            <a:r>
              <a:rPr lang="en-US" sz="1600" dirty="0" smtClean="0">
                <a:solidFill>
                  <a:srgbClr val="FF0000"/>
                </a:solidFill>
                <a:latin typeface="Arial Black" pitchFamily="34" charset="0"/>
              </a:rPr>
              <a:t>Terbium</a:t>
            </a:r>
          </a:p>
          <a:p>
            <a:pPr algn="ctr"/>
            <a:r>
              <a:rPr lang="en-US" sz="1600" dirty="0" smtClean="0">
                <a:latin typeface="Arial Narrow" pitchFamily="34" charset="0"/>
              </a:rPr>
              <a:t>reduces power use for low-energy light bulbs by </a:t>
            </a:r>
            <a:r>
              <a:rPr lang="en-US" sz="1600" u="sng" dirty="0" smtClean="0">
                <a:latin typeface="Arial Narrow" pitchFamily="34" charset="0"/>
              </a:rPr>
              <a:t>almost half</a:t>
            </a:r>
            <a:endParaRPr lang="el-GR" sz="1600" dirty="0">
              <a:latin typeface="Arial Narrow" pitchFamily="34" charset="0"/>
            </a:endParaRPr>
          </a:p>
        </p:txBody>
      </p:sp>
      <p:grpSp>
        <p:nvGrpSpPr>
          <p:cNvPr id="8" name="7 - Ομάδα"/>
          <p:cNvGrpSpPr/>
          <p:nvPr/>
        </p:nvGrpSpPr>
        <p:grpSpPr>
          <a:xfrm>
            <a:off x="2718401" y="3105491"/>
            <a:ext cx="6353175" cy="3639967"/>
            <a:chOff x="2718401" y="3105491"/>
            <a:chExt cx="6353175" cy="3639967"/>
          </a:xfrm>
        </p:grpSpPr>
        <p:pic>
          <p:nvPicPr>
            <p:cNvPr id="155652" name="Picture 4" descr="http://ecowasterecycling.files.wordpress.com/2012/02/terre-rarre.jpg"/>
            <p:cNvPicPr>
              <a:picLocks noChangeAspect="1" noChangeArrowheads="1"/>
            </p:cNvPicPr>
            <p:nvPr/>
          </p:nvPicPr>
          <p:blipFill>
            <a:blip r:embed="rId3" cstate="print"/>
            <a:srcRect/>
            <a:stretch>
              <a:fillRect/>
            </a:stretch>
          </p:blipFill>
          <p:spPr bwMode="auto">
            <a:xfrm>
              <a:off x="2718401" y="3105491"/>
              <a:ext cx="6353175" cy="3639967"/>
            </a:xfrm>
            <a:prstGeom prst="rect">
              <a:avLst/>
            </a:prstGeom>
            <a:noFill/>
            <a:ln>
              <a:solidFill>
                <a:srgbClr val="FF0000"/>
              </a:solidFill>
            </a:ln>
          </p:spPr>
        </p:pic>
        <p:pic>
          <p:nvPicPr>
            <p:cNvPr id="7" name="Picture 8" descr="right red arrow back and forth side to side"/>
            <p:cNvPicPr>
              <a:picLocks noChangeAspect="1" noChangeArrowheads="1" noCrop="1"/>
            </p:cNvPicPr>
            <p:nvPr/>
          </p:nvPicPr>
          <p:blipFill>
            <a:blip r:embed="rId4" cstate="print"/>
            <a:srcRect/>
            <a:stretch>
              <a:fillRect/>
            </a:stretch>
          </p:blipFill>
          <p:spPr bwMode="auto">
            <a:xfrm rot="2259214">
              <a:off x="6810454" y="3657613"/>
              <a:ext cx="281096" cy="221918"/>
            </a:xfrm>
            <a:prstGeom prst="rect">
              <a:avLst/>
            </a:prstGeom>
            <a:noFill/>
          </p:spPr>
        </p:pic>
      </p:grpSp>
      <p:sp>
        <p:nvSpPr>
          <p:cNvPr id="9" name="8 - Ορθογώνιο"/>
          <p:cNvSpPr/>
          <p:nvPr/>
        </p:nvSpPr>
        <p:spPr>
          <a:xfrm>
            <a:off x="107615" y="256691"/>
            <a:ext cx="3207609" cy="307777"/>
          </a:xfrm>
          <a:prstGeom prst="rect">
            <a:avLst/>
          </a:prstGeom>
        </p:spPr>
        <p:txBody>
          <a:bodyPr wrap="none">
            <a:spAutoFit/>
          </a:bodyPr>
          <a:lstStyle/>
          <a:p>
            <a:r>
              <a:rPr lang="en-US" sz="1400" b="1" dirty="0" smtClean="0">
                <a:solidFill>
                  <a:schemeClr val="bg1"/>
                </a:solidFill>
                <a:latin typeface="Arial Black" pitchFamily="34" charset="0"/>
              </a:rPr>
              <a:t>REE – from </a:t>
            </a:r>
            <a:r>
              <a:rPr lang="en-US" sz="1400" b="1" dirty="0" err="1" smtClean="0">
                <a:solidFill>
                  <a:schemeClr val="bg1"/>
                </a:solidFill>
                <a:latin typeface="Arial Black" pitchFamily="34" charset="0"/>
              </a:rPr>
              <a:t>iPhones</a:t>
            </a:r>
            <a:r>
              <a:rPr lang="en-US" sz="1400" b="1" dirty="0" smtClean="0">
                <a:solidFill>
                  <a:schemeClr val="bg1"/>
                </a:solidFill>
                <a:latin typeface="Arial Black" pitchFamily="34" charset="0"/>
              </a:rPr>
              <a:t> to missiles</a:t>
            </a:r>
            <a:endParaRPr lang="en-US" sz="1400" b="1" dirty="0">
              <a:solidFill>
                <a:schemeClr val="bg1"/>
              </a:solidFill>
              <a:latin typeface="Arial Black" pitchFamily="34" charset="0"/>
            </a:endParaRPr>
          </a:p>
        </p:txBody>
      </p:sp>
      <p:grpSp>
        <p:nvGrpSpPr>
          <p:cNvPr id="12" name="11 - Ομάδα"/>
          <p:cNvGrpSpPr/>
          <p:nvPr/>
        </p:nvGrpSpPr>
        <p:grpSpPr>
          <a:xfrm>
            <a:off x="235391" y="4373556"/>
            <a:ext cx="4191754" cy="2255590"/>
            <a:chOff x="235391" y="4373556"/>
            <a:chExt cx="4191754" cy="2255590"/>
          </a:xfrm>
        </p:grpSpPr>
        <p:pic>
          <p:nvPicPr>
            <p:cNvPr id="155655" name="Picture 7"/>
            <p:cNvPicPr>
              <a:picLocks noChangeAspect="1" noChangeArrowheads="1"/>
            </p:cNvPicPr>
            <p:nvPr/>
          </p:nvPicPr>
          <p:blipFill>
            <a:blip r:embed="rId5" cstate="print"/>
            <a:srcRect l="20028" t="27798" r="42107" b="39602"/>
            <a:stretch>
              <a:fillRect/>
            </a:stretch>
          </p:blipFill>
          <p:spPr bwMode="auto">
            <a:xfrm>
              <a:off x="235391" y="4373556"/>
              <a:ext cx="4191754" cy="2255590"/>
            </a:xfrm>
            <a:prstGeom prst="rect">
              <a:avLst/>
            </a:prstGeom>
            <a:noFill/>
            <a:ln w="38100">
              <a:solidFill>
                <a:srgbClr val="006600"/>
              </a:solidFill>
              <a:miter lim="800000"/>
              <a:headEnd/>
              <a:tailEnd/>
            </a:ln>
          </p:spPr>
        </p:pic>
        <p:sp>
          <p:nvSpPr>
            <p:cNvPr id="11" name="10 - Ορθογώνιο"/>
            <p:cNvSpPr/>
            <p:nvPr/>
          </p:nvSpPr>
          <p:spPr>
            <a:xfrm>
              <a:off x="2800754" y="5464039"/>
              <a:ext cx="149547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Apr 2012</a:t>
              </a:r>
              <a:endParaRPr lang="el-G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
        <p:nvSpPr>
          <p:cNvPr id="13" name="12 - Έλλειψη"/>
          <p:cNvSpPr/>
          <p:nvPr/>
        </p:nvSpPr>
        <p:spPr>
          <a:xfrm>
            <a:off x="6047715" y="4336610"/>
            <a:ext cx="99588" cy="108641"/>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402" name="AutoShape 2" descr="data:image/jpeg;base64,/9j/4AAQSkZJRgABAQAAAQABAAD/2wCEAAkGBxQPEBAUDxQQEBQXFBgYFBUUFBYUGBYYFBUXGBgXGBQYHCggGBslGxcWITEhJykrLi4uFyAzODMsNygtLisBCgoKDg0OGhAQGy8mICA3LCwsLCw0LSwsLCwtLDAsLzQwMCwsLCwtLCwsLCwsLCwsLCwsLCwsLCwsLCwsLywsLP/AABEIAIgBcQMBIgACEQEDEQH/xAAbAAACAgMBAAAAAAAAAAAAAAAAAwIGBAUHAf/EAEIQAAEEAQIEAwYEAgcGBwAAAAEAAgMRBBIhBQYTMUFRYQciMnGBkRRCUqFisSMzU3KCwdEVJLTC4fA0Q3ODk6Ky/8QAGgEBAAMBAQEAAAAAAAAAAAAAAAECBAMFBv/EAC4RAAICAQMDAwIEBwAAAAAAAAABAgMRBBIhBTFBE1FhInEjMoGxFCRCkcHh8P/aAAwDAQACEQMRAD8AuOlGlM0o0qxzF6UUmaUaUAvSikzSjSgF0ikzSjSgF0ikzSjSgF0ikzSjSgF0ikzSjSgF6UUmaUaUAvSilPSvdKAXSKTNKNKAXSKTNKNKAXpRpTNKNKAXpRpTNKNKAXSNKZpRpQC9KNKZpRpQC9KNKZpXjtgSdgO6kYIUo2Lqxfer3rzpMbTmgg2CNiD3B8QVzuGZ3D893ULnNshxNkuY7cH1I2P0K5WWbMezPR0PT3qt6T+qKyl7lz4xxJuLHre1zhqAptXv8yFLhOe3JiEjA5oJIp1Xsa8CqlzLzLHlRGONjx7wOp1D4fQFL5f5oGLEI3Rl4DibDgO58iuP8RHfjPB6S6Ha9Hu2P1M+/gukufEyQRvexryLDSasGx/kVk0ucfiG5ue10hDGOePiIFNZuGk+Zqvquh5+WzHjdJIaaP38gPVdK7d+X4Rh1/TXpnXBZcpLlfPshulGlY/CuIx5UYfEbHiD3afIhZmldk01lHmzrlCTjJYaF6UaUzSjShQXpRpTNKNKAXpRSZpWTi4oeCST8kBhaULL/BuQhOGR0opO0o0qSDX5mdHCWh5NushrWPe4gdzpYCa9fVOgla9oewhzSLBHYhJzcKTqiWAs1hmhzH3pc29Qpw3YbveiPTxGFxDIE2MLaY2mdsc7TXujqBr2kjYgna/JyEjjxuDvrOn9eiTp/wDy6dFetrNdM0OY0nd96fG6Fnf5LJEQAqgB2rwrypa7NjAyMMDYXJQ/9pARn4rEx7mEyFzaDtMUrwCQDVtaR2IP1WS+djXMa5wBfegHYuIFkD1relr8Vs3XzOj0a6rb167voRfp8OyZxnCbNLjMkFg9TsaIIYCHNPgQdwUBm5ErY2Oe86WtBc4+QAsnZY+dxGOCuqXtFXYjkcAO25a0gfVa7i2Q5mLlQ5Bt/QkMb+wmaGHf0ePFv1G3bYcwN/3SX+6P/wBNQE250ZZrtzW6g23Mew6nENApwB3LgLpeZfEI4XBry/UQSA2OR5oGr9xpruvOZG/0I/8AXg/4iNLy2yfi29Hp30HXr1f2g7aUBlHIaOnZoyGmAggk6S6qI290E7+Shl5scNdR1E/C0BznOrvTGgk/QJPFGnrcP1VfWdddr/DTXS94XGDkZjnf1gkawX3EQjY5oHoXF5+d+SAZiZ0cxIY46h3a5rmOAPYljwDXrSyqTekLuhdVfjXla90oQJpFJ2hGhAJpFJ2hGhAJpFJ2hGlAJpFJ2lGlAJpFJ2lGlAJ0o0p2lGlAJ0o0p2lGlAJpa3mHhrsmB0bHmMn7Or8rvQrP4nP0YZZKJLWkgAE2fAUPVUnD59eGkTRNc6jTmGhfhbT6+RXK2yEfpl5PS6fo9Ta/VoWdrX/cmoxOM5OCJIdm1tTxfTPm3fx+yyuDcsTZh6s7nMY7fU7d7/UA9h6le8o8JOdkPlnt7GnU+/zvduB8vH7LpYYs1NW9Zl28Hu9U6itJNwpilY/zSXuV/E5Uxox/ViQ+cnvH7dv2T5OXMZw3giHybpP3C3OlGla/Th2wfNPXahy3Obz92Ufi/IwouxXEH+zebB9A7uPraqOS+W2wzue0MNBr7IZfc15V/wBF2bSq1zrwEZERlYP6WMXt+Zo7tP8AMLPdp1jMT3Ol9am5qvUPK8SfdMz+B8Njx4WthpwIDi/9ZI+K1nto7ij8t1yvh+RlZDG40DpHNF0xpDdvV36Quhcq8KkxYBHM5rtyWht+6D3bZ77391em3dwlwZeqdOdGZ2WJzb7ece5s9KKTtKNK0HhiaQGWnaUaUBKTDI7b+aZCzpi3Hv4KeOTRvsEh+5sqCw/8U31QsbShMDI/SjSnaEaFJU0+dhMMmoTOx3loB0OYNTQTVte0jYk0atZGPw6NsXTAD2EHVqOvXqsuLifiJJNqm8xYONNxxjc5sJj/AAF/0pDRq6zq3JG9ErP9ngaJOIMxXOkw2TNGOS4uaCWDqNjce7Qa/dCfBszw5jbZ+LmawbdPrM2H6dZb1AP8VrYHGjcYngio9WkhwLaLdJs+gXNoHcNbncU/2lG17/xR0ExSSe7pF7sBrdXaAYx4XMcFobAYZtIDXMF07V7rgCN7QMyP9nNfJI+LJlYXkOc2N0LhYa1t+8xxGzR4rOlxA58bzds1V2/MKNrkz8TCi4RiS4zmR8RLIjF0X/0r5CRYcxp3FXdhX3mCSSafGxmObG5xDnPjlIkiLWkvtg2otNC/EqspYR3oo9We3OF3b9kh/FZcXLiMUrw5kkTpA4WKa3Yva78rhf8ANbLIxm5EJaSSx7RuNjWxB3CxG8o4YZpMDHebjZefUv72sDg4di5smO54e1wa9r5ZTrLCC1kbWnZxDmnfyKruknyd3RRZGTpbzHnnyjcZsccw0Oe3Z7XUHNu43hwFfNoTJIWtk6riGnRo3IAouvx8bXOeHcN4fI/jDuIdFjm5sul7n6JGtDWm2Ub7328VaOUsD8bwrGbxBnWsXUtkua1x6bnXveml0MJuJ2xSPhcZGXG8uZT27lzHM3Hjs8/VR4lgxk9VzzjuaK6rXNYdP6XagWuF+BBrwVQ5O5XxHZfE9WPEejmAQ7fAA0OAH13WZ7QMcficKXLikyMFgf1mMaXhsh+B74xu5tICycMxW7yNmfkkitZe1wABumhgDR9rWfpWj5Qw8GpZuGFmiQjW2Nx0NLR/Zfkd57WrFoQgTpRpTtKNKATpRpTtCNCATpRpTtCNKATpRpTtKNKATpRpTtKNKEZE6UaU7Suee0WXIgyIXskkEZosaCQ0PYbNgd/A7+q6Vw3ywTFZZfdKUyZjnFrXsLgaLQ4Eg+RHgtTDzjiFjHPla1zmgltOcWkjcGgqXyfWTxTqOI+KWTc9y6wB/wDa/orxobTb8FlE6fpVE9pUMbGQlrIxI55twADiGt7Ej1I+y3nP+E6TEtr2RaHhznOcWiqIrYEk7jZc84nwSSCGKdz45GSGmlji7wvext2K87UuW1rbx7n0PQqKvUha7cSy/p9zoXIuII8GI+L7efXUdv2AVg0rU8lSB+BjEeDdJ+bSQf5LeaV3rxsWDx9fJvU2OXfL/cTpRoTtKNKuY8idC8LE/SjQhJyDHnHD+JPJvRHK9pA76HA0K+o+yu3Cub4cmZkUbZQ510XAAbAnz9FTpoG5fF3sI1MfkOBo1bWAg7j+6V0Hh/K2NjyNkij0vbdEucasEHufIlYqN+Xt7ZPrOry0uyDuT9RxWMdv1/U2elGlO0o0LafJidClG0eKZoRoQZChRASdKe0LwsUEvlCdKE7QhSQO0o0ptIpSQc45l4DHn8aMM7ba7hpp1bsd1nU5p8HC/wCa23IvEHBr8LJa2PJxqadLdLZY/wAsrABW+114/NXHT6I0b3QvzQnJzPgXMWNg5nF25bzGXZepv9HI+wGAXbWnxVsyuIRZXD8iXHdrjMMtHS5vZrgdnAHv6LfGIeIH2C9DBVABMDJTvZ1wOBmBhTNghbM6BpdII2h5JG5Lqu03mXGkiyMfJhaJC12npMiOuTUHa9UoNABoBF+I9VbQ1VuCB2dJk65ZY2RvMQjjc0H4Y3kvIsO3qvHvfkqTXGDZopbZub7Lv9nwDecMMs1mXTsSWlrw8V392v8AosPgkUmVmyZL2dJrQ1jI5Yrd06LmPZJdNcXOdYF7LK5d4dGTLHI1jzBrha6iA6OQ6iC2tI8BQutJ7KyRxBrQ1oAAAAA7ADsFVJyw2drrKtPuhUnl8Zfs/Y5Jj8sHLPFZoWs/FQcRe+Fz2gh4a1pMTr7tNn5EroXLHGWZ+MyVgLD8MkbhTo3t+JhB8v5LdhoQGAdgAup5reSl8kM/3vjXf/xv/IFlcd5m/AZUbcpmjEfHtkAOcGyg/A8Ae6K3v1+atQaF4+MOFOAI8iLCYIyc+5R0ZHFsvJwWluIYGsc8MLGTTB5Jc1pAum+NfzV90pjGACgAB4ACh9l7SBitKNKbS9pAJ0o0J2lFIBOlGlOpeUgFaUaU2kUgFaV44UDQJ27Dx9N06kUgOWw875ONkSNy4iWlxPTI0ujHgGnxHz7+a9EeRx6Ym+jjMdt419PzPI+gv77X2rzM6EDQGOeZD72xc1rW7gHuLJCtnL3DW42LDE0dmDUfNxFuJ+ZWtzjGKmlhnRtJZNLich4cbacx0p8XPcf5CgFh8V9nsLxeK50Eg3G5c2/ruPmCrtS9pcVdPOcldzOJ57cueePEynu1MOloeduxOqx8ZrsdyeynxLisDcQYmM18g1h7ppLbbxVlkf5QRsrb7U8Go4MlnuvY8NLh3o25u/o4fuVVsTmiCGR0keFD1HOLi6SQv0lx30DSAwbnsraiu2+tKvCXk9Xp2oopl6lkW2vy445+TcezDjAa5+NIa1HVFf6q95v2AP3XR9K4/wA8QxQZmrFfRIEjmt26Tzvs4eJ714fVWvlbn6OQNjzSIn9hJ+R/q79B/ZeZTaoP05eDf1Xp09QlrKIvEllryvkuulGlTieHgFhDgexaQQfqFPSth80008MToWq5n4s3CxnyGtVaYx+p57fQdz8kcd5nx8MHqPD3+EbCHOJ9f0/MrlPHOKz8RkfK5riyMbNYCWxNJ7k+fmf9FnuvUVhdz2ul9JnfNWWLEF7+fhEOEcJypmvnxg8mN272v0O1EWSDYvY7/NdA5CzcuYTfi7LWaQ0vZpeSbJ38RVb+qrGLntyeHtx4SYZYrc6Np2yG93O9XDd2n0P02fL3O4x8YRzNfI5m0ZBG7fAFx7V2+VLppdJurVkJZ90OudYlG6emvqSX9Mn3wb7i3NTcfJEBic8ksGoOAHv14V4WrJoXIuLcUdk5Iyek5oBYdItw9wg/Hp8a8la3e0ON0LyI3slr3G2HNs7fEK7d+y9CzTPEdq+58pVrI5lvfHguIFr3SqN7OceZ75Z3vf0yTYJsSPPd1Hyvv60r640s9sNksZNdNjsjuxgVoXiaHCkurNhcWd18kUJnTPkEISZNIpSQrFCNIpSQgI0ilJCAhS1OXwEPlMkcksDjs/pu0hzQHbUNr1OvVRO1LcoUNZ7l67JVvMWYPC+HMxowxl97cSSS5xAtxs7E1Z9SVl0poUrgrKTk8shSKU0IQQpFKaEIIUilNCAjSKUlj5N7HwQlDqUSQojI27G/RKJ1OUZJSMml5SmvHOABJoDxJ2UkEaRSna1uVx/Gim6Ms0cclA6XHT8Xbc7ITGLlwkbCloOdeDyZmN04CGv1tdZcWihYO4+asKFMW4vKCOJ8wcmz4UPWldG8agDoLjV9iSQNr2+q65wTNbkY0Mrdw5jT8jW4+YNj6Kse0bmaKKKTFDRLI9vvA/DGDuCf4tgQPkVVOUuYpuGNb1opHY0pttgjfxdGSKPy8VrkpW15ff8Ac6NOSOwUilpcPnDClaCMiJnpI4RkfR1LB4zz7iY7T03jIfWzYzY+r+wH3WZVzbxg57Waz2s5objwwjd75NVfwsB3+5CsXDOX4Y4I29KIP6bQXiNhdq00XBxHe97VCj5Zy+L9XKmcISf6lr2kBwHYDxa3yNG1t/Z9h50E74Z9bIGN3a8agSbDek/y2vbbb1XecUq9qlyu507Lh9j3gPs96WU+TKcJ2NdcQP5yd9Ug9PLxO61XtM4Hj43TfCDHJI42xvwUBZdp8NyO2266qqzzZyeziLmvdLJE9rdIoBzask+7tvv3vyXmWULY1FHr6Pq1j1UbL5tRXHHb+xzrhnLXEOlHLiiQMeNTenLoJB8S2x3WLiOzcyXoMlne/wB62umcB7vxXZrZdxxoBGxjGCmtaGtHkGigqJy1ylk43EXZD+kItUvZ9up+rTtXqFylp2sJZ+T0qOtxsjbKxRTSzHK5ZTOYOU58GOOSbQQ9xB0Eu0mrFmvHf7Kwt5hOPhYhwYWsYQfxBLNTC8e6WOcfE99z2IXROMcLjy4XwzAljq7GiCCCCD4HZQ4bwiDEiMcTGsYfiB31Gqtxd32C00VKq3djKPJ6j1R6zRquTamnnK7YOSsyWOcW4UJhmmdpdTtQaD+SLa2Ncbv027LoXLnJ0OK1rpWtml7lzhbWnya07fVV7kHGbLxDJlDWgR6iwAbN1vIFD+7a6St9zVf4dawu7PnKpWal+tfLc+yz7IgGDyWj47yrBltNtEcnhIwAG/4gPiHzW/Qs8ZuLymaJVxksSRzLgfHX8KklxssOcxtlmnuCdxpv8ru/otlwXnV2VlsiMQZE6wKtzgatpJ8BtXbxSfariADHmA3tzD6itQ/5vurRwbHjiij/AA8bIw5jXe63c6mg7u7nutVkq9m9rlmKqNnqempcR5/Qzmx24jwCyKSsbubWQsSPRkRpeKaFJAIQhACEWi0AIRa8tAeoRaEAIQhCAQhCAEIRaEghFoQASkzOugD3KlKzUEp0Oncb0oZKwZDWgDZRlZY9V6x4PZRlkoeqkChkHyVK9qeJI+CKZj39Np0ysBIb7x915A777fUJXMvOU+FmFjY2uiDQKkaW63dy5knluB4jZYk3EpuPTsgi1Y+O1odNve9+JHfegB8z4K8Itcs9LT6edco2vG3u2ZnBvaNDHjRNyRK+Zo0u0tB1adg6yRuR+6qsvFY8virZ5T04jKwnX+VjAKuvl+66xwnl/HxWhsMTB5ucA5x9S47qfE+B4+S0tmijd61pcPk4bhTuSENXRXOThF855/0ZEufE2IzOkYIqvXqGmvMHxSeDcXizI+pA7U3UWmxRBHmPDaj9Vybmjl+TDmjx+q448j7iLydDSSGnUBsHDaz5FWxs0HABHG0Onkl96Z2qjpGwIb2Au6Hod1DisGfVVUUU+o5Zz2+3yWDmHl+DJLZpIxJJE0loug+gSGPruL/73Wh4HzSM5mU3JigEbIdbWVYpt2Dq/wAKzs7niIxs/CNdkTSGmxUQQf4h/p3/AHWi4XyVmMLpBJDA5wILD7/uu7tcC0ivupTfk8iy+TnH0+Uu+CuckcEizJJzlEsijj1OIdpok7b+VBy2fN3LOMzDjycAlzA6pCXF1h1AEg/CQdq9UnmHFycRnSljhibI4Fz4W6Wy6fhDiKG25qh+yv8AyjwBuJj06pHyU6T8ze2wA7EDz8V2le925dvY7Q1cp24S4XfJ5yFnPnwYuq17XM9y3NI1hvwuF9xVb+YKsKELPJ5bZ2b5BCEKoBCEWgBc95g5PysnKmfG5gjc6265HeQv3QDW9roVpOXkthjfJIdLWi3HvQC6V2Sg8xON1UbFiXg53yJeHxCbHloOcC0eRcz3hV+YshdKXHeO8VdnZnVxY3tc0DRoBLzosh5A7H/RXPlzniKdobkubDKNiXbMd6g/lPoVp1FUpYn58mTS3QjmvPGeGW9CUMlhFh7CPPUK+60HHucsfGaQxzZ5PBrCCAf4nDYfzWWMJSeEjbOyMVls0ftQytbsbHZ7zy4uIHm73WD62VrcXg/FMd7A0zhupoOiUPaBYHw3sAPRazh/GC3OZk5jXPJOoiiK1D3XNae4A7D0XX8TKZMxr4nB7HCw4H/uitlkpUxUcZRgqjG+cp5w/wDBCR2l231TmSA9ktkFHffyXk8YAsbLz+T1eOxkIWBaFG4naZ1oULRaucyaFC0WgJry1G0WgJWvbULRaAnaLULRaAnaFC0WoBNeKNotSCSLUbRaAnai91Ary0WgEQs1Xam+HbZTC9tVwS5GJlY7ZIXiVjJG6SQHgHsPVVH2RRj8LO78xm0n5NjYR+7nLX8zcG4jlZczGOkdBqthc8MjDSLrbvXbsey85TyHcIy34uYWtbKGua8H3NXYGzWx+H5hdUvpweoqv5eUYyTbw8L2OmoULQuZ5RUfapCHYIce7ZW6f8Vg/sf2VRyedG5TI48nEhlIDWh/Uc1/gLBDb+nZbbnnirc3Jx8KJ7dIkHVfYDdRsab9Bf1ICzec+INwTHHFjQe822yvY01W1BtfF27+a6rhcm+2ymjTRWojnOWvg89nvC2NyMx436bzHHq7gWbPzIAH3V9XL+VeKyYUxfmNeyPJNl7m6RrBJ1VXbc/e/BdLikDwHNIcD2INg/IhUZ42klHZhcfBicewW5GNNG8A20kejhu0/cKh8B58/D48UUkTpCwUHB4G3gNx4DZWTnPmJmPC+Njg6Z40hoI90O2LneW116r3gfKcEePE2eGKSTTb3FoJs7kX6dvonjkpZunb+G+UuTecJz/xEEUoBaHt1UTZF+qy7SMeFsbGsjAY1oprR2A8gmWoNcc4WSaFC0WhYnaFC0WgJrxzQQQQCDsQfEKNotCDB4RwSHED+gwNLiST3PfYWewHgFz72lNjGUxsTGtfouQt21Fx92x2vbv6rp9rAzeDwTPa+WJjntIIdVOtpBG47jbsV2qt2z3Mz30b69keCnM9nFtBM5DtNlujxrtd9rWp5AxYn5hZkMa9waSwOug5h327Ha+/kunyWDa1+HwKGOV0scTWyOc52skkguu6s+6Nz2V1qm4yjLz2KS0UVKMoeO5HjvA4s4Bsg0ub8EjfiaPEeo9FtMDEZBGyOJoaxooD/MnxPqosGk7p5cs++TWGzW64qW5LkmovaD3XlotQSR6I9fuhStCjCJyyNotQtFqSCdotQtFqATtFqFotSCdotQtFoCdotQtFoCdotQtFoCdotQtFoCdotQtFoCdotQtFoCdotQtFoCVrmntS4syR8eOwNc5h1PdVkFw2YPpufouk2tfmcFgmljlkjaZGG2u7HbtdfEB33UxeGadLbGqzfJdv3Kdw7hnFsWNnRkje0tB6TyHFm3w++Nq9HUtbw/i2dxWUwddsI0ku0t0WAQDu0aid+1gLqdqmcv8AJ8mLmuyDJHo1SUxocSWvurJoCtvPsrKXc116uElOU0lLxwa3jvs76cLXYjnSSNHvtd/5nq2ux9P81auVMCVuND+O0ySN3ZqALo2kUGlx7urx+m63do1Krk2ZLdXO2vZPn58mLxmGN8EnXa17A0uIP8IvY+B9VzLk3hLsx8jerLCxrQT03EbuNAeXmup5ETZGua8BzXCnA9iD4LE4XwiHF19BmjXWrcntdVZ27lE8I822j1LIy8LuVHmLkdscGvGMj3t3eHGy8eNADuO6sPJTsj8KwZQqv6sn4iyttQ8PTxpby0WmS0NPGE90ePgnaLULRag7k7XlqNotQCdotQtFqQTtFqFotQCdrwlRteOFqQePdZCbaToXok81VfJZ/Ax/ZJbHa9c9escnDYWUhgXtqFotSVJ2hQtCAihCFIBFoQgC0IQoAWhCEAIQhACEIQAhCEAIQhAFotCEAWhCFIBCEIAQhCAEIQoAIQhACEIQAhCEAIQhACEIQAhCFOQCEIQBagO6EKGWTAFegUvUKqJYBy9QhWXYq1hghCFJB//Z"/>
          <p:cNvSpPr>
            <a:spLocks noChangeAspect="1" noChangeArrowheads="1"/>
          </p:cNvSpPr>
          <p:nvPr/>
        </p:nvSpPr>
        <p:spPr bwMode="auto">
          <a:xfrm>
            <a:off x="155575" y="-1012825"/>
            <a:ext cx="5715000" cy="21145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21" name="20 - Ομάδα"/>
          <p:cNvGrpSpPr/>
          <p:nvPr/>
        </p:nvGrpSpPr>
        <p:grpSpPr>
          <a:xfrm>
            <a:off x="2418941" y="2272829"/>
            <a:ext cx="5747285" cy="2920695"/>
            <a:chOff x="2418941" y="2272829"/>
            <a:chExt cx="5747285" cy="2920695"/>
          </a:xfrm>
        </p:grpSpPr>
        <p:pic>
          <p:nvPicPr>
            <p:cNvPr id="102404" name="Picture 4" descr="http://fastart.nature.com/22812-18/cogs_header_new.gif"/>
            <p:cNvPicPr>
              <a:picLocks noChangeAspect="1" noChangeArrowheads="1"/>
            </p:cNvPicPr>
            <p:nvPr/>
          </p:nvPicPr>
          <p:blipFill>
            <a:blip r:embed="rId6" cstate="print"/>
            <a:srcRect/>
            <a:stretch>
              <a:fillRect/>
            </a:stretch>
          </p:blipFill>
          <p:spPr bwMode="auto">
            <a:xfrm>
              <a:off x="2418941" y="2272829"/>
              <a:ext cx="5715000" cy="2914650"/>
            </a:xfrm>
            <a:prstGeom prst="rect">
              <a:avLst/>
            </a:prstGeom>
            <a:noFill/>
            <a:ln w="38100">
              <a:solidFill>
                <a:srgbClr val="FF0000"/>
              </a:solidFill>
            </a:ln>
          </p:spPr>
        </p:pic>
        <p:sp>
          <p:nvSpPr>
            <p:cNvPr id="15" name="14 - Έλλειψη"/>
            <p:cNvSpPr/>
            <p:nvPr/>
          </p:nvSpPr>
          <p:spPr>
            <a:xfrm>
              <a:off x="5585988" y="3340729"/>
              <a:ext cx="642796" cy="2625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5486402" y="3259247"/>
              <a:ext cx="765081" cy="461665"/>
            </a:xfrm>
            <a:prstGeom prst="rect">
              <a:avLst/>
            </a:prstGeom>
            <a:noFill/>
          </p:spPr>
          <p:txBody>
            <a:bodyPr wrap="none" rtlCol="0">
              <a:spAutoFit/>
            </a:bodyPr>
            <a:lstStyle/>
            <a:p>
              <a:pPr algn="ctr"/>
              <a:r>
                <a:rPr lang="en-US" sz="1200" dirty="0" smtClean="0">
                  <a:solidFill>
                    <a:srgbClr val="800080"/>
                  </a:solidFill>
                  <a:latin typeface="Arial Black" pitchFamily="34" charset="0"/>
                </a:rPr>
                <a:t>13 Aug</a:t>
              </a:r>
            </a:p>
            <a:p>
              <a:pPr algn="ctr"/>
              <a:r>
                <a:rPr lang="en-US" sz="1200" dirty="0" smtClean="0">
                  <a:solidFill>
                    <a:srgbClr val="800080"/>
                  </a:solidFill>
                  <a:latin typeface="Arial Black" pitchFamily="34" charset="0"/>
                </a:rPr>
                <a:t>2013</a:t>
              </a:r>
              <a:endParaRPr lang="el-GR" sz="1200" dirty="0">
                <a:solidFill>
                  <a:srgbClr val="800080"/>
                </a:solidFill>
                <a:latin typeface="Arial Black" pitchFamily="34" charset="0"/>
              </a:endParaRPr>
            </a:p>
          </p:txBody>
        </p:sp>
        <p:sp>
          <p:nvSpPr>
            <p:cNvPr id="17" name="16 - Ορθογώνιο"/>
            <p:cNvSpPr/>
            <p:nvPr/>
          </p:nvSpPr>
          <p:spPr>
            <a:xfrm>
              <a:off x="3680238" y="4916525"/>
              <a:ext cx="4485988" cy="276999"/>
            </a:xfrm>
            <a:prstGeom prst="rect">
              <a:avLst/>
            </a:prstGeom>
          </p:spPr>
          <p:txBody>
            <a:bodyPr wrap="square">
              <a:spAutoFit/>
            </a:bodyPr>
            <a:lstStyle/>
            <a:p>
              <a:r>
                <a:rPr lang="en-US" sz="1200" b="1" dirty="0" smtClean="0">
                  <a:latin typeface="Arial Narrow" pitchFamily="34" charset="0"/>
                </a:rPr>
                <a:t>http://www.nature.com/srep/2013/130813/srep02421/full/srep02421.html</a:t>
              </a:r>
              <a:endParaRPr lang="el-GR" sz="1200" b="1" dirty="0">
                <a:latin typeface="Arial Narrow" pitchFamily="34" charset="0"/>
              </a:endParaRPr>
            </a:p>
          </p:txBody>
        </p:sp>
        <p:pic>
          <p:nvPicPr>
            <p:cNvPr id="102406" name="Picture 6" descr="http://www.santorini-greece.gr/santorini/santorini1.jpg"/>
            <p:cNvPicPr>
              <a:picLocks noChangeAspect="1" noChangeArrowheads="1"/>
            </p:cNvPicPr>
            <p:nvPr/>
          </p:nvPicPr>
          <p:blipFill>
            <a:blip r:embed="rId7" cstate="print"/>
            <a:srcRect/>
            <a:stretch>
              <a:fillRect/>
            </a:stretch>
          </p:blipFill>
          <p:spPr bwMode="auto">
            <a:xfrm>
              <a:off x="4462020" y="3621386"/>
              <a:ext cx="906903" cy="906903"/>
            </a:xfrm>
            <a:prstGeom prst="ellipse">
              <a:avLst/>
            </a:prstGeom>
            <a:ln>
              <a:noFill/>
            </a:ln>
            <a:effectLst>
              <a:softEdge rad="112500"/>
            </a:effectLst>
          </p:spPr>
        </p:pic>
        <p:pic>
          <p:nvPicPr>
            <p:cNvPr id="102410" name="Picture 10" descr="Volcanoes graphics"/>
            <p:cNvPicPr>
              <a:picLocks noChangeAspect="1" noChangeArrowheads="1" noCrop="1"/>
            </p:cNvPicPr>
            <p:nvPr/>
          </p:nvPicPr>
          <p:blipFill>
            <a:blip r:embed="rId8" cstate="print"/>
            <a:srcRect/>
            <a:stretch>
              <a:fillRect/>
            </a:stretch>
          </p:blipFill>
          <p:spPr bwMode="auto">
            <a:xfrm>
              <a:off x="5361318" y="3829600"/>
              <a:ext cx="952500" cy="121920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Picture 2" descr="http://www.wallng.com/images/2013/08/temple-landscape-alone-fantasy-nature-high-quality.jpg"/>
          <p:cNvPicPr>
            <a:picLocks noChangeAspect="1" noChangeArrowheads="1"/>
          </p:cNvPicPr>
          <p:nvPr/>
        </p:nvPicPr>
        <p:blipFill>
          <a:blip r:embed="rId2" cstate="print"/>
          <a:srcRect r="2125"/>
          <a:stretch>
            <a:fillRect/>
          </a:stretch>
        </p:blipFill>
        <p:spPr bwMode="auto">
          <a:xfrm flipH="1">
            <a:off x="-3" y="0"/>
            <a:ext cx="9144001" cy="6858000"/>
          </a:xfrm>
          <a:prstGeom prst="rect">
            <a:avLst/>
          </a:prstGeom>
          <a:noFill/>
        </p:spPr>
      </p:pic>
      <p:pic>
        <p:nvPicPr>
          <p:cNvPr id="19" name="Picture 4" descr="http://www.property-inspection.co/wp-content/uploads/2012/08/contact-man.png"/>
          <p:cNvPicPr>
            <a:picLocks noChangeAspect="1" noChangeArrowheads="1"/>
          </p:cNvPicPr>
          <p:nvPr/>
        </p:nvPicPr>
        <p:blipFill>
          <a:blip r:embed="rId3" cstate="print"/>
          <a:srcRect/>
          <a:stretch>
            <a:fillRect/>
          </a:stretch>
        </p:blipFill>
        <p:spPr bwMode="auto">
          <a:xfrm flipH="1">
            <a:off x="157249" y="1523999"/>
            <a:ext cx="3409950" cy="5334001"/>
          </a:xfrm>
          <a:prstGeom prst="rect">
            <a:avLst/>
          </a:prstGeom>
          <a:noFill/>
        </p:spPr>
      </p:pic>
      <p:pic>
        <p:nvPicPr>
          <p:cNvPr id="3" name="Picture 2" descr="http://britrish.files.wordpress.com/2011/10/traffic_lights_3_states.png?w=604"/>
          <p:cNvPicPr>
            <a:picLocks noChangeAspect="1" noChangeArrowheads="1"/>
          </p:cNvPicPr>
          <p:nvPr/>
        </p:nvPicPr>
        <p:blipFill>
          <a:blip r:embed="rId4" cstate="print"/>
          <a:srcRect l="5261" t="4849" r="68093" b="25476"/>
          <a:stretch>
            <a:fillRect/>
          </a:stretch>
        </p:blipFill>
        <p:spPr bwMode="auto">
          <a:xfrm>
            <a:off x="532170" y="1657451"/>
            <a:ext cx="1650466" cy="4057751"/>
          </a:xfrm>
          <a:prstGeom prst="rect">
            <a:avLst/>
          </a:prstGeom>
          <a:noFill/>
        </p:spPr>
      </p:pic>
      <p:sp>
        <p:nvSpPr>
          <p:cNvPr id="4" name="3 - TextBox"/>
          <p:cNvSpPr txBox="1"/>
          <p:nvPr/>
        </p:nvSpPr>
        <p:spPr>
          <a:xfrm>
            <a:off x="836609" y="1396896"/>
            <a:ext cx="949299" cy="4001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effectLst>
                  <a:outerShdw blurRad="76200" dist="50800" dir="5400000" algn="tl" rotWithShape="0">
                    <a:srgbClr val="000000">
                      <a:alpha val="65000"/>
                    </a:srgbClr>
                  </a:outerShdw>
                </a:effectLst>
                <a:latin typeface="Arial Black" pitchFamily="34" charset="0"/>
              </a:rPr>
              <a:t>HIGH</a:t>
            </a:r>
            <a:endParaRPr lang="el-GR" sz="2000" b="1" spc="50" dirty="0">
              <a:ln w="11430"/>
              <a:effectLst>
                <a:outerShdw blurRad="76200" dist="50800" dir="5400000" algn="tl" rotWithShape="0">
                  <a:srgbClr val="000000">
                    <a:alpha val="65000"/>
                  </a:srgbClr>
                </a:outerShdw>
              </a:effectLst>
              <a:latin typeface="Arial Black" pitchFamily="34" charset="0"/>
            </a:endParaRPr>
          </a:p>
        </p:txBody>
      </p:sp>
      <p:grpSp>
        <p:nvGrpSpPr>
          <p:cNvPr id="6" name="9 - Ομάδα"/>
          <p:cNvGrpSpPr/>
          <p:nvPr/>
        </p:nvGrpSpPr>
        <p:grpSpPr>
          <a:xfrm>
            <a:off x="3980464" y="2507767"/>
            <a:ext cx="1650466" cy="4046898"/>
            <a:chOff x="2092751" y="885711"/>
            <a:chExt cx="659876" cy="1659118"/>
          </a:xfrm>
        </p:grpSpPr>
        <p:pic>
          <p:nvPicPr>
            <p:cNvPr id="8" name="Picture 2" descr="http://britrish.files.wordpress.com/2011/10/traffic_lights_3_states.png?w=604"/>
            <p:cNvPicPr>
              <a:picLocks noChangeAspect="1" noChangeArrowheads="1"/>
            </p:cNvPicPr>
            <p:nvPr/>
          </p:nvPicPr>
          <p:blipFill>
            <a:blip r:embed="rId4" cstate="print"/>
            <a:srcRect l="66800" t="4849" r="6555" b="25476"/>
            <a:stretch>
              <a:fillRect/>
            </a:stretch>
          </p:blipFill>
          <p:spPr bwMode="auto">
            <a:xfrm>
              <a:off x="2092751" y="885711"/>
              <a:ext cx="659876" cy="1659118"/>
            </a:xfrm>
            <a:prstGeom prst="rect">
              <a:avLst/>
            </a:prstGeom>
            <a:noFill/>
          </p:spPr>
        </p:pic>
        <p:sp>
          <p:nvSpPr>
            <p:cNvPr id="9" name="8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6 - TextBox"/>
          <p:cNvSpPr txBox="1"/>
          <p:nvPr/>
        </p:nvSpPr>
        <p:spPr>
          <a:xfrm>
            <a:off x="3932714" y="2187880"/>
            <a:ext cx="1715278" cy="4001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effectLst>
                  <a:outerShdw blurRad="76200" dist="50800" dir="5400000" algn="tl" rotWithShape="0">
                    <a:srgbClr val="000000">
                      <a:alpha val="65000"/>
                    </a:srgbClr>
                  </a:outerShdw>
                </a:effectLst>
                <a:latin typeface="Arial Black" pitchFamily="34" charset="0"/>
              </a:rPr>
              <a:t>ELEVATED</a:t>
            </a:r>
            <a:endParaRPr lang="el-GR" sz="2000" b="1" spc="50" dirty="0">
              <a:ln w="11430"/>
              <a:effectLst>
                <a:outerShdw blurRad="76200" dist="50800" dir="5400000" algn="tl" rotWithShape="0">
                  <a:srgbClr val="000000">
                    <a:alpha val="65000"/>
                  </a:srgbClr>
                </a:outerShdw>
              </a:effectLst>
              <a:latin typeface="Arial Black" pitchFamily="34" charset="0"/>
            </a:endParaRPr>
          </a:p>
        </p:txBody>
      </p:sp>
      <p:pic>
        <p:nvPicPr>
          <p:cNvPr id="11" name="Picture 2" descr="http://britrish.files.wordpress.com/2011/10/traffic_lights_3_states.png?w=604"/>
          <p:cNvPicPr>
            <a:picLocks noChangeAspect="1" noChangeArrowheads="1"/>
          </p:cNvPicPr>
          <p:nvPr/>
        </p:nvPicPr>
        <p:blipFill>
          <a:blip r:embed="rId4" cstate="print"/>
          <a:srcRect l="36031" t="4849" r="36943" b="25476"/>
          <a:stretch>
            <a:fillRect/>
          </a:stretch>
        </p:blipFill>
        <p:spPr bwMode="auto">
          <a:xfrm>
            <a:off x="7053496" y="887947"/>
            <a:ext cx="1674045" cy="4057752"/>
          </a:xfrm>
          <a:prstGeom prst="rect">
            <a:avLst/>
          </a:prstGeom>
          <a:noFill/>
        </p:spPr>
      </p:pic>
      <p:sp>
        <p:nvSpPr>
          <p:cNvPr id="12" name="11 - TextBox"/>
          <p:cNvSpPr txBox="1"/>
          <p:nvPr/>
        </p:nvSpPr>
        <p:spPr>
          <a:xfrm>
            <a:off x="7462739" y="578029"/>
            <a:ext cx="836383" cy="4001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effectLst>
                  <a:outerShdw blurRad="76200" dist="50800" dir="5400000" algn="tl" rotWithShape="0">
                    <a:srgbClr val="000000">
                      <a:alpha val="65000"/>
                    </a:srgbClr>
                  </a:outerShdw>
                </a:effectLst>
                <a:latin typeface="Arial Black" pitchFamily="34" charset="0"/>
              </a:rPr>
              <a:t>LOW</a:t>
            </a:r>
            <a:endParaRPr lang="el-GR" sz="2000" b="1" spc="50" dirty="0">
              <a:ln w="11430"/>
              <a:effectLst>
                <a:outerShdw blurRad="76200" dist="50800" dir="5400000" algn="tl" rotWithShape="0">
                  <a:srgbClr val="000000">
                    <a:alpha val="65000"/>
                  </a:srgbClr>
                </a:outerShdw>
              </a:effectLst>
              <a:latin typeface="Arial Black" pitchFamily="34" charset="0"/>
            </a:endParaRPr>
          </a:p>
        </p:txBody>
      </p:sp>
      <p:pic>
        <p:nvPicPr>
          <p:cNvPr id="176130" name="Picture 2" descr=" Man Animation _ dinamobomb "/>
          <p:cNvPicPr>
            <a:picLocks noChangeAspect="1" noChangeArrowheads="1" noCrop="1"/>
          </p:cNvPicPr>
          <p:nvPr/>
        </p:nvPicPr>
        <p:blipFill>
          <a:blip r:embed="rId5" cstate="print"/>
          <a:srcRect/>
          <a:stretch>
            <a:fillRect/>
          </a:stretch>
        </p:blipFill>
        <p:spPr bwMode="auto">
          <a:xfrm>
            <a:off x="814831" y="2130929"/>
            <a:ext cx="902546" cy="902546"/>
          </a:xfrm>
          <a:prstGeom prst="rect">
            <a:avLst/>
          </a:prstGeom>
          <a:noFill/>
        </p:spPr>
      </p:pic>
      <p:pic>
        <p:nvPicPr>
          <p:cNvPr id="176134" name="Picture 6" descr="animated gif"/>
          <p:cNvPicPr>
            <a:picLocks noChangeAspect="1" noChangeArrowheads="1" noCrop="1"/>
          </p:cNvPicPr>
          <p:nvPr/>
        </p:nvPicPr>
        <p:blipFill>
          <a:blip r:embed="rId6" cstate="print"/>
          <a:srcRect/>
          <a:stretch>
            <a:fillRect/>
          </a:stretch>
        </p:blipFill>
        <p:spPr bwMode="auto">
          <a:xfrm>
            <a:off x="4311111" y="4143457"/>
            <a:ext cx="1000125" cy="762000"/>
          </a:xfrm>
          <a:prstGeom prst="rect">
            <a:avLst/>
          </a:prstGeom>
          <a:noFill/>
        </p:spPr>
      </p:pic>
      <p:pic>
        <p:nvPicPr>
          <p:cNvPr id="176136" name="Picture 8" descr="http://www.amazing-animations.com/animations/planets15.gif"/>
          <p:cNvPicPr>
            <a:picLocks noChangeAspect="1" noChangeArrowheads="1" noCrop="1"/>
          </p:cNvPicPr>
          <p:nvPr/>
        </p:nvPicPr>
        <p:blipFill>
          <a:blip r:embed="rId7" cstate="print"/>
          <a:srcRect/>
          <a:stretch>
            <a:fillRect/>
          </a:stretch>
        </p:blipFill>
        <p:spPr bwMode="auto">
          <a:xfrm>
            <a:off x="7298759" y="3521821"/>
            <a:ext cx="1219200" cy="1219201"/>
          </a:xfrm>
          <a:prstGeom prst="rect">
            <a:avLst/>
          </a:prstGeom>
          <a:noFill/>
        </p:spPr>
      </p:pic>
      <p:sp>
        <p:nvSpPr>
          <p:cNvPr id="20" name="19 - TextBox"/>
          <p:cNvSpPr txBox="1"/>
          <p:nvPr/>
        </p:nvSpPr>
        <p:spPr>
          <a:xfrm>
            <a:off x="28905" y="-185"/>
            <a:ext cx="4338688" cy="400110"/>
          </a:xfrm>
          <a:prstGeom prst="rect">
            <a:avLst/>
          </a:prstGeom>
          <a:noFill/>
        </p:spPr>
        <p:txBody>
          <a:bodyPr wrap="none" rtlCol="0">
            <a:spAutoFit/>
          </a:bodyPr>
          <a:lstStyle/>
          <a:p>
            <a:r>
              <a:rPr lang="en-US" sz="2000" dirty="0" smtClean="0">
                <a:solidFill>
                  <a:srgbClr val="FFC000"/>
                </a:solidFill>
                <a:latin typeface="Arial Black" pitchFamily="34" charset="0"/>
              </a:rPr>
              <a:t>Thank you for your attention !</a:t>
            </a:r>
            <a:endParaRPr lang="el-GR" sz="2000" dirty="0">
              <a:solidFill>
                <a:srgbClr val="FFC000"/>
              </a:solidFill>
              <a:latin typeface="Arial Black" pitchFamily="34" charset="0"/>
            </a:endParaRPr>
          </a:p>
        </p:txBody>
      </p:sp>
      <p:sp>
        <p:nvSpPr>
          <p:cNvPr id="21" name="20 - TextBox"/>
          <p:cNvSpPr txBox="1"/>
          <p:nvPr/>
        </p:nvSpPr>
        <p:spPr>
          <a:xfrm>
            <a:off x="228600" y="6400799"/>
            <a:ext cx="1754006" cy="338554"/>
          </a:xfrm>
          <a:prstGeom prst="rect">
            <a:avLst/>
          </a:prstGeom>
          <a:noFill/>
        </p:spPr>
        <p:txBody>
          <a:bodyPr wrap="none" rtlCol="0">
            <a:spAutoFit/>
          </a:bodyPr>
          <a:lstStyle/>
          <a:p>
            <a:r>
              <a:rPr lang="en-US" sz="1600" dirty="0" smtClean="0">
                <a:solidFill>
                  <a:schemeClr val="bg1"/>
                </a:solidFill>
                <a:latin typeface="Arial Narrow" pitchFamily="34" charset="0"/>
              </a:rPr>
              <a:t>igalatas@yahoo.com</a:t>
            </a:r>
            <a:endParaRPr lang="el-GR" sz="1600"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76130"/>
                                        </p:tgtEl>
                                        <p:attrNameLst>
                                          <p:attrName>style.visibility</p:attrName>
                                        </p:attrNameLst>
                                      </p:cBhvr>
                                      <p:to>
                                        <p:strVal val="visible"/>
                                      </p:to>
                                    </p:set>
                                    <p:animEffect transition="in" filter="dissolve">
                                      <p:cBhvr>
                                        <p:cTn id="16" dur="500"/>
                                        <p:tgtEl>
                                          <p:spTgt spid="176130"/>
                                        </p:tgtEl>
                                      </p:cBhvr>
                                    </p:animEffect>
                                  </p:childTnLst>
                                </p:cTn>
                              </p:par>
                              <p:par>
                                <p:cTn id="17" presetID="9" presetClass="entr" presetSubtype="0" fill="hold" nodeType="withEffect">
                                  <p:stCondLst>
                                    <p:cond delay="0"/>
                                  </p:stCondLst>
                                  <p:childTnLst>
                                    <p:set>
                                      <p:cBhvr>
                                        <p:cTn id="18" dur="1" fill="hold">
                                          <p:stCondLst>
                                            <p:cond delay="0"/>
                                          </p:stCondLst>
                                        </p:cTn>
                                        <p:tgtEl>
                                          <p:spTgt spid="176134"/>
                                        </p:tgtEl>
                                        <p:attrNameLst>
                                          <p:attrName>style.visibility</p:attrName>
                                        </p:attrNameLst>
                                      </p:cBhvr>
                                      <p:to>
                                        <p:strVal val="visible"/>
                                      </p:to>
                                    </p:set>
                                    <p:animEffect transition="in" filter="dissolve">
                                      <p:cBhvr>
                                        <p:cTn id="19" dur="500"/>
                                        <p:tgtEl>
                                          <p:spTgt spid="176134"/>
                                        </p:tgtEl>
                                      </p:cBhvr>
                                    </p:animEffect>
                                  </p:childTnLst>
                                </p:cTn>
                              </p:par>
                              <p:par>
                                <p:cTn id="20" presetID="9" presetClass="entr" presetSubtype="0" fill="hold" nodeType="withEffect">
                                  <p:stCondLst>
                                    <p:cond delay="0"/>
                                  </p:stCondLst>
                                  <p:childTnLst>
                                    <p:set>
                                      <p:cBhvr>
                                        <p:cTn id="21" dur="1" fill="hold">
                                          <p:stCondLst>
                                            <p:cond delay="0"/>
                                          </p:stCondLst>
                                        </p:cTn>
                                        <p:tgtEl>
                                          <p:spTgt spid="176136"/>
                                        </p:tgtEl>
                                        <p:attrNameLst>
                                          <p:attrName>style.visibility</p:attrName>
                                        </p:attrNameLst>
                                      </p:cBhvr>
                                      <p:to>
                                        <p:strVal val="visible"/>
                                      </p:to>
                                    </p:set>
                                    <p:animEffect transition="in" filter="dissolve">
                                      <p:cBhvr>
                                        <p:cTn id="22" dur="500"/>
                                        <p:tgtEl>
                                          <p:spTgt spid="176136"/>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0593" name="Picture 1"/>
          <p:cNvPicPr>
            <a:picLocks noChangeAspect="1" noChangeArrowheads="1"/>
          </p:cNvPicPr>
          <p:nvPr/>
        </p:nvPicPr>
        <p:blipFill>
          <a:blip r:embed="rId2" cstate="print"/>
          <a:srcRect l="50152" t="40780" r="14711" b="20340"/>
          <a:stretch>
            <a:fillRect/>
          </a:stretch>
        </p:blipFill>
        <p:spPr bwMode="auto">
          <a:xfrm>
            <a:off x="114300" y="1208602"/>
            <a:ext cx="4902634" cy="3390558"/>
          </a:xfrm>
          <a:prstGeom prst="rect">
            <a:avLst/>
          </a:prstGeom>
          <a:noFill/>
          <a:ln w="9525">
            <a:noFill/>
            <a:miter lim="800000"/>
            <a:headEnd/>
            <a:tailEnd/>
          </a:ln>
        </p:spPr>
      </p:pic>
      <p:sp>
        <p:nvSpPr>
          <p:cNvPr id="3" name="2 - TextBox"/>
          <p:cNvSpPr txBox="1"/>
          <p:nvPr/>
        </p:nvSpPr>
        <p:spPr>
          <a:xfrm>
            <a:off x="122201" y="263569"/>
            <a:ext cx="1142942" cy="307777"/>
          </a:xfrm>
          <a:prstGeom prst="rect">
            <a:avLst/>
          </a:prstGeom>
          <a:noFill/>
        </p:spPr>
        <p:txBody>
          <a:bodyPr wrap="none" rtlCol="0">
            <a:spAutoFit/>
          </a:bodyPr>
          <a:lstStyle/>
          <a:p>
            <a:r>
              <a:rPr lang="en-US" sz="1400" dirty="0" smtClean="0">
                <a:solidFill>
                  <a:schemeClr val="bg1"/>
                </a:solidFill>
                <a:latin typeface="Arial Black" pitchFamily="34" charset="0"/>
              </a:rPr>
              <a:t>Terrorism</a:t>
            </a:r>
            <a:endParaRPr lang="el-GR" sz="1400" dirty="0">
              <a:solidFill>
                <a:schemeClr val="bg1"/>
              </a:solidFill>
              <a:latin typeface="Arial Black" pitchFamily="34" charset="0"/>
            </a:endParaRPr>
          </a:p>
        </p:txBody>
      </p:sp>
      <p:pic>
        <p:nvPicPr>
          <p:cNvPr id="4" name="Picture 1"/>
          <p:cNvPicPr>
            <a:picLocks noChangeAspect="1" noChangeArrowheads="1"/>
          </p:cNvPicPr>
          <p:nvPr/>
        </p:nvPicPr>
        <p:blipFill>
          <a:blip r:embed="rId3" cstate="print"/>
          <a:srcRect l="32584" t="18869" r="33617" b="5848"/>
          <a:stretch>
            <a:fillRect/>
          </a:stretch>
        </p:blipFill>
        <p:spPr bwMode="auto">
          <a:xfrm>
            <a:off x="849562" y="1330859"/>
            <a:ext cx="709833" cy="9605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4 - TextBox"/>
          <p:cNvSpPr txBox="1"/>
          <p:nvPr/>
        </p:nvSpPr>
        <p:spPr>
          <a:xfrm>
            <a:off x="114300" y="869132"/>
            <a:ext cx="2498504" cy="307777"/>
          </a:xfrm>
          <a:prstGeom prst="rect">
            <a:avLst/>
          </a:prstGeom>
          <a:noFill/>
        </p:spPr>
        <p:txBody>
          <a:bodyPr wrap="none" rtlCol="0">
            <a:spAutoFit/>
          </a:bodyPr>
          <a:lstStyle/>
          <a:p>
            <a:r>
              <a:rPr lang="en-US" sz="1400" dirty="0" smtClean="0">
                <a:solidFill>
                  <a:srgbClr val="FF0000"/>
                </a:solidFill>
                <a:latin typeface="Arial Black" pitchFamily="34" charset="0"/>
              </a:rPr>
              <a:t>Types of weapons used</a:t>
            </a:r>
            <a:endParaRPr lang="el-GR" sz="1400" dirty="0">
              <a:solidFill>
                <a:srgbClr val="FF0000"/>
              </a:solidFill>
              <a:latin typeface="Arial Black" pitchFamily="34" charset="0"/>
            </a:endParaRPr>
          </a:p>
        </p:txBody>
      </p:sp>
      <p:sp>
        <p:nvSpPr>
          <p:cNvPr id="6" name="5 - Έλλειψη"/>
          <p:cNvSpPr/>
          <p:nvPr/>
        </p:nvSpPr>
        <p:spPr>
          <a:xfrm>
            <a:off x="4137434" y="1557196"/>
            <a:ext cx="742384" cy="362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1"/>
          <p:cNvPicPr>
            <a:picLocks noChangeAspect="1" noChangeArrowheads="1"/>
          </p:cNvPicPr>
          <p:nvPr/>
        </p:nvPicPr>
        <p:blipFill>
          <a:blip r:embed="rId4" cstate="print"/>
          <a:srcRect l="14374" t="46024" r="41520" b="8571"/>
          <a:stretch>
            <a:fillRect/>
          </a:stretch>
        </p:blipFill>
        <p:spPr bwMode="auto">
          <a:xfrm>
            <a:off x="2587735" y="2580238"/>
            <a:ext cx="6270280" cy="4034299"/>
          </a:xfrm>
          <a:prstGeom prst="rect">
            <a:avLst/>
          </a:prstGeom>
          <a:noFill/>
          <a:ln w="9525">
            <a:noFill/>
            <a:miter lim="800000"/>
            <a:headEnd/>
            <a:tailEnd/>
          </a:ln>
        </p:spPr>
      </p:pic>
      <p:sp>
        <p:nvSpPr>
          <p:cNvPr id="8" name="7 - Ορθογώνιο"/>
          <p:cNvSpPr/>
          <p:nvPr/>
        </p:nvSpPr>
        <p:spPr>
          <a:xfrm>
            <a:off x="4312389" y="3914206"/>
            <a:ext cx="4604994" cy="1815882"/>
          </a:xfrm>
          <a:prstGeom prst="rect">
            <a:avLst/>
          </a:prstGeom>
        </p:spPr>
        <p:txBody>
          <a:bodyPr wrap="square">
            <a:spAutoFit/>
          </a:bodyPr>
          <a:lstStyle/>
          <a:p>
            <a:r>
              <a:rPr lang="en-US" sz="1600" dirty="0" smtClean="0">
                <a:latin typeface="Arial Narrow" pitchFamily="34" charset="0"/>
              </a:rPr>
              <a:t>Small attacks involving &lt;10 terrorists has been increasing and accounts for almost </a:t>
            </a:r>
            <a:r>
              <a:rPr lang="en-US" sz="1600" b="1" dirty="0" smtClean="0">
                <a:latin typeface="Arial Narrow" pitchFamily="34" charset="0"/>
              </a:rPr>
              <a:t>100%</a:t>
            </a:r>
            <a:r>
              <a:rPr lang="en-US" sz="1600" dirty="0" smtClean="0">
                <a:latin typeface="Arial Narrow" pitchFamily="34" charset="0"/>
              </a:rPr>
              <a:t> of attacks;</a:t>
            </a:r>
          </a:p>
          <a:p>
            <a:r>
              <a:rPr lang="en-US" sz="1400" dirty="0" smtClean="0">
                <a:solidFill>
                  <a:srgbClr val="FF0000"/>
                </a:solidFill>
                <a:latin typeface="Arial Black" pitchFamily="34" charset="0"/>
              </a:rPr>
              <a:t>BUT</a:t>
            </a:r>
            <a:r>
              <a:rPr lang="en-US" sz="1600" dirty="0" smtClean="0">
                <a:latin typeface="Arial Narrow" pitchFamily="34" charset="0"/>
              </a:rPr>
              <a:t> the category of &gt;50 combatants has increased suggesting larger groups may be forming</a:t>
            </a:r>
          </a:p>
          <a:p>
            <a:r>
              <a:rPr lang="en-US" sz="1600" dirty="0" smtClean="0">
                <a:latin typeface="Arial Narrow" pitchFamily="34" charset="0"/>
              </a:rPr>
              <a:t>      </a:t>
            </a:r>
            <a:r>
              <a:rPr lang="en-US" sz="1600" b="1" dirty="0" smtClean="0">
                <a:latin typeface="Arial Narrow" pitchFamily="34" charset="0"/>
                <a:sym typeface="Wingdings"/>
              </a:rPr>
              <a:t></a:t>
            </a:r>
            <a:r>
              <a:rPr lang="en-US" sz="1600" dirty="0" smtClean="0">
                <a:latin typeface="Arial Narrow" pitchFamily="34" charset="0"/>
                <a:sym typeface="Wingdings"/>
              </a:rPr>
              <a:t> </a:t>
            </a:r>
            <a:r>
              <a:rPr lang="en-US" sz="1600" b="1" dirty="0" smtClean="0">
                <a:solidFill>
                  <a:srgbClr val="FF0000"/>
                </a:solidFill>
                <a:latin typeface="Arial Narrow" pitchFamily="34" charset="0"/>
              </a:rPr>
              <a:t>April 2011 </a:t>
            </a:r>
            <a:r>
              <a:rPr lang="en-US" sz="1600" dirty="0" smtClean="0">
                <a:latin typeface="Arial Narrow" pitchFamily="34" charset="0"/>
              </a:rPr>
              <a:t>– Communist Party of India – Maoist</a:t>
            </a:r>
          </a:p>
          <a:p>
            <a:r>
              <a:rPr lang="en-US" sz="1600" dirty="0" smtClean="0">
                <a:latin typeface="Arial Narrow" pitchFamily="34" charset="0"/>
              </a:rPr>
              <a:t>                                (CPI-M) conducted a terrorist act that</a:t>
            </a:r>
          </a:p>
          <a:p>
            <a:r>
              <a:rPr lang="en-US" sz="1600" dirty="0" smtClean="0">
                <a:latin typeface="Arial Narrow" pitchFamily="34" charset="0"/>
              </a:rPr>
              <a:t>                                involved </a:t>
            </a:r>
            <a:r>
              <a:rPr lang="en-US" sz="1600" b="1" u="sng" dirty="0" smtClean="0">
                <a:latin typeface="Arial Narrow" pitchFamily="34" charset="0"/>
              </a:rPr>
              <a:t>1000</a:t>
            </a:r>
            <a:r>
              <a:rPr lang="en-US" sz="1600" dirty="0" smtClean="0">
                <a:latin typeface="Arial Narrow" pitchFamily="34" charset="0"/>
              </a:rPr>
              <a:t> armed rebels</a:t>
            </a:r>
            <a:endParaRPr lang="en-US" sz="1600" dirty="0">
              <a:latin typeface="Arial Narrow" pitchFamily="34" charset="0"/>
            </a:endParaRPr>
          </a:p>
        </p:txBody>
      </p:sp>
      <p:sp>
        <p:nvSpPr>
          <p:cNvPr id="9" name="8 - TextBox"/>
          <p:cNvSpPr txBox="1"/>
          <p:nvPr/>
        </p:nvSpPr>
        <p:spPr>
          <a:xfrm>
            <a:off x="5771206" y="2198483"/>
            <a:ext cx="3065711" cy="307777"/>
          </a:xfrm>
          <a:prstGeom prst="rect">
            <a:avLst/>
          </a:prstGeom>
          <a:noFill/>
        </p:spPr>
        <p:txBody>
          <a:bodyPr wrap="none" rtlCol="0">
            <a:spAutoFit/>
          </a:bodyPr>
          <a:lstStyle/>
          <a:p>
            <a:r>
              <a:rPr lang="en-US" sz="1400" dirty="0" smtClean="0">
                <a:solidFill>
                  <a:srgbClr val="FF0000"/>
                </a:solidFill>
                <a:latin typeface="Arial Black" pitchFamily="34" charset="0"/>
              </a:rPr>
              <a:t>Number of terrorists involved</a:t>
            </a:r>
            <a:endParaRPr lang="el-GR" sz="1400" dirty="0">
              <a:solidFill>
                <a:srgbClr val="FF00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14886</TotalTime>
  <Words>5530</Words>
  <Application>Microsoft Office PowerPoint</Application>
  <PresentationFormat>Προβολή στην οθόνη (4:3)</PresentationFormat>
  <Paragraphs>874</Paragraphs>
  <Slides>82</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82</vt:i4>
      </vt:variant>
    </vt:vector>
  </HeadingPairs>
  <TitlesOfParts>
    <vt:vector size="83"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turbo_x</dc:creator>
  <cp:lastModifiedBy>turbo_x</cp:lastModifiedBy>
  <cp:revision>959</cp:revision>
  <dcterms:created xsi:type="dcterms:W3CDTF">2013-08-12T18:05:20Z</dcterms:created>
  <dcterms:modified xsi:type="dcterms:W3CDTF">2013-10-28T06:58:54Z</dcterms:modified>
</cp:coreProperties>
</file>