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447" r:id="rId2"/>
    <p:sldId id="448" r:id="rId3"/>
    <p:sldId id="430" r:id="rId4"/>
    <p:sldId id="431" r:id="rId5"/>
    <p:sldId id="257" r:id="rId6"/>
    <p:sldId id="396" r:id="rId7"/>
    <p:sldId id="263" r:id="rId8"/>
    <p:sldId id="261" r:id="rId9"/>
    <p:sldId id="470" r:id="rId10"/>
    <p:sldId id="304" r:id="rId11"/>
    <p:sldId id="264" r:id="rId12"/>
    <p:sldId id="262" r:id="rId13"/>
    <p:sldId id="266" r:id="rId14"/>
    <p:sldId id="265" r:id="rId15"/>
    <p:sldId id="298" r:id="rId16"/>
    <p:sldId id="270" r:id="rId17"/>
    <p:sldId id="271" r:id="rId18"/>
    <p:sldId id="386" r:id="rId19"/>
    <p:sldId id="299" r:id="rId20"/>
    <p:sldId id="273" r:id="rId21"/>
    <p:sldId id="300" r:id="rId22"/>
    <p:sldId id="387" r:id="rId23"/>
    <p:sldId id="471" r:id="rId24"/>
    <p:sldId id="278" r:id="rId25"/>
    <p:sldId id="275" r:id="rId26"/>
    <p:sldId id="276" r:id="rId27"/>
    <p:sldId id="473" r:id="rId28"/>
    <p:sldId id="277" r:id="rId29"/>
    <p:sldId id="303" r:id="rId30"/>
    <p:sldId id="282" r:id="rId31"/>
    <p:sldId id="284" r:id="rId32"/>
    <p:sldId id="450" r:id="rId33"/>
    <p:sldId id="285" r:id="rId34"/>
    <p:sldId id="286" r:id="rId35"/>
    <p:sldId id="288" r:id="rId36"/>
    <p:sldId id="289" r:id="rId37"/>
    <p:sldId id="290" r:id="rId38"/>
    <p:sldId id="291" r:id="rId39"/>
    <p:sldId id="306" r:id="rId40"/>
    <p:sldId id="292" r:id="rId41"/>
    <p:sldId id="293" r:id="rId42"/>
    <p:sldId id="294" r:id="rId43"/>
    <p:sldId id="404" r:id="rId44"/>
    <p:sldId id="295" r:id="rId45"/>
    <p:sldId id="296" r:id="rId46"/>
    <p:sldId id="307" r:id="rId47"/>
    <p:sldId id="312" r:id="rId48"/>
    <p:sldId id="315" r:id="rId49"/>
    <p:sldId id="316" r:id="rId50"/>
    <p:sldId id="318" r:id="rId51"/>
    <p:sldId id="319" r:id="rId52"/>
    <p:sldId id="320" r:id="rId53"/>
    <p:sldId id="323" r:id="rId54"/>
    <p:sldId id="326" r:id="rId55"/>
    <p:sldId id="321" r:id="rId56"/>
    <p:sldId id="327" r:id="rId57"/>
    <p:sldId id="362" r:id="rId58"/>
    <p:sldId id="331" r:id="rId5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CC0000"/>
    <a:srgbClr val="800080"/>
    <a:srgbClr val="006600"/>
    <a:srgbClr val="0000FF"/>
    <a:srgbClr val="996633"/>
    <a:srgbClr val="FFD03B"/>
    <a:srgbClr val="FDD37F"/>
    <a:srgbClr val="A50021"/>
    <a:srgbClr val="00FF00"/>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85" autoAdjust="0"/>
    <p:restoredTop sz="98432" autoAdjust="0"/>
  </p:normalViewPr>
  <p:slideViewPr>
    <p:cSldViewPr snapToGrid="0" showGuides="1">
      <p:cViewPr varScale="1">
        <p:scale>
          <a:sx n="105" d="100"/>
          <a:sy n="105" d="100"/>
        </p:scale>
        <p:origin x="-1278" y="-90"/>
      </p:cViewPr>
      <p:guideLst>
        <p:guide orient="horz" pos="1843"/>
        <p:guide pos="1270"/>
      </p:guideLst>
    </p:cSldViewPr>
  </p:slideViewPr>
  <p:notesTextViewPr>
    <p:cViewPr>
      <p:scale>
        <a:sx n="100" d="100"/>
        <a:sy n="100" d="100"/>
      </p:scale>
      <p:origin x="0" y="0"/>
    </p:cViewPr>
  </p:notesTextViewPr>
  <p:sorterViewPr>
    <p:cViewPr>
      <p:scale>
        <a:sx n="66" d="100"/>
        <a:sy n="66" d="100"/>
      </p:scale>
      <p:origin x="0" y="564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AD5D8-1D7B-4FD8-A916-20A097B0D82E}" type="doc">
      <dgm:prSet loTypeId="urn:microsoft.com/office/officeart/2005/8/layout/hierarchy1" loCatId="hierarchy" qsTypeId="urn:microsoft.com/office/officeart/2005/8/quickstyle/3d3" qsCatId="3D" csTypeId="urn:microsoft.com/office/officeart/2005/8/colors/colorful1" csCatId="colorful" phldr="1"/>
      <dgm:spPr/>
      <dgm:t>
        <a:bodyPr/>
        <a:lstStyle/>
        <a:p>
          <a:endParaRPr lang="el-GR"/>
        </a:p>
      </dgm:t>
    </dgm:pt>
    <dgm:pt modelId="{B5978E9F-3CB7-464F-80B2-38F12407A945}">
      <dgm:prSet phldrT="[Κείμενο]" custT="1"/>
      <dgm:spPr>
        <a:solidFill>
          <a:schemeClr val="accent2">
            <a:lumMod val="20000"/>
            <a:lumOff val="80000"/>
            <a:alpha val="90000"/>
          </a:schemeClr>
        </a:solidFill>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GTA</a:t>
          </a:r>
          <a:endParaRPr lang="el-GR"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dgm:t>
    </dgm:pt>
    <dgm:pt modelId="{618C317D-E56E-4360-AD06-66921C44C98B}" type="parTrans" cxnId="{885DE129-8E8F-41C1-95DC-737A10430274}">
      <dgm:prSet/>
      <dgm:spPr/>
      <dgm:t>
        <a:bodyPr/>
        <a:lstStyle/>
        <a:p>
          <a:endParaRPr lang="el-GR" sz="2000">
            <a:latin typeface="Arial Black" pitchFamily="34" charset="0"/>
          </a:endParaRPr>
        </a:p>
      </dgm:t>
    </dgm:pt>
    <dgm:pt modelId="{B00B7F3B-FDE1-4104-A250-96B7CDAA02C3}" type="sibTrans" cxnId="{885DE129-8E8F-41C1-95DC-737A10430274}">
      <dgm:prSet/>
      <dgm:spPr/>
      <dgm:t>
        <a:bodyPr/>
        <a:lstStyle/>
        <a:p>
          <a:endParaRPr lang="el-GR" sz="2000">
            <a:latin typeface="Arial Black" pitchFamily="34" charset="0"/>
          </a:endParaRPr>
        </a:p>
      </dgm:t>
    </dgm:pt>
    <dgm:pt modelId="{22058B26-D824-4C50-BA96-09491F0E5D6D}">
      <dgm:prSet phldrT="[Κείμενο]" custT="1"/>
      <dgm:spPr>
        <a:solidFill>
          <a:schemeClr val="accent3">
            <a:lumMod val="40000"/>
            <a:lumOff val="60000"/>
            <a:alpha val="90000"/>
          </a:schemeClr>
        </a:solidFill>
      </dgm:spPr>
      <dgm:t>
        <a:bodyPr/>
        <a:lstStyle/>
        <a:p>
          <a:r>
            <a:rPr lang="en-US" sz="1600" dirty="0" smtClean="0">
              <a:latin typeface="Arial Black" pitchFamily="34" charset="0"/>
            </a:rPr>
            <a:t>Terrestrial</a:t>
          </a:r>
        </a:p>
        <a:p>
          <a:r>
            <a:rPr lang="en-US" sz="1600" dirty="0" smtClean="0">
              <a:latin typeface="Arial Black" pitchFamily="34" charset="0"/>
            </a:rPr>
            <a:t>GTA</a:t>
          </a:r>
          <a:endParaRPr lang="el-GR" sz="1600" dirty="0">
            <a:latin typeface="Arial Black" pitchFamily="34" charset="0"/>
          </a:endParaRPr>
        </a:p>
      </dgm:t>
    </dgm:pt>
    <dgm:pt modelId="{FFC83EAA-88A3-41AB-BC35-41BF9F955B5D}" type="parTrans" cxnId="{5A416457-B6D0-4DBD-AF16-9C89E60D48E9}">
      <dgm:prSet/>
      <dgm:spPr/>
      <dgm:t>
        <a:bodyPr/>
        <a:lstStyle/>
        <a:p>
          <a:endParaRPr lang="el-GR" sz="2000">
            <a:latin typeface="Arial Black" pitchFamily="34" charset="0"/>
          </a:endParaRPr>
        </a:p>
      </dgm:t>
    </dgm:pt>
    <dgm:pt modelId="{949E25DE-6BDF-4678-867C-8F51D11C4BF6}" type="sibTrans" cxnId="{5A416457-B6D0-4DBD-AF16-9C89E60D48E9}">
      <dgm:prSet/>
      <dgm:spPr/>
      <dgm:t>
        <a:bodyPr/>
        <a:lstStyle/>
        <a:p>
          <a:endParaRPr lang="el-GR" sz="2000">
            <a:latin typeface="Arial Black" pitchFamily="34" charset="0"/>
          </a:endParaRPr>
        </a:p>
      </dgm:t>
    </dgm:pt>
    <dgm:pt modelId="{57001977-886A-44C2-82E6-E6447FECE591}">
      <dgm:prSet phldrT="[Κείμενο]" custT="1"/>
      <dgm:spPr>
        <a:solidFill>
          <a:schemeClr val="accent3">
            <a:lumMod val="40000"/>
            <a:lumOff val="60000"/>
            <a:alpha val="90000"/>
          </a:schemeClr>
        </a:solidFill>
      </dgm:spPr>
      <dgm:t>
        <a:bodyPr/>
        <a:lstStyle/>
        <a:p>
          <a:r>
            <a:rPr lang="en-US" sz="1600" dirty="0" smtClean="0">
              <a:solidFill>
                <a:srgbClr val="006600"/>
              </a:solidFill>
              <a:latin typeface="Arial Black" pitchFamily="34" charset="0"/>
            </a:rPr>
            <a:t>Natural</a:t>
          </a:r>
        </a:p>
        <a:p>
          <a:r>
            <a:rPr lang="en-US" sz="1400" dirty="0" smtClean="0">
              <a:latin typeface="Arial Black" pitchFamily="34" charset="0"/>
            </a:rPr>
            <a:t>T-GTA</a:t>
          </a:r>
          <a:endParaRPr lang="el-GR" sz="1400" dirty="0">
            <a:latin typeface="Arial Black" pitchFamily="34" charset="0"/>
          </a:endParaRPr>
        </a:p>
      </dgm:t>
    </dgm:pt>
    <dgm:pt modelId="{50F65A45-60A3-4682-8455-9A5879302FAE}" type="parTrans" cxnId="{CECB2828-30C8-462F-8EDE-2268C6398042}">
      <dgm:prSet/>
      <dgm:spPr>
        <a:ln>
          <a:solidFill>
            <a:srgbClr val="006600"/>
          </a:solidFill>
        </a:ln>
      </dgm:spPr>
      <dgm:t>
        <a:bodyPr/>
        <a:lstStyle/>
        <a:p>
          <a:endParaRPr lang="el-GR" sz="2000">
            <a:latin typeface="Arial Black" pitchFamily="34" charset="0"/>
          </a:endParaRPr>
        </a:p>
      </dgm:t>
    </dgm:pt>
    <dgm:pt modelId="{B610061B-0AF9-4913-8E44-E8B240623D38}" type="sibTrans" cxnId="{CECB2828-30C8-462F-8EDE-2268C6398042}">
      <dgm:prSet/>
      <dgm:spPr/>
      <dgm:t>
        <a:bodyPr/>
        <a:lstStyle/>
        <a:p>
          <a:endParaRPr lang="el-GR" sz="2000">
            <a:latin typeface="Arial Black" pitchFamily="34" charset="0"/>
          </a:endParaRPr>
        </a:p>
      </dgm:t>
    </dgm:pt>
    <dgm:pt modelId="{C08B3D39-3423-492D-A894-FF8B914C6F0C}">
      <dgm:prSet phldrT="[Κείμενο]" custT="1"/>
      <dgm:spPr>
        <a:solidFill>
          <a:schemeClr val="accent3">
            <a:lumMod val="40000"/>
            <a:lumOff val="60000"/>
            <a:alpha val="90000"/>
          </a:schemeClr>
        </a:solidFill>
      </dgm:spPr>
      <dgm:t>
        <a:bodyPr/>
        <a:lstStyle/>
        <a:p>
          <a:r>
            <a:rPr lang="en-US" sz="1600" dirty="0" smtClean="0">
              <a:solidFill>
                <a:srgbClr val="006600"/>
              </a:solidFill>
              <a:latin typeface="Arial Black" pitchFamily="34" charset="0"/>
            </a:rPr>
            <a:t>Man-made</a:t>
          </a:r>
        </a:p>
        <a:p>
          <a:r>
            <a:rPr lang="en-US" sz="1400" dirty="0" smtClean="0">
              <a:latin typeface="Arial Black" pitchFamily="34" charset="0"/>
            </a:rPr>
            <a:t>T-GTA</a:t>
          </a:r>
          <a:endParaRPr lang="el-GR" sz="1400" dirty="0">
            <a:latin typeface="Arial Black" pitchFamily="34" charset="0"/>
          </a:endParaRPr>
        </a:p>
      </dgm:t>
    </dgm:pt>
    <dgm:pt modelId="{64A67EB9-7965-478A-AA48-16CF2549C6B4}" type="parTrans" cxnId="{1B2EBDB3-E5AF-4BED-A67A-A8A9ECBB0581}">
      <dgm:prSet/>
      <dgm:spPr>
        <a:ln>
          <a:solidFill>
            <a:srgbClr val="006600"/>
          </a:solidFill>
        </a:ln>
      </dgm:spPr>
      <dgm:t>
        <a:bodyPr/>
        <a:lstStyle/>
        <a:p>
          <a:endParaRPr lang="el-GR" sz="2000">
            <a:latin typeface="Arial Black" pitchFamily="34" charset="0"/>
          </a:endParaRPr>
        </a:p>
      </dgm:t>
    </dgm:pt>
    <dgm:pt modelId="{E7C83B07-41B2-4989-8A06-80B1E705DAFB}" type="sibTrans" cxnId="{1B2EBDB3-E5AF-4BED-A67A-A8A9ECBB0581}">
      <dgm:prSet/>
      <dgm:spPr/>
      <dgm:t>
        <a:bodyPr/>
        <a:lstStyle/>
        <a:p>
          <a:endParaRPr lang="el-GR" sz="2000">
            <a:latin typeface="Arial Black" pitchFamily="34" charset="0"/>
          </a:endParaRPr>
        </a:p>
      </dgm:t>
    </dgm:pt>
    <dgm:pt modelId="{B8109200-4656-4316-9D18-2384FE9076F2}">
      <dgm:prSet phldrT="[Κείμενο]" custT="1"/>
      <dgm:spPr>
        <a:solidFill>
          <a:schemeClr val="tx2">
            <a:lumMod val="20000"/>
            <a:lumOff val="80000"/>
            <a:alpha val="90000"/>
          </a:schemeClr>
        </a:solidFill>
      </dgm:spPr>
      <dgm:t>
        <a:bodyPr/>
        <a:lstStyle/>
        <a:p>
          <a:r>
            <a:rPr lang="en-US" sz="1600" dirty="0" smtClean="0">
              <a:latin typeface="Arial Black" pitchFamily="34" charset="0"/>
            </a:rPr>
            <a:t>Extra</a:t>
          </a:r>
        </a:p>
        <a:p>
          <a:r>
            <a:rPr lang="en-US" sz="1600" dirty="0" smtClean="0">
              <a:latin typeface="Arial Black" pitchFamily="34" charset="0"/>
            </a:rPr>
            <a:t>Terrestrial</a:t>
          </a:r>
        </a:p>
        <a:p>
          <a:r>
            <a:rPr lang="en-US" sz="1600" dirty="0" smtClean="0">
              <a:latin typeface="Arial Black" pitchFamily="34" charset="0"/>
            </a:rPr>
            <a:t>GTA</a:t>
          </a:r>
          <a:endParaRPr lang="el-GR" sz="1600" dirty="0">
            <a:latin typeface="Arial Black" pitchFamily="34" charset="0"/>
          </a:endParaRPr>
        </a:p>
      </dgm:t>
    </dgm:pt>
    <dgm:pt modelId="{5F3ED26C-E854-4BA9-9193-3DE9071DEE3D}" type="parTrans" cxnId="{E90A0CAC-EAFB-4590-B66E-8928C967EFD1}">
      <dgm:prSet/>
      <dgm:spPr>
        <a:ln>
          <a:solidFill>
            <a:srgbClr val="0000FF"/>
          </a:solidFill>
        </a:ln>
      </dgm:spPr>
      <dgm:t>
        <a:bodyPr/>
        <a:lstStyle/>
        <a:p>
          <a:endParaRPr lang="el-GR" sz="2000">
            <a:latin typeface="Arial Black" pitchFamily="34" charset="0"/>
          </a:endParaRPr>
        </a:p>
      </dgm:t>
    </dgm:pt>
    <dgm:pt modelId="{003DEA73-2CFE-4B9D-8CED-CB67D0FB9580}" type="sibTrans" cxnId="{E90A0CAC-EAFB-4590-B66E-8928C967EFD1}">
      <dgm:prSet/>
      <dgm:spPr/>
      <dgm:t>
        <a:bodyPr/>
        <a:lstStyle/>
        <a:p>
          <a:endParaRPr lang="el-GR" sz="2000">
            <a:latin typeface="Arial Black" pitchFamily="34" charset="0"/>
          </a:endParaRPr>
        </a:p>
      </dgm:t>
    </dgm:pt>
    <dgm:pt modelId="{B6100A97-A465-4B16-9588-B273A74997B9}">
      <dgm:prSet phldrT="[Κείμενο]" custT="1"/>
      <dgm:spPr>
        <a:solidFill>
          <a:schemeClr val="accent3">
            <a:lumMod val="40000"/>
            <a:lumOff val="60000"/>
            <a:alpha val="90000"/>
          </a:schemeClr>
        </a:solidFill>
      </dgm:spPr>
      <dgm:t>
        <a:bodyPr/>
        <a:lstStyle/>
        <a:p>
          <a:r>
            <a:rPr lang="en-US" sz="1600" dirty="0" smtClean="0">
              <a:solidFill>
                <a:srgbClr val="006600"/>
              </a:solidFill>
              <a:latin typeface="Arial Black" pitchFamily="34" charset="0"/>
            </a:rPr>
            <a:t>Combined</a:t>
          </a:r>
        </a:p>
        <a:p>
          <a:r>
            <a:rPr lang="en-US" sz="1400" dirty="0" smtClean="0">
              <a:latin typeface="Arial Black" pitchFamily="34" charset="0"/>
            </a:rPr>
            <a:t>T-GTA</a:t>
          </a:r>
          <a:endParaRPr lang="el-GR" sz="1400" dirty="0">
            <a:latin typeface="Arial Black" pitchFamily="34" charset="0"/>
          </a:endParaRPr>
        </a:p>
      </dgm:t>
    </dgm:pt>
    <dgm:pt modelId="{B8EEF430-44CD-4AA0-8CB9-C3AB9EACD087}" type="parTrans" cxnId="{035802A0-94F4-4789-8FC2-36C0A0B48AB9}">
      <dgm:prSet/>
      <dgm:spPr>
        <a:ln>
          <a:solidFill>
            <a:srgbClr val="006600"/>
          </a:solidFill>
        </a:ln>
      </dgm:spPr>
      <dgm:t>
        <a:bodyPr/>
        <a:lstStyle/>
        <a:p>
          <a:endParaRPr lang="el-GR" sz="2000">
            <a:latin typeface="Arial Black" pitchFamily="34" charset="0"/>
          </a:endParaRPr>
        </a:p>
      </dgm:t>
    </dgm:pt>
    <dgm:pt modelId="{8EE10E6F-B331-40DA-89C2-4BBA76A1D544}" type="sibTrans" cxnId="{035802A0-94F4-4789-8FC2-36C0A0B48AB9}">
      <dgm:prSet/>
      <dgm:spPr/>
      <dgm:t>
        <a:bodyPr/>
        <a:lstStyle/>
        <a:p>
          <a:endParaRPr lang="el-GR" sz="2000">
            <a:latin typeface="Arial Black" pitchFamily="34" charset="0"/>
          </a:endParaRPr>
        </a:p>
      </dgm:t>
    </dgm:pt>
    <dgm:pt modelId="{B6BBD36C-6180-4C53-89E5-2C0DB09CF0F9}">
      <dgm:prSet custT="1"/>
      <dgm:spPr>
        <a:solidFill>
          <a:schemeClr val="accent3">
            <a:lumMod val="40000"/>
            <a:lumOff val="60000"/>
            <a:alpha val="90000"/>
          </a:schemeClr>
        </a:solidFill>
      </dgm:spPr>
      <dgm:t>
        <a:bodyPr/>
        <a:lstStyle/>
        <a:p>
          <a:r>
            <a:rPr lang="en-US" sz="1600" dirty="0" smtClean="0">
              <a:solidFill>
                <a:srgbClr val="006600"/>
              </a:solidFill>
              <a:latin typeface="Arial Black" pitchFamily="34" charset="0"/>
            </a:rPr>
            <a:t>Governance</a:t>
          </a:r>
        </a:p>
        <a:p>
          <a:r>
            <a:rPr lang="en-US" sz="1600" dirty="0" smtClean="0">
              <a:latin typeface="Arial Black" pitchFamily="34" charset="0"/>
            </a:rPr>
            <a:t>T-GTA</a:t>
          </a:r>
          <a:endParaRPr lang="el-GR" sz="1600" dirty="0">
            <a:latin typeface="Arial Black" pitchFamily="34" charset="0"/>
          </a:endParaRPr>
        </a:p>
      </dgm:t>
    </dgm:pt>
    <dgm:pt modelId="{D929F4D5-679B-4002-8885-68EDE2E2D4E1}" type="parTrans" cxnId="{9491D2B6-21E7-4B0A-9320-91C97F4968D7}">
      <dgm:prSet/>
      <dgm:spPr>
        <a:ln>
          <a:solidFill>
            <a:srgbClr val="006600"/>
          </a:solidFill>
        </a:ln>
      </dgm:spPr>
      <dgm:t>
        <a:bodyPr/>
        <a:lstStyle/>
        <a:p>
          <a:endParaRPr lang="el-GR"/>
        </a:p>
      </dgm:t>
    </dgm:pt>
    <dgm:pt modelId="{80B18722-AE06-4D4F-8C46-D2E234F24664}" type="sibTrans" cxnId="{9491D2B6-21E7-4B0A-9320-91C97F4968D7}">
      <dgm:prSet/>
      <dgm:spPr/>
      <dgm:t>
        <a:bodyPr/>
        <a:lstStyle/>
        <a:p>
          <a:endParaRPr lang="el-GR"/>
        </a:p>
      </dgm:t>
    </dgm:pt>
    <dgm:pt modelId="{60A6DCBA-1644-4EB8-88BF-5F2D5C8F9A6F}" type="pres">
      <dgm:prSet presAssocID="{F26AD5D8-1D7B-4FD8-A916-20A097B0D82E}" presName="hierChild1" presStyleCnt="0">
        <dgm:presLayoutVars>
          <dgm:chPref val="1"/>
          <dgm:dir/>
          <dgm:animOne val="branch"/>
          <dgm:animLvl val="lvl"/>
          <dgm:resizeHandles/>
        </dgm:presLayoutVars>
      </dgm:prSet>
      <dgm:spPr/>
      <dgm:t>
        <a:bodyPr/>
        <a:lstStyle/>
        <a:p>
          <a:endParaRPr lang="el-GR"/>
        </a:p>
      </dgm:t>
    </dgm:pt>
    <dgm:pt modelId="{05EB2ADD-847D-482B-B666-CD47FD9E1EAF}" type="pres">
      <dgm:prSet presAssocID="{B5978E9F-3CB7-464F-80B2-38F12407A945}" presName="hierRoot1" presStyleCnt="0"/>
      <dgm:spPr/>
    </dgm:pt>
    <dgm:pt modelId="{88765F79-81ED-4936-B0A2-5B70C55F9D57}" type="pres">
      <dgm:prSet presAssocID="{B5978E9F-3CB7-464F-80B2-38F12407A945}" presName="composite" presStyleCnt="0"/>
      <dgm:spPr/>
    </dgm:pt>
    <dgm:pt modelId="{CC0FB4DE-DF48-4A00-B329-9DCC2D0677B7}" type="pres">
      <dgm:prSet presAssocID="{B5978E9F-3CB7-464F-80B2-38F12407A945}" presName="background" presStyleLbl="node0" presStyleIdx="0" presStyleCnt="1"/>
      <dgm:spPr>
        <a:solidFill>
          <a:srgbClr val="FF0000"/>
        </a:solidFill>
      </dgm:spPr>
    </dgm:pt>
    <dgm:pt modelId="{0179516D-AE35-4C09-A526-C8163D830C29}" type="pres">
      <dgm:prSet presAssocID="{B5978E9F-3CB7-464F-80B2-38F12407A945}" presName="text" presStyleLbl="fgAcc0" presStyleIdx="0" presStyleCnt="1">
        <dgm:presLayoutVars>
          <dgm:chPref val="3"/>
        </dgm:presLayoutVars>
      </dgm:prSet>
      <dgm:spPr/>
      <dgm:t>
        <a:bodyPr/>
        <a:lstStyle/>
        <a:p>
          <a:endParaRPr lang="el-GR"/>
        </a:p>
      </dgm:t>
    </dgm:pt>
    <dgm:pt modelId="{8390B299-AFDA-4169-B7D9-0416EB0042BA}" type="pres">
      <dgm:prSet presAssocID="{B5978E9F-3CB7-464F-80B2-38F12407A945}" presName="hierChild2" presStyleCnt="0"/>
      <dgm:spPr/>
    </dgm:pt>
    <dgm:pt modelId="{C1484930-9525-4FC1-A05B-C7B803C887C0}" type="pres">
      <dgm:prSet presAssocID="{FFC83EAA-88A3-41AB-BC35-41BF9F955B5D}" presName="Name10" presStyleLbl="parChTrans1D2" presStyleIdx="0" presStyleCnt="2"/>
      <dgm:spPr/>
      <dgm:t>
        <a:bodyPr/>
        <a:lstStyle/>
        <a:p>
          <a:endParaRPr lang="el-GR"/>
        </a:p>
      </dgm:t>
    </dgm:pt>
    <dgm:pt modelId="{D0612FC8-1784-473A-B7FD-DA513A94D848}" type="pres">
      <dgm:prSet presAssocID="{22058B26-D824-4C50-BA96-09491F0E5D6D}" presName="hierRoot2" presStyleCnt="0"/>
      <dgm:spPr/>
    </dgm:pt>
    <dgm:pt modelId="{2E66F6C8-5044-4DB2-BBE4-1964534E2C71}" type="pres">
      <dgm:prSet presAssocID="{22058B26-D824-4C50-BA96-09491F0E5D6D}" presName="composite2" presStyleCnt="0"/>
      <dgm:spPr/>
    </dgm:pt>
    <dgm:pt modelId="{A5188B48-BDAD-4403-B05F-C6664AB81794}" type="pres">
      <dgm:prSet presAssocID="{22058B26-D824-4C50-BA96-09491F0E5D6D}" presName="background2" presStyleLbl="node2" presStyleIdx="0" presStyleCnt="2"/>
      <dgm:spPr>
        <a:solidFill>
          <a:srgbClr val="006600"/>
        </a:solidFill>
      </dgm:spPr>
    </dgm:pt>
    <dgm:pt modelId="{6262CEA4-BA1E-4673-ACDD-E523B2B188D3}" type="pres">
      <dgm:prSet presAssocID="{22058B26-D824-4C50-BA96-09491F0E5D6D}" presName="text2" presStyleLbl="fgAcc2" presStyleIdx="0" presStyleCnt="2">
        <dgm:presLayoutVars>
          <dgm:chPref val="3"/>
        </dgm:presLayoutVars>
      </dgm:prSet>
      <dgm:spPr/>
      <dgm:t>
        <a:bodyPr/>
        <a:lstStyle/>
        <a:p>
          <a:endParaRPr lang="el-GR"/>
        </a:p>
      </dgm:t>
    </dgm:pt>
    <dgm:pt modelId="{C86CEFB3-921A-4D64-A61E-2965482B885B}" type="pres">
      <dgm:prSet presAssocID="{22058B26-D824-4C50-BA96-09491F0E5D6D}" presName="hierChild3" presStyleCnt="0"/>
      <dgm:spPr/>
    </dgm:pt>
    <dgm:pt modelId="{E9B113A0-3067-44DD-97BD-C366B7F1808D}" type="pres">
      <dgm:prSet presAssocID="{50F65A45-60A3-4682-8455-9A5879302FAE}" presName="Name17" presStyleLbl="parChTrans1D3" presStyleIdx="0" presStyleCnt="4"/>
      <dgm:spPr/>
      <dgm:t>
        <a:bodyPr/>
        <a:lstStyle/>
        <a:p>
          <a:endParaRPr lang="el-GR"/>
        </a:p>
      </dgm:t>
    </dgm:pt>
    <dgm:pt modelId="{65F1A3C0-0800-47EC-B28A-CE8567C7C697}" type="pres">
      <dgm:prSet presAssocID="{57001977-886A-44C2-82E6-E6447FECE591}" presName="hierRoot3" presStyleCnt="0"/>
      <dgm:spPr/>
    </dgm:pt>
    <dgm:pt modelId="{647AA258-D086-4FE8-8E2D-0E835D42D0BB}" type="pres">
      <dgm:prSet presAssocID="{57001977-886A-44C2-82E6-E6447FECE591}" presName="composite3" presStyleCnt="0"/>
      <dgm:spPr/>
    </dgm:pt>
    <dgm:pt modelId="{DC470DF0-3F8B-4F41-A6A5-191365CDDC7C}" type="pres">
      <dgm:prSet presAssocID="{57001977-886A-44C2-82E6-E6447FECE591}" presName="background3" presStyleLbl="node3" presStyleIdx="0" presStyleCnt="4"/>
      <dgm:spPr>
        <a:solidFill>
          <a:srgbClr val="006600"/>
        </a:solidFill>
      </dgm:spPr>
    </dgm:pt>
    <dgm:pt modelId="{C8C9D384-FE40-4074-841C-F2D3AEE57CCE}" type="pres">
      <dgm:prSet presAssocID="{57001977-886A-44C2-82E6-E6447FECE591}" presName="text3" presStyleLbl="fgAcc3" presStyleIdx="0" presStyleCnt="4">
        <dgm:presLayoutVars>
          <dgm:chPref val="3"/>
        </dgm:presLayoutVars>
      </dgm:prSet>
      <dgm:spPr/>
      <dgm:t>
        <a:bodyPr/>
        <a:lstStyle/>
        <a:p>
          <a:endParaRPr lang="el-GR"/>
        </a:p>
      </dgm:t>
    </dgm:pt>
    <dgm:pt modelId="{303BB0B6-5C2E-41F2-9F2A-D7DD9C096F57}" type="pres">
      <dgm:prSet presAssocID="{57001977-886A-44C2-82E6-E6447FECE591}" presName="hierChild4" presStyleCnt="0"/>
      <dgm:spPr/>
    </dgm:pt>
    <dgm:pt modelId="{B11F8D49-C66A-49D5-8D02-BB3B5BB2CAE5}" type="pres">
      <dgm:prSet presAssocID="{64A67EB9-7965-478A-AA48-16CF2549C6B4}" presName="Name17" presStyleLbl="parChTrans1D3" presStyleIdx="1" presStyleCnt="4"/>
      <dgm:spPr/>
      <dgm:t>
        <a:bodyPr/>
        <a:lstStyle/>
        <a:p>
          <a:endParaRPr lang="el-GR"/>
        </a:p>
      </dgm:t>
    </dgm:pt>
    <dgm:pt modelId="{11473838-ECFF-4EC8-8F97-A9B6B852064F}" type="pres">
      <dgm:prSet presAssocID="{C08B3D39-3423-492D-A894-FF8B914C6F0C}" presName="hierRoot3" presStyleCnt="0"/>
      <dgm:spPr/>
    </dgm:pt>
    <dgm:pt modelId="{1E2BE101-7C53-4F15-99C9-E73FD0EB1D20}" type="pres">
      <dgm:prSet presAssocID="{C08B3D39-3423-492D-A894-FF8B914C6F0C}" presName="composite3" presStyleCnt="0"/>
      <dgm:spPr/>
    </dgm:pt>
    <dgm:pt modelId="{FC06E977-D063-4F6B-9D0C-857CDD1244B7}" type="pres">
      <dgm:prSet presAssocID="{C08B3D39-3423-492D-A894-FF8B914C6F0C}" presName="background3" presStyleLbl="node3" presStyleIdx="1" presStyleCnt="4"/>
      <dgm:spPr>
        <a:solidFill>
          <a:srgbClr val="006600"/>
        </a:solidFill>
      </dgm:spPr>
    </dgm:pt>
    <dgm:pt modelId="{986C82C9-0950-4B56-93C7-8615EE903A76}" type="pres">
      <dgm:prSet presAssocID="{C08B3D39-3423-492D-A894-FF8B914C6F0C}" presName="text3" presStyleLbl="fgAcc3" presStyleIdx="1" presStyleCnt="4">
        <dgm:presLayoutVars>
          <dgm:chPref val="3"/>
        </dgm:presLayoutVars>
      </dgm:prSet>
      <dgm:spPr/>
      <dgm:t>
        <a:bodyPr/>
        <a:lstStyle/>
        <a:p>
          <a:endParaRPr lang="el-GR"/>
        </a:p>
      </dgm:t>
    </dgm:pt>
    <dgm:pt modelId="{40A1FFE6-E90A-4546-9179-FEB8A7FD142C}" type="pres">
      <dgm:prSet presAssocID="{C08B3D39-3423-492D-A894-FF8B914C6F0C}" presName="hierChild4" presStyleCnt="0"/>
      <dgm:spPr/>
    </dgm:pt>
    <dgm:pt modelId="{BFD910C1-947B-4C80-B0A2-C9FD13B1A24D}" type="pres">
      <dgm:prSet presAssocID="{5F3ED26C-E854-4BA9-9193-3DE9071DEE3D}" presName="Name10" presStyleLbl="parChTrans1D2" presStyleIdx="1" presStyleCnt="2"/>
      <dgm:spPr/>
      <dgm:t>
        <a:bodyPr/>
        <a:lstStyle/>
        <a:p>
          <a:endParaRPr lang="el-GR"/>
        </a:p>
      </dgm:t>
    </dgm:pt>
    <dgm:pt modelId="{C51B37C4-AB85-4547-84FE-C3DF00B4D2C1}" type="pres">
      <dgm:prSet presAssocID="{B8109200-4656-4316-9D18-2384FE9076F2}" presName="hierRoot2" presStyleCnt="0"/>
      <dgm:spPr/>
    </dgm:pt>
    <dgm:pt modelId="{432F3ACC-47D3-4AE8-8149-0D49C849968D}" type="pres">
      <dgm:prSet presAssocID="{B8109200-4656-4316-9D18-2384FE9076F2}" presName="composite2" presStyleCnt="0"/>
      <dgm:spPr/>
    </dgm:pt>
    <dgm:pt modelId="{0D837695-49BE-4DC2-800F-92DE258D0F9A}" type="pres">
      <dgm:prSet presAssocID="{B8109200-4656-4316-9D18-2384FE9076F2}" presName="background2" presStyleLbl="node2" presStyleIdx="1" presStyleCnt="2"/>
      <dgm:spPr>
        <a:solidFill>
          <a:srgbClr val="0000FF"/>
        </a:solidFill>
      </dgm:spPr>
    </dgm:pt>
    <dgm:pt modelId="{4F74D538-9A19-4161-B9CF-8B0923C16EA8}" type="pres">
      <dgm:prSet presAssocID="{B8109200-4656-4316-9D18-2384FE9076F2}" presName="text2" presStyleLbl="fgAcc2" presStyleIdx="1" presStyleCnt="2">
        <dgm:presLayoutVars>
          <dgm:chPref val="3"/>
        </dgm:presLayoutVars>
      </dgm:prSet>
      <dgm:spPr/>
      <dgm:t>
        <a:bodyPr/>
        <a:lstStyle/>
        <a:p>
          <a:endParaRPr lang="el-GR"/>
        </a:p>
      </dgm:t>
    </dgm:pt>
    <dgm:pt modelId="{33AD6D8D-8F73-482B-8D1C-A2C130B35E5F}" type="pres">
      <dgm:prSet presAssocID="{B8109200-4656-4316-9D18-2384FE9076F2}" presName="hierChild3" presStyleCnt="0"/>
      <dgm:spPr/>
    </dgm:pt>
    <dgm:pt modelId="{E1236903-62F1-46EF-A720-C8820A1E3E04}" type="pres">
      <dgm:prSet presAssocID="{B8EEF430-44CD-4AA0-8CB9-C3AB9EACD087}" presName="Name17" presStyleLbl="parChTrans1D3" presStyleIdx="2" presStyleCnt="4"/>
      <dgm:spPr/>
      <dgm:t>
        <a:bodyPr/>
        <a:lstStyle/>
        <a:p>
          <a:endParaRPr lang="el-GR"/>
        </a:p>
      </dgm:t>
    </dgm:pt>
    <dgm:pt modelId="{FDF4DC4D-20C1-4A74-BAFD-9B39B13A690B}" type="pres">
      <dgm:prSet presAssocID="{B6100A97-A465-4B16-9588-B273A74997B9}" presName="hierRoot3" presStyleCnt="0"/>
      <dgm:spPr/>
    </dgm:pt>
    <dgm:pt modelId="{5A9B1AB3-FCCC-473F-953C-EE60C7B7DB43}" type="pres">
      <dgm:prSet presAssocID="{B6100A97-A465-4B16-9588-B273A74997B9}" presName="composite3" presStyleCnt="0"/>
      <dgm:spPr/>
    </dgm:pt>
    <dgm:pt modelId="{D6F48BCF-057B-4D82-8948-09C084159044}" type="pres">
      <dgm:prSet presAssocID="{B6100A97-A465-4B16-9588-B273A74997B9}" presName="background3" presStyleLbl="node3" presStyleIdx="2" presStyleCnt="4"/>
      <dgm:spPr>
        <a:solidFill>
          <a:srgbClr val="006600"/>
        </a:solidFill>
      </dgm:spPr>
    </dgm:pt>
    <dgm:pt modelId="{2C920A31-47B0-4F26-9A99-6251C7192572}" type="pres">
      <dgm:prSet presAssocID="{B6100A97-A465-4B16-9588-B273A74997B9}" presName="text3" presStyleLbl="fgAcc3" presStyleIdx="2" presStyleCnt="4">
        <dgm:presLayoutVars>
          <dgm:chPref val="3"/>
        </dgm:presLayoutVars>
      </dgm:prSet>
      <dgm:spPr/>
      <dgm:t>
        <a:bodyPr/>
        <a:lstStyle/>
        <a:p>
          <a:endParaRPr lang="el-GR"/>
        </a:p>
      </dgm:t>
    </dgm:pt>
    <dgm:pt modelId="{2EE8C26B-F873-4329-A8DE-CE202920B09B}" type="pres">
      <dgm:prSet presAssocID="{B6100A97-A465-4B16-9588-B273A74997B9}" presName="hierChild4" presStyleCnt="0"/>
      <dgm:spPr/>
    </dgm:pt>
    <dgm:pt modelId="{58DEE98F-B071-4882-A5AA-04B4C1865D84}" type="pres">
      <dgm:prSet presAssocID="{D929F4D5-679B-4002-8885-68EDE2E2D4E1}" presName="Name17" presStyleLbl="parChTrans1D3" presStyleIdx="3" presStyleCnt="4"/>
      <dgm:spPr/>
      <dgm:t>
        <a:bodyPr/>
        <a:lstStyle/>
        <a:p>
          <a:endParaRPr lang="el-GR"/>
        </a:p>
      </dgm:t>
    </dgm:pt>
    <dgm:pt modelId="{6FAED7EB-1983-4CB3-A531-2E14A46E20DF}" type="pres">
      <dgm:prSet presAssocID="{B6BBD36C-6180-4C53-89E5-2C0DB09CF0F9}" presName="hierRoot3" presStyleCnt="0"/>
      <dgm:spPr/>
    </dgm:pt>
    <dgm:pt modelId="{9221BA5E-294F-4F42-A52C-876017F95678}" type="pres">
      <dgm:prSet presAssocID="{B6BBD36C-6180-4C53-89E5-2C0DB09CF0F9}" presName="composite3" presStyleCnt="0"/>
      <dgm:spPr/>
    </dgm:pt>
    <dgm:pt modelId="{81607C4B-3F53-4119-A55D-3E521D6CE8AE}" type="pres">
      <dgm:prSet presAssocID="{B6BBD36C-6180-4C53-89E5-2C0DB09CF0F9}" presName="background3" presStyleLbl="node3" presStyleIdx="3" presStyleCnt="4"/>
      <dgm:spPr>
        <a:solidFill>
          <a:srgbClr val="006600"/>
        </a:solidFill>
      </dgm:spPr>
      <dgm:t>
        <a:bodyPr/>
        <a:lstStyle/>
        <a:p>
          <a:endParaRPr lang="el-GR"/>
        </a:p>
      </dgm:t>
    </dgm:pt>
    <dgm:pt modelId="{0765A086-087B-4990-8240-E6240F6494C7}" type="pres">
      <dgm:prSet presAssocID="{B6BBD36C-6180-4C53-89E5-2C0DB09CF0F9}" presName="text3" presStyleLbl="fgAcc3" presStyleIdx="3" presStyleCnt="4">
        <dgm:presLayoutVars>
          <dgm:chPref val="3"/>
        </dgm:presLayoutVars>
      </dgm:prSet>
      <dgm:spPr/>
      <dgm:t>
        <a:bodyPr/>
        <a:lstStyle/>
        <a:p>
          <a:endParaRPr lang="el-GR"/>
        </a:p>
      </dgm:t>
    </dgm:pt>
    <dgm:pt modelId="{99B1A213-40B2-435C-9CD4-88A4C0190548}" type="pres">
      <dgm:prSet presAssocID="{B6BBD36C-6180-4C53-89E5-2C0DB09CF0F9}" presName="hierChild4" presStyleCnt="0"/>
      <dgm:spPr/>
    </dgm:pt>
  </dgm:ptLst>
  <dgm:cxnLst>
    <dgm:cxn modelId="{E90A0CAC-EAFB-4590-B66E-8928C967EFD1}" srcId="{B5978E9F-3CB7-464F-80B2-38F12407A945}" destId="{B8109200-4656-4316-9D18-2384FE9076F2}" srcOrd="1" destOrd="0" parTransId="{5F3ED26C-E854-4BA9-9193-3DE9071DEE3D}" sibTransId="{003DEA73-2CFE-4B9D-8CED-CB67D0FB9580}"/>
    <dgm:cxn modelId="{BC45E9E0-5CFF-4F31-9529-5FF78D7359C4}" type="presOf" srcId="{22058B26-D824-4C50-BA96-09491F0E5D6D}" destId="{6262CEA4-BA1E-4673-ACDD-E523B2B188D3}" srcOrd="0" destOrd="0" presId="urn:microsoft.com/office/officeart/2005/8/layout/hierarchy1"/>
    <dgm:cxn modelId="{9491D2B6-21E7-4B0A-9320-91C97F4968D7}" srcId="{B8109200-4656-4316-9D18-2384FE9076F2}" destId="{B6BBD36C-6180-4C53-89E5-2C0DB09CF0F9}" srcOrd="1" destOrd="0" parTransId="{D929F4D5-679B-4002-8885-68EDE2E2D4E1}" sibTransId="{80B18722-AE06-4D4F-8C46-D2E234F24664}"/>
    <dgm:cxn modelId="{885DE129-8E8F-41C1-95DC-737A10430274}" srcId="{F26AD5D8-1D7B-4FD8-A916-20A097B0D82E}" destId="{B5978E9F-3CB7-464F-80B2-38F12407A945}" srcOrd="0" destOrd="0" parTransId="{618C317D-E56E-4360-AD06-66921C44C98B}" sibTransId="{B00B7F3B-FDE1-4104-A250-96B7CDAA02C3}"/>
    <dgm:cxn modelId="{B62DD9D1-2C63-4138-B160-1D919ED51EA1}" type="presOf" srcId="{B8EEF430-44CD-4AA0-8CB9-C3AB9EACD087}" destId="{E1236903-62F1-46EF-A720-C8820A1E3E04}" srcOrd="0" destOrd="0" presId="urn:microsoft.com/office/officeart/2005/8/layout/hierarchy1"/>
    <dgm:cxn modelId="{40D749E4-7651-46E5-B083-76068F0753E5}" type="presOf" srcId="{B8109200-4656-4316-9D18-2384FE9076F2}" destId="{4F74D538-9A19-4161-B9CF-8B0923C16EA8}" srcOrd="0" destOrd="0" presId="urn:microsoft.com/office/officeart/2005/8/layout/hierarchy1"/>
    <dgm:cxn modelId="{87B4F2DE-0CCA-4602-83EB-9EDF13C0CC53}" type="presOf" srcId="{B5978E9F-3CB7-464F-80B2-38F12407A945}" destId="{0179516D-AE35-4C09-A526-C8163D830C29}" srcOrd="0" destOrd="0" presId="urn:microsoft.com/office/officeart/2005/8/layout/hierarchy1"/>
    <dgm:cxn modelId="{4761BCA3-72E6-4EF9-998C-D99047DE3CE0}" type="presOf" srcId="{50F65A45-60A3-4682-8455-9A5879302FAE}" destId="{E9B113A0-3067-44DD-97BD-C366B7F1808D}" srcOrd="0" destOrd="0" presId="urn:microsoft.com/office/officeart/2005/8/layout/hierarchy1"/>
    <dgm:cxn modelId="{C3233D5F-87A9-4B3A-AAB8-A687E3B2E3E6}" type="presOf" srcId="{64A67EB9-7965-478A-AA48-16CF2549C6B4}" destId="{B11F8D49-C66A-49D5-8D02-BB3B5BB2CAE5}" srcOrd="0" destOrd="0" presId="urn:microsoft.com/office/officeart/2005/8/layout/hierarchy1"/>
    <dgm:cxn modelId="{0ADFCEA3-E8C6-4F95-A674-1D99DD614543}" type="presOf" srcId="{B6100A97-A465-4B16-9588-B273A74997B9}" destId="{2C920A31-47B0-4F26-9A99-6251C7192572}" srcOrd="0" destOrd="0" presId="urn:microsoft.com/office/officeart/2005/8/layout/hierarchy1"/>
    <dgm:cxn modelId="{5A416457-B6D0-4DBD-AF16-9C89E60D48E9}" srcId="{B5978E9F-3CB7-464F-80B2-38F12407A945}" destId="{22058B26-D824-4C50-BA96-09491F0E5D6D}" srcOrd="0" destOrd="0" parTransId="{FFC83EAA-88A3-41AB-BC35-41BF9F955B5D}" sibTransId="{949E25DE-6BDF-4678-867C-8F51D11C4BF6}"/>
    <dgm:cxn modelId="{E56E9942-29A0-4ECB-8D04-9EE27B4861AF}" type="presOf" srcId="{5F3ED26C-E854-4BA9-9193-3DE9071DEE3D}" destId="{BFD910C1-947B-4C80-B0A2-C9FD13B1A24D}" srcOrd="0" destOrd="0" presId="urn:microsoft.com/office/officeart/2005/8/layout/hierarchy1"/>
    <dgm:cxn modelId="{CECB2828-30C8-462F-8EDE-2268C6398042}" srcId="{22058B26-D824-4C50-BA96-09491F0E5D6D}" destId="{57001977-886A-44C2-82E6-E6447FECE591}" srcOrd="0" destOrd="0" parTransId="{50F65A45-60A3-4682-8455-9A5879302FAE}" sibTransId="{B610061B-0AF9-4913-8E44-E8B240623D38}"/>
    <dgm:cxn modelId="{39F2D53C-108E-44F7-9B59-C5CCB1E47096}" type="presOf" srcId="{F26AD5D8-1D7B-4FD8-A916-20A097B0D82E}" destId="{60A6DCBA-1644-4EB8-88BF-5F2D5C8F9A6F}" srcOrd="0" destOrd="0" presId="urn:microsoft.com/office/officeart/2005/8/layout/hierarchy1"/>
    <dgm:cxn modelId="{12FFCB54-5D01-4247-B851-17F305C0B5B8}" type="presOf" srcId="{57001977-886A-44C2-82E6-E6447FECE591}" destId="{C8C9D384-FE40-4074-841C-F2D3AEE57CCE}" srcOrd="0" destOrd="0" presId="urn:microsoft.com/office/officeart/2005/8/layout/hierarchy1"/>
    <dgm:cxn modelId="{035802A0-94F4-4789-8FC2-36C0A0B48AB9}" srcId="{B8109200-4656-4316-9D18-2384FE9076F2}" destId="{B6100A97-A465-4B16-9588-B273A74997B9}" srcOrd="0" destOrd="0" parTransId="{B8EEF430-44CD-4AA0-8CB9-C3AB9EACD087}" sibTransId="{8EE10E6F-B331-40DA-89C2-4BBA76A1D544}"/>
    <dgm:cxn modelId="{C1CE69F1-D28D-406C-A32F-DAE8EF461507}" type="presOf" srcId="{C08B3D39-3423-492D-A894-FF8B914C6F0C}" destId="{986C82C9-0950-4B56-93C7-8615EE903A76}" srcOrd="0" destOrd="0" presId="urn:microsoft.com/office/officeart/2005/8/layout/hierarchy1"/>
    <dgm:cxn modelId="{8078E7B3-FBA6-4734-9027-FE9B6F3664DB}" type="presOf" srcId="{D929F4D5-679B-4002-8885-68EDE2E2D4E1}" destId="{58DEE98F-B071-4882-A5AA-04B4C1865D84}" srcOrd="0" destOrd="0" presId="urn:microsoft.com/office/officeart/2005/8/layout/hierarchy1"/>
    <dgm:cxn modelId="{8358FD6D-265A-4C8A-BAD8-A40C99B300C2}" type="presOf" srcId="{B6BBD36C-6180-4C53-89E5-2C0DB09CF0F9}" destId="{0765A086-087B-4990-8240-E6240F6494C7}" srcOrd="0" destOrd="0" presId="urn:microsoft.com/office/officeart/2005/8/layout/hierarchy1"/>
    <dgm:cxn modelId="{8DD69EE8-521A-45CA-ABB3-4A91523C3E8C}" type="presOf" srcId="{FFC83EAA-88A3-41AB-BC35-41BF9F955B5D}" destId="{C1484930-9525-4FC1-A05B-C7B803C887C0}" srcOrd="0" destOrd="0" presId="urn:microsoft.com/office/officeart/2005/8/layout/hierarchy1"/>
    <dgm:cxn modelId="{1B2EBDB3-E5AF-4BED-A67A-A8A9ECBB0581}" srcId="{22058B26-D824-4C50-BA96-09491F0E5D6D}" destId="{C08B3D39-3423-492D-A894-FF8B914C6F0C}" srcOrd="1" destOrd="0" parTransId="{64A67EB9-7965-478A-AA48-16CF2549C6B4}" sibTransId="{E7C83B07-41B2-4989-8A06-80B1E705DAFB}"/>
    <dgm:cxn modelId="{607F95D3-FB8F-4254-822B-C825CA5FCF55}" type="presParOf" srcId="{60A6DCBA-1644-4EB8-88BF-5F2D5C8F9A6F}" destId="{05EB2ADD-847D-482B-B666-CD47FD9E1EAF}" srcOrd="0" destOrd="0" presId="urn:microsoft.com/office/officeart/2005/8/layout/hierarchy1"/>
    <dgm:cxn modelId="{08AB3807-8DD1-4E4A-867F-3D43956658A8}" type="presParOf" srcId="{05EB2ADD-847D-482B-B666-CD47FD9E1EAF}" destId="{88765F79-81ED-4936-B0A2-5B70C55F9D57}" srcOrd="0" destOrd="0" presId="urn:microsoft.com/office/officeart/2005/8/layout/hierarchy1"/>
    <dgm:cxn modelId="{A08D32FA-39C5-4F10-B941-080B04DD2E06}" type="presParOf" srcId="{88765F79-81ED-4936-B0A2-5B70C55F9D57}" destId="{CC0FB4DE-DF48-4A00-B329-9DCC2D0677B7}" srcOrd="0" destOrd="0" presId="urn:microsoft.com/office/officeart/2005/8/layout/hierarchy1"/>
    <dgm:cxn modelId="{761293F5-DF85-45DD-82C8-02849B48667B}" type="presParOf" srcId="{88765F79-81ED-4936-B0A2-5B70C55F9D57}" destId="{0179516D-AE35-4C09-A526-C8163D830C29}" srcOrd="1" destOrd="0" presId="urn:microsoft.com/office/officeart/2005/8/layout/hierarchy1"/>
    <dgm:cxn modelId="{E5E0ADAF-819F-45AE-AD47-CB61BDC25C4D}" type="presParOf" srcId="{05EB2ADD-847D-482B-B666-CD47FD9E1EAF}" destId="{8390B299-AFDA-4169-B7D9-0416EB0042BA}" srcOrd="1" destOrd="0" presId="urn:microsoft.com/office/officeart/2005/8/layout/hierarchy1"/>
    <dgm:cxn modelId="{62E1F17A-80B4-468F-9333-5061EC754A7D}" type="presParOf" srcId="{8390B299-AFDA-4169-B7D9-0416EB0042BA}" destId="{C1484930-9525-4FC1-A05B-C7B803C887C0}" srcOrd="0" destOrd="0" presId="urn:microsoft.com/office/officeart/2005/8/layout/hierarchy1"/>
    <dgm:cxn modelId="{AA2D6D7D-2E87-4E6C-8152-D89DA6100BFA}" type="presParOf" srcId="{8390B299-AFDA-4169-B7D9-0416EB0042BA}" destId="{D0612FC8-1784-473A-B7FD-DA513A94D848}" srcOrd="1" destOrd="0" presId="urn:microsoft.com/office/officeart/2005/8/layout/hierarchy1"/>
    <dgm:cxn modelId="{4692BD0E-A97B-426F-B0F3-14F30F277BE9}" type="presParOf" srcId="{D0612FC8-1784-473A-B7FD-DA513A94D848}" destId="{2E66F6C8-5044-4DB2-BBE4-1964534E2C71}" srcOrd="0" destOrd="0" presId="urn:microsoft.com/office/officeart/2005/8/layout/hierarchy1"/>
    <dgm:cxn modelId="{FBF57869-1DAC-4F84-930E-306101A630D6}" type="presParOf" srcId="{2E66F6C8-5044-4DB2-BBE4-1964534E2C71}" destId="{A5188B48-BDAD-4403-B05F-C6664AB81794}" srcOrd="0" destOrd="0" presId="urn:microsoft.com/office/officeart/2005/8/layout/hierarchy1"/>
    <dgm:cxn modelId="{DD6D5017-E3E6-4750-ADF2-53C5F0850F12}" type="presParOf" srcId="{2E66F6C8-5044-4DB2-BBE4-1964534E2C71}" destId="{6262CEA4-BA1E-4673-ACDD-E523B2B188D3}" srcOrd="1" destOrd="0" presId="urn:microsoft.com/office/officeart/2005/8/layout/hierarchy1"/>
    <dgm:cxn modelId="{DE0A9797-255A-4351-B26D-2A5541F7CAAA}" type="presParOf" srcId="{D0612FC8-1784-473A-B7FD-DA513A94D848}" destId="{C86CEFB3-921A-4D64-A61E-2965482B885B}" srcOrd="1" destOrd="0" presId="urn:microsoft.com/office/officeart/2005/8/layout/hierarchy1"/>
    <dgm:cxn modelId="{A935FC52-A927-4832-9ADD-F4DB2A0B9BD4}" type="presParOf" srcId="{C86CEFB3-921A-4D64-A61E-2965482B885B}" destId="{E9B113A0-3067-44DD-97BD-C366B7F1808D}" srcOrd="0" destOrd="0" presId="urn:microsoft.com/office/officeart/2005/8/layout/hierarchy1"/>
    <dgm:cxn modelId="{187D185A-C9ED-4F1B-8840-103ED18FD3DC}" type="presParOf" srcId="{C86CEFB3-921A-4D64-A61E-2965482B885B}" destId="{65F1A3C0-0800-47EC-B28A-CE8567C7C697}" srcOrd="1" destOrd="0" presId="urn:microsoft.com/office/officeart/2005/8/layout/hierarchy1"/>
    <dgm:cxn modelId="{0FDDF31E-D39F-4EF4-80EF-7ED65BAD77E4}" type="presParOf" srcId="{65F1A3C0-0800-47EC-B28A-CE8567C7C697}" destId="{647AA258-D086-4FE8-8E2D-0E835D42D0BB}" srcOrd="0" destOrd="0" presId="urn:microsoft.com/office/officeart/2005/8/layout/hierarchy1"/>
    <dgm:cxn modelId="{059E840D-4CDB-4D8C-B088-18CD522F30CF}" type="presParOf" srcId="{647AA258-D086-4FE8-8E2D-0E835D42D0BB}" destId="{DC470DF0-3F8B-4F41-A6A5-191365CDDC7C}" srcOrd="0" destOrd="0" presId="urn:microsoft.com/office/officeart/2005/8/layout/hierarchy1"/>
    <dgm:cxn modelId="{599CDD76-8DF5-4C15-B18C-7B191C16AED9}" type="presParOf" srcId="{647AA258-D086-4FE8-8E2D-0E835D42D0BB}" destId="{C8C9D384-FE40-4074-841C-F2D3AEE57CCE}" srcOrd="1" destOrd="0" presId="urn:microsoft.com/office/officeart/2005/8/layout/hierarchy1"/>
    <dgm:cxn modelId="{CC30CB48-DB57-4A5F-83EC-A761344128DA}" type="presParOf" srcId="{65F1A3C0-0800-47EC-B28A-CE8567C7C697}" destId="{303BB0B6-5C2E-41F2-9F2A-D7DD9C096F57}" srcOrd="1" destOrd="0" presId="urn:microsoft.com/office/officeart/2005/8/layout/hierarchy1"/>
    <dgm:cxn modelId="{75898FD0-EEEE-44A9-BA31-9A61A4D3D414}" type="presParOf" srcId="{C86CEFB3-921A-4D64-A61E-2965482B885B}" destId="{B11F8D49-C66A-49D5-8D02-BB3B5BB2CAE5}" srcOrd="2" destOrd="0" presId="urn:microsoft.com/office/officeart/2005/8/layout/hierarchy1"/>
    <dgm:cxn modelId="{8013642D-96F9-4161-9190-6014DFB9FF33}" type="presParOf" srcId="{C86CEFB3-921A-4D64-A61E-2965482B885B}" destId="{11473838-ECFF-4EC8-8F97-A9B6B852064F}" srcOrd="3" destOrd="0" presId="urn:microsoft.com/office/officeart/2005/8/layout/hierarchy1"/>
    <dgm:cxn modelId="{512F3178-2266-43CC-993F-03F5858B18B8}" type="presParOf" srcId="{11473838-ECFF-4EC8-8F97-A9B6B852064F}" destId="{1E2BE101-7C53-4F15-99C9-E73FD0EB1D20}" srcOrd="0" destOrd="0" presId="urn:microsoft.com/office/officeart/2005/8/layout/hierarchy1"/>
    <dgm:cxn modelId="{E687D786-2484-480B-9F9E-60E82AAC9257}" type="presParOf" srcId="{1E2BE101-7C53-4F15-99C9-E73FD0EB1D20}" destId="{FC06E977-D063-4F6B-9D0C-857CDD1244B7}" srcOrd="0" destOrd="0" presId="urn:microsoft.com/office/officeart/2005/8/layout/hierarchy1"/>
    <dgm:cxn modelId="{971946E4-4D5C-4D30-BA9F-2B54B2EACBB8}" type="presParOf" srcId="{1E2BE101-7C53-4F15-99C9-E73FD0EB1D20}" destId="{986C82C9-0950-4B56-93C7-8615EE903A76}" srcOrd="1" destOrd="0" presId="urn:microsoft.com/office/officeart/2005/8/layout/hierarchy1"/>
    <dgm:cxn modelId="{3BAE6356-68F8-4DC0-9898-42F0EF7AB2D7}" type="presParOf" srcId="{11473838-ECFF-4EC8-8F97-A9B6B852064F}" destId="{40A1FFE6-E90A-4546-9179-FEB8A7FD142C}" srcOrd="1" destOrd="0" presId="urn:microsoft.com/office/officeart/2005/8/layout/hierarchy1"/>
    <dgm:cxn modelId="{479A2530-EEA7-4EAA-AA18-EABD223DD604}" type="presParOf" srcId="{8390B299-AFDA-4169-B7D9-0416EB0042BA}" destId="{BFD910C1-947B-4C80-B0A2-C9FD13B1A24D}" srcOrd="2" destOrd="0" presId="urn:microsoft.com/office/officeart/2005/8/layout/hierarchy1"/>
    <dgm:cxn modelId="{FCD197EB-6E56-4096-AB2F-297E93AB257F}" type="presParOf" srcId="{8390B299-AFDA-4169-B7D9-0416EB0042BA}" destId="{C51B37C4-AB85-4547-84FE-C3DF00B4D2C1}" srcOrd="3" destOrd="0" presId="urn:microsoft.com/office/officeart/2005/8/layout/hierarchy1"/>
    <dgm:cxn modelId="{D94E729F-AEB8-4288-86F7-BC19C0A2E100}" type="presParOf" srcId="{C51B37C4-AB85-4547-84FE-C3DF00B4D2C1}" destId="{432F3ACC-47D3-4AE8-8149-0D49C849968D}" srcOrd="0" destOrd="0" presId="urn:microsoft.com/office/officeart/2005/8/layout/hierarchy1"/>
    <dgm:cxn modelId="{2248B489-F3E8-44D1-8BB6-54A0BB7FEDDF}" type="presParOf" srcId="{432F3ACC-47D3-4AE8-8149-0D49C849968D}" destId="{0D837695-49BE-4DC2-800F-92DE258D0F9A}" srcOrd="0" destOrd="0" presId="urn:microsoft.com/office/officeart/2005/8/layout/hierarchy1"/>
    <dgm:cxn modelId="{4B9754E8-7470-4230-B668-790987FE17A4}" type="presParOf" srcId="{432F3ACC-47D3-4AE8-8149-0D49C849968D}" destId="{4F74D538-9A19-4161-B9CF-8B0923C16EA8}" srcOrd="1" destOrd="0" presId="urn:microsoft.com/office/officeart/2005/8/layout/hierarchy1"/>
    <dgm:cxn modelId="{03539AE0-8D26-4419-967F-2135D8DDF7E8}" type="presParOf" srcId="{C51B37C4-AB85-4547-84FE-C3DF00B4D2C1}" destId="{33AD6D8D-8F73-482B-8D1C-A2C130B35E5F}" srcOrd="1" destOrd="0" presId="urn:microsoft.com/office/officeart/2005/8/layout/hierarchy1"/>
    <dgm:cxn modelId="{20DD5A06-CD41-475B-BA6E-4E0D603D567A}" type="presParOf" srcId="{33AD6D8D-8F73-482B-8D1C-A2C130B35E5F}" destId="{E1236903-62F1-46EF-A720-C8820A1E3E04}" srcOrd="0" destOrd="0" presId="urn:microsoft.com/office/officeart/2005/8/layout/hierarchy1"/>
    <dgm:cxn modelId="{33ED9BD1-EC0B-48BE-8628-D8CAC11F1FA6}" type="presParOf" srcId="{33AD6D8D-8F73-482B-8D1C-A2C130B35E5F}" destId="{FDF4DC4D-20C1-4A74-BAFD-9B39B13A690B}" srcOrd="1" destOrd="0" presId="urn:microsoft.com/office/officeart/2005/8/layout/hierarchy1"/>
    <dgm:cxn modelId="{6CD8E081-CB04-4E40-AAAE-85BAF2234D50}" type="presParOf" srcId="{FDF4DC4D-20C1-4A74-BAFD-9B39B13A690B}" destId="{5A9B1AB3-FCCC-473F-953C-EE60C7B7DB43}" srcOrd="0" destOrd="0" presId="urn:microsoft.com/office/officeart/2005/8/layout/hierarchy1"/>
    <dgm:cxn modelId="{177F681C-E5BB-4F28-A230-B2AFB8410D71}" type="presParOf" srcId="{5A9B1AB3-FCCC-473F-953C-EE60C7B7DB43}" destId="{D6F48BCF-057B-4D82-8948-09C084159044}" srcOrd="0" destOrd="0" presId="urn:microsoft.com/office/officeart/2005/8/layout/hierarchy1"/>
    <dgm:cxn modelId="{42D7B8B7-A0BE-4A97-9261-57D8ECADF3AA}" type="presParOf" srcId="{5A9B1AB3-FCCC-473F-953C-EE60C7B7DB43}" destId="{2C920A31-47B0-4F26-9A99-6251C7192572}" srcOrd="1" destOrd="0" presId="urn:microsoft.com/office/officeart/2005/8/layout/hierarchy1"/>
    <dgm:cxn modelId="{91616F58-7664-45A4-AFA6-F11A52D53696}" type="presParOf" srcId="{FDF4DC4D-20C1-4A74-BAFD-9B39B13A690B}" destId="{2EE8C26B-F873-4329-A8DE-CE202920B09B}" srcOrd="1" destOrd="0" presId="urn:microsoft.com/office/officeart/2005/8/layout/hierarchy1"/>
    <dgm:cxn modelId="{77198F73-1D93-4C7F-96DA-8F80A526CC4D}" type="presParOf" srcId="{33AD6D8D-8F73-482B-8D1C-A2C130B35E5F}" destId="{58DEE98F-B071-4882-A5AA-04B4C1865D84}" srcOrd="2" destOrd="0" presId="urn:microsoft.com/office/officeart/2005/8/layout/hierarchy1"/>
    <dgm:cxn modelId="{197310E0-07D2-4524-83A2-269582CF4C00}" type="presParOf" srcId="{33AD6D8D-8F73-482B-8D1C-A2C130B35E5F}" destId="{6FAED7EB-1983-4CB3-A531-2E14A46E20DF}" srcOrd="3" destOrd="0" presId="urn:microsoft.com/office/officeart/2005/8/layout/hierarchy1"/>
    <dgm:cxn modelId="{C2DF5EE4-12B7-4F98-9C3F-B719EC689C8C}" type="presParOf" srcId="{6FAED7EB-1983-4CB3-A531-2E14A46E20DF}" destId="{9221BA5E-294F-4F42-A52C-876017F95678}" srcOrd="0" destOrd="0" presId="urn:microsoft.com/office/officeart/2005/8/layout/hierarchy1"/>
    <dgm:cxn modelId="{E231DCEF-2C88-4525-9F8D-463E2A23409B}" type="presParOf" srcId="{9221BA5E-294F-4F42-A52C-876017F95678}" destId="{81607C4B-3F53-4119-A55D-3E521D6CE8AE}" srcOrd="0" destOrd="0" presId="urn:microsoft.com/office/officeart/2005/8/layout/hierarchy1"/>
    <dgm:cxn modelId="{7A1CC69D-2F4D-4FDE-B28E-006702CD42E5}" type="presParOf" srcId="{9221BA5E-294F-4F42-A52C-876017F95678}" destId="{0765A086-087B-4990-8240-E6240F6494C7}" srcOrd="1" destOrd="0" presId="urn:microsoft.com/office/officeart/2005/8/layout/hierarchy1"/>
    <dgm:cxn modelId="{D285722B-ACCF-490F-80C7-138EE21D81B2}" type="presParOf" srcId="{6FAED7EB-1983-4CB3-A531-2E14A46E20DF}" destId="{99B1A213-40B2-435C-9CD4-88A4C0190548}"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DEE98F-B071-4882-A5AA-04B4C1865D84}">
      <dsp:nvSpPr>
        <dsp:cNvPr id="0" name=""/>
        <dsp:cNvSpPr/>
      </dsp:nvSpPr>
      <dsp:spPr>
        <a:xfrm>
          <a:off x="5999093" y="2736272"/>
          <a:ext cx="1030688" cy="490513"/>
        </a:xfrm>
        <a:custGeom>
          <a:avLst/>
          <a:gdLst/>
          <a:ahLst/>
          <a:cxnLst/>
          <a:rect l="0" t="0" r="0" b="0"/>
          <a:pathLst>
            <a:path>
              <a:moveTo>
                <a:pt x="0" y="0"/>
              </a:moveTo>
              <a:lnTo>
                <a:pt x="0" y="334270"/>
              </a:lnTo>
              <a:lnTo>
                <a:pt x="1030688" y="334270"/>
              </a:lnTo>
              <a:lnTo>
                <a:pt x="1030688" y="490513"/>
              </a:lnTo>
            </a:path>
          </a:pathLst>
        </a:custGeom>
        <a:noFill/>
        <a:ln w="25400" cap="flat" cmpd="sng" algn="ctr">
          <a:solidFill>
            <a:srgbClr val="006600"/>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1236903-62F1-46EF-A720-C8820A1E3E04}">
      <dsp:nvSpPr>
        <dsp:cNvPr id="0" name=""/>
        <dsp:cNvSpPr/>
      </dsp:nvSpPr>
      <dsp:spPr>
        <a:xfrm>
          <a:off x="4968405" y="2736272"/>
          <a:ext cx="1030688" cy="490513"/>
        </a:xfrm>
        <a:custGeom>
          <a:avLst/>
          <a:gdLst/>
          <a:ahLst/>
          <a:cxnLst/>
          <a:rect l="0" t="0" r="0" b="0"/>
          <a:pathLst>
            <a:path>
              <a:moveTo>
                <a:pt x="1030688" y="0"/>
              </a:moveTo>
              <a:lnTo>
                <a:pt x="1030688" y="334270"/>
              </a:lnTo>
              <a:lnTo>
                <a:pt x="0" y="334270"/>
              </a:lnTo>
              <a:lnTo>
                <a:pt x="0" y="490513"/>
              </a:lnTo>
            </a:path>
          </a:pathLst>
        </a:custGeom>
        <a:noFill/>
        <a:ln w="25400" cap="flat" cmpd="sng" algn="ctr">
          <a:solidFill>
            <a:srgbClr val="006600"/>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FD910C1-947B-4C80-B0A2-C9FD13B1A24D}">
      <dsp:nvSpPr>
        <dsp:cNvPr id="0" name=""/>
        <dsp:cNvSpPr/>
      </dsp:nvSpPr>
      <dsp:spPr>
        <a:xfrm>
          <a:off x="3937717" y="1174779"/>
          <a:ext cx="2061376" cy="490513"/>
        </a:xfrm>
        <a:custGeom>
          <a:avLst/>
          <a:gdLst/>
          <a:ahLst/>
          <a:cxnLst/>
          <a:rect l="0" t="0" r="0" b="0"/>
          <a:pathLst>
            <a:path>
              <a:moveTo>
                <a:pt x="0" y="0"/>
              </a:moveTo>
              <a:lnTo>
                <a:pt x="0" y="334270"/>
              </a:lnTo>
              <a:lnTo>
                <a:pt x="2061376" y="334270"/>
              </a:lnTo>
              <a:lnTo>
                <a:pt x="2061376" y="490513"/>
              </a:lnTo>
            </a:path>
          </a:pathLst>
        </a:custGeom>
        <a:noFill/>
        <a:ln w="25400" cap="flat" cmpd="sng" algn="ctr">
          <a:solidFill>
            <a:srgbClr val="0000FF"/>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11F8D49-C66A-49D5-8D02-BB3B5BB2CAE5}">
      <dsp:nvSpPr>
        <dsp:cNvPr id="0" name=""/>
        <dsp:cNvSpPr/>
      </dsp:nvSpPr>
      <dsp:spPr>
        <a:xfrm>
          <a:off x="1876340" y="2736272"/>
          <a:ext cx="1030688" cy="490513"/>
        </a:xfrm>
        <a:custGeom>
          <a:avLst/>
          <a:gdLst/>
          <a:ahLst/>
          <a:cxnLst/>
          <a:rect l="0" t="0" r="0" b="0"/>
          <a:pathLst>
            <a:path>
              <a:moveTo>
                <a:pt x="0" y="0"/>
              </a:moveTo>
              <a:lnTo>
                <a:pt x="0" y="334270"/>
              </a:lnTo>
              <a:lnTo>
                <a:pt x="1030688" y="334270"/>
              </a:lnTo>
              <a:lnTo>
                <a:pt x="1030688" y="490513"/>
              </a:lnTo>
            </a:path>
          </a:pathLst>
        </a:custGeom>
        <a:noFill/>
        <a:ln w="25400" cap="flat" cmpd="sng" algn="ctr">
          <a:solidFill>
            <a:srgbClr val="006600"/>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9B113A0-3067-44DD-97BD-C366B7F1808D}">
      <dsp:nvSpPr>
        <dsp:cNvPr id="0" name=""/>
        <dsp:cNvSpPr/>
      </dsp:nvSpPr>
      <dsp:spPr>
        <a:xfrm>
          <a:off x="845652" y="2736272"/>
          <a:ext cx="1030688" cy="490513"/>
        </a:xfrm>
        <a:custGeom>
          <a:avLst/>
          <a:gdLst/>
          <a:ahLst/>
          <a:cxnLst/>
          <a:rect l="0" t="0" r="0" b="0"/>
          <a:pathLst>
            <a:path>
              <a:moveTo>
                <a:pt x="1030688" y="0"/>
              </a:moveTo>
              <a:lnTo>
                <a:pt x="1030688" y="334270"/>
              </a:lnTo>
              <a:lnTo>
                <a:pt x="0" y="334270"/>
              </a:lnTo>
              <a:lnTo>
                <a:pt x="0" y="490513"/>
              </a:lnTo>
            </a:path>
          </a:pathLst>
        </a:custGeom>
        <a:noFill/>
        <a:ln w="25400" cap="flat" cmpd="sng" algn="ctr">
          <a:solidFill>
            <a:srgbClr val="006600"/>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1484930-9525-4FC1-A05B-C7B803C887C0}">
      <dsp:nvSpPr>
        <dsp:cNvPr id="0" name=""/>
        <dsp:cNvSpPr/>
      </dsp:nvSpPr>
      <dsp:spPr>
        <a:xfrm>
          <a:off x="1876340" y="1174779"/>
          <a:ext cx="2061376" cy="490513"/>
        </a:xfrm>
        <a:custGeom>
          <a:avLst/>
          <a:gdLst/>
          <a:ahLst/>
          <a:cxnLst/>
          <a:rect l="0" t="0" r="0" b="0"/>
          <a:pathLst>
            <a:path>
              <a:moveTo>
                <a:pt x="2061376" y="0"/>
              </a:moveTo>
              <a:lnTo>
                <a:pt x="2061376" y="334270"/>
              </a:lnTo>
              <a:lnTo>
                <a:pt x="0" y="334270"/>
              </a:lnTo>
              <a:lnTo>
                <a:pt x="0" y="490513"/>
              </a:lnTo>
            </a:path>
          </a:pathLst>
        </a:cu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C0FB4DE-DF48-4A00-B329-9DCC2D0677B7}">
      <dsp:nvSpPr>
        <dsp:cNvPr id="0" name=""/>
        <dsp:cNvSpPr/>
      </dsp:nvSpPr>
      <dsp:spPr>
        <a:xfrm>
          <a:off x="3094426" y="103801"/>
          <a:ext cx="1686580" cy="1070978"/>
        </a:xfrm>
        <a:prstGeom prst="roundRect">
          <a:avLst>
            <a:gd name="adj" fmla="val 10000"/>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179516D-AE35-4C09-A526-C8163D830C29}">
      <dsp:nvSpPr>
        <dsp:cNvPr id="0" name=""/>
        <dsp:cNvSpPr/>
      </dsp:nvSpPr>
      <dsp:spPr>
        <a:xfrm>
          <a:off x="3281824" y="281829"/>
          <a:ext cx="1686580" cy="1070978"/>
        </a:xfrm>
        <a:prstGeom prst="roundRect">
          <a:avLst>
            <a:gd name="adj" fmla="val 10000"/>
          </a:avLst>
        </a:prstGeom>
        <a:solidFill>
          <a:schemeClr val="accent2">
            <a:lumMod val="20000"/>
            <a:lumOff val="8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defTabSz="1422400">
            <a:lnSpc>
              <a:spcPct val="90000"/>
            </a:lnSpc>
            <a:spcBef>
              <a:spcPct val="0"/>
            </a:spcBef>
            <a:spcAft>
              <a:spcPct val="35000"/>
            </a:spcAft>
          </a:pPr>
          <a:r>
            <a:rPr lang="en-US" sz="3200" b="1" kern="120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GTA</a:t>
          </a:r>
          <a:endParaRPr lang="el-GR" sz="3200" b="1" kern="12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dsp:txBody>
      <dsp:txXfrm>
        <a:off x="3281824" y="281829"/>
        <a:ext cx="1686580" cy="1070978"/>
      </dsp:txXfrm>
    </dsp:sp>
    <dsp:sp modelId="{A5188B48-BDAD-4403-B05F-C6664AB81794}">
      <dsp:nvSpPr>
        <dsp:cNvPr id="0" name=""/>
        <dsp:cNvSpPr/>
      </dsp:nvSpPr>
      <dsp:spPr>
        <a:xfrm>
          <a:off x="1033050" y="1665293"/>
          <a:ext cx="1686580" cy="1070978"/>
        </a:xfrm>
        <a:prstGeom prst="roundRect">
          <a:avLst>
            <a:gd name="adj" fmla="val 10000"/>
          </a:avLst>
        </a:prstGeom>
        <a:solidFill>
          <a:srgbClr val="0066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262CEA4-BA1E-4673-ACDD-E523B2B188D3}">
      <dsp:nvSpPr>
        <dsp:cNvPr id="0" name=""/>
        <dsp:cNvSpPr/>
      </dsp:nvSpPr>
      <dsp:spPr>
        <a:xfrm>
          <a:off x="1220448" y="1843321"/>
          <a:ext cx="1686580" cy="1070978"/>
        </a:xfrm>
        <a:prstGeom prst="roundRect">
          <a:avLst>
            <a:gd name="adj" fmla="val 10000"/>
          </a:avLst>
        </a:prstGeom>
        <a:solidFill>
          <a:schemeClr val="accent3">
            <a:lumMod val="40000"/>
            <a:lumOff val="6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Arial Black" pitchFamily="34" charset="0"/>
            </a:rPr>
            <a:t>Terrestrial</a:t>
          </a:r>
        </a:p>
        <a:p>
          <a:pPr lvl="0" algn="ctr" defTabSz="711200">
            <a:lnSpc>
              <a:spcPct val="90000"/>
            </a:lnSpc>
            <a:spcBef>
              <a:spcPct val="0"/>
            </a:spcBef>
            <a:spcAft>
              <a:spcPct val="35000"/>
            </a:spcAft>
          </a:pPr>
          <a:r>
            <a:rPr lang="en-US" sz="1600" kern="1200" dirty="0" smtClean="0">
              <a:latin typeface="Arial Black" pitchFamily="34" charset="0"/>
            </a:rPr>
            <a:t>GTA</a:t>
          </a:r>
          <a:endParaRPr lang="el-GR" sz="1600" kern="1200" dirty="0">
            <a:latin typeface="Arial Black" pitchFamily="34" charset="0"/>
          </a:endParaRPr>
        </a:p>
      </dsp:txBody>
      <dsp:txXfrm>
        <a:off x="1220448" y="1843321"/>
        <a:ext cx="1686580" cy="1070978"/>
      </dsp:txXfrm>
    </dsp:sp>
    <dsp:sp modelId="{DC470DF0-3F8B-4F41-A6A5-191365CDDC7C}">
      <dsp:nvSpPr>
        <dsp:cNvPr id="0" name=""/>
        <dsp:cNvSpPr/>
      </dsp:nvSpPr>
      <dsp:spPr>
        <a:xfrm>
          <a:off x="2362" y="3226786"/>
          <a:ext cx="1686580" cy="1070978"/>
        </a:xfrm>
        <a:prstGeom prst="roundRect">
          <a:avLst>
            <a:gd name="adj" fmla="val 10000"/>
          </a:avLst>
        </a:prstGeom>
        <a:solidFill>
          <a:srgbClr val="0066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C8C9D384-FE40-4074-841C-F2D3AEE57CCE}">
      <dsp:nvSpPr>
        <dsp:cNvPr id="0" name=""/>
        <dsp:cNvSpPr/>
      </dsp:nvSpPr>
      <dsp:spPr>
        <a:xfrm>
          <a:off x="189760" y="3404814"/>
          <a:ext cx="1686580" cy="1070978"/>
        </a:xfrm>
        <a:prstGeom prst="roundRect">
          <a:avLst>
            <a:gd name="adj" fmla="val 10000"/>
          </a:avLst>
        </a:prstGeom>
        <a:solidFill>
          <a:schemeClr val="accent3">
            <a:lumMod val="40000"/>
            <a:lumOff val="6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6600"/>
              </a:solidFill>
              <a:latin typeface="Arial Black" pitchFamily="34" charset="0"/>
            </a:rPr>
            <a:t>Natural</a:t>
          </a:r>
        </a:p>
        <a:p>
          <a:pPr lvl="0" algn="ctr" defTabSz="711200">
            <a:lnSpc>
              <a:spcPct val="90000"/>
            </a:lnSpc>
            <a:spcBef>
              <a:spcPct val="0"/>
            </a:spcBef>
            <a:spcAft>
              <a:spcPct val="35000"/>
            </a:spcAft>
          </a:pPr>
          <a:r>
            <a:rPr lang="en-US" sz="1400" kern="1200" dirty="0" smtClean="0">
              <a:latin typeface="Arial Black" pitchFamily="34" charset="0"/>
            </a:rPr>
            <a:t>T-GTA</a:t>
          </a:r>
          <a:endParaRPr lang="el-GR" sz="1400" kern="1200" dirty="0">
            <a:latin typeface="Arial Black" pitchFamily="34" charset="0"/>
          </a:endParaRPr>
        </a:p>
      </dsp:txBody>
      <dsp:txXfrm>
        <a:off x="189760" y="3404814"/>
        <a:ext cx="1686580" cy="1070978"/>
      </dsp:txXfrm>
    </dsp:sp>
    <dsp:sp modelId="{FC06E977-D063-4F6B-9D0C-857CDD1244B7}">
      <dsp:nvSpPr>
        <dsp:cNvPr id="0" name=""/>
        <dsp:cNvSpPr/>
      </dsp:nvSpPr>
      <dsp:spPr>
        <a:xfrm>
          <a:off x="2063738" y="3226786"/>
          <a:ext cx="1686580" cy="1070978"/>
        </a:xfrm>
        <a:prstGeom prst="roundRect">
          <a:avLst>
            <a:gd name="adj" fmla="val 10000"/>
          </a:avLst>
        </a:prstGeom>
        <a:solidFill>
          <a:srgbClr val="0066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86C82C9-0950-4B56-93C7-8615EE903A76}">
      <dsp:nvSpPr>
        <dsp:cNvPr id="0" name=""/>
        <dsp:cNvSpPr/>
      </dsp:nvSpPr>
      <dsp:spPr>
        <a:xfrm>
          <a:off x="2251136" y="3404814"/>
          <a:ext cx="1686580" cy="1070978"/>
        </a:xfrm>
        <a:prstGeom prst="roundRect">
          <a:avLst>
            <a:gd name="adj" fmla="val 10000"/>
          </a:avLst>
        </a:prstGeom>
        <a:solidFill>
          <a:schemeClr val="accent3">
            <a:lumMod val="40000"/>
            <a:lumOff val="6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6600"/>
              </a:solidFill>
              <a:latin typeface="Arial Black" pitchFamily="34" charset="0"/>
            </a:rPr>
            <a:t>Man-made</a:t>
          </a:r>
        </a:p>
        <a:p>
          <a:pPr lvl="0" algn="ctr" defTabSz="711200">
            <a:lnSpc>
              <a:spcPct val="90000"/>
            </a:lnSpc>
            <a:spcBef>
              <a:spcPct val="0"/>
            </a:spcBef>
            <a:spcAft>
              <a:spcPct val="35000"/>
            </a:spcAft>
          </a:pPr>
          <a:r>
            <a:rPr lang="en-US" sz="1400" kern="1200" dirty="0" smtClean="0">
              <a:latin typeface="Arial Black" pitchFamily="34" charset="0"/>
            </a:rPr>
            <a:t>T-GTA</a:t>
          </a:r>
          <a:endParaRPr lang="el-GR" sz="1400" kern="1200" dirty="0">
            <a:latin typeface="Arial Black" pitchFamily="34" charset="0"/>
          </a:endParaRPr>
        </a:p>
      </dsp:txBody>
      <dsp:txXfrm>
        <a:off x="2251136" y="3404814"/>
        <a:ext cx="1686580" cy="1070978"/>
      </dsp:txXfrm>
    </dsp:sp>
    <dsp:sp modelId="{0D837695-49BE-4DC2-800F-92DE258D0F9A}">
      <dsp:nvSpPr>
        <dsp:cNvPr id="0" name=""/>
        <dsp:cNvSpPr/>
      </dsp:nvSpPr>
      <dsp:spPr>
        <a:xfrm>
          <a:off x="5155803" y="1665293"/>
          <a:ext cx="1686580" cy="1070978"/>
        </a:xfrm>
        <a:prstGeom prst="roundRect">
          <a:avLst>
            <a:gd name="adj" fmla="val 10000"/>
          </a:avLst>
        </a:prstGeom>
        <a:solidFill>
          <a:srgbClr val="0000FF"/>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F74D538-9A19-4161-B9CF-8B0923C16EA8}">
      <dsp:nvSpPr>
        <dsp:cNvPr id="0" name=""/>
        <dsp:cNvSpPr/>
      </dsp:nvSpPr>
      <dsp:spPr>
        <a:xfrm>
          <a:off x="5343200" y="1843321"/>
          <a:ext cx="1686580" cy="1070978"/>
        </a:xfrm>
        <a:prstGeom prst="roundRect">
          <a:avLst>
            <a:gd name="adj" fmla="val 10000"/>
          </a:avLst>
        </a:prstGeom>
        <a:solidFill>
          <a:schemeClr val="tx2">
            <a:lumMod val="20000"/>
            <a:lumOff val="8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Arial Black" pitchFamily="34" charset="0"/>
            </a:rPr>
            <a:t>Extra</a:t>
          </a:r>
        </a:p>
        <a:p>
          <a:pPr lvl="0" algn="ctr" defTabSz="711200">
            <a:lnSpc>
              <a:spcPct val="90000"/>
            </a:lnSpc>
            <a:spcBef>
              <a:spcPct val="0"/>
            </a:spcBef>
            <a:spcAft>
              <a:spcPct val="35000"/>
            </a:spcAft>
          </a:pPr>
          <a:r>
            <a:rPr lang="en-US" sz="1600" kern="1200" dirty="0" smtClean="0">
              <a:latin typeface="Arial Black" pitchFamily="34" charset="0"/>
            </a:rPr>
            <a:t>Terrestrial</a:t>
          </a:r>
        </a:p>
        <a:p>
          <a:pPr lvl="0" algn="ctr" defTabSz="711200">
            <a:lnSpc>
              <a:spcPct val="90000"/>
            </a:lnSpc>
            <a:spcBef>
              <a:spcPct val="0"/>
            </a:spcBef>
            <a:spcAft>
              <a:spcPct val="35000"/>
            </a:spcAft>
          </a:pPr>
          <a:r>
            <a:rPr lang="en-US" sz="1600" kern="1200" dirty="0" smtClean="0">
              <a:latin typeface="Arial Black" pitchFamily="34" charset="0"/>
            </a:rPr>
            <a:t>GTA</a:t>
          </a:r>
          <a:endParaRPr lang="el-GR" sz="1600" kern="1200" dirty="0">
            <a:latin typeface="Arial Black" pitchFamily="34" charset="0"/>
          </a:endParaRPr>
        </a:p>
      </dsp:txBody>
      <dsp:txXfrm>
        <a:off x="5343200" y="1843321"/>
        <a:ext cx="1686580" cy="1070978"/>
      </dsp:txXfrm>
    </dsp:sp>
    <dsp:sp modelId="{D6F48BCF-057B-4D82-8948-09C084159044}">
      <dsp:nvSpPr>
        <dsp:cNvPr id="0" name=""/>
        <dsp:cNvSpPr/>
      </dsp:nvSpPr>
      <dsp:spPr>
        <a:xfrm>
          <a:off x="4125114" y="3226786"/>
          <a:ext cx="1686580" cy="1070978"/>
        </a:xfrm>
        <a:prstGeom prst="roundRect">
          <a:avLst>
            <a:gd name="adj" fmla="val 10000"/>
          </a:avLst>
        </a:prstGeom>
        <a:solidFill>
          <a:srgbClr val="0066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C920A31-47B0-4F26-9A99-6251C7192572}">
      <dsp:nvSpPr>
        <dsp:cNvPr id="0" name=""/>
        <dsp:cNvSpPr/>
      </dsp:nvSpPr>
      <dsp:spPr>
        <a:xfrm>
          <a:off x="4312512" y="3404814"/>
          <a:ext cx="1686580" cy="1070978"/>
        </a:xfrm>
        <a:prstGeom prst="roundRect">
          <a:avLst>
            <a:gd name="adj" fmla="val 10000"/>
          </a:avLst>
        </a:prstGeom>
        <a:solidFill>
          <a:schemeClr val="accent3">
            <a:lumMod val="40000"/>
            <a:lumOff val="6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6600"/>
              </a:solidFill>
              <a:latin typeface="Arial Black" pitchFamily="34" charset="0"/>
            </a:rPr>
            <a:t>Combined</a:t>
          </a:r>
        </a:p>
        <a:p>
          <a:pPr lvl="0" algn="ctr" defTabSz="711200">
            <a:lnSpc>
              <a:spcPct val="90000"/>
            </a:lnSpc>
            <a:spcBef>
              <a:spcPct val="0"/>
            </a:spcBef>
            <a:spcAft>
              <a:spcPct val="35000"/>
            </a:spcAft>
          </a:pPr>
          <a:r>
            <a:rPr lang="en-US" sz="1400" kern="1200" dirty="0" smtClean="0">
              <a:latin typeface="Arial Black" pitchFamily="34" charset="0"/>
            </a:rPr>
            <a:t>T-GTA</a:t>
          </a:r>
          <a:endParaRPr lang="el-GR" sz="1400" kern="1200" dirty="0">
            <a:latin typeface="Arial Black" pitchFamily="34" charset="0"/>
          </a:endParaRPr>
        </a:p>
      </dsp:txBody>
      <dsp:txXfrm>
        <a:off x="4312512" y="3404814"/>
        <a:ext cx="1686580" cy="1070978"/>
      </dsp:txXfrm>
    </dsp:sp>
    <dsp:sp modelId="{81607C4B-3F53-4119-A55D-3E521D6CE8AE}">
      <dsp:nvSpPr>
        <dsp:cNvPr id="0" name=""/>
        <dsp:cNvSpPr/>
      </dsp:nvSpPr>
      <dsp:spPr>
        <a:xfrm>
          <a:off x="6186491" y="3226786"/>
          <a:ext cx="1686580" cy="1070978"/>
        </a:xfrm>
        <a:prstGeom prst="roundRect">
          <a:avLst>
            <a:gd name="adj" fmla="val 10000"/>
          </a:avLst>
        </a:prstGeom>
        <a:solidFill>
          <a:srgbClr val="0066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765A086-087B-4990-8240-E6240F6494C7}">
      <dsp:nvSpPr>
        <dsp:cNvPr id="0" name=""/>
        <dsp:cNvSpPr/>
      </dsp:nvSpPr>
      <dsp:spPr>
        <a:xfrm>
          <a:off x="6373889" y="3404814"/>
          <a:ext cx="1686580" cy="1070978"/>
        </a:xfrm>
        <a:prstGeom prst="roundRect">
          <a:avLst>
            <a:gd name="adj" fmla="val 10000"/>
          </a:avLst>
        </a:prstGeom>
        <a:solidFill>
          <a:schemeClr val="accent3">
            <a:lumMod val="40000"/>
            <a:lumOff val="6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6600"/>
              </a:solidFill>
              <a:latin typeface="Arial Black" pitchFamily="34" charset="0"/>
            </a:rPr>
            <a:t>Governance</a:t>
          </a:r>
        </a:p>
        <a:p>
          <a:pPr lvl="0" algn="ctr" defTabSz="711200">
            <a:lnSpc>
              <a:spcPct val="90000"/>
            </a:lnSpc>
            <a:spcBef>
              <a:spcPct val="0"/>
            </a:spcBef>
            <a:spcAft>
              <a:spcPct val="35000"/>
            </a:spcAft>
          </a:pPr>
          <a:r>
            <a:rPr lang="en-US" sz="1600" kern="1200" dirty="0" smtClean="0">
              <a:latin typeface="Arial Black" pitchFamily="34" charset="0"/>
            </a:rPr>
            <a:t>T-GTA</a:t>
          </a:r>
          <a:endParaRPr lang="el-GR" sz="1600" kern="1200" dirty="0">
            <a:latin typeface="Arial Black" pitchFamily="34" charset="0"/>
          </a:endParaRPr>
        </a:p>
      </dsp:txBody>
      <dsp:txXfrm>
        <a:off x="6373889" y="3404814"/>
        <a:ext cx="1686580" cy="10709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A1DF25-FED8-4A7E-A1B4-FD2BB0076656}" type="datetimeFigureOut">
              <a:rPr lang="el-GR" smtClean="0"/>
              <a:pPr/>
              <a:t>28/10/2013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B3D0C-7A53-4967-AB03-0BF91BBD6F6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D5B3D0C-7A53-4967-AB03-0BF91BBD6F6E}" type="slidenum">
              <a:rPr lang="el-GR" smtClean="0"/>
              <a:pPr/>
              <a:t>13</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02A339C-CF02-439D-8CC6-C05B72CA94A6}" type="datetimeFigureOut">
              <a:rPr lang="el-GR" smtClean="0"/>
              <a:pPr/>
              <a:t>28/10/2013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39A7A99-12A5-423F-AF1C-580E50FD6B90}"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A339C-CF02-439D-8CC6-C05B72CA94A6}" type="datetimeFigureOut">
              <a:rPr lang="el-GR" smtClean="0"/>
              <a:pPr/>
              <a:t>28/10/2013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A7A99-12A5-423F-AF1C-580E50FD6B9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gi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gif"/></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15.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16.png"/><Relationship Id="rId4" Type="http://schemas.openxmlformats.org/officeDocument/2006/relationships/image" Target="../media/image77.jpeg"/><Relationship Id="rId9"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1.gif"/><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jpeg"/><Relationship Id="rId7" Type="http://schemas.openxmlformats.org/officeDocument/2006/relationships/image" Target="../media/image1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gif"/><Relationship Id="rId5" Type="http://schemas.openxmlformats.org/officeDocument/2006/relationships/image" Target="../media/image103.jpeg"/><Relationship Id="rId4"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3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5.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png"/><Relationship Id="rId4" Type="http://schemas.openxmlformats.org/officeDocument/2006/relationships/image" Target="../media/image111.jpeg"/><Relationship Id="rId9" Type="http://schemas.openxmlformats.org/officeDocument/2006/relationships/image" Target="../media/image116.jpeg"/></Relationships>
</file>

<file path=ppt/slides/_rels/slide3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0.gif"/><Relationship Id="rId7" Type="http://schemas.openxmlformats.org/officeDocument/2006/relationships/image" Target="../media/image15.pn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gif"/><Relationship Id="rId4" Type="http://schemas.openxmlformats.org/officeDocument/2006/relationships/image" Target="../media/image121.jpeg"/></Relationships>
</file>

<file path=ppt/slides/_rels/slide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gif"/><Relationship Id="rId5" Type="http://schemas.openxmlformats.org/officeDocument/2006/relationships/image" Target="../media/image128.jpeg"/><Relationship Id="rId4" Type="http://schemas.openxmlformats.org/officeDocument/2006/relationships/image" Target="../media/image127.png"/></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gif"/></Relationships>
</file>

<file path=ppt/slides/_rels/slide35.xml.rels><?xml version="1.0" encoding="UTF-8" standalone="yes"?>
<Relationships xmlns="http://schemas.openxmlformats.org/package/2006/relationships"><Relationship Id="rId8" Type="http://schemas.openxmlformats.org/officeDocument/2006/relationships/image" Target="../media/image138.gif"/><Relationship Id="rId3" Type="http://schemas.openxmlformats.org/officeDocument/2006/relationships/image" Target="../media/image131.png"/><Relationship Id="rId7" Type="http://schemas.openxmlformats.org/officeDocument/2006/relationships/image" Target="../media/image137.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gif"/></Relationships>
</file>

<file path=ppt/slides/_rels/slide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gif"/><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38.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44.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png"/><Relationship Id="rId4" Type="http://schemas.openxmlformats.org/officeDocument/2006/relationships/image" Target="../media/image148.png"/></Relationships>
</file>

<file path=ppt/slides/_rels/slide3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eg"/></Relationships>
</file>

<file path=ppt/slides/_rels/slide4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png"/><Relationship Id="rId7" Type="http://schemas.openxmlformats.org/officeDocument/2006/relationships/image" Target="../media/image15.png"/><Relationship Id="rId2" Type="http://schemas.openxmlformats.org/officeDocument/2006/relationships/image" Target="../media/image159.gif"/><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gif"/><Relationship Id="rId4" Type="http://schemas.openxmlformats.org/officeDocument/2006/relationships/image" Target="../media/image161.jpeg"/><Relationship Id="rId9" Type="http://schemas.openxmlformats.org/officeDocument/2006/relationships/image" Target="../media/image165.png"/></Relationships>
</file>

<file path=ppt/slides/_rels/slide4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gif"/><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 Id="rId9"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7.gif"/><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76.jpeg"/><Relationship Id="rId4" Type="http://schemas.openxmlformats.org/officeDocument/2006/relationships/image" Target="../media/image175.gif"/></Relationships>
</file>

<file path=ppt/slides/_rels/slide4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6.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 Id="rId5" Type="http://schemas.openxmlformats.org/officeDocument/2006/relationships/image" Target="../media/image190.jpeg"/><Relationship Id="rId4" Type="http://schemas.openxmlformats.org/officeDocument/2006/relationships/image" Target="../media/image189.jpeg"/></Relationships>
</file>

<file path=ppt/slides/_rels/slide48.xml.rels><?xml version="1.0" encoding="UTF-8" standalone="yes"?>
<Relationships xmlns="http://schemas.openxmlformats.org/package/2006/relationships"><Relationship Id="rId3" Type="http://schemas.openxmlformats.org/officeDocument/2006/relationships/image" Target="../media/image192.gif"/><Relationship Id="rId2" Type="http://schemas.openxmlformats.org/officeDocument/2006/relationships/image" Target="../media/image191.png"/><Relationship Id="rId1" Type="http://schemas.openxmlformats.org/officeDocument/2006/relationships/slideLayout" Target="../slideLayouts/slideLayout7.xml"/><Relationship Id="rId5" Type="http://schemas.openxmlformats.org/officeDocument/2006/relationships/image" Target="../media/image194.jpeg"/><Relationship Id="rId4" Type="http://schemas.openxmlformats.org/officeDocument/2006/relationships/image" Target="../media/image19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5" Type="http://schemas.openxmlformats.org/officeDocument/2006/relationships/image" Target="../media/image197.jpeg"/><Relationship Id="rId4" Type="http://schemas.openxmlformats.org/officeDocument/2006/relationships/image" Target="../media/image188.jpeg"/></Relationships>
</file>

<file path=ppt/slides/_rels/slide5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7.xml"/><Relationship Id="rId5" Type="http://schemas.openxmlformats.org/officeDocument/2006/relationships/image" Target="../media/image201.jpeg"/><Relationship Id="rId4" Type="http://schemas.openxmlformats.org/officeDocument/2006/relationships/image" Target="../media/image200.jpeg"/></Relationships>
</file>

<file path=ppt/slides/_rels/slide52.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5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12.gif"/><Relationship Id="rId5" Type="http://schemas.openxmlformats.org/officeDocument/2006/relationships/image" Target="../media/image211.jpeg"/><Relationship Id="rId4" Type="http://schemas.openxmlformats.org/officeDocument/2006/relationships/image" Target="../media/image210.png"/></Relationships>
</file>

<file path=ppt/slides/_rels/slide5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png"/><Relationship Id="rId1" Type="http://schemas.openxmlformats.org/officeDocument/2006/relationships/slideLayout" Target="../slideLayouts/slideLayout7.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5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png"/><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jpeg"/></Relationships>
</file>

<file path=ppt/slides/_rels/slide5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image" Target="../media/image224.png"/></Relationships>
</file>

<file path=ppt/slides/_rels/slide5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7.png"/><Relationship Id="rId7" Type="http://schemas.openxmlformats.org/officeDocument/2006/relationships/image" Target="../media/image15.png"/><Relationship Id="rId2" Type="http://schemas.openxmlformats.org/officeDocument/2006/relationships/image" Target="../media/image226.gif"/><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229.jpeg"/><Relationship Id="rId4" Type="http://schemas.openxmlformats.org/officeDocument/2006/relationships/image" Target="../media/image228.png"/></Relationships>
</file>

<file path=ppt/slides/_rels/slide58.xml.rels><?xml version="1.0" encoding="UTF-8" standalone="yes"?>
<Relationships xmlns="http://schemas.openxmlformats.org/package/2006/relationships"><Relationship Id="rId3" Type="http://schemas.openxmlformats.org/officeDocument/2006/relationships/image" Target="../media/image232.gif"/><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gif"/><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15.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img.electro-maniacs.net/27240.jpg"/>
          <p:cNvPicPr>
            <a:picLocks noChangeAspect="1" noChangeArrowheads="1"/>
          </p:cNvPicPr>
          <p:nvPr/>
        </p:nvPicPr>
        <p:blipFill>
          <a:blip r:embed="rId2" cstate="print">
            <a:duotone>
              <a:schemeClr val="accent2">
                <a:shade val="45000"/>
                <a:satMod val="135000"/>
              </a:schemeClr>
              <a:prstClr val="white"/>
            </a:duotone>
          </a:blip>
          <a:srcRect b="10162"/>
          <a:stretch>
            <a:fillRect/>
          </a:stretch>
        </p:blipFill>
        <p:spPr bwMode="auto">
          <a:xfrm>
            <a:off x="0" y="0"/>
            <a:ext cx="9144000" cy="6859807"/>
          </a:xfrm>
          <a:prstGeom prst="rect">
            <a:avLst/>
          </a:prstGeom>
          <a:noFill/>
        </p:spPr>
      </p:pic>
      <p:sp>
        <p:nvSpPr>
          <p:cNvPr id="3" name="2 - TextBox"/>
          <p:cNvSpPr txBox="1"/>
          <p:nvPr/>
        </p:nvSpPr>
        <p:spPr>
          <a:xfrm>
            <a:off x="5802646" y="3676081"/>
            <a:ext cx="3198120" cy="307777"/>
          </a:xfrm>
          <a:prstGeom prst="rect">
            <a:avLst/>
          </a:prstGeom>
          <a:noFill/>
        </p:spPr>
        <p:txBody>
          <a:bodyPr wrap="none" rtlCol="0">
            <a:spAutoFit/>
          </a:bodyPr>
          <a:lstStyle/>
          <a:p>
            <a:r>
              <a:rPr lang="en-US" sz="1400" dirty="0" smtClean="0">
                <a:solidFill>
                  <a:schemeClr val="bg1"/>
                </a:solidFill>
                <a:latin typeface="Arial Black" pitchFamily="34" charset="0"/>
              </a:rPr>
              <a:t>Global        Threat Assessment</a:t>
            </a:r>
            <a:endParaRPr lang="el-GR" sz="1400" dirty="0">
              <a:solidFill>
                <a:schemeClr val="bg1"/>
              </a:solidFill>
              <a:latin typeface="Arial Black" pitchFamily="34" charset="0"/>
            </a:endParaRPr>
          </a:p>
        </p:txBody>
      </p:sp>
      <p:pic>
        <p:nvPicPr>
          <p:cNvPr id="17" name="Picture 2" descr="http://img.electro-maniacs.net/27240.jpg"/>
          <p:cNvPicPr>
            <a:picLocks noChangeAspect="1" noChangeArrowheads="1"/>
          </p:cNvPicPr>
          <p:nvPr/>
        </p:nvPicPr>
        <p:blipFill>
          <a:blip r:embed="rId2" cstate="print">
            <a:duotone>
              <a:schemeClr val="accent2">
                <a:shade val="45000"/>
                <a:satMod val="135000"/>
              </a:schemeClr>
              <a:prstClr val="white"/>
            </a:duotone>
          </a:blip>
          <a:srcRect l="82869" t="32202" r="12698" b="64218"/>
          <a:stretch>
            <a:fillRect/>
          </a:stretch>
        </p:blipFill>
        <p:spPr bwMode="auto">
          <a:xfrm>
            <a:off x="7004117" y="2578675"/>
            <a:ext cx="707008" cy="371919"/>
          </a:xfrm>
          <a:prstGeom prst="rect">
            <a:avLst/>
          </a:prstGeom>
          <a:ln>
            <a:noFill/>
          </a:ln>
          <a:effectLst>
            <a:softEdge rad="112500"/>
          </a:effectLst>
        </p:spPr>
      </p:pic>
      <p:sp>
        <p:nvSpPr>
          <p:cNvPr id="10" name="9 - TextBox"/>
          <p:cNvSpPr txBox="1"/>
          <p:nvPr/>
        </p:nvSpPr>
        <p:spPr>
          <a:xfrm>
            <a:off x="6117605" y="138140"/>
            <a:ext cx="2890600" cy="938719"/>
          </a:xfrm>
          <a:prstGeom prst="rect">
            <a:avLst/>
          </a:prstGeom>
          <a:noFill/>
        </p:spPr>
        <p:txBody>
          <a:bodyPr wrap="none" rtlCol="0">
            <a:spAutoFit/>
          </a:bodyPr>
          <a:lstStyle/>
          <a:p>
            <a:pPr algn="r"/>
            <a:r>
              <a:rPr lang="en-US" sz="1100" b="1" dirty="0" smtClean="0">
                <a:solidFill>
                  <a:srgbClr val="960000"/>
                </a:solidFill>
                <a:latin typeface="Arial Narrow" pitchFamily="34" charset="0"/>
              </a:rPr>
              <a:t>Brig Gen (r) John  GALATAS, MD, MA, MC (Army)</a:t>
            </a:r>
          </a:p>
          <a:p>
            <a:pPr algn="r"/>
            <a:r>
              <a:rPr lang="en-US" sz="1100" b="1" dirty="0" smtClean="0">
                <a:solidFill>
                  <a:srgbClr val="CC0000"/>
                </a:solidFill>
                <a:latin typeface="Arial Narrow" pitchFamily="34" charset="0"/>
              </a:rPr>
              <a:t>Consultant in Allergy &amp; Clinical Immunology</a:t>
            </a:r>
          </a:p>
          <a:p>
            <a:pPr algn="r"/>
            <a:r>
              <a:rPr lang="en-US" sz="1100" b="1" dirty="0" smtClean="0">
                <a:solidFill>
                  <a:srgbClr val="CC0000"/>
                </a:solidFill>
                <a:latin typeface="Arial Narrow" pitchFamily="34" charset="0"/>
              </a:rPr>
              <a:t>CBRNE Planner &amp; Instructor</a:t>
            </a:r>
          </a:p>
          <a:p>
            <a:pPr algn="r"/>
            <a:r>
              <a:rPr lang="en-US" sz="1100" b="1" dirty="0" smtClean="0">
                <a:solidFill>
                  <a:srgbClr val="CC0000"/>
                </a:solidFill>
                <a:latin typeface="Arial Narrow" pitchFamily="34" charset="0"/>
              </a:rPr>
              <a:t>Senior Asymmetric Threats Analyst</a:t>
            </a:r>
          </a:p>
          <a:p>
            <a:pPr algn="r"/>
            <a:r>
              <a:rPr lang="en-US" sz="1100" b="1" dirty="0" smtClean="0">
                <a:solidFill>
                  <a:srgbClr val="A50021"/>
                </a:solidFill>
                <a:latin typeface="Arial Narrow" pitchFamily="34" charset="0"/>
              </a:rPr>
              <a:t>Athens, Greece</a:t>
            </a:r>
            <a:endParaRPr lang="el-GR" sz="1100" b="1" dirty="0">
              <a:solidFill>
                <a:srgbClr val="A50021"/>
              </a:solidFill>
              <a:latin typeface="Arial Narrow" pitchFamily="34" charset="0"/>
            </a:endParaRPr>
          </a:p>
        </p:txBody>
      </p:sp>
      <p:sp>
        <p:nvSpPr>
          <p:cNvPr id="7" name="6 - TextBox"/>
          <p:cNvSpPr txBox="1"/>
          <p:nvPr/>
        </p:nvSpPr>
        <p:spPr>
          <a:xfrm>
            <a:off x="7613959" y="2721188"/>
            <a:ext cx="1325491" cy="276999"/>
          </a:xfrm>
          <a:prstGeom prst="rect">
            <a:avLst/>
          </a:prstGeom>
          <a:noFill/>
        </p:spPr>
        <p:txBody>
          <a:bodyPr wrap="none" rtlCol="0">
            <a:spAutoFit/>
          </a:bodyPr>
          <a:lstStyle/>
          <a:p>
            <a:r>
              <a:rPr lang="en-US" sz="1200" b="1" dirty="0" smtClean="0">
                <a:solidFill>
                  <a:srgbClr val="CC0000"/>
                </a:solidFill>
                <a:latin typeface="Arial Narrow" pitchFamily="34" charset="0"/>
              </a:rPr>
              <a:t>11 November  2013</a:t>
            </a:r>
            <a:endParaRPr lang="el-GR" sz="1200" b="1" dirty="0">
              <a:solidFill>
                <a:srgbClr val="CC0000"/>
              </a:solidFill>
              <a:latin typeface="Arial Narrow" pitchFamily="34" charset="0"/>
            </a:endParaRPr>
          </a:p>
        </p:txBody>
      </p:sp>
      <p:sp>
        <p:nvSpPr>
          <p:cNvPr id="8" name="7 - TextBox"/>
          <p:cNvSpPr txBox="1"/>
          <p:nvPr/>
        </p:nvSpPr>
        <p:spPr>
          <a:xfrm>
            <a:off x="8037961" y="4801975"/>
            <a:ext cx="928459" cy="276999"/>
          </a:xfrm>
          <a:prstGeom prst="rect">
            <a:avLst/>
          </a:prstGeom>
          <a:noFill/>
        </p:spPr>
        <p:txBody>
          <a:bodyPr wrap="none" rtlCol="0">
            <a:spAutoFit/>
          </a:bodyPr>
          <a:lstStyle/>
          <a:p>
            <a:r>
              <a:rPr lang="en-US" sz="1200" b="1" dirty="0" smtClean="0">
                <a:solidFill>
                  <a:srgbClr val="CC0000"/>
                </a:solidFill>
                <a:latin typeface="Arial Narrow" pitchFamily="34" charset="0"/>
              </a:rPr>
              <a:t>Houston, TX</a:t>
            </a:r>
            <a:endParaRPr lang="el-GR" sz="1200" b="1" dirty="0">
              <a:solidFill>
                <a:srgbClr val="CC0000"/>
              </a:solidFill>
              <a:latin typeface="Arial Narrow" pitchFamily="34" charset="0"/>
            </a:endParaRPr>
          </a:p>
        </p:txBody>
      </p:sp>
      <p:pic>
        <p:nvPicPr>
          <p:cNvPr id="146436" name="Picture 4" descr="http://img65.imageshack.us/img65/9651/step1uf1.gif"/>
          <p:cNvPicPr>
            <a:picLocks noChangeAspect="1" noChangeArrowheads="1"/>
          </p:cNvPicPr>
          <p:nvPr/>
        </p:nvPicPr>
        <p:blipFill>
          <a:blip r:embed="rId3" cstate="print"/>
          <a:srcRect/>
          <a:stretch>
            <a:fillRect/>
          </a:stretch>
        </p:blipFill>
        <p:spPr bwMode="auto">
          <a:xfrm>
            <a:off x="4430598" y="3352800"/>
            <a:ext cx="4714206" cy="35052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2466" name="Picture 2"/>
          <p:cNvPicPr>
            <a:picLocks noChangeAspect="1" noChangeArrowheads="1"/>
          </p:cNvPicPr>
          <p:nvPr/>
        </p:nvPicPr>
        <p:blipFill>
          <a:blip r:embed="rId2" cstate="print"/>
          <a:srcRect l="33023" t="24445" r="34075" b="4048"/>
          <a:stretch>
            <a:fillRect/>
          </a:stretch>
        </p:blipFill>
        <p:spPr bwMode="auto">
          <a:xfrm>
            <a:off x="77497" y="725164"/>
            <a:ext cx="4338050" cy="5892452"/>
          </a:xfrm>
          <a:prstGeom prst="rect">
            <a:avLst/>
          </a:prstGeom>
          <a:noFill/>
          <a:ln w="9525">
            <a:noFill/>
            <a:miter lim="800000"/>
            <a:headEnd/>
            <a:tailEnd/>
          </a:ln>
        </p:spPr>
      </p:pic>
      <p:pic>
        <p:nvPicPr>
          <p:cNvPr id="62467" name="Picture 3"/>
          <p:cNvPicPr>
            <a:picLocks noChangeAspect="1" noChangeArrowheads="1"/>
          </p:cNvPicPr>
          <p:nvPr/>
        </p:nvPicPr>
        <p:blipFill>
          <a:blip r:embed="rId3" cstate="print"/>
          <a:srcRect l="27744" t="31979" r="27083" b="8159"/>
          <a:stretch>
            <a:fillRect/>
          </a:stretch>
        </p:blipFill>
        <p:spPr bwMode="auto">
          <a:xfrm>
            <a:off x="3482109" y="1022970"/>
            <a:ext cx="5486700" cy="5119212"/>
          </a:xfrm>
          <a:prstGeom prst="rect">
            <a:avLst/>
          </a:prstGeom>
          <a:noFill/>
          <a:ln w="9525">
            <a:noFill/>
            <a:miter lim="800000"/>
            <a:headEnd/>
            <a:tailEnd/>
          </a:ln>
        </p:spPr>
      </p:pic>
      <p:sp>
        <p:nvSpPr>
          <p:cNvPr id="3" name="2 - TextBox"/>
          <p:cNvSpPr txBox="1"/>
          <p:nvPr/>
        </p:nvSpPr>
        <p:spPr>
          <a:xfrm>
            <a:off x="113122" y="6278252"/>
            <a:ext cx="1043876" cy="276999"/>
          </a:xfrm>
          <a:prstGeom prst="rect">
            <a:avLst/>
          </a:prstGeom>
          <a:noFill/>
        </p:spPr>
        <p:txBody>
          <a:bodyPr wrap="none" rtlCol="0">
            <a:spAutoFit/>
          </a:bodyPr>
          <a:lstStyle/>
          <a:p>
            <a:r>
              <a:rPr lang="en-US" sz="1200" b="1" dirty="0" smtClean="0">
                <a:solidFill>
                  <a:schemeClr val="bg1"/>
                </a:solidFill>
                <a:latin typeface="Arial Narrow" pitchFamily="34" charset="0"/>
              </a:rPr>
              <a:t>February 2013</a:t>
            </a:r>
            <a:endParaRPr lang="el-GR" sz="1200" b="1" dirty="0">
              <a:solidFill>
                <a:schemeClr val="bg1"/>
              </a:solidFill>
              <a:latin typeface="Arial Narrow" pitchFamily="34" charset="0"/>
            </a:endParaRPr>
          </a:p>
        </p:txBody>
      </p:sp>
      <p:sp>
        <p:nvSpPr>
          <p:cNvPr id="4" name="3 - Ορθογώνιο"/>
          <p:cNvSpPr/>
          <p:nvPr/>
        </p:nvSpPr>
        <p:spPr>
          <a:xfrm>
            <a:off x="3539477" y="1071197"/>
            <a:ext cx="3775723" cy="1138773"/>
          </a:xfrm>
          <a:prstGeom prst="rect">
            <a:avLst/>
          </a:prstGeom>
          <a:solidFill>
            <a:srgbClr val="FFFF00"/>
          </a:solidFill>
        </p:spPr>
        <p:txBody>
          <a:bodyPr wrap="square">
            <a:spAutoFit/>
          </a:bodyPr>
          <a:lstStyle/>
          <a:p>
            <a:r>
              <a:rPr lang="en-US" sz="1200" dirty="0" smtClean="0">
                <a:latin typeface="Arial Black" pitchFamily="34" charset="0"/>
              </a:rPr>
              <a:t>Electricity grid</a:t>
            </a:r>
          </a:p>
          <a:p>
            <a:r>
              <a:rPr lang="en-US" sz="1400" b="1" dirty="0" smtClean="0">
                <a:solidFill>
                  <a:srgbClr val="FF0000"/>
                </a:solidFill>
                <a:latin typeface="Arial Narrow" pitchFamily="34" charset="0"/>
              </a:rPr>
              <a:t>Damages</a:t>
            </a:r>
          </a:p>
          <a:p>
            <a:pPr>
              <a:buFont typeface="Wingdings 2" pitchFamily="18" charset="2"/>
              <a:buChar char=""/>
            </a:pPr>
            <a:r>
              <a:rPr lang="en-US" sz="1400" dirty="0" smtClean="0">
                <a:latin typeface="Arial Narrow" pitchFamily="34" charset="0"/>
              </a:rPr>
              <a:t> 6 super grid transformers in England &amp; Wales</a:t>
            </a:r>
          </a:p>
          <a:p>
            <a:pPr>
              <a:buFont typeface="Wingdings 2" pitchFamily="18" charset="2"/>
              <a:buChar char=""/>
            </a:pPr>
            <a:r>
              <a:rPr lang="en-US" sz="1400" dirty="0" smtClean="0">
                <a:latin typeface="Arial Narrow" pitchFamily="34" charset="0"/>
              </a:rPr>
              <a:t> 7 grid transformers in Scotland</a:t>
            </a:r>
          </a:p>
          <a:p>
            <a:r>
              <a:rPr lang="en-US" sz="1400" b="1" dirty="0" smtClean="0">
                <a:latin typeface="Arial Narrow" pitchFamily="34" charset="0"/>
              </a:rPr>
              <a:t>Repair time: </a:t>
            </a:r>
            <a:r>
              <a:rPr lang="en-US" sz="1400" dirty="0" smtClean="0">
                <a:latin typeface="Arial Narrow" pitchFamily="34" charset="0"/>
              </a:rPr>
              <a:t>weeks-months (</a:t>
            </a:r>
            <a:r>
              <a:rPr lang="en-US" sz="1400" b="1" dirty="0" smtClean="0">
                <a:latin typeface="Arial Narrow" pitchFamily="34" charset="0"/>
              </a:rPr>
              <a:t>=</a:t>
            </a:r>
            <a:r>
              <a:rPr lang="en-US" sz="1400" dirty="0" smtClean="0">
                <a:latin typeface="Arial Narrow" pitchFamily="34" charset="0"/>
              </a:rPr>
              <a:t> electricity interruptions)</a:t>
            </a:r>
          </a:p>
        </p:txBody>
      </p:sp>
      <p:sp>
        <p:nvSpPr>
          <p:cNvPr id="5" name="4 - Ορθογώνιο"/>
          <p:cNvSpPr/>
          <p:nvPr/>
        </p:nvSpPr>
        <p:spPr>
          <a:xfrm>
            <a:off x="2362231" y="2845759"/>
            <a:ext cx="4343374" cy="1354217"/>
          </a:xfrm>
          <a:prstGeom prst="rect">
            <a:avLst/>
          </a:prstGeom>
          <a:solidFill>
            <a:schemeClr val="accent6">
              <a:lumMod val="20000"/>
              <a:lumOff val="80000"/>
            </a:schemeClr>
          </a:solidFill>
          <a:ln>
            <a:solidFill>
              <a:srgbClr val="FF0000"/>
            </a:solidFill>
          </a:ln>
        </p:spPr>
        <p:txBody>
          <a:bodyPr wrap="square">
            <a:spAutoFit/>
          </a:bodyPr>
          <a:lstStyle/>
          <a:p>
            <a:r>
              <a:rPr lang="en-US" sz="1200" dirty="0" smtClean="0">
                <a:latin typeface="Arial Black" pitchFamily="34" charset="0"/>
              </a:rPr>
              <a:t>Aircraft passenger and crew safety</a:t>
            </a:r>
          </a:p>
          <a:p>
            <a:r>
              <a:rPr lang="en-US" sz="1400" dirty="0" smtClean="0">
                <a:latin typeface="Arial Narrow" pitchFamily="34" charset="0"/>
              </a:rPr>
              <a:t>Passengers &amp; crew airborne</a:t>
            </a:r>
          </a:p>
          <a:p>
            <a:r>
              <a:rPr lang="en-US" sz="1400" dirty="0" smtClean="0">
                <a:latin typeface="Arial Narrow" pitchFamily="34" charset="0"/>
              </a:rPr>
              <a:t>      </a:t>
            </a:r>
            <a:r>
              <a:rPr lang="en-US" sz="1400" dirty="0" smtClean="0">
                <a:latin typeface="Arial Narrow" pitchFamily="34" charset="0"/>
                <a:sym typeface="Wingdings"/>
              </a:rPr>
              <a:t></a:t>
            </a:r>
            <a:r>
              <a:rPr lang="en-US" sz="1400" dirty="0" smtClean="0">
                <a:latin typeface="Arial Narrow" pitchFamily="34" charset="0"/>
              </a:rPr>
              <a:t> </a:t>
            </a:r>
            <a:r>
              <a:rPr lang="en-US" sz="1400" b="1" dirty="0" smtClean="0">
                <a:solidFill>
                  <a:srgbClr val="FF0000"/>
                </a:solidFill>
                <a:latin typeface="Arial Narrow" pitchFamily="34" charset="0"/>
              </a:rPr>
              <a:t>additional dose of radiation </a:t>
            </a:r>
            <a:r>
              <a:rPr lang="en-US" sz="1400" dirty="0" smtClean="0">
                <a:latin typeface="Arial Narrow" pitchFamily="34" charset="0"/>
              </a:rPr>
              <a:t>up to 20 </a:t>
            </a:r>
            <a:r>
              <a:rPr lang="en-US" sz="1400" dirty="0" err="1" smtClean="0">
                <a:latin typeface="Arial Narrow" pitchFamily="34" charset="0"/>
              </a:rPr>
              <a:t>mSv</a:t>
            </a:r>
            <a:endParaRPr lang="en-US" sz="1400" dirty="0" smtClean="0">
              <a:latin typeface="Arial Narrow" pitchFamily="34" charset="0"/>
            </a:endParaRPr>
          </a:p>
          <a:p>
            <a:r>
              <a:rPr lang="en-US" sz="1400" dirty="0" smtClean="0">
                <a:latin typeface="Arial Narrow" pitchFamily="34" charset="0"/>
              </a:rPr>
              <a:t>                 </a:t>
            </a:r>
            <a:r>
              <a:rPr lang="en-US" sz="1400" dirty="0" smtClean="0">
                <a:latin typeface="Arial Narrow"/>
              </a:rPr>
              <a:t>►</a:t>
            </a:r>
            <a:r>
              <a:rPr lang="en-US" sz="1400" dirty="0" smtClean="0">
                <a:latin typeface="Arial Narrow" pitchFamily="34" charset="0"/>
              </a:rPr>
              <a:t>in excess of the 1 </a:t>
            </a:r>
            <a:r>
              <a:rPr lang="en-US" sz="1400" dirty="0" err="1" smtClean="0">
                <a:latin typeface="Arial Narrow" pitchFamily="34" charset="0"/>
              </a:rPr>
              <a:t>mSv</a:t>
            </a:r>
            <a:r>
              <a:rPr lang="en-US" sz="1400" dirty="0" smtClean="0">
                <a:latin typeface="Arial Narrow" pitchFamily="34" charset="0"/>
              </a:rPr>
              <a:t> annual  limit for the public</a:t>
            </a:r>
          </a:p>
          <a:p>
            <a:r>
              <a:rPr lang="en-US" sz="1400" dirty="0" smtClean="0">
                <a:latin typeface="Arial Narrow" pitchFamily="34" charset="0"/>
              </a:rPr>
              <a:t>                 </a:t>
            </a:r>
            <a:r>
              <a:rPr lang="en-US" sz="1400" dirty="0" smtClean="0">
                <a:latin typeface="Arial Narrow"/>
              </a:rPr>
              <a:t>►</a:t>
            </a:r>
            <a:r>
              <a:rPr lang="en-US" sz="1400" dirty="0" smtClean="0">
                <a:latin typeface="Arial Narrow" pitchFamily="34" charset="0"/>
              </a:rPr>
              <a:t>~X3 times dose from a chest CT scan</a:t>
            </a:r>
          </a:p>
          <a:p>
            <a:r>
              <a:rPr lang="en-US" sz="1400" dirty="0" smtClean="0">
                <a:latin typeface="Arial Narrow" pitchFamily="34" charset="0"/>
              </a:rPr>
              <a:t>       </a:t>
            </a:r>
            <a:r>
              <a:rPr lang="en-US" sz="1400" dirty="0" smtClean="0">
                <a:latin typeface="Arial Narrow" pitchFamily="34" charset="0"/>
                <a:sym typeface="Wingdings"/>
              </a:rPr>
              <a:t> </a:t>
            </a:r>
            <a:r>
              <a:rPr lang="en-US" sz="1400" b="1" dirty="0" smtClean="0">
                <a:solidFill>
                  <a:srgbClr val="FF0000"/>
                </a:solidFill>
                <a:latin typeface="Arial Narrow" pitchFamily="34" charset="0"/>
              </a:rPr>
              <a:t>increased cancer risk </a:t>
            </a:r>
            <a:r>
              <a:rPr lang="en-US" sz="1400" dirty="0" smtClean="0">
                <a:latin typeface="Arial Narrow" pitchFamily="34" charset="0"/>
              </a:rPr>
              <a:t>of 1 in 1,000 (lifetime risk: 30%) </a:t>
            </a:r>
            <a:endParaRPr lang="en-US" sz="1400" dirty="0">
              <a:latin typeface="Arial Narrow" pitchFamily="34" charset="0"/>
            </a:endParaRPr>
          </a:p>
        </p:txBody>
      </p:sp>
      <p:sp>
        <p:nvSpPr>
          <p:cNvPr id="6" name="5 - Ορθογώνιο"/>
          <p:cNvSpPr/>
          <p:nvPr/>
        </p:nvSpPr>
        <p:spPr>
          <a:xfrm>
            <a:off x="4322618" y="5275641"/>
            <a:ext cx="3713018" cy="1138773"/>
          </a:xfrm>
          <a:prstGeom prst="rect">
            <a:avLst/>
          </a:prstGeom>
          <a:solidFill>
            <a:schemeClr val="accent3">
              <a:lumMod val="40000"/>
              <a:lumOff val="60000"/>
            </a:schemeClr>
          </a:solidFill>
          <a:ln>
            <a:solidFill>
              <a:srgbClr val="006600"/>
            </a:solidFill>
          </a:ln>
        </p:spPr>
        <p:txBody>
          <a:bodyPr wrap="square">
            <a:spAutoFit/>
          </a:bodyPr>
          <a:lstStyle/>
          <a:p>
            <a:r>
              <a:rPr lang="en-US" sz="1200" dirty="0" smtClean="0">
                <a:latin typeface="Arial Black" pitchFamily="34" charset="0"/>
              </a:rPr>
              <a:t>Cellular and emergency communications</a:t>
            </a:r>
          </a:p>
          <a:p>
            <a:r>
              <a:rPr lang="en-US" sz="1400" dirty="0" smtClean="0">
                <a:latin typeface="Arial Narrow" pitchFamily="34" charset="0"/>
              </a:rPr>
              <a:t>UK’s commercial cellular communications networks</a:t>
            </a:r>
          </a:p>
          <a:p>
            <a:r>
              <a:rPr lang="en-US" sz="1400" dirty="0" smtClean="0">
                <a:latin typeface="Arial Narrow" pitchFamily="34" charset="0"/>
              </a:rPr>
              <a:t>             </a:t>
            </a:r>
            <a:r>
              <a:rPr lang="en-US" sz="1400" dirty="0" smtClean="0">
                <a:latin typeface="Arial Narrow" pitchFamily="34" charset="0"/>
                <a:sym typeface="Wingdings"/>
              </a:rPr>
              <a:t></a:t>
            </a:r>
            <a:r>
              <a:rPr lang="en-US" sz="1400" dirty="0" smtClean="0">
                <a:latin typeface="Arial Narrow" pitchFamily="34" charset="0"/>
              </a:rPr>
              <a:t> </a:t>
            </a:r>
            <a:r>
              <a:rPr lang="en-US" sz="1400" b="1" dirty="0" smtClean="0">
                <a:solidFill>
                  <a:srgbClr val="FF0000"/>
                </a:solidFill>
                <a:latin typeface="Arial Narrow" pitchFamily="34" charset="0"/>
              </a:rPr>
              <a:t>resilient</a:t>
            </a:r>
            <a:r>
              <a:rPr lang="en-US" sz="1400" dirty="0" smtClean="0">
                <a:latin typeface="Arial Narrow" pitchFamily="34" charset="0"/>
              </a:rPr>
              <a:t>; not reliant on GNSS* timing (US)</a:t>
            </a:r>
          </a:p>
          <a:p>
            <a:r>
              <a:rPr lang="en-US" sz="1400" dirty="0" smtClean="0">
                <a:latin typeface="Arial Narrow" pitchFamily="34" charset="0"/>
              </a:rPr>
              <a:t>UK ‘s TETRA** emergency communications network</a:t>
            </a:r>
          </a:p>
          <a:p>
            <a:r>
              <a:rPr lang="en-US" sz="1400" dirty="0" smtClean="0">
                <a:latin typeface="Arial Narrow" pitchFamily="34" charset="0"/>
              </a:rPr>
              <a:t>              </a:t>
            </a:r>
            <a:r>
              <a:rPr lang="en-US" sz="1400" dirty="0" smtClean="0">
                <a:latin typeface="Arial Narrow" pitchFamily="34" charset="0"/>
                <a:sym typeface="Wingdings"/>
              </a:rPr>
              <a:t> </a:t>
            </a:r>
            <a:r>
              <a:rPr lang="en-US" sz="1400" b="1" dirty="0" smtClean="0">
                <a:solidFill>
                  <a:srgbClr val="FF0000"/>
                </a:solidFill>
                <a:latin typeface="Arial Narrow" pitchFamily="34" charset="0"/>
              </a:rPr>
              <a:t>dependent</a:t>
            </a:r>
            <a:r>
              <a:rPr lang="en-US" sz="1400" dirty="0" smtClean="0">
                <a:latin typeface="Arial Narrow" pitchFamily="34" charset="0"/>
              </a:rPr>
              <a:t> on GNSS.</a:t>
            </a:r>
            <a:endParaRPr lang="en-US" sz="1400" dirty="0">
              <a:latin typeface="Arial Narrow" pitchFamily="34" charset="0"/>
            </a:endParaRPr>
          </a:p>
        </p:txBody>
      </p:sp>
      <p:sp>
        <p:nvSpPr>
          <p:cNvPr id="8" name="7 - TextBox"/>
          <p:cNvSpPr txBox="1"/>
          <p:nvPr/>
        </p:nvSpPr>
        <p:spPr>
          <a:xfrm>
            <a:off x="4682522" y="6596390"/>
            <a:ext cx="4461478" cy="261610"/>
          </a:xfrm>
          <a:prstGeom prst="rect">
            <a:avLst/>
          </a:prstGeom>
          <a:noFill/>
        </p:spPr>
        <p:txBody>
          <a:bodyPr wrap="none" rtlCol="0">
            <a:spAutoFit/>
          </a:bodyPr>
          <a:lstStyle/>
          <a:p>
            <a:r>
              <a:rPr lang="en-US" sz="1100" b="1" dirty="0" smtClean="0">
                <a:latin typeface="Arial Narrow" pitchFamily="34" charset="0"/>
              </a:rPr>
              <a:t>*</a:t>
            </a:r>
            <a:r>
              <a:rPr lang="en-US" sz="1100" dirty="0" smtClean="0">
                <a:latin typeface="Arial Narrow" pitchFamily="34" charset="0"/>
              </a:rPr>
              <a:t> Global Navigation Satellite System;</a:t>
            </a:r>
            <a:r>
              <a:rPr lang="en-US" sz="1100" b="1" dirty="0" smtClean="0">
                <a:latin typeface="Arial Narrow" pitchFamily="34" charset="0"/>
              </a:rPr>
              <a:t> </a:t>
            </a:r>
            <a:r>
              <a:rPr lang="en-US" sz="1100" b="1" i="1" dirty="0" smtClean="0">
                <a:latin typeface="Arial Narrow" pitchFamily="34" charset="0"/>
              </a:rPr>
              <a:t>** </a:t>
            </a:r>
            <a:r>
              <a:rPr lang="en-US" sz="1100" dirty="0" smtClean="0">
                <a:latin typeface="Arial Narrow" pitchFamily="34" charset="0"/>
              </a:rPr>
              <a:t>Terrestrial European Trunked Radio Access</a:t>
            </a:r>
            <a:endParaRPr lang="el-GR" sz="1100" dirty="0">
              <a:latin typeface="Arial Narrow" pitchFamily="34" charset="0"/>
            </a:endParaRPr>
          </a:p>
        </p:txBody>
      </p:sp>
      <p:sp>
        <p:nvSpPr>
          <p:cNvPr id="9" name="8 - TextBox"/>
          <p:cNvSpPr txBox="1"/>
          <p:nvPr/>
        </p:nvSpPr>
        <p:spPr>
          <a:xfrm>
            <a:off x="198438" y="263569"/>
            <a:ext cx="1331711" cy="307777"/>
          </a:xfrm>
          <a:prstGeom prst="rect">
            <a:avLst/>
          </a:prstGeom>
          <a:noFill/>
        </p:spPr>
        <p:txBody>
          <a:bodyPr wrap="none" rtlCol="0">
            <a:spAutoFit/>
          </a:bodyPr>
          <a:lstStyle/>
          <a:p>
            <a:r>
              <a:rPr lang="en-US" sz="1400" dirty="0" smtClean="0">
                <a:solidFill>
                  <a:schemeClr val="bg1"/>
                </a:solidFill>
                <a:latin typeface="Arial Black" pitchFamily="34" charset="0"/>
              </a:rPr>
              <a:t>Solar storm</a:t>
            </a:r>
            <a:endParaRPr lang="el-GR" sz="1400" dirty="0">
              <a:solidFill>
                <a:schemeClr val="bg1"/>
              </a:solidFill>
              <a:latin typeface="Arial Black" pitchFamily="34" charset="0"/>
            </a:endParaRPr>
          </a:p>
        </p:txBody>
      </p:sp>
      <p:grpSp>
        <p:nvGrpSpPr>
          <p:cNvPr id="16" name="15 - Ομάδα"/>
          <p:cNvGrpSpPr/>
          <p:nvPr/>
        </p:nvGrpSpPr>
        <p:grpSpPr>
          <a:xfrm>
            <a:off x="179970" y="4673742"/>
            <a:ext cx="955207" cy="1659118"/>
            <a:chOff x="327746" y="4673742"/>
            <a:chExt cx="955207" cy="1659118"/>
          </a:xfrm>
        </p:grpSpPr>
        <p:sp>
          <p:nvSpPr>
            <p:cNvPr id="15" name="14 - Ορθογώνιο"/>
            <p:cNvSpPr/>
            <p:nvPr/>
          </p:nvSpPr>
          <p:spPr>
            <a:xfrm>
              <a:off x="378692" y="4719782"/>
              <a:ext cx="858982" cy="1542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1" name="12 - Ομάδα"/>
            <p:cNvGrpSpPr/>
            <p:nvPr/>
          </p:nvGrpSpPr>
          <p:grpSpPr>
            <a:xfrm>
              <a:off x="613650" y="4673742"/>
              <a:ext cx="669303" cy="1659118"/>
              <a:chOff x="2856321" y="884140"/>
              <a:chExt cx="669303" cy="1659118"/>
            </a:xfrm>
          </p:grpSpPr>
          <p:pic>
            <p:nvPicPr>
              <p:cNvPr id="13" name="Picture 2" descr="http://britrish.files.wordpress.com/2011/10/traffic_lights_3_states.png?w=604"/>
              <p:cNvPicPr>
                <a:picLocks noChangeAspect="1" noChangeArrowheads="1"/>
              </p:cNvPicPr>
              <p:nvPr/>
            </p:nvPicPr>
            <p:blipFill>
              <a:blip r:embed="rId4" cstate="print"/>
              <a:srcRect l="36031" t="4849" r="36943" b="25476"/>
              <a:stretch>
                <a:fillRect/>
              </a:stretch>
            </p:blipFill>
            <p:spPr bwMode="auto">
              <a:xfrm>
                <a:off x="2856321" y="884140"/>
                <a:ext cx="669303" cy="1659118"/>
              </a:xfrm>
              <a:prstGeom prst="rect">
                <a:avLst/>
              </a:prstGeom>
              <a:noFill/>
            </p:spPr>
          </p:pic>
          <p:sp>
            <p:nvSpPr>
              <p:cNvPr id="14" name="13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11 - TextBox"/>
            <p:cNvSpPr txBox="1"/>
            <p:nvPr/>
          </p:nvSpPr>
          <p:spPr>
            <a:xfrm rot="16200000">
              <a:off x="-233209" y="5318314"/>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pic>
        <p:nvPicPr>
          <p:cNvPr id="131080" name="Picture 8" descr="http://www.masterplumbers.com/images/flags/GBR_white.gif"/>
          <p:cNvPicPr>
            <a:picLocks noChangeAspect="1" noChangeArrowheads="1" noCrop="1"/>
          </p:cNvPicPr>
          <p:nvPr/>
        </p:nvPicPr>
        <p:blipFill>
          <a:blip r:embed="rId5" cstate="print"/>
          <a:srcRect/>
          <a:stretch>
            <a:fillRect/>
          </a:stretch>
        </p:blipFill>
        <p:spPr bwMode="auto">
          <a:xfrm rot="21120391">
            <a:off x="247085" y="2773578"/>
            <a:ext cx="648020" cy="4673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dissolve">
                                      <p:cBhvr>
                                        <p:cTn id="7" dur="500"/>
                                        <p:tgtEl>
                                          <p:spTgt spid="624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1506" name="Picture 2" descr="http://www.wallsave.com/wallpapers/1920x1080/earth/768505/earth-x-more-768505.jpg"/>
          <p:cNvPicPr>
            <a:picLocks noChangeAspect="1" noChangeArrowheads="1"/>
          </p:cNvPicPr>
          <p:nvPr/>
        </p:nvPicPr>
        <p:blipFill>
          <a:blip r:embed="rId2" cstate="print"/>
          <a:srcRect l="9485" r="14330"/>
          <a:stretch>
            <a:fillRect/>
          </a:stretch>
        </p:blipFill>
        <p:spPr bwMode="auto">
          <a:xfrm>
            <a:off x="0" y="1"/>
            <a:ext cx="9144000" cy="6858000"/>
          </a:xfrm>
          <a:prstGeom prst="rect">
            <a:avLst/>
          </a:prstGeom>
          <a:noFill/>
        </p:spPr>
      </p:pic>
      <p:sp>
        <p:nvSpPr>
          <p:cNvPr id="2" name="1 - Ορθογώνιο"/>
          <p:cNvSpPr/>
          <p:nvPr/>
        </p:nvSpPr>
        <p:spPr>
          <a:xfrm>
            <a:off x="2249894" y="2722233"/>
            <a:ext cx="4644220"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TERRESTRIAL</a:t>
            </a:r>
          </a:p>
          <a:p>
            <a:pPr algn="ct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GTA</a:t>
            </a:r>
            <a:endParaRPr lang="el-GR"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5" name="Picture 6" descr="http://a1star.com/images/overlay-stars.gif"/>
          <p:cNvPicPr>
            <a:picLocks noChangeAspect="1" noChangeArrowheads="1" noCrop="1"/>
          </p:cNvPicPr>
          <p:nvPr/>
        </p:nvPicPr>
        <p:blipFill>
          <a:blip r:embed="rId3" cstate="print"/>
          <a:srcRect/>
          <a:stretch>
            <a:fillRect/>
          </a:stretch>
        </p:blipFill>
        <p:spPr bwMode="auto">
          <a:xfrm>
            <a:off x="233361" y="377258"/>
            <a:ext cx="2270833" cy="119804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434" name="Picture 2" descr="http://www.wallng.com/images/2013/08/temple-landscape-alone-fantasy-nature-high-quality.jpg"/>
          <p:cNvPicPr>
            <a:picLocks noChangeAspect="1" noChangeArrowheads="1"/>
          </p:cNvPicPr>
          <p:nvPr/>
        </p:nvPicPr>
        <p:blipFill>
          <a:blip r:embed="rId2" cstate="print"/>
          <a:srcRect r="2125"/>
          <a:stretch>
            <a:fillRect/>
          </a:stretch>
        </p:blipFill>
        <p:spPr bwMode="auto">
          <a:xfrm>
            <a:off x="-2" y="0"/>
            <a:ext cx="9144001" cy="6858000"/>
          </a:xfrm>
          <a:prstGeom prst="rect">
            <a:avLst/>
          </a:prstGeom>
          <a:noFill/>
        </p:spPr>
      </p:pic>
      <p:pic>
        <p:nvPicPr>
          <p:cNvPr id="18436" name="Picture 4" descr="http://www.property-inspection.co/wp-content/uploads/2012/08/contact-man.png"/>
          <p:cNvPicPr>
            <a:picLocks noChangeAspect="1" noChangeArrowheads="1"/>
          </p:cNvPicPr>
          <p:nvPr/>
        </p:nvPicPr>
        <p:blipFill>
          <a:blip r:embed="rId3" cstate="print"/>
          <a:srcRect/>
          <a:stretch>
            <a:fillRect/>
          </a:stretch>
        </p:blipFill>
        <p:spPr bwMode="auto">
          <a:xfrm>
            <a:off x="5613697" y="1523999"/>
            <a:ext cx="3409950" cy="5334001"/>
          </a:xfrm>
          <a:prstGeom prst="rect">
            <a:avLst/>
          </a:prstGeom>
          <a:noFill/>
        </p:spPr>
      </p:pic>
      <p:pic>
        <p:nvPicPr>
          <p:cNvPr id="18440" name="Picture 8" descr="http://www-03.ibm.com/software/lotus/symphony/gallery.nsf/GalleryClipArtAll/E91C0D1F89C8E0FA852575950059A4EE/$File/A22-CircleArrow.png"/>
          <p:cNvPicPr>
            <a:picLocks noChangeAspect="1" noChangeArrowheads="1"/>
          </p:cNvPicPr>
          <p:nvPr/>
        </p:nvPicPr>
        <p:blipFill>
          <a:blip r:embed="rId4" cstate="print"/>
          <a:srcRect/>
          <a:stretch>
            <a:fillRect/>
          </a:stretch>
        </p:blipFill>
        <p:spPr bwMode="auto">
          <a:xfrm flipH="1">
            <a:off x="952107" y="3027472"/>
            <a:ext cx="5519885" cy="2660621"/>
          </a:xfrm>
          <a:prstGeom prst="rect">
            <a:avLst/>
          </a:prstGeom>
          <a:noFill/>
        </p:spPr>
      </p:pic>
      <p:sp>
        <p:nvSpPr>
          <p:cNvPr id="6" name="5 - TextBox"/>
          <p:cNvSpPr txBox="1"/>
          <p:nvPr/>
        </p:nvSpPr>
        <p:spPr>
          <a:xfrm rot="3126142">
            <a:off x="4920791" y="3930977"/>
            <a:ext cx="1183337" cy="400110"/>
          </a:xfrm>
          <a:prstGeom prst="rect">
            <a:avLst/>
          </a:prstGeom>
          <a:noFill/>
        </p:spPr>
        <p:txBody>
          <a:bodyPr wrap="none" rtlCol="0">
            <a:prstTxWarp prst="textFadeLeft">
              <a:avLst/>
            </a:prstTxWarp>
            <a:spAutoFit/>
          </a:bodyPr>
          <a:lstStyle/>
          <a:p>
            <a:r>
              <a:rPr lang="en-US" sz="2000" dirty="0" smtClean="0">
                <a:solidFill>
                  <a:srgbClr val="006600"/>
                </a:solidFill>
                <a:latin typeface="Arial Black" pitchFamily="34" charset="0"/>
              </a:rPr>
              <a:t>natural</a:t>
            </a:r>
            <a:endParaRPr lang="el-GR" sz="2000" dirty="0">
              <a:solidFill>
                <a:srgbClr val="006600"/>
              </a:solidFill>
              <a:latin typeface="Arial Black" pitchFamily="34" charset="0"/>
            </a:endParaRPr>
          </a:p>
        </p:txBody>
      </p:sp>
      <p:sp>
        <p:nvSpPr>
          <p:cNvPr id="7" name="6 - TextBox"/>
          <p:cNvSpPr txBox="1"/>
          <p:nvPr/>
        </p:nvSpPr>
        <p:spPr>
          <a:xfrm rot="1119206">
            <a:off x="1255336" y="4960070"/>
            <a:ext cx="1640193" cy="400110"/>
          </a:xfrm>
          <a:prstGeom prst="rect">
            <a:avLst/>
          </a:prstGeom>
          <a:noFill/>
        </p:spPr>
        <p:txBody>
          <a:bodyPr wrap="none" rtlCol="0">
            <a:prstTxWarp prst="textCurveUp">
              <a:avLst/>
            </a:prstTxWarp>
            <a:spAutoFit/>
          </a:bodyPr>
          <a:lstStyle/>
          <a:p>
            <a:r>
              <a:rPr lang="en-US" sz="2000" dirty="0" smtClean="0">
                <a:solidFill>
                  <a:schemeClr val="bg1"/>
                </a:solidFill>
                <a:latin typeface="Arial Black" pitchFamily="34" charset="0"/>
              </a:rPr>
              <a:t>man-made</a:t>
            </a:r>
            <a:endParaRPr lang="el-GR" sz="2000" dirty="0">
              <a:solidFill>
                <a:schemeClr val="bg1"/>
              </a:solidFill>
              <a:latin typeface="Arial Black" pitchFamily="34" charset="0"/>
            </a:endParaRPr>
          </a:p>
        </p:txBody>
      </p:sp>
      <p:sp>
        <p:nvSpPr>
          <p:cNvPr id="8" name="7 - TextBox"/>
          <p:cNvSpPr txBox="1"/>
          <p:nvPr/>
        </p:nvSpPr>
        <p:spPr>
          <a:xfrm rot="21029522">
            <a:off x="1651261" y="3285605"/>
            <a:ext cx="1555234" cy="400110"/>
          </a:xfrm>
          <a:prstGeom prst="rect">
            <a:avLst/>
          </a:prstGeom>
          <a:noFill/>
        </p:spPr>
        <p:txBody>
          <a:bodyPr wrap="none" rtlCol="0">
            <a:prstTxWarp prst="textFadeRight">
              <a:avLst/>
            </a:prstTxWarp>
            <a:spAutoFit/>
          </a:bodyPr>
          <a:lstStyle/>
          <a:p>
            <a:r>
              <a:rPr lang="en-US" sz="2000" dirty="0" smtClean="0">
                <a:latin typeface="Arial Black" pitchFamily="34" charset="0"/>
              </a:rPr>
              <a:t>combined</a:t>
            </a:r>
            <a:endParaRPr lang="el-GR" sz="2000" dirty="0">
              <a:latin typeface="Arial Black" pitchFamily="34" charset="0"/>
            </a:endParaRPr>
          </a:p>
        </p:txBody>
      </p:sp>
      <p:sp>
        <p:nvSpPr>
          <p:cNvPr id="9" name="8 - Ορθογώνιο"/>
          <p:cNvSpPr/>
          <p:nvPr/>
        </p:nvSpPr>
        <p:spPr>
          <a:xfrm>
            <a:off x="2582703" y="3966576"/>
            <a:ext cx="177272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GTA</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4274" name="Picture 2" descr="http://www.geo.cornell.edu/geology/faculty/RWA/_Media/eqs006-001-2.png"/>
          <p:cNvPicPr>
            <a:picLocks noChangeAspect="1" noChangeArrowheads="1"/>
          </p:cNvPicPr>
          <p:nvPr/>
        </p:nvPicPr>
        <p:blipFill>
          <a:blip r:embed="rId3" cstate="print"/>
          <a:srcRect b="10668"/>
          <a:stretch>
            <a:fillRect/>
          </a:stretch>
        </p:blipFill>
        <p:spPr bwMode="auto">
          <a:xfrm>
            <a:off x="263950" y="910912"/>
            <a:ext cx="7325673" cy="4908125"/>
          </a:xfrm>
          <a:prstGeom prst="rect">
            <a:avLst/>
          </a:prstGeom>
          <a:noFill/>
        </p:spPr>
      </p:pic>
      <p:sp>
        <p:nvSpPr>
          <p:cNvPr id="5" name="4 - TextBox"/>
          <p:cNvSpPr txBox="1"/>
          <p:nvPr/>
        </p:nvSpPr>
        <p:spPr>
          <a:xfrm>
            <a:off x="198438" y="263569"/>
            <a:ext cx="1428148" cy="307777"/>
          </a:xfrm>
          <a:prstGeom prst="rect">
            <a:avLst/>
          </a:prstGeom>
          <a:noFill/>
        </p:spPr>
        <p:txBody>
          <a:bodyPr wrap="none" rtlCol="0">
            <a:spAutoFit/>
          </a:bodyPr>
          <a:lstStyle/>
          <a:p>
            <a:r>
              <a:rPr lang="en-US" sz="1400" dirty="0" smtClean="0">
                <a:solidFill>
                  <a:schemeClr val="bg1"/>
                </a:solidFill>
                <a:latin typeface="Arial Black" pitchFamily="34" charset="0"/>
              </a:rPr>
              <a:t>Earthquakes</a:t>
            </a:r>
            <a:endParaRPr lang="el-GR" sz="1400" dirty="0">
              <a:solidFill>
                <a:schemeClr val="bg1"/>
              </a:solidFill>
              <a:latin typeface="Arial Black" pitchFamily="34" charset="0"/>
            </a:endParaRPr>
          </a:p>
        </p:txBody>
      </p:sp>
      <p:sp>
        <p:nvSpPr>
          <p:cNvPr id="3" name="2 - Ορθογώνιο"/>
          <p:cNvSpPr/>
          <p:nvPr/>
        </p:nvSpPr>
        <p:spPr>
          <a:xfrm>
            <a:off x="3038478" y="5620472"/>
            <a:ext cx="5736067" cy="923330"/>
          </a:xfrm>
          <a:prstGeom prst="rect">
            <a:avLst/>
          </a:prstGeom>
          <a:solidFill>
            <a:schemeClr val="bg1"/>
          </a:solidFill>
          <a:ln w="38100">
            <a:solidFill>
              <a:srgbClr val="FF0000"/>
            </a:solidFill>
          </a:ln>
        </p:spPr>
        <p:txBody>
          <a:bodyPr wrap="square">
            <a:spAutoFit/>
          </a:bodyPr>
          <a:lstStyle/>
          <a:p>
            <a:r>
              <a:rPr lang="en-US" b="1" dirty="0" smtClean="0">
                <a:latin typeface="Arial Narrow" pitchFamily="34" charset="0"/>
              </a:rPr>
              <a:t>#1 — Tangshan, </a:t>
            </a:r>
            <a:r>
              <a:rPr lang="en-US" b="1" dirty="0" smtClean="0">
                <a:solidFill>
                  <a:srgbClr val="FF0000"/>
                </a:solidFill>
                <a:latin typeface="Arial Narrow" pitchFamily="34" charset="0"/>
              </a:rPr>
              <a:t>China</a:t>
            </a:r>
            <a:r>
              <a:rPr lang="en-US" b="1" dirty="0" smtClean="0">
                <a:latin typeface="Arial Narrow" pitchFamily="34" charset="0"/>
              </a:rPr>
              <a:t> 	M 7.5; 1976 </a:t>
            </a:r>
            <a:r>
              <a:rPr lang="en-US" b="1" dirty="0" smtClean="0">
                <a:latin typeface="Arial Narrow"/>
              </a:rPr>
              <a:t>►</a:t>
            </a:r>
            <a:r>
              <a:rPr lang="en-US" b="1" dirty="0" smtClean="0">
                <a:latin typeface="Arial Narrow" pitchFamily="34" charset="0"/>
              </a:rPr>
              <a:t>255,000 deaths;</a:t>
            </a:r>
          </a:p>
          <a:p>
            <a:r>
              <a:rPr lang="en-US" b="1" dirty="0" smtClean="0">
                <a:latin typeface="Arial Narrow" pitchFamily="34" charset="0"/>
              </a:rPr>
              <a:t>#2 — </a:t>
            </a:r>
            <a:r>
              <a:rPr lang="en-US" b="1" dirty="0" smtClean="0">
                <a:solidFill>
                  <a:srgbClr val="FF0000"/>
                </a:solidFill>
                <a:latin typeface="Arial Narrow" pitchFamily="34" charset="0"/>
              </a:rPr>
              <a:t>Sumatra</a:t>
            </a:r>
            <a:r>
              <a:rPr lang="en-US" b="1" dirty="0" smtClean="0">
                <a:latin typeface="Arial Narrow" pitchFamily="34" charset="0"/>
              </a:rPr>
              <a:t> 		M 9.1; 2004 </a:t>
            </a:r>
            <a:r>
              <a:rPr lang="en-US" b="1" dirty="0" smtClean="0">
                <a:latin typeface="Arial Narrow"/>
              </a:rPr>
              <a:t>►</a:t>
            </a:r>
            <a:r>
              <a:rPr lang="en-US" b="1" dirty="0" smtClean="0">
                <a:latin typeface="Arial Narrow" pitchFamily="34" charset="0"/>
              </a:rPr>
              <a:t>228,000 deaths;</a:t>
            </a:r>
          </a:p>
          <a:p>
            <a:r>
              <a:rPr lang="en-US" b="1" dirty="0" smtClean="0">
                <a:latin typeface="Arial Narrow" pitchFamily="34" charset="0"/>
              </a:rPr>
              <a:t>#3 — </a:t>
            </a:r>
            <a:r>
              <a:rPr lang="en-US" b="1" dirty="0" smtClean="0">
                <a:solidFill>
                  <a:srgbClr val="FF0000"/>
                </a:solidFill>
                <a:latin typeface="Arial Narrow" pitchFamily="34" charset="0"/>
              </a:rPr>
              <a:t>Haiti</a:t>
            </a:r>
            <a:r>
              <a:rPr lang="en-US" b="1" dirty="0" smtClean="0">
                <a:latin typeface="Arial Narrow" pitchFamily="34" charset="0"/>
              </a:rPr>
              <a:t> 		M 7.0; 2010 </a:t>
            </a:r>
            <a:r>
              <a:rPr lang="en-US" b="1" dirty="0" smtClean="0">
                <a:latin typeface="Arial Narrow"/>
              </a:rPr>
              <a:t>►</a:t>
            </a:r>
            <a:r>
              <a:rPr lang="en-US" b="1" dirty="0" smtClean="0">
                <a:latin typeface="Arial Narrow" pitchFamily="34" charset="0"/>
              </a:rPr>
              <a:t>222,000 deaths</a:t>
            </a:r>
            <a:endParaRPr lang="el-GR" b="1" dirty="0">
              <a:latin typeface="Arial Narrow"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98438" y="263569"/>
            <a:ext cx="1428148" cy="307777"/>
          </a:xfrm>
          <a:prstGeom prst="rect">
            <a:avLst/>
          </a:prstGeom>
          <a:noFill/>
        </p:spPr>
        <p:txBody>
          <a:bodyPr wrap="none" rtlCol="0">
            <a:spAutoFit/>
          </a:bodyPr>
          <a:lstStyle/>
          <a:p>
            <a:r>
              <a:rPr lang="en-US" sz="1400" dirty="0" smtClean="0">
                <a:solidFill>
                  <a:schemeClr val="bg1"/>
                </a:solidFill>
                <a:latin typeface="Arial Black" pitchFamily="34" charset="0"/>
              </a:rPr>
              <a:t>Earthquakes</a:t>
            </a:r>
            <a:endParaRPr lang="el-GR" sz="1400" dirty="0">
              <a:solidFill>
                <a:schemeClr val="bg1"/>
              </a:solidFill>
              <a:latin typeface="Arial Black" pitchFamily="34" charset="0"/>
            </a:endParaRPr>
          </a:p>
        </p:txBody>
      </p:sp>
      <p:pic>
        <p:nvPicPr>
          <p:cNvPr id="1025" name="Picture 1"/>
          <p:cNvPicPr>
            <a:picLocks noChangeAspect="1" noChangeArrowheads="1"/>
          </p:cNvPicPr>
          <p:nvPr/>
        </p:nvPicPr>
        <p:blipFill>
          <a:blip r:embed="rId2" cstate="print"/>
          <a:srcRect l="24120" t="15014" r="24271" b="2989"/>
          <a:stretch>
            <a:fillRect/>
          </a:stretch>
        </p:blipFill>
        <p:spPr bwMode="auto">
          <a:xfrm>
            <a:off x="84842" y="689233"/>
            <a:ext cx="7899661" cy="5823284"/>
          </a:xfrm>
          <a:prstGeom prst="rect">
            <a:avLst/>
          </a:prstGeom>
          <a:noFill/>
          <a:ln w="9525">
            <a:noFill/>
            <a:miter lim="800000"/>
            <a:headEnd/>
            <a:tailEnd/>
          </a:ln>
        </p:spPr>
      </p:pic>
      <p:sp>
        <p:nvSpPr>
          <p:cNvPr id="4" name="3 - Ορθογώνιο"/>
          <p:cNvSpPr/>
          <p:nvPr/>
        </p:nvSpPr>
        <p:spPr>
          <a:xfrm>
            <a:off x="6429890" y="4355888"/>
            <a:ext cx="2566328" cy="923330"/>
          </a:xfrm>
          <a:prstGeom prst="rect">
            <a:avLst/>
          </a:prstGeom>
          <a:solidFill>
            <a:srgbClr val="A50021"/>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dirty="0" smtClean="0">
                <a:solidFill>
                  <a:srgbClr val="FFC000"/>
                </a:solidFill>
                <a:latin typeface="Arial Black" pitchFamily="34" charset="0"/>
              </a:rPr>
              <a:t>Bubbles</a:t>
            </a:r>
          </a:p>
          <a:p>
            <a:pPr algn="ctr"/>
            <a:r>
              <a:rPr lang="en-US" dirty="0" smtClean="0">
                <a:latin typeface="Arial Narrow" pitchFamily="34" charset="0"/>
              </a:rPr>
              <a:t>are linearly proportional</a:t>
            </a:r>
          </a:p>
          <a:p>
            <a:pPr algn="ctr"/>
            <a:r>
              <a:rPr lang="en-US" dirty="0" smtClean="0">
                <a:latin typeface="Arial Narrow" pitchFamily="34" charset="0"/>
              </a:rPr>
              <a:t>to their respective fatalities</a:t>
            </a:r>
            <a:endParaRPr lang="el-GR" dirty="0">
              <a:latin typeface="Arial Narrow" pitchFamily="34" charset="0"/>
            </a:endParaRPr>
          </a:p>
        </p:txBody>
      </p:sp>
      <p:cxnSp>
        <p:nvCxnSpPr>
          <p:cNvPr id="6" name="5 - Ευθύγραμμο βέλος σύνδεσης"/>
          <p:cNvCxnSpPr/>
          <p:nvPr/>
        </p:nvCxnSpPr>
        <p:spPr>
          <a:xfrm flipH="1">
            <a:off x="5698836" y="5403278"/>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flipH="1">
            <a:off x="5056908" y="5869714"/>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flipH="1">
            <a:off x="632691" y="4188696"/>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flipH="1">
            <a:off x="512763" y="4632041"/>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flipH="1">
            <a:off x="3301999" y="2978730"/>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flipH="1">
            <a:off x="7421420" y="3422079"/>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flipH="1">
            <a:off x="1039091" y="2101278"/>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flipH="1">
            <a:off x="2410691" y="2124369"/>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flipH="1">
            <a:off x="512763" y="2715497"/>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flipH="1">
            <a:off x="1514764" y="831278"/>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flipH="1">
            <a:off x="512763" y="5698841"/>
            <a:ext cx="193964" cy="24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16 - Έλλειψη"/>
          <p:cNvSpPr/>
          <p:nvPr/>
        </p:nvSpPr>
        <p:spPr>
          <a:xfrm>
            <a:off x="5735782" y="960587"/>
            <a:ext cx="775854" cy="3971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Ορθογώνιο"/>
          <p:cNvSpPr/>
          <p:nvPr/>
        </p:nvSpPr>
        <p:spPr>
          <a:xfrm>
            <a:off x="4830608" y="6614821"/>
            <a:ext cx="4572000" cy="246221"/>
          </a:xfrm>
          <a:prstGeom prst="rect">
            <a:avLst/>
          </a:prstGeom>
        </p:spPr>
        <p:txBody>
          <a:bodyPr>
            <a:spAutoFit/>
          </a:bodyPr>
          <a:lstStyle/>
          <a:p>
            <a:r>
              <a:rPr lang="en-US" sz="1000" dirty="0" smtClean="0">
                <a:latin typeface="Arial Narrow" pitchFamily="34" charset="0"/>
              </a:rPr>
              <a:t>http://earthquake.usgs.gov/earthquakes/eqarchives/year/mag8/magnitude8_1900_date.php</a:t>
            </a:r>
            <a:endParaRPr lang="el-GR" sz="1000" dirty="0">
              <a:latin typeface="Arial Narrow" pitchFamily="34" charset="0"/>
            </a:endParaRPr>
          </a:p>
        </p:txBody>
      </p:sp>
      <p:grpSp>
        <p:nvGrpSpPr>
          <p:cNvPr id="19" name="18 - Ομάδα"/>
          <p:cNvGrpSpPr/>
          <p:nvPr/>
        </p:nvGrpSpPr>
        <p:grpSpPr>
          <a:xfrm>
            <a:off x="7971765" y="1136976"/>
            <a:ext cx="947697" cy="1659118"/>
            <a:chOff x="4804359" y="2874768"/>
            <a:chExt cx="947697" cy="1659118"/>
          </a:xfrm>
        </p:grpSpPr>
        <p:grpSp>
          <p:nvGrpSpPr>
            <p:cNvPr id="20" name="9 - Ομάδα"/>
            <p:cNvGrpSpPr/>
            <p:nvPr/>
          </p:nvGrpSpPr>
          <p:grpSpPr>
            <a:xfrm>
              <a:off x="5092180" y="2874768"/>
              <a:ext cx="659876" cy="1659118"/>
              <a:chOff x="2092751" y="885711"/>
              <a:chExt cx="659876" cy="1659118"/>
            </a:xfrm>
          </p:grpSpPr>
          <p:pic>
            <p:nvPicPr>
              <p:cNvPr id="22" name="Picture 2" descr="http://britrish.files.wordpress.com/2011/10/traffic_lights_3_states.png?w=604"/>
              <p:cNvPicPr>
                <a:picLocks noChangeAspect="1" noChangeArrowheads="1"/>
              </p:cNvPicPr>
              <p:nvPr/>
            </p:nvPicPr>
            <p:blipFill>
              <a:blip r:embed="rId3" cstate="print"/>
              <a:srcRect l="66800" t="4849" r="6555" b="25476"/>
              <a:stretch>
                <a:fillRect/>
              </a:stretch>
            </p:blipFill>
            <p:spPr bwMode="auto">
              <a:xfrm>
                <a:off x="2092751" y="885711"/>
                <a:ext cx="659876" cy="1659118"/>
              </a:xfrm>
              <a:prstGeom prst="rect">
                <a:avLst/>
              </a:prstGeom>
              <a:noFill/>
            </p:spPr>
          </p:pic>
          <p:sp>
            <p:nvSpPr>
              <p:cNvPr id="23" name="22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1" name="20 - TextBox"/>
            <p:cNvSpPr txBox="1"/>
            <p:nvPr/>
          </p:nvSpPr>
          <p:spPr>
            <a:xfrm rot="16200000">
              <a:off x="4205926" y="350153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pic>
        <p:nvPicPr>
          <p:cNvPr id="126978" name="Picture 2"/>
          <p:cNvPicPr>
            <a:picLocks noChangeAspect="1" noChangeArrowheads="1"/>
          </p:cNvPicPr>
          <p:nvPr/>
        </p:nvPicPr>
        <p:blipFill>
          <a:blip r:embed="rId4" cstate="print"/>
          <a:srcRect l="18773" t="15899" r="19697" b="11605"/>
          <a:stretch>
            <a:fillRect/>
          </a:stretch>
        </p:blipFill>
        <p:spPr bwMode="auto">
          <a:xfrm>
            <a:off x="152210" y="1192498"/>
            <a:ext cx="7706197" cy="5380318"/>
          </a:xfrm>
          <a:prstGeom prst="rect">
            <a:avLst/>
          </a:prstGeom>
          <a:noFill/>
          <a:ln w="9525">
            <a:solidFill>
              <a:srgbClr val="006600"/>
            </a:solidFill>
            <a:miter lim="800000"/>
            <a:headEnd/>
            <a:tailEnd/>
          </a:ln>
        </p:spPr>
      </p:pic>
      <p:grpSp>
        <p:nvGrpSpPr>
          <p:cNvPr id="26" name="25 - Ομάδα"/>
          <p:cNvGrpSpPr/>
          <p:nvPr/>
        </p:nvGrpSpPr>
        <p:grpSpPr>
          <a:xfrm>
            <a:off x="4984617" y="3388112"/>
            <a:ext cx="924570" cy="1594267"/>
            <a:chOff x="4016780" y="1808811"/>
            <a:chExt cx="924570" cy="1594267"/>
          </a:xfrm>
        </p:grpSpPr>
        <p:grpSp>
          <p:nvGrpSpPr>
            <p:cNvPr id="27" name="8 - Ομάδα"/>
            <p:cNvGrpSpPr/>
            <p:nvPr/>
          </p:nvGrpSpPr>
          <p:grpSpPr>
            <a:xfrm>
              <a:off x="4319181" y="1808811"/>
              <a:ext cx="622169" cy="1594267"/>
              <a:chOff x="1282045" y="922690"/>
              <a:chExt cx="622169" cy="1594267"/>
            </a:xfrm>
          </p:grpSpPr>
          <p:pic>
            <p:nvPicPr>
              <p:cNvPr id="29" name="Picture 4" descr="http://upload.wikimedia.org/wikipedia/commons/thumb/2/24/Traffic_lights_4_states.svg/580px-Traffic_lights_4_states.svg.png"/>
              <p:cNvPicPr>
                <a:picLocks noChangeAspect="1" noChangeArrowheads="1"/>
              </p:cNvPicPr>
              <p:nvPr/>
            </p:nvPicPr>
            <p:blipFill>
              <a:blip r:embed="rId5" cstate="print"/>
              <a:srcRect l="25311" r="53256" b="22108"/>
              <a:stretch>
                <a:fillRect/>
              </a:stretch>
            </p:blipFill>
            <p:spPr bwMode="auto">
              <a:xfrm>
                <a:off x="1282045" y="922690"/>
                <a:ext cx="622169" cy="1594267"/>
              </a:xfrm>
              <a:prstGeom prst="rect">
                <a:avLst/>
              </a:prstGeom>
              <a:noFill/>
            </p:spPr>
          </p:pic>
          <p:sp>
            <p:nvSpPr>
              <p:cNvPr id="30" name="29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8" name="27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26978"/>
                                        </p:tgtEl>
                                        <p:attrNameLst>
                                          <p:attrName>style.visibility</p:attrName>
                                        </p:attrNameLst>
                                      </p:cBhvr>
                                      <p:to>
                                        <p:strVal val="visible"/>
                                      </p:to>
                                    </p:set>
                                    <p:animEffect transition="in" filter="box(in)">
                                      <p:cBhvr>
                                        <p:cTn id="13" dur="500"/>
                                        <p:tgtEl>
                                          <p:spTgt spid="126978"/>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6322" name="Picture 2" descr="http://someinterestingfacts.net/wp-content/uploads/2013/01/mount-vesuvius-erupting-in-pompeii.jpg"/>
          <p:cNvPicPr>
            <a:picLocks noChangeAspect="1" noChangeArrowheads="1"/>
          </p:cNvPicPr>
          <p:nvPr/>
        </p:nvPicPr>
        <p:blipFill>
          <a:blip r:embed="rId2" cstate="print"/>
          <a:srcRect t="7403"/>
          <a:stretch>
            <a:fillRect/>
          </a:stretch>
        </p:blipFill>
        <p:spPr bwMode="auto">
          <a:xfrm>
            <a:off x="3491996" y="701963"/>
            <a:ext cx="4432804" cy="3001692"/>
          </a:xfrm>
          <a:prstGeom prst="rect">
            <a:avLst/>
          </a:prstGeom>
          <a:noFill/>
        </p:spPr>
      </p:pic>
      <p:pic>
        <p:nvPicPr>
          <p:cNvPr id="56324" name="Picture 4" descr="http://collider.com/wp-content/uploads/pompeii-vesuvius-image.jpg"/>
          <p:cNvPicPr>
            <a:picLocks noChangeAspect="1" noChangeArrowheads="1"/>
          </p:cNvPicPr>
          <p:nvPr/>
        </p:nvPicPr>
        <p:blipFill>
          <a:blip r:embed="rId3" cstate="print"/>
          <a:srcRect/>
          <a:stretch>
            <a:fillRect/>
          </a:stretch>
        </p:blipFill>
        <p:spPr bwMode="auto">
          <a:xfrm>
            <a:off x="4381500" y="3740726"/>
            <a:ext cx="4762500" cy="3117273"/>
          </a:xfrm>
          <a:prstGeom prst="rect">
            <a:avLst/>
          </a:prstGeom>
          <a:noFill/>
        </p:spPr>
      </p:pic>
      <p:pic>
        <p:nvPicPr>
          <p:cNvPr id="56328" name="Picture 8" descr="http://www.uwgb.edu/dutchs/GeolColBk/SmCol/Pompeii0SmCol.gif"/>
          <p:cNvPicPr>
            <a:picLocks noChangeAspect="1" noChangeArrowheads="1"/>
          </p:cNvPicPr>
          <p:nvPr/>
        </p:nvPicPr>
        <p:blipFill>
          <a:blip r:embed="rId4" cstate="print"/>
          <a:srcRect b="13087"/>
          <a:stretch>
            <a:fillRect/>
          </a:stretch>
        </p:blipFill>
        <p:spPr bwMode="auto">
          <a:xfrm>
            <a:off x="141403" y="2809534"/>
            <a:ext cx="3285288" cy="1854830"/>
          </a:xfrm>
          <a:prstGeom prst="rect">
            <a:avLst/>
          </a:prstGeom>
          <a:noFill/>
        </p:spPr>
      </p:pic>
      <p:pic>
        <p:nvPicPr>
          <p:cNvPr id="56330" name="Picture 10" descr="http://3.bp.blogspot.com/_17KvyUJu9XA/SCRP8drPQLI/AAAAAAAAAA0/AJoh-LG8AIs/S700/eruptions+affected.png"/>
          <p:cNvPicPr>
            <a:picLocks noChangeAspect="1" noChangeArrowheads="1"/>
          </p:cNvPicPr>
          <p:nvPr/>
        </p:nvPicPr>
        <p:blipFill>
          <a:blip r:embed="rId5" cstate="print"/>
          <a:srcRect/>
          <a:stretch>
            <a:fillRect/>
          </a:stretch>
        </p:blipFill>
        <p:spPr bwMode="auto">
          <a:xfrm>
            <a:off x="130151" y="703280"/>
            <a:ext cx="3333750" cy="2028826"/>
          </a:xfrm>
          <a:prstGeom prst="rect">
            <a:avLst/>
          </a:prstGeom>
          <a:noFill/>
        </p:spPr>
      </p:pic>
      <p:sp>
        <p:nvSpPr>
          <p:cNvPr id="7" name="6 - Ορθογώνιο"/>
          <p:cNvSpPr/>
          <p:nvPr/>
        </p:nvSpPr>
        <p:spPr>
          <a:xfrm>
            <a:off x="129598" y="3069809"/>
            <a:ext cx="766329" cy="338554"/>
          </a:xfrm>
          <a:prstGeom prst="rect">
            <a:avLst/>
          </a:prstGeom>
        </p:spPr>
        <p:txBody>
          <a:bodyPr wrap="square">
            <a:spAutoFit/>
          </a:bodyPr>
          <a:lstStyle/>
          <a:p>
            <a:r>
              <a:rPr lang="en-US" sz="1600" b="1" dirty="0" smtClean="0"/>
              <a:t>AD 79</a:t>
            </a:r>
            <a:endParaRPr lang="el-GR" sz="1600" b="1" dirty="0"/>
          </a:p>
        </p:txBody>
      </p:sp>
      <p:sp>
        <p:nvSpPr>
          <p:cNvPr id="8" name="7 - TextBox"/>
          <p:cNvSpPr txBox="1"/>
          <p:nvPr/>
        </p:nvSpPr>
        <p:spPr>
          <a:xfrm>
            <a:off x="198438" y="263569"/>
            <a:ext cx="2029786" cy="307777"/>
          </a:xfrm>
          <a:prstGeom prst="rect">
            <a:avLst/>
          </a:prstGeom>
          <a:noFill/>
        </p:spPr>
        <p:txBody>
          <a:bodyPr wrap="none" rtlCol="0">
            <a:spAutoFit/>
          </a:bodyPr>
          <a:lstStyle/>
          <a:p>
            <a:r>
              <a:rPr lang="en-US" sz="1400" dirty="0" smtClean="0">
                <a:solidFill>
                  <a:schemeClr val="bg1"/>
                </a:solidFill>
                <a:latin typeface="Arial Black" pitchFamily="34" charset="0"/>
              </a:rPr>
              <a:t>Volcanic eruptions</a:t>
            </a:r>
            <a:endParaRPr lang="el-GR" sz="1400" dirty="0">
              <a:solidFill>
                <a:schemeClr val="bg1"/>
              </a:solidFill>
              <a:latin typeface="Arial Black" pitchFamily="34" charset="0"/>
            </a:endParaRPr>
          </a:p>
        </p:txBody>
      </p:sp>
      <p:pic>
        <p:nvPicPr>
          <p:cNvPr id="148482" name="Picture 2" descr="http://static.ddmcdn.com/gif/mount-vesuvius-3a.jpg"/>
          <p:cNvPicPr>
            <a:picLocks noChangeAspect="1" noChangeArrowheads="1"/>
          </p:cNvPicPr>
          <p:nvPr/>
        </p:nvPicPr>
        <p:blipFill>
          <a:blip r:embed="rId6" cstate="print"/>
          <a:srcRect/>
          <a:stretch>
            <a:fillRect/>
          </a:stretch>
        </p:blipFill>
        <p:spPr bwMode="auto">
          <a:xfrm>
            <a:off x="134071" y="4716711"/>
            <a:ext cx="3283383" cy="2000959"/>
          </a:xfrm>
          <a:prstGeom prst="rect">
            <a:avLst/>
          </a:prstGeom>
          <a:noFill/>
        </p:spPr>
      </p:pic>
      <p:cxnSp>
        <p:nvCxnSpPr>
          <p:cNvPr id="10" name="9 - Ευθύγραμμο βέλος σύνδεσης"/>
          <p:cNvCxnSpPr/>
          <p:nvPr/>
        </p:nvCxnSpPr>
        <p:spPr>
          <a:xfrm flipH="1">
            <a:off x="1511929" y="1213164"/>
            <a:ext cx="45267" cy="25349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a:off x="1557196" y="1222218"/>
            <a:ext cx="135802" cy="19012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3 0.02383 L -0.05382 0.43003 " pathEditMode="relative" ptsTypes="AA">
                                      <p:cBhvr>
                                        <p:cTn id="6" dur="2000" fill="hold"/>
                                        <p:tgtEl>
                                          <p:spTgt spid="10"/>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0747 0.01503 L 0.16303 0.41082 " pathEditMode="relative" ptsTypes="AA">
                                      <p:cBhvr>
                                        <p:cTn id="9" dur="2000" fill="hold"/>
                                        <p:tgtEl>
                                          <p:spTgt spid="12"/>
                                        </p:tgtEl>
                                        <p:attrNameLst>
                                          <p:attrName>ppt_x</p:attrName>
                                          <p:attrName>ppt_y</p:attrName>
                                        </p:attrNameLst>
                                      </p:cBhvr>
                                    </p:animMotion>
                                  </p:childTnLst>
                                </p:cTn>
                              </p:par>
                            </p:childTnLst>
                          </p:cTn>
                        </p:par>
                        <p:par>
                          <p:cTn id="10" fill="hold">
                            <p:stCondLst>
                              <p:cond delay="4000"/>
                            </p:stCondLst>
                            <p:childTnLst>
                              <p:par>
                                <p:cTn id="11" presetID="9" presetClass="entr" presetSubtype="0" fill="hold" nodeType="afterEffect">
                                  <p:stCondLst>
                                    <p:cond delay="0"/>
                                  </p:stCondLst>
                                  <p:childTnLst>
                                    <p:set>
                                      <p:cBhvr>
                                        <p:cTn id="12" dur="1" fill="hold">
                                          <p:stCondLst>
                                            <p:cond delay="0"/>
                                          </p:stCondLst>
                                        </p:cTn>
                                        <p:tgtEl>
                                          <p:spTgt spid="148482"/>
                                        </p:tgtEl>
                                        <p:attrNameLst>
                                          <p:attrName>style.visibility</p:attrName>
                                        </p:attrNameLst>
                                      </p:cBhvr>
                                      <p:to>
                                        <p:strVal val="visible"/>
                                      </p:to>
                                    </p:set>
                                    <p:animEffect transition="in" filter="dissolve">
                                      <p:cBhvr>
                                        <p:cTn id="13" dur="500"/>
                                        <p:tgtEl>
                                          <p:spTgt spid="148482"/>
                                        </p:tgtEl>
                                      </p:cBhvr>
                                    </p:animEffect>
                                  </p:childTnLst>
                                </p:cTn>
                              </p:par>
                            </p:childTnLst>
                          </p:cTn>
                        </p:par>
                        <p:par>
                          <p:cTn id="14" fill="hold">
                            <p:stCondLst>
                              <p:cond delay="4500"/>
                            </p:stCondLst>
                            <p:childTnLst>
                              <p:par>
                                <p:cTn id="15" presetID="9" presetClass="entr" presetSubtype="0" fill="hold" nodeType="afterEffect">
                                  <p:stCondLst>
                                    <p:cond delay="0"/>
                                  </p:stCondLst>
                                  <p:childTnLst>
                                    <p:set>
                                      <p:cBhvr>
                                        <p:cTn id="16" dur="1" fill="hold">
                                          <p:stCondLst>
                                            <p:cond delay="0"/>
                                          </p:stCondLst>
                                        </p:cTn>
                                        <p:tgtEl>
                                          <p:spTgt spid="56322"/>
                                        </p:tgtEl>
                                        <p:attrNameLst>
                                          <p:attrName>style.visibility</p:attrName>
                                        </p:attrNameLst>
                                      </p:cBhvr>
                                      <p:to>
                                        <p:strVal val="visible"/>
                                      </p:to>
                                    </p:set>
                                    <p:animEffect transition="in" filter="dissolve">
                                      <p:cBhvr>
                                        <p:cTn id="17" dur="500"/>
                                        <p:tgtEl>
                                          <p:spTgt spid="56322"/>
                                        </p:tgtEl>
                                      </p:cBhvr>
                                    </p:animEffect>
                                  </p:childTnLst>
                                </p:cTn>
                              </p:par>
                            </p:childTnLst>
                          </p:cTn>
                        </p:par>
                        <p:par>
                          <p:cTn id="18" fill="hold">
                            <p:stCondLst>
                              <p:cond delay="5000"/>
                            </p:stCondLst>
                            <p:childTnLst>
                              <p:par>
                                <p:cTn id="19" presetID="9" presetClass="entr" presetSubtype="0" fill="hold" nodeType="afterEffect">
                                  <p:stCondLst>
                                    <p:cond delay="0"/>
                                  </p:stCondLst>
                                  <p:childTnLst>
                                    <p:set>
                                      <p:cBhvr>
                                        <p:cTn id="20" dur="1" fill="hold">
                                          <p:stCondLst>
                                            <p:cond delay="0"/>
                                          </p:stCondLst>
                                        </p:cTn>
                                        <p:tgtEl>
                                          <p:spTgt spid="56324"/>
                                        </p:tgtEl>
                                        <p:attrNameLst>
                                          <p:attrName>style.visibility</p:attrName>
                                        </p:attrNameLst>
                                      </p:cBhvr>
                                      <p:to>
                                        <p:strVal val="visible"/>
                                      </p:to>
                                    </p:set>
                                    <p:animEffect transition="in" filter="dissolve">
                                      <p:cBhvr>
                                        <p:cTn id="21"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98438" y="263569"/>
            <a:ext cx="2029786" cy="307777"/>
          </a:xfrm>
          <a:prstGeom prst="rect">
            <a:avLst/>
          </a:prstGeom>
          <a:noFill/>
        </p:spPr>
        <p:txBody>
          <a:bodyPr wrap="none" rtlCol="0">
            <a:spAutoFit/>
          </a:bodyPr>
          <a:lstStyle/>
          <a:p>
            <a:r>
              <a:rPr lang="en-US" sz="1400" dirty="0" smtClean="0">
                <a:solidFill>
                  <a:schemeClr val="bg1"/>
                </a:solidFill>
                <a:latin typeface="Arial Black" pitchFamily="34" charset="0"/>
              </a:rPr>
              <a:t>Volcanic eruptions</a:t>
            </a:r>
            <a:endParaRPr lang="el-GR" sz="1400" dirty="0">
              <a:solidFill>
                <a:schemeClr val="bg1"/>
              </a:solidFill>
              <a:latin typeface="Arial Black" pitchFamily="34" charset="0"/>
            </a:endParaRPr>
          </a:p>
        </p:txBody>
      </p:sp>
      <p:sp>
        <p:nvSpPr>
          <p:cNvPr id="3" name="2 - Ορθογώνιο"/>
          <p:cNvSpPr/>
          <p:nvPr/>
        </p:nvSpPr>
        <p:spPr>
          <a:xfrm>
            <a:off x="216816" y="899368"/>
            <a:ext cx="4512202" cy="3816429"/>
          </a:xfrm>
          <a:prstGeom prst="rect">
            <a:avLst/>
          </a:prstGeom>
        </p:spPr>
        <p:txBody>
          <a:bodyPr wrap="square">
            <a:spAutoFit/>
          </a:bodyPr>
          <a:lstStyle/>
          <a:p>
            <a:r>
              <a:rPr lang="en-US" b="1" dirty="0" smtClean="0">
                <a:solidFill>
                  <a:srgbClr val="FF0000"/>
                </a:solidFill>
                <a:latin typeface="Arial Narrow" pitchFamily="34" charset="0"/>
              </a:rPr>
              <a:t>2010</a:t>
            </a:r>
          </a:p>
          <a:p>
            <a:r>
              <a:rPr lang="en-US" sz="1600" b="1" dirty="0" smtClean="0">
                <a:latin typeface="Arial Narrow" pitchFamily="34" charset="0"/>
              </a:rPr>
              <a:t>Iceland: eruption of </a:t>
            </a:r>
            <a:r>
              <a:rPr lang="en-US" sz="1600" b="1" dirty="0" err="1" smtClean="0">
                <a:solidFill>
                  <a:srgbClr val="FF0000"/>
                </a:solidFill>
                <a:latin typeface="Arial Narrow" pitchFamily="34" charset="0"/>
              </a:rPr>
              <a:t>Eyjafjallajökull</a:t>
            </a:r>
            <a:r>
              <a:rPr lang="en-US" sz="1600" b="1" dirty="0" smtClean="0">
                <a:latin typeface="Arial Narrow" pitchFamily="34" charset="0"/>
              </a:rPr>
              <a:t> volcano</a:t>
            </a:r>
          </a:p>
          <a:p>
            <a:endParaRPr lang="en-US" sz="1600" b="1" dirty="0" smtClean="0">
              <a:latin typeface="Arial Narrow" pitchFamily="34" charset="0"/>
            </a:endParaRPr>
          </a:p>
          <a:p>
            <a:endParaRPr lang="en-US" sz="1600" b="1" dirty="0" smtClean="0">
              <a:latin typeface="Arial Narrow" pitchFamily="34" charset="0"/>
            </a:endParaRPr>
          </a:p>
          <a:p>
            <a:endParaRPr lang="en-US" sz="1600" b="1" dirty="0" smtClean="0">
              <a:latin typeface="Arial Narrow" pitchFamily="34" charset="0"/>
            </a:endParaRPr>
          </a:p>
          <a:p>
            <a:r>
              <a:rPr lang="en-US" sz="1600" b="1" dirty="0" smtClean="0">
                <a:latin typeface="Arial Narrow" pitchFamily="34" charset="0"/>
              </a:rPr>
              <a:t>Activity: </a:t>
            </a:r>
            <a:r>
              <a:rPr lang="en-US" sz="1600" dirty="0" smtClean="0">
                <a:latin typeface="Arial Narrow" pitchFamily="34" charset="0"/>
              </a:rPr>
              <a:t>Dormant for 200 yrs</a:t>
            </a:r>
          </a:p>
          <a:p>
            <a:r>
              <a:rPr lang="en-US" sz="1600" b="1" dirty="0" smtClean="0">
                <a:latin typeface="Arial Narrow" pitchFamily="34" charset="0"/>
              </a:rPr>
              <a:t>Eruption: </a:t>
            </a:r>
            <a:r>
              <a:rPr lang="en-US" sz="1600" dirty="0" smtClean="0">
                <a:latin typeface="Arial Narrow" pitchFamily="34" charset="0"/>
              </a:rPr>
              <a:t>relatively small</a:t>
            </a:r>
          </a:p>
          <a:p>
            <a:r>
              <a:rPr lang="en-US" sz="1600" b="1" dirty="0" smtClean="0">
                <a:solidFill>
                  <a:srgbClr val="FF0000"/>
                </a:solidFill>
                <a:latin typeface="Arial Narrow" pitchFamily="34" charset="0"/>
              </a:rPr>
              <a:t>Ash: </a:t>
            </a:r>
            <a:r>
              <a:rPr lang="en-US" sz="1600" dirty="0" smtClean="0">
                <a:latin typeface="Arial Narrow" pitchFamily="34" charset="0"/>
              </a:rPr>
              <a:t>enormous affecting air travel (14-20 April)</a:t>
            </a:r>
          </a:p>
          <a:p>
            <a:r>
              <a:rPr lang="en-US" sz="1600" b="1" dirty="0" smtClean="0">
                <a:latin typeface="Arial Narrow" pitchFamily="34" charset="0"/>
              </a:rPr>
              <a:t>Affected areas: </a:t>
            </a:r>
            <a:r>
              <a:rPr lang="en-US" sz="1600" dirty="0" smtClean="0">
                <a:latin typeface="Arial Narrow" pitchFamily="34" charset="0"/>
              </a:rPr>
              <a:t>NW Europe</a:t>
            </a:r>
          </a:p>
          <a:p>
            <a:r>
              <a:rPr lang="en-US" sz="1600" b="1" dirty="0" smtClean="0">
                <a:solidFill>
                  <a:srgbClr val="FF0000"/>
                </a:solidFill>
                <a:latin typeface="Arial Narrow" pitchFamily="34" charset="0"/>
              </a:rPr>
              <a:t>Consequences</a:t>
            </a:r>
          </a:p>
          <a:p>
            <a:pPr>
              <a:buFont typeface="Wingdings 2" pitchFamily="18" charset="2"/>
              <a:buChar char=""/>
            </a:pPr>
            <a:r>
              <a:rPr lang="en-US" sz="1600" dirty="0" smtClean="0">
                <a:latin typeface="Arial Narrow" pitchFamily="34" charset="0"/>
              </a:rPr>
              <a:t> </a:t>
            </a:r>
            <a:r>
              <a:rPr lang="en-US" sz="1600" b="1" dirty="0" smtClean="0">
                <a:solidFill>
                  <a:srgbClr val="FF0000"/>
                </a:solidFill>
                <a:latin typeface="Arial Narrow" pitchFamily="34" charset="0"/>
              </a:rPr>
              <a:t>20</a:t>
            </a:r>
            <a:r>
              <a:rPr lang="en-US" sz="1600" dirty="0" smtClean="0">
                <a:latin typeface="Arial Narrow" pitchFamily="34" charset="0"/>
              </a:rPr>
              <a:t> countries closed their airspace to commercial</a:t>
            </a:r>
          </a:p>
          <a:p>
            <a:r>
              <a:rPr lang="en-US" sz="1600" dirty="0" smtClean="0">
                <a:latin typeface="Arial Narrow" pitchFamily="34" charset="0"/>
              </a:rPr>
              <a:t>   jet traffic</a:t>
            </a:r>
          </a:p>
          <a:p>
            <a:pPr>
              <a:buFont typeface="Wingdings 2" pitchFamily="18" charset="2"/>
              <a:buChar char=""/>
            </a:pPr>
            <a:r>
              <a:rPr lang="en-US" sz="1600" dirty="0" smtClean="0">
                <a:latin typeface="Arial Narrow" pitchFamily="34" charset="0"/>
              </a:rPr>
              <a:t> </a:t>
            </a:r>
            <a:r>
              <a:rPr lang="en-US" sz="1600" b="1" dirty="0" smtClean="0">
                <a:solidFill>
                  <a:srgbClr val="FF0000"/>
                </a:solidFill>
                <a:latin typeface="Arial Narrow" pitchFamily="34" charset="0"/>
              </a:rPr>
              <a:t>&gt;100,000 </a:t>
            </a:r>
            <a:r>
              <a:rPr lang="en-US" sz="1600" dirty="0" smtClean="0">
                <a:latin typeface="Arial Narrow" pitchFamily="34" charset="0"/>
              </a:rPr>
              <a:t>travelers affected</a:t>
            </a:r>
          </a:p>
          <a:p>
            <a:endParaRPr lang="en-US" sz="1600" dirty="0" smtClean="0">
              <a:latin typeface="Arial Narrow" pitchFamily="34" charset="0"/>
            </a:endParaRPr>
          </a:p>
          <a:p>
            <a:r>
              <a:rPr lang="en-US" sz="1600" b="1" dirty="0" smtClean="0">
                <a:latin typeface="Arial Narrow" pitchFamily="34" charset="0"/>
              </a:rPr>
              <a:t>End of activity: </a:t>
            </a:r>
            <a:r>
              <a:rPr lang="en-US" sz="1600" dirty="0" smtClean="0">
                <a:latin typeface="Arial Narrow" pitchFamily="34" charset="0"/>
              </a:rPr>
              <a:t>October 2010</a:t>
            </a:r>
          </a:p>
        </p:txBody>
      </p:sp>
      <p:pic>
        <p:nvPicPr>
          <p:cNvPr id="50178" name="Picture 2" descr="http://feww.files.wordpress.com/2010/03/eyjafjallajokull-on-iceland-map.jpg"/>
          <p:cNvPicPr>
            <a:picLocks noChangeAspect="1" noChangeArrowheads="1"/>
          </p:cNvPicPr>
          <p:nvPr/>
        </p:nvPicPr>
        <p:blipFill>
          <a:blip r:embed="rId2" cstate="print"/>
          <a:srcRect/>
          <a:stretch>
            <a:fillRect/>
          </a:stretch>
        </p:blipFill>
        <p:spPr bwMode="auto">
          <a:xfrm>
            <a:off x="4713119" y="1029679"/>
            <a:ext cx="4290309" cy="3482584"/>
          </a:xfrm>
          <a:prstGeom prst="rect">
            <a:avLst/>
          </a:prstGeom>
          <a:noFill/>
        </p:spPr>
      </p:pic>
      <p:pic>
        <p:nvPicPr>
          <p:cNvPr id="50180" name="Picture 4" descr="http://i.telegraph.co.uk/multimedia/archive/02189/DTvolc1004120_2189303b.jpg"/>
          <p:cNvPicPr>
            <a:picLocks noChangeAspect="1" noChangeArrowheads="1"/>
          </p:cNvPicPr>
          <p:nvPr/>
        </p:nvPicPr>
        <p:blipFill>
          <a:blip r:embed="rId3" cstate="print"/>
          <a:srcRect/>
          <a:stretch>
            <a:fillRect/>
          </a:stretch>
        </p:blipFill>
        <p:spPr bwMode="auto">
          <a:xfrm>
            <a:off x="279755" y="4710544"/>
            <a:ext cx="3691881" cy="1902691"/>
          </a:xfrm>
          <a:prstGeom prst="rect">
            <a:avLst/>
          </a:prstGeom>
          <a:noFill/>
        </p:spPr>
      </p:pic>
      <p:pic>
        <p:nvPicPr>
          <p:cNvPr id="50183" name="Picture 7"/>
          <p:cNvPicPr>
            <a:picLocks noChangeAspect="1" noChangeArrowheads="1"/>
          </p:cNvPicPr>
          <p:nvPr/>
        </p:nvPicPr>
        <p:blipFill>
          <a:blip r:embed="rId4" cstate="print"/>
          <a:srcRect l="27276" t="52547" r="50556" b="37540"/>
          <a:stretch>
            <a:fillRect/>
          </a:stretch>
        </p:blipFill>
        <p:spPr bwMode="auto">
          <a:xfrm>
            <a:off x="300230" y="1514764"/>
            <a:ext cx="2812425" cy="526472"/>
          </a:xfrm>
          <a:prstGeom prst="rect">
            <a:avLst/>
          </a:prstGeom>
          <a:noFill/>
          <a:ln w="9525">
            <a:noFill/>
            <a:miter lim="800000"/>
            <a:headEnd/>
            <a:tailEnd/>
          </a:ln>
        </p:spPr>
      </p:pic>
      <p:pic>
        <p:nvPicPr>
          <p:cNvPr id="9" name="Picture 40" descr="ar2-r"/>
          <p:cNvPicPr>
            <a:picLocks noChangeAspect="1" noChangeArrowheads="1" noCrop="1"/>
          </p:cNvPicPr>
          <p:nvPr/>
        </p:nvPicPr>
        <p:blipFill>
          <a:blip r:embed="rId5" cstate="print"/>
          <a:srcRect/>
          <a:stretch>
            <a:fillRect/>
          </a:stretch>
        </p:blipFill>
        <p:spPr bwMode="auto">
          <a:xfrm rot="7973809">
            <a:off x="6611794" y="3792683"/>
            <a:ext cx="323850" cy="228600"/>
          </a:xfrm>
          <a:prstGeom prst="rect">
            <a:avLst/>
          </a:prstGeom>
          <a:noFill/>
          <a:ln w="9525">
            <a:noFill/>
            <a:miter lim="800000"/>
            <a:headEnd/>
            <a:tailEnd/>
          </a:ln>
        </p:spPr>
      </p:pic>
      <p:pic>
        <p:nvPicPr>
          <p:cNvPr id="50182" name="Picture 6" descr="http://news.bbc.co.uk/nol/shared/bsp/hi/dhtml_slides/10/iceland_volcano/img/5iceland_volcano466.gif"/>
          <p:cNvPicPr>
            <a:picLocks noChangeAspect="1" noChangeArrowheads="1"/>
          </p:cNvPicPr>
          <p:nvPr/>
        </p:nvPicPr>
        <p:blipFill>
          <a:blip r:embed="rId6" cstate="print"/>
          <a:srcRect/>
          <a:stretch>
            <a:fillRect/>
          </a:stretch>
        </p:blipFill>
        <p:spPr bwMode="auto">
          <a:xfrm>
            <a:off x="4064000" y="3097115"/>
            <a:ext cx="4941456" cy="3571539"/>
          </a:xfrm>
          <a:prstGeom prst="rect">
            <a:avLst/>
          </a:prstGeom>
          <a:noFill/>
        </p:spPr>
      </p:pic>
      <p:sp>
        <p:nvSpPr>
          <p:cNvPr id="8" name="7 - Ορθογώνιο"/>
          <p:cNvSpPr/>
          <p:nvPr/>
        </p:nvSpPr>
        <p:spPr>
          <a:xfrm>
            <a:off x="3559951" y="768162"/>
            <a:ext cx="3728301" cy="954107"/>
          </a:xfrm>
          <a:prstGeom prst="rect">
            <a:avLst/>
          </a:prstGeom>
          <a:solidFill>
            <a:srgbClr val="FFFF00"/>
          </a:solidFill>
          <a:ln w="28575">
            <a:solidFill>
              <a:srgbClr val="FF0000"/>
            </a:solidFill>
          </a:ln>
        </p:spPr>
        <p:txBody>
          <a:bodyPr wrap="square">
            <a:spAutoFit/>
          </a:bodyPr>
          <a:lstStyle/>
          <a:p>
            <a:r>
              <a:rPr lang="en-US" sz="1600" dirty="0" smtClean="0">
                <a:solidFill>
                  <a:srgbClr val="FF0000"/>
                </a:solidFill>
                <a:latin typeface="Arial Black" pitchFamily="34" charset="0"/>
              </a:rPr>
              <a:t>Airlines: </a:t>
            </a:r>
            <a:r>
              <a:rPr lang="en-US" dirty="0" smtClean="0">
                <a:latin typeface="Arial Narrow" pitchFamily="34" charset="0"/>
              </a:rPr>
              <a:t>$200 million a day</a:t>
            </a:r>
          </a:p>
          <a:p>
            <a:r>
              <a:rPr lang="en-US" dirty="0" smtClean="0">
                <a:latin typeface="Arial Narrow" pitchFamily="34" charset="0"/>
              </a:rPr>
              <a:t>       </a:t>
            </a:r>
            <a:r>
              <a:rPr lang="en-US" dirty="0" smtClean="0">
                <a:latin typeface="Arial Narrow" pitchFamily="34" charset="0"/>
                <a:sym typeface="Wingdings"/>
              </a:rPr>
              <a:t> </a:t>
            </a:r>
            <a:r>
              <a:rPr lang="en-US" dirty="0" smtClean="0">
                <a:latin typeface="Arial Narrow" pitchFamily="34" charset="0"/>
              </a:rPr>
              <a:t>Not insured for this type of loss</a:t>
            </a:r>
          </a:p>
          <a:p>
            <a:r>
              <a:rPr lang="en-US" sz="1600" dirty="0" smtClean="0">
                <a:solidFill>
                  <a:srgbClr val="FF0000"/>
                </a:solidFill>
                <a:latin typeface="Arial Black" pitchFamily="34" charset="0"/>
              </a:rPr>
              <a:t>Travel industry</a:t>
            </a:r>
            <a:r>
              <a:rPr lang="en-US" sz="2000" dirty="0" smtClean="0">
                <a:solidFill>
                  <a:srgbClr val="FF0000"/>
                </a:solidFill>
                <a:latin typeface="Arial Narrow" pitchFamily="34" charset="0"/>
              </a:rPr>
              <a:t>: </a:t>
            </a:r>
            <a:r>
              <a:rPr lang="en-US" dirty="0" smtClean="0">
                <a:latin typeface="Arial Narrow" pitchFamily="34" charset="0"/>
              </a:rPr>
              <a:t>$5-10 billion a week</a:t>
            </a:r>
            <a:endParaRPr lang="en-US" dirty="0">
              <a:latin typeface="Arial Narrow" pitchFamily="34" charset="0"/>
            </a:endParaRPr>
          </a:p>
        </p:txBody>
      </p:sp>
      <p:sp>
        <p:nvSpPr>
          <p:cNvPr id="10" name="9 - Ορθογώνιο"/>
          <p:cNvSpPr/>
          <p:nvPr/>
        </p:nvSpPr>
        <p:spPr>
          <a:xfrm>
            <a:off x="6361808" y="3761300"/>
            <a:ext cx="2652883" cy="584775"/>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1600" b="1" dirty="0" smtClean="0">
                <a:solidFill>
                  <a:srgbClr val="FFFF00"/>
                </a:solidFill>
                <a:latin typeface="Arial Narrow" pitchFamily="34" charset="0"/>
              </a:rPr>
              <a:t>Density of dry volcanic ash</a:t>
            </a:r>
          </a:p>
          <a:p>
            <a:pPr algn="ctr"/>
            <a:r>
              <a:rPr lang="en-US" sz="1600" dirty="0" smtClean="0">
                <a:solidFill>
                  <a:schemeClr val="bg1"/>
                </a:solidFill>
                <a:latin typeface="Arial Narrow" pitchFamily="34" charset="0"/>
              </a:rPr>
              <a:t>Dry </a:t>
            </a:r>
            <a:r>
              <a:rPr lang="en-US" sz="1600" dirty="0" smtClean="0">
                <a:solidFill>
                  <a:schemeClr val="bg1"/>
                </a:solidFill>
                <a:latin typeface="Arial Narrow"/>
              </a:rPr>
              <a:t>►</a:t>
            </a:r>
            <a:r>
              <a:rPr lang="en-US" sz="1600" dirty="0" smtClean="0">
                <a:solidFill>
                  <a:schemeClr val="bg1"/>
                </a:solidFill>
                <a:latin typeface="Arial Narrow" pitchFamily="34" charset="0"/>
              </a:rPr>
              <a:t>1.4g/cm</a:t>
            </a:r>
            <a:r>
              <a:rPr lang="en-US" sz="1600" baseline="30000" dirty="0" smtClean="0">
                <a:solidFill>
                  <a:schemeClr val="bg1"/>
                </a:solidFill>
                <a:latin typeface="Arial Narrow" pitchFamily="34" charset="0"/>
              </a:rPr>
              <a:t>3;  </a:t>
            </a:r>
            <a:r>
              <a:rPr lang="en-US" sz="1600" dirty="0" smtClean="0">
                <a:solidFill>
                  <a:schemeClr val="bg1"/>
                </a:solidFill>
                <a:latin typeface="Arial Narrow" pitchFamily="34" charset="0"/>
              </a:rPr>
              <a:t>Wet </a:t>
            </a:r>
            <a:r>
              <a:rPr lang="en-US" sz="1600" dirty="0" smtClean="0">
                <a:solidFill>
                  <a:schemeClr val="bg1"/>
                </a:solidFill>
                <a:latin typeface="Arial Narrow"/>
              </a:rPr>
              <a:t>►</a:t>
            </a:r>
            <a:r>
              <a:rPr lang="en-US" sz="1600" dirty="0" smtClean="0">
                <a:solidFill>
                  <a:schemeClr val="bg1"/>
                </a:solidFill>
                <a:latin typeface="Arial Narrow" pitchFamily="34" charset="0"/>
              </a:rPr>
              <a:t> 2g/cm</a:t>
            </a:r>
            <a:r>
              <a:rPr lang="en-US" sz="1600" baseline="30000" dirty="0" smtClean="0">
                <a:solidFill>
                  <a:schemeClr val="bg1"/>
                </a:solidFill>
                <a:latin typeface="Arial Narrow" pitchFamily="34" charset="0"/>
              </a:rPr>
              <a:t>3</a:t>
            </a:r>
            <a:endParaRPr lang="en-US" sz="1600" baseline="30000" dirty="0">
              <a:solidFill>
                <a:schemeClr val="bg1"/>
              </a:solidFill>
              <a:latin typeface="Arial Narrow" pitchFamily="34" charset="0"/>
            </a:endParaRPr>
          </a:p>
        </p:txBody>
      </p:sp>
      <p:pic>
        <p:nvPicPr>
          <p:cNvPr id="11" name="Picture 40" descr="ar2-r"/>
          <p:cNvPicPr>
            <a:picLocks noChangeAspect="1" noChangeArrowheads="1" noCrop="1"/>
          </p:cNvPicPr>
          <p:nvPr/>
        </p:nvPicPr>
        <p:blipFill>
          <a:blip r:embed="rId5" cstate="print"/>
          <a:srcRect/>
          <a:stretch>
            <a:fillRect/>
          </a:stretch>
        </p:blipFill>
        <p:spPr bwMode="auto">
          <a:xfrm>
            <a:off x="4138689" y="5013363"/>
            <a:ext cx="323850" cy="22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182"/>
                                        </p:tgtEl>
                                        <p:attrNameLst>
                                          <p:attrName>style.visibility</p:attrName>
                                        </p:attrNameLst>
                                      </p:cBhvr>
                                      <p:to>
                                        <p:strVal val="visible"/>
                                      </p:to>
                                    </p:set>
                                    <p:animEffect transition="in" filter="dissolve">
                                      <p:cBhvr>
                                        <p:cTn id="7" dur="500"/>
                                        <p:tgtEl>
                                          <p:spTgt spid="5018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TextBox"/>
          <p:cNvSpPr txBox="1"/>
          <p:nvPr/>
        </p:nvSpPr>
        <p:spPr>
          <a:xfrm>
            <a:off x="198438" y="254333"/>
            <a:ext cx="2029786" cy="307777"/>
          </a:xfrm>
          <a:prstGeom prst="rect">
            <a:avLst/>
          </a:prstGeom>
          <a:noFill/>
        </p:spPr>
        <p:txBody>
          <a:bodyPr wrap="none" rtlCol="0">
            <a:spAutoFit/>
          </a:bodyPr>
          <a:lstStyle/>
          <a:p>
            <a:r>
              <a:rPr lang="en-US" sz="1400" dirty="0" smtClean="0">
                <a:solidFill>
                  <a:schemeClr val="bg1"/>
                </a:solidFill>
                <a:latin typeface="Arial Black" pitchFamily="34" charset="0"/>
              </a:rPr>
              <a:t>Volcanic eruptions</a:t>
            </a:r>
            <a:endParaRPr lang="el-GR" sz="1400" dirty="0">
              <a:solidFill>
                <a:schemeClr val="bg1"/>
              </a:solidFill>
              <a:latin typeface="Arial Black" pitchFamily="34" charset="0"/>
            </a:endParaRPr>
          </a:p>
        </p:txBody>
      </p:sp>
      <p:pic>
        <p:nvPicPr>
          <p:cNvPr id="5" name="Picture 2" descr="http://www.flightglobal.com/Assets/GetAsset.aspx?ItemID=33776"/>
          <p:cNvPicPr>
            <a:picLocks noChangeAspect="1" noChangeArrowheads="1"/>
          </p:cNvPicPr>
          <p:nvPr/>
        </p:nvPicPr>
        <p:blipFill>
          <a:blip r:embed="rId2" cstate="print"/>
          <a:srcRect/>
          <a:stretch>
            <a:fillRect/>
          </a:stretch>
        </p:blipFill>
        <p:spPr bwMode="auto">
          <a:xfrm>
            <a:off x="184727" y="2650339"/>
            <a:ext cx="3934691" cy="2970914"/>
          </a:xfrm>
          <a:prstGeom prst="rect">
            <a:avLst/>
          </a:prstGeom>
          <a:noFill/>
        </p:spPr>
      </p:pic>
      <p:pic>
        <p:nvPicPr>
          <p:cNvPr id="6" name="Picture 4" descr="http://www.flightglobal.com/Assets/GetAsset.aspx?ItemID=33774"/>
          <p:cNvPicPr>
            <a:picLocks noChangeAspect="1" noChangeArrowheads="1"/>
          </p:cNvPicPr>
          <p:nvPr/>
        </p:nvPicPr>
        <p:blipFill>
          <a:blip r:embed="rId3" cstate="print"/>
          <a:srcRect/>
          <a:stretch>
            <a:fillRect/>
          </a:stretch>
        </p:blipFill>
        <p:spPr bwMode="auto">
          <a:xfrm>
            <a:off x="4220659" y="738909"/>
            <a:ext cx="3676432" cy="2577634"/>
          </a:xfrm>
          <a:prstGeom prst="rect">
            <a:avLst/>
          </a:prstGeom>
          <a:noFill/>
        </p:spPr>
      </p:pic>
      <p:pic>
        <p:nvPicPr>
          <p:cNvPr id="7" name="Picture 6" descr="http://www.flightglobal.com/Assets/GetAsset.aspx?ItemID=33775"/>
          <p:cNvPicPr>
            <a:picLocks noChangeAspect="1" noChangeArrowheads="1"/>
          </p:cNvPicPr>
          <p:nvPr/>
        </p:nvPicPr>
        <p:blipFill>
          <a:blip r:embed="rId4" cstate="print"/>
          <a:srcRect/>
          <a:stretch>
            <a:fillRect/>
          </a:stretch>
        </p:blipFill>
        <p:spPr bwMode="auto">
          <a:xfrm>
            <a:off x="4235438" y="3408363"/>
            <a:ext cx="4742309" cy="3186401"/>
          </a:xfrm>
          <a:prstGeom prst="rect">
            <a:avLst/>
          </a:prstGeom>
          <a:noFill/>
        </p:spPr>
      </p:pic>
      <p:sp>
        <p:nvSpPr>
          <p:cNvPr id="8" name="7 - Ορθογώνιο"/>
          <p:cNvSpPr/>
          <p:nvPr/>
        </p:nvSpPr>
        <p:spPr>
          <a:xfrm>
            <a:off x="149543" y="753715"/>
            <a:ext cx="3951402" cy="1569660"/>
          </a:xfrm>
          <a:prstGeom prst="rect">
            <a:avLst/>
          </a:prstGeom>
        </p:spPr>
        <p:txBody>
          <a:bodyPr wrap="square">
            <a:spAutoFit/>
          </a:bodyPr>
          <a:lstStyle/>
          <a:p>
            <a:r>
              <a:rPr lang="en-US" sz="1600" b="1" dirty="0" smtClean="0">
                <a:solidFill>
                  <a:srgbClr val="FF0000"/>
                </a:solidFill>
                <a:latin typeface="Arial Narrow" pitchFamily="34" charset="0"/>
              </a:rPr>
              <a:t>15 Apr 2010</a:t>
            </a:r>
          </a:p>
          <a:p>
            <a:endParaRPr lang="en-US" sz="1600" b="1" dirty="0" smtClean="0">
              <a:solidFill>
                <a:srgbClr val="FF0000"/>
              </a:solidFill>
              <a:latin typeface="Arial Narrow" pitchFamily="34" charset="0"/>
            </a:endParaRPr>
          </a:p>
          <a:p>
            <a:r>
              <a:rPr lang="en-US" sz="1600" dirty="0" smtClean="0">
                <a:latin typeface="Arial Narrow" pitchFamily="34" charset="0"/>
              </a:rPr>
              <a:t>5 </a:t>
            </a:r>
            <a:r>
              <a:rPr lang="en-US" sz="1600" b="1" dirty="0" smtClean="0">
                <a:latin typeface="Arial Narrow" pitchFamily="34" charset="0"/>
              </a:rPr>
              <a:t>Finnish Air Force F-18 Hornet </a:t>
            </a:r>
            <a:r>
              <a:rPr lang="en-US" sz="1600" dirty="0" smtClean="0">
                <a:latin typeface="Arial Narrow" pitchFamily="34" charset="0"/>
              </a:rPr>
              <a:t>fighters were involved in a training exercise </a:t>
            </a:r>
            <a:r>
              <a:rPr lang="en-US" sz="1600" dirty="0" smtClean="0">
                <a:solidFill>
                  <a:srgbClr val="FF0000"/>
                </a:solidFill>
                <a:latin typeface="Arial Narrow" pitchFamily="34" charset="0"/>
              </a:rPr>
              <a:t>just hours </a:t>
            </a:r>
            <a:r>
              <a:rPr lang="en-US" sz="1600" dirty="0" smtClean="0">
                <a:latin typeface="Arial Narrow" pitchFamily="34" charset="0"/>
              </a:rPr>
              <a:t>before the imposition of airspace restrictions due to the ash cloud spreading from Iceland’s volcanic eruption.</a:t>
            </a:r>
            <a:endParaRPr lang="en-US" sz="1600" dirty="0">
              <a:latin typeface="Arial Narrow" pitchFamily="34" charset="0"/>
            </a:endParaRPr>
          </a:p>
        </p:txBody>
      </p:sp>
      <p:sp>
        <p:nvSpPr>
          <p:cNvPr id="2" name="1 - Ορθογώνιο"/>
          <p:cNvSpPr/>
          <p:nvPr/>
        </p:nvSpPr>
        <p:spPr>
          <a:xfrm>
            <a:off x="1380981" y="4812145"/>
            <a:ext cx="3778859" cy="1323439"/>
          </a:xfrm>
          <a:prstGeom prst="rect">
            <a:avLst/>
          </a:prstGeom>
          <a:solidFill>
            <a:srgbClr val="00FFFF"/>
          </a:solidFill>
        </p:spPr>
        <p:txBody>
          <a:bodyPr wrap="square">
            <a:spAutoFit/>
          </a:bodyPr>
          <a:lstStyle/>
          <a:p>
            <a:r>
              <a:rPr lang="en-US" sz="1600" b="1" dirty="0" smtClean="0">
                <a:latin typeface="Arial Narrow" pitchFamily="34" charset="0"/>
              </a:rPr>
              <a:t>Volcanic ash </a:t>
            </a:r>
            <a:r>
              <a:rPr lang="en-US" sz="1600" dirty="0" smtClean="0">
                <a:latin typeface="Arial Narrow" pitchFamily="34" charset="0"/>
              </a:rPr>
              <a:t>damages aircraft engines</a:t>
            </a:r>
          </a:p>
          <a:p>
            <a:r>
              <a:rPr lang="en-US" sz="1600" dirty="0" smtClean="0">
                <a:latin typeface="Arial Narrow" pitchFamily="34" charset="0"/>
              </a:rPr>
              <a:t>         </a:t>
            </a:r>
            <a:r>
              <a:rPr lang="en-US" sz="1600" dirty="0" smtClean="0">
                <a:latin typeface="Arial Narrow" pitchFamily="34" charset="0"/>
                <a:sym typeface="Wingdings"/>
              </a:rPr>
              <a:t></a:t>
            </a:r>
            <a:r>
              <a:rPr lang="en-US" sz="1600" b="1" dirty="0" smtClean="0">
                <a:solidFill>
                  <a:srgbClr val="FF0000"/>
                </a:solidFill>
                <a:latin typeface="Arial Narrow" pitchFamily="34" charset="0"/>
              </a:rPr>
              <a:t>engine failure </a:t>
            </a:r>
            <a:r>
              <a:rPr lang="en-US" sz="1600" dirty="0" smtClean="0">
                <a:latin typeface="Arial Narrow" pitchFamily="34" charset="0"/>
              </a:rPr>
              <a:t>due to:</a:t>
            </a:r>
          </a:p>
          <a:p>
            <a:r>
              <a:rPr lang="en-US" sz="1600" dirty="0" smtClean="0">
                <a:latin typeface="Arial Narrow" pitchFamily="34" charset="0"/>
              </a:rPr>
              <a:t>                 (1) erosion of compressor blades;</a:t>
            </a:r>
          </a:p>
          <a:p>
            <a:r>
              <a:rPr lang="en-US" sz="1600" dirty="0" smtClean="0">
                <a:latin typeface="Arial Narrow" pitchFamily="34" charset="0"/>
              </a:rPr>
              <a:t>                 (2) plugging of cooling circuits,</a:t>
            </a:r>
          </a:p>
          <a:p>
            <a:r>
              <a:rPr lang="en-US" sz="1600" dirty="0" smtClean="0">
                <a:latin typeface="Arial Narrow" pitchFamily="34" charset="0"/>
              </a:rPr>
              <a:t>                 (3) accumulation on turbine nozzles</a:t>
            </a:r>
          </a:p>
        </p:txBody>
      </p:sp>
      <p:sp>
        <p:nvSpPr>
          <p:cNvPr id="10" name="9 - Ορθογώνιο"/>
          <p:cNvSpPr/>
          <p:nvPr/>
        </p:nvSpPr>
        <p:spPr>
          <a:xfrm>
            <a:off x="4110171" y="6611779"/>
            <a:ext cx="5047673" cy="246221"/>
          </a:xfrm>
          <a:prstGeom prst="rect">
            <a:avLst/>
          </a:prstGeom>
        </p:spPr>
        <p:txBody>
          <a:bodyPr wrap="square">
            <a:spAutoFit/>
          </a:bodyPr>
          <a:lstStyle/>
          <a:p>
            <a:r>
              <a:rPr lang="en-US" sz="1000" dirty="0" smtClean="0">
                <a:latin typeface="Arial Narrow" pitchFamily="34" charset="0"/>
              </a:rPr>
              <a:t>http://www.mi2g.com/cgi/mi2g/frameset.php?pageid=http%3A//www.mi2g.com/cgi/mi2g/press/190410.php</a:t>
            </a:r>
            <a:endParaRPr lang="el-GR" sz="1000" dirty="0">
              <a:latin typeface="Arial Narrow" pitchFamily="34" charset="0"/>
            </a:endParaRPr>
          </a:p>
        </p:txBody>
      </p:sp>
      <p:grpSp>
        <p:nvGrpSpPr>
          <p:cNvPr id="12" name="11 - Ομάδα"/>
          <p:cNvGrpSpPr/>
          <p:nvPr/>
        </p:nvGrpSpPr>
        <p:grpSpPr>
          <a:xfrm>
            <a:off x="4807528" y="3542673"/>
            <a:ext cx="4050145" cy="1019347"/>
            <a:chOff x="4807528" y="3542673"/>
            <a:chExt cx="4050145" cy="1019347"/>
          </a:xfrm>
        </p:grpSpPr>
        <p:pic>
          <p:nvPicPr>
            <p:cNvPr id="9" name="Picture 2"/>
            <p:cNvPicPr>
              <a:picLocks noChangeAspect="1" noChangeArrowheads="1"/>
            </p:cNvPicPr>
            <p:nvPr/>
          </p:nvPicPr>
          <p:blipFill>
            <a:blip r:embed="rId5" cstate="print"/>
            <a:srcRect l="23218" t="41095" r="26857" b="43603"/>
            <a:stretch>
              <a:fillRect/>
            </a:stretch>
          </p:blipFill>
          <p:spPr bwMode="auto">
            <a:xfrm>
              <a:off x="4812145" y="3542673"/>
              <a:ext cx="4043429" cy="774585"/>
            </a:xfrm>
            <a:prstGeom prst="rect">
              <a:avLst/>
            </a:prstGeom>
            <a:noFill/>
            <a:ln w="9525">
              <a:noFill/>
              <a:miter lim="800000"/>
              <a:headEnd/>
              <a:tailEnd/>
            </a:ln>
          </p:spPr>
        </p:pic>
        <p:sp>
          <p:nvSpPr>
            <p:cNvPr id="11" name="10 - Ορθογώνιο"/>
            <p:cNvSpPr/>
            <p:nvPr/>
          </p:nvSpPr>
          <p:spPr>
            <a:xfrm>
              <a:off x="4807528" y="4315799"/>
              <a:ext cx="4050145" cy="246221"/>
            </a:xfrm>
            <a:prstGeom prst="rect">
              <a:avLst/>
            </a:prstGeom>
            <a:solidFill>
              <a:schemeClr val="bg1"/>
            </a:solidFill>
          </p:spPr>
          <p:txBody>
            <a:bodyPr wrap="square">
              <a:spAutoFit/>
            </a:bodyPr>
            <a:lstStyle/>
            <a:p>
              <a:r>
                <a:rPr lang="en-US" sz="1000" dirty="0" smtClean="0">
                  <a:latin typeface="Arial Narrow" pitchFamily="34" charset="0"/>
                </a:rPr>
                <a:t>http://earth.eo.esa.int/workshops/Volcano/files/4_PrataTalk1.pdf</a:t>
              </a:r>
              <a:endParaRPr lang="el-GR" sz="1000" dirty="0">
                <a:latin typeface="Arial Narrow" pitchFamily="34" charset="0"/>
              </a:endParaRPr>
            </a:p>
          </p:txBody>
        </p:sp>
      </p:grpSp>
      <p:pic>
        <p:nvPicPr>
          <p:cNvPr id="146434" name="Picture 2" descr="https://fbexternal-a.akamaihd.net/safe_image.php?d=AQCmtC2Hbfagq44b&amp;w=720&amp;h=892&amp;url=http%3A%2F%2Fupload.wikimedia.org%2Fwikipedia%2Fcommons%2Fthumb%2F7%2F7e%2FSuomen_Ilmavoimien_tunnus.svg%2F720px-Suomen_Ilmavoimien_tunnus.svg.png"/>
          <p:cNvPicPr>
            <a:picLocks noChangeAspect="1" noChangeArrowheads="1"/>
          </p:cNvPicPr>
          <p:nvPr/>
        </p:nvPicPr>
        <p:blipFill>
          <a:blip r:embed="rId6" cstate="print"/>
          <a:srcRect/>
          <a:stretch>
            <a:fillRect/>
          </a:stretch>
        </p:blipFill>
        <p:spPr bwMode="auto">
          <a:xfrm>
            <a:off x="3417455" y="2260456"/>
            <a:ext cx="786534" cy="9743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6" name="Picture 6" descr="http://i.dailymail.co.uk/i/pix/2013/08/18/article-2396611-1B5A6655000005DC-106_964x662.jpg"/>
          <p:cNvPicPr>
            <a:picLocks noChangeAspect="1" noChangeArrowheads="1"/>
          </p:cNvPicPr>
          <p:nvPr/>
        </p:nvPicPr>
        <p:blipFill>
          <a:blip r:embed="rId2" cstate="print"/>
          <a:srcRect/>
          <a:stretch>
            <a:fillRect/>
          </a:stretch>
        </p:blipFill>
        <p:spPr bwMode="auto">
          <a:xfrm>
            <a:off x="0" y="1018095"/>
            <a:ext cx="9144000" cy="5839905"/>
          </a:xfrm>
          <a:prstGeom prst="rect">
            <a:avLst/>
          </a:prstGeom>
          <a:noFill/>
        </p:spPr>
      </p:pic>
      <p:pic>
        <p:nvPicPr>
          <p:cNvPr id="138242" name="Picture 2" descr="http://www.eri.u-tokyo.ac.jp/VRC/vrc/erup/map.gif"/>
          <p:cNvPicPr>
            <a:picLocks noChangeAspect="1" noChangeArrowheads="1"/>
          </p:cNvPicPr>
          <p:nvPr/>
        </p:nvPicPr>
        <p:blipFill>
          <a:blip r:embed="rId3" cstate="print"/>
          <a:srcRect/>
          <a:stretch>
            <a:fillRect/>
          </a:stretch>
        </p:blipFill>
        <p:spPr bwMode="auto">
          <a:xfrm>
            <a:off x="155575" y="1164226"/>
            <a:ext cx="2323673" cy="2496925"/>
          </a:xfrm>
          <a:prstGeom prst="rect">
            <a:avLst/>
          </a:prstGeom>
          <a:noFill/>
        </p:spPr>
      </p:pic>
      <p:sp>
        <p:nvSpPr>
          <p:cNvPr id="3" name="2 - TextBox"/>
          <p:cNvSpPr txBox="1"/>
          <p:nvPr/>
        </p:nvSpPr>
        <p:spPr>
          <a:xfrm>
            <a:off x="166248" y="688156"/>
            <a:ext cx="3389454" cy="338554"/>
          </a:xfrm>
          <a:prstGeom prst="rect">
            <a:avLst/>
          </a:prstGeom>
          <a:noFill/>
        </p:spPr>
        <p:txBody>
          <a:bodyPr wrap="none" rtlCol="0">
            <a:spAutoFit/>
          </a:bodyPr>
          <a:lstStyle/>
          <a:p>
            <a:r>
              <a:rPr lang="en-US" sz="1600" b="1" dirty="0" smtClean="0">
                <a:solidFill>
                  <a:srgbClr val="FF0000"/>
                </a:solidFill>
                <a:latin typeface="Arial Narrow" pitchFamily="34" charset="0"/>
              </a:rPr>
              <a:t>19 Aug 2013 </a:t>
            </a:r>
            <a:r>
              <a:rPr lang="en-US" sz="1600" dirty="0" smtClean="0">
                <a:latin typeface="Arial Narrow" pitchFamily="34" charset="0"/>
              </a:rPr>
              <a:t>– </a:t>
            </a:r>
            <a:r>
              <a:rPr lang="en-US" sz="1600" dirty="0" err="1" smtClean="0">
                <a:latin typeface="Arial Narrow" pitchFamily="34" charset="0"/>
              </a:rPr>
              <a:t>Sakurajima</a:t>
            </a:r>
            <a:r>
              <a:rPr lang="en-US" sz="1600" dirty="0" smtClean="0">
                <a:latin typeface="Arial Narrow" pitchFamily="34" charset="0"/>
              </a:rPr>
              <a:t> volcano (Japan)</a:t>
            </a:r>
            <a:endParaRPr lang="el-GR" sz="1600" dirty="0">
              <a:latin typeface="Arial Narrow" pitchFamily="34" charset="0"/>
            </a:endParaRPr>
          </a:p>
        </p:txBody>
      </p:sp>
      <p:pic>
        <p:nvPicPr>
          <p:cNvPr id="138244" name="Picture 4" descr="http://www.jspacesystems.or.jp/ersdac/todayData/017/1.jpg"/>
          <p:cNvPicPr>
            <a:picLocks noChangeAspect="1" noChangeArrowheads="1"/>
          </p:cNvPicPr>
          <p:nvPr/>
        </p:nvPicPr>
        <p:blipFill>
          <a:blip r:embed="rId4" cstate="print"/>
          <a:srcRect l="4786" t="4999" r="4286" b="8720"/>
          <a:stretch>
            <a:fillRect/>
          </a:stretch>
        </p:blipFill>
        <p:spPr bwMode="auto">
          <a:xfrm>
            <a:off x="150828" y="3685184"/>
            <a:ext cx="2328421" cy="1894228"/>
          </a:xfrm>
          <a:prstGeom prst="rect">
            <a:avLst/>
          </a:prstGeom>
          <a:noFill/>
        </p:spPr>
      </p:pic>
      <p:grpSp>
        <p:nvGrpSpPr>
          <p:cNvPr id="6" name="5 - Ομάδα"/>
          <p:cNvGrpSpPr/>
          <p:nvPr/>
        </p:nvGrpSpPr>
        <p:grpSpPr>
          <a:xfrm>
            <a:off x="7952665" y="1171827"/>
            <a:ext cx="955207" cy="1659118"/>
            <a:chOff x="6143195" y="1704274"/>
            <a:chExt cx="955207" cy="1659118"/>
          </a:xfrm>
        </p:grpSpPr>
        <p:grpSp>
          <p:nvGrpSpPr>
            <p:cNvPr id="7" name="12 - Ομάδα"/>
            <p:cNvGrpSpPr/>
            <p:nvPr/>
          </p:nvGrpSpPr>
          <p:grpSpPr>
            <a:xfrm>
              <a:off x="6429099" y="1704274"/>
              <a:ext cx="669303" cy="1659118"/>
              <a:chOff x="2856321" y="884140"/>
              <a:chExt cx="669303" cy="1659118"/>
            </a:xfrm>
          </p:grpSpPr>
          <p:pic>
            <p:nvPicPr>
              <p:cNvPr id="9" name="Picture 2" descr="http://britrish.files.wordpress.com/2011/10/traffic_lights_3_states.png?w=604"/>
              <p:cNvPicPr>
                <a:picLocks noChangeAspect="1" noChangeArrowheads="1"/>
              </p:cNvPicPr>
              <p:nvPr/>
            </p:nvPicPr>
            <p:blipFill>
              <a:blip r:embed="rId5" cstate="print"/>
              <a:srcRect l="36031" t="4849" r="36943" b="25476"/>
              <a:stretch>
                <a:fillRect/>
              </a:stretch>
            </p:blipFill>
            <p:spPr bwMode="auto">
              <a:xfrm>
                <a:off x="2856321" y="884140"/>
                <a:ext cx="669303" cy="1659118"/>
              </a:xfrm>
              <a:prstGeom prst="rect">
                <a:avLst/>
              </a:prstGeom>
              <a:noFill/>
            </p:spPr>
          </p:pic>
          <p:sp>
            <p:nvSpPr>
              <p:cNvPr id="10" name="9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8" name="7 - TextBox"/>
            <p:cNvSpPr txBox="1"/>
            <p:nvPr/>
          </p:nvSpPr>
          <p:spPr>
            <a:xfrm rot="16200000">
              <a:off x="5582240" y="2348846"/>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11" name="10 - TextBox"/>
          <p:cNvSpPr txBox="1"/>
          <p:nvPr/>
        </p:nvSpPr>
        <p:spPr>
          <a:xfrm>
            <a:off x="198438" y="254333"/>
            <a:ext cx="2029786" cy="307777"/>
          </a:xfrm>
          <a:prstGeom prst="rect">
            <a:avLst/>
          </a:prstGeom>
          <a:noFill/>
        </p:spPr>
        <p:txBody>
          <a:bodyPr wrap="none" rtlCol="0">
            <a:spAutoFit/>
          </a:bodyPr>
          <a:lstStyle/>
          <a:p>
            <a:r>
              <a:rPr lang="en-US" sz="1400" dirty="0" smtClean="0">
                <a:solidFill>
                  <a:schemeClr val="bg1"/>
                </a:solidFill>
                <a:latin typeface="Arial Black" pitchFamily="34" charset="0"/>
              </a:rPr>
              <a:t>Volcanic eruptions</a:t>
            </a:r>
            <a:endParaRPr lang="el-GR" sz="1400" dirty="0">
              <a:solidFill>
                <a:schemeClr val="bg1"/>
              </a:solidFill>
              <a:latin typeface="Arial Black" pitchFamily="34" charset="0"/>
            </a:endParaRPr>
          </a:p>
        </p:txBody>
      </p:sp>
      <p:cxnSp>
        <p:nvCxnSpPr>
          <p:cNvPr id="13" name="12 - Ευθύγραμμο βέλος σύνδεσης"/>
          <p:cNvCxnSpPr/>
          <p:nvPr/>
        </p:nvCxnSpPr>
        <p:spPr>
          <a:xfrm flipV="1">
            <a:off x="341745" y="2780145"/>
            <a:ext cx="171018" cy="27709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22882" name="Picture 2" descr="http://media.web.britannica.com/eb-media/49/4949-004-6F24AB8D.gif"/>
          <p:cNvPicPr>
            <a:picLocks noChangeAspect="1" noChangeArrowheads="1"/>
          </p:cNvPicPr>
          <p:nvPr/>
        </p:nvPicPr>
        <p:blipFill>
          <a:blip r:embed="rId6" cstate="print"/>
          <a:srcRect/>
          <a:stretch>
            <a:fillRect/>
          </a:stretch>
        </p:blipFill>
        <p:spPr bwMode="auto">
          <a:xfrm>
            <a:off x="3829616" y="3459918"/>
            <a:ext cx="5093454" cy="3067026"/>
          </a:xfrm>
          <a:prstGeom prst="rect">
            <a:avLst/>
          </a:prstGeom>
          <a:noFill/>
          <a:scene3d>
            <a:camera prst="orthographicFront"/>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22882"/>
                                        </p:tgtEl>
                                        <p:attrNameLst>
                                          <p:attrName>style.visibility</p:attrName>
                                        </p:attrNameLst>
                                      </p:cBhvr>
                                      <p:to>
                                        <p:strVal val="visible"/>
                                      </p:to>
                                    </p:set>
                                    <p:animEffect transition="in" filter="dissolve">
                                      <p:cBhvr>
                                        <p:cTn id="13" dur="5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7346" name="Picture 2" descr="http://portalsafety.at.ua/_nw/27/50152132.jpg"/>
          <p:cNvPicPr>
            <a:picLocks noChangeAspect="1" noChangeArrowheads="1"/>
          </p:cNvPicPr>
          <p:nvPr/>
        </p:nvPicPr>
        <p:blipFill>
          <a:blip r:embed="rId2" cstate="print"/>
          <a:srcRect l="6289"/>
          <a:stretch>
            <a:fillRect/>
          </a:stretch>
        </p:blipFill>
        <p:spPr bwMode="auto">
          <a:xfrm>
            <a:off x="1" y="1095466"/>
            <a:ext cx="9144000" cy="5762534"/>
          </a:xfrm>
          <a:prstGeom prst="rect">
            <a:avLst/>
          </a:prstGeom>
          <a:noFill/>
        </p:spPr>
      </p:pic>
      <p:sp>
        <p:nvSpPr>
          <p:cNvPr id="4" name="3 - TextBox"/>
          <p:cNvSpPr txBox="1"/>
          <p:nvPr/>
        </p:nvSpPr>
        <p:spPr>
          <a:xfrm>
            <a:off x="123023" y="263569"/>
            <a:ext cx="835293" cy="307777"/>
          </a:xfrm>
          <a:prstGeom prst="rect">
            <a:avLst/>
          </a:prstGeom>
          <a:noFill/>
        </p:spPr>
        <p:txBody>
          <a:bodyPr wrap="none" rtlCol="0">
            <a:spAutoFit/>
          </a:bodyPr>
          <a:lstStyle/>
          <a:p>
            <a:r>
              <a:rPr lang="en-US" sz="1400" dirty="0" smtClean="0">
                <a:solidFill>
                  <a:schemeClr val="bg1"/>
                </a:solidFill>
                <a:latin typeface="Arial Black" pitchFamily="34" charset="0"/>
              </a:rPr>
              <a:t>Floods</a:t>
            </a:r>
            <a:endParaRPr lang="el-GR" sz="1400" dirty="0">
              <a:solidFill>
                <a:schemeClr val="bg1"/>
              </a:solidFill>
              <a:latin typeface="Arial Black" pitchFamily="34" charset="0"/>
            </a:endParaRPr>
          </a:p>
        </p:txBody>
      </p:sp>
      <p:sp>
        <p:nvSpPr>
          <p:cNvPr id="5" name="4 - Ορθογώνιο"/>
          <p:cNvSpPr/>
          <p:nvPr/>
        </p:nvSpPr>
        <p:spPr>
          <a:xfrm>
            <a:off x="101596" y="833733"/>
            <a:ext cx="116570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2013</a:t>
            </a:r>
            <a:endParaRPr lang="el-GR"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5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4" name="23 - Ομάδα"/>
          <p:cNvGrpSpPr/>
          <p:nvPr/>
        </p:nvGrpSpPr>
        <p:grpSpPr>
          <a:xfrm>
            <a:off x="-9053" y="579422"/>
            <a:ext cx="9153053" cy="6280385"/>
            <a:chOff x="-9053" y="579422"/>
            <a:chExt cx="9153053" cy="6280385"/>
          </a:xfrm>
        </p:grpSpPr>
        <p:pic>
          <p:nvPicPr>
            <p:cNvPr id="25" name="Picture 2" descr="http://img.electro-maniacs.net/27240.jpg"/>
            <p:cNvPicPr>
              <a:picLocks noChangeAspect="1" noChangeArrowheads="1"/>
            </p:cNvPicPr>
            <p:nvPr/>
          </p:nvPicPr>
          <p:blipFill>
            <a:blip r:embed="rId2" cstate="print">
              <a:duotone>
                <a:schemeClr val="bg2">
                  <a:shade val="45000"/>
                  <a:satMod val="135000"/>
                </a:schemeClr>
                <a:prstClr val="white"/>
              </a:duotone>
            </a:blip>
            <a:srcRect t="12924" b="10162"/>
            <a:stretch>
              <a:fillRect/>
            </a:stretch>
          </p:blipFill>
          <p:spPr bwMode="auto">
            <a:xfrm>
              <a:off x="0" y="986828"/>
              <a:ext cx="9144000" cy="5872979"/>
            </a:xfrm>
            <a:prstGeom prst="rect">
              <a:avLst/>
            </a:prstGeom>
            <a:noFill/>
          </p:spPr>
        </p:pic>
        <p:pic>
          <p:nvPicPr>
            <p:cNvPr id="26" name="Picture 2" descr="http://img.electro-maniacs.net/27240.jpg"/>
            <p:cNvPicPr>
              <a:picLocks noChangeAspect="1" noChangeArrowheads="1"/>
            </p:cNvPicPr>
            <p:nvPr/>
          </p:nvPicPr>
          <p:blipFill>
            <a:blip r:embed="rId2" cstate="print">
              <a:duotone>
                <a:schemeClr val="bg2">
                  <a:shade val="45000"/>
                  <a:satMod val="135000"/>
                </a:schemeClr>
                <a:prstClr val="white"/>
              </a:duotone>
            </a:blip>
            <a:srcRect t="7588" r="13069" b="86958"/>
            <a:stretch>
              <a:fillRect/>
            </a:stretch>
          </p:blipFill>
          <p:spPr bwMode="auto">
            <a:xfrm>
              <a:off x="-9053" y="579422"/>
              <a:ext cx="7948943" cy="416459"/>
            </a:xfrm>
            <a:prstGeom prst="rect">
              <a:avLst/>
            </a:prstGeom>
            <a:noFill/>
          </p:spPr>
        </p:pic>
      </p:grpSp>
      <p:grpSp>
        <p:nvGrpSpPr>
          <p:cNvPr id="3" name="47 - Ομάδα"/>
          <p:cNvGrpSpPr/>
          <p:nvPr/>
        </p:nvGrpSpPr>
        <p:grpSpPr>
          <a:xfrm>
            <a:off x="114300" y="964787"/>
            <a:ext cx="3702867" cy="3032911"/>
            <a:chOff x="-1851434" y="1575302"/>
            <a:chExt cx="3702867" cy="3032911"/>
          </a:xfrm>
        </p:grpSpPr>
        <p:sp>
          <p:nvSpPr>
            <p:cNvPr id="13" name="12 - TextBox"/>
            <p:cNvSpPr txBox="1"/>
            <p:nvPr/>
          </p:nvSpPr>
          <p:spPr>
            <a:xfrm>
              <a:off x="1227943" y="1674974"/>
              <a:ext cx="287258" cy="461665"/>
            </a:xfrm>
            <a:prstGeom prst="rect">
              <a:avLst/>
            </a:prstGeom>
            <a:noFill/>
          </p:spPr>
          <p:txBody>
            <a:bodyPr wrap="none" rtlCol="0">
              <a:spAutoFit/>
            </a:bodyPr>
            <a:lstStyle/>
            <a:p>
              <a:r>
                <a:rPr lang="en-US" sz="2400" dirty="0" smtClean="0">
                  <a:latin typeface="Arial Black" pitchFamily="34" charset="0"/>
                </a:rPr>
                <a:t>.</a:t>
              </a:r>
              <a:endParaRPr lang="el-GR" sz="2400" dirty="0">
                <a:latin typeface="Arial Black" pitchFamily="34" charset="0"/>
              </a:endParaRPr>
            </a:p>
          </p:txBody>
        </p:sp>
        <p:sp>
          <p:nvSpPr>
            <p:cNvPr id="27" name="26 - Διάγραμμα ροής: Διάτρητη κάρτα"/>
            <p:cNvSpPr/>
            <p:nvPr/>
          </p:nvSpPr>
          <p:spPr>
            <a:xfrm>
              <a:off x="-1851434" y="1616742"/>
              <a:ext cx="3702867" cy="2991471"/>
            </a:xfrm>
            <a:prstGeom prst="flowChartPunchedCard">
              <a:avLst/>
            </a:prstGeom>
            <a:blipFill>
              <a:blip r:embed="rId3" cstate="print"/>
              <a:stretch>
                <a:fillRect/>
              </a:stretch>
            </a:bli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3860" name="Picture 20" descr="http://miscareadeguerrilla.ro/Camouflage%20Woodland.jpg"/>
            <p:cNvPicPr>
              <a:picLocks noChangeAspect="1" noChangeArrowheads="1"/>
            </p:cNvPicPr>
            <p:nvPr/>
          </p:nvPicPr>
          <p:blipFill>
            <a:blip r:embed="rId4" cstate="print"/>
            <a:srcRect t="36759" r="69733" b="35645"/>
            <a:stretch>
              <a:fillRect/>
            </a:stretch>
          </p:blipFill>
          <p:spPr bwMode="auto">
            <a:xfrm>
              <a:off x="755964" y="1575302"/>
              <a:ext cx="923453" cy="724278"/>
            </a:xfrm>
            <a:prstGeom prst="rect">
              <a:avLst/>
            </a:prstGeom>
            <a:ln>
              <a:noFill/>
            </a:ln>
            <a:effectLst>
              <a:softEdge rad="112500"/>
            </a:effectLst>
          </p:spPr>
        </p:pic>
        <p:sp>
          <p:nvSpPr>
            <p:cNvPr id="31" name="30 - TextBox"/>
            <p:cNvSpPr txBox="1"/>
            <p:nvPr/>
          </p:nvSpPr>
          <p:spPr>
            <a:xfrm>
              <a:off x="-1579838" y="2013395"/>
              <a:ext cx="3376943" cy="2554545"/>
            </a:xfrm>
            <a:prstGeom prst="rect">
              <a:avLst/>
            </a:prstGeom>
            <a:solidFill>
              <a:srgbClr val="006600">
                <a:alpha val="46000"/>
              </a:srgbClr>
            </a:solidFill>
            <a:ln>
              <a:noFill/>
            </a:ln>
          </p:spPr>
          <p:txBody>
            <a:bodyPr wrap="square" rtlCol="0">
              <a:spAutoFit/>
            </a:bodyPr>
            <a:lstStyle/>
            <a:p>
              <a:pPr marL="180975" indent="-180975">
                <a:buClr>
                  <a:srgbClr val="FFFF00"/>
                </a:buClr>
                <a:buSzPct val="110000"/>
                <a:buFont typeface="Wingdings 2" pitchFamily="18" charset="2"/>
                <a:buChar char=""/>
              </a:pPr>
              <a:r>
                <a:rPr lang="en-US" sz="1600" b="1" dirty="0" smtClean="0">
                  <a:solidFill>
                    <a:schemeClr val="bg1"/>
                  </a:solidFill>
                  <a:latin typeface="Arial Narrow" pitchFamily="34" charset="0"/>
                </a:rPr>
                <a:t>+35yrs in military industry</a:t>
              </a:r>
            </a:p>
            <a:p>
              <a:pPr marL="180975" indent="-180975">
                <a:buClr>
                  <a:srgbClr val="FFFF00"/>
                </a:buClr>
                <a:buSzPct val="110000"/>
                <a:buFont typeface="Wingdings 2" pitchFamily="18" charset="2"/>
                <a:buChar char=""/>
              </a:pPr>
              <a:r>
                <a:rPr lang="en-US" sz="1600" b="1" dirty="0" smtClean="0">
                  <a:solidFill>
                    <a:schemeClr val="bg1"/>
                  </a:solidFill>
                  <a:latin typeface="Arial Narrow" pitchFamily="34" charset="0"/>
                </a:rPr>
                <a:t>Service: </a:t>
              </a:r>
              <a:r>
                <a:rPr lang="en-US" sz="1600" dirty="0" smtClean="0">
                  <a:solidFill>
                    <a:schemeClr val="bg1"/>
                  </a:solidFill>
                  <a:latin typeface="Arial Narrow" pitchFamily="34" charset="0"/>
                </a:rPr>
                <a:t>Army Medical Corps</a:t>
              </a:r>
            </a:p>
            <a:p>
              <a:pPr marL="180975" indent="-180975">
                <a:buClr>
                  <a:srgbClr val="FFFF00"/>
                </a:buClr>
                <a:buSzPct val="110000"/>
                <a:buFont typeface="Wingdings 2" pitchFamily="18" charset="2"/>
                <a:buChar char=""/>
              </a:pPr>
              <a:r>
                <a:rPr lang="en-US" sz="1600" b="1" dirty="0" smtClean="0">
                  <a:solidFill>
                    <a:schemeClr val="bg1"/>
                  </a:solidFill>
                  <a:latin typeface="Arial Narrow" pitchFamily="34" charset="0"/>
                </a:rPr>
                <a:t>Retired: </a:t>
              </a:r>
              <a:r>
                <a:rPr lang="en-US" sz="1600" dirty="0" smtClean="0">
                  <a:solidFill>
                    <a:schemeClr val="bg1"/>
                  </a:solidFill>
                  <a:latin typeface="Arial Narrow" pitchFamily="34" charset="0"/>
                </a:rPr>
                <a:t>Aug 2012</a:t>
              </a:r>
            </a:p>
            <a:p>
              <a:pPr marL="180975" indent="-180975">
                <a:buClr>
                  <a:srgbClr val="FFFF00"/>
                </a:buClr>
                <a:buSzPct val="110000"/>
                <a:buFont typeface="Wingdings 2" pitchFamily="18" charset="2"/>
                <a:buChar char=""/>
              </a:pPr>
              <a:r>
                <a:rPr lang="en-US" sz="1600" b="1" dirty="0" smtClean="0">
                  <a:solidFill>
                    <a:schemeClr val="bg1"/>
                  </a:solidFill>
                  <a:latin typeface="Arial Narrow" pitchFamily="34" charset="0"/>
                </a:rPr>
                <a:t>Rank: </a:t>
              </a:r>
              <a:r>
                <a:rPr lang="en-US" sz="1600" dirty="0" smtClean="0">
                  <a:solidFill>
                    <a:schemeClr val="bg1"/>
                  </a:solidFill>
                  <a:latin typeface="Arial Narrow" pitchFamily="34" charset="0"/>
                </a:rPr>
                <a:t>Brigadier General (MD)</a:t>
              </a:r>
            </a:p>
            <a:p>
              <a:pPr marL="180975" indent="-180975">
                <a:buClr>
                  <a:srgbClr val="FFFF00"/>
                </a:buClr>
                <a:buSzPct val="110000"/>
                <a:buFont typeface="Wingdings 2" pitchFamily="18" charset="2"/>
                <a:buChar char=""/>
              </a:pPr>
              <a:r>
                <a:rPr lang="en-US" sz="1600" b="1" dirty="0" smtClean="0">
                  <a:solidFill>
                    <a:srgbClr val="FFFF00"/>
                  </a:solidFill>
                  <a:latin typeface="Arial Narrow" pitchFamily="34" charset="0"/>
                </a:rPr>
                <a:t>Medical Specialty</a:t>
              </a:r>
            </a:p>
            <a:p>
              <a:pPr marL="180975" indent="-180975">
                <a:buClr>
                  <a:srgbClr val="FFFF00"/>
                </a:buClr>
                <a:buSzPct val="110000"/>
              </a:pPr>
              <a:r>
                <a:rPr lang="en-US" sz="1600" dirty="0" smtClean="0">
                  <a:solidFill>
                    <a:schemeClr val="bg1"/>
                  </a:solidFill>
                  <a:latin typeface="Arial Narrow" pitchFamily="34" charset="0"/>
                </a:rPr>
                <a:t>    Allergy &amp; Clinical Immunology (</a:t>
              </a:r>
              <a:r>
                <a:rPr lang="en-US" sz="1600" dirty="0" err="1" smtClean="0">
                  <a:solidFill>
                    <a:schemeClr val="bg1"/>
                  </a:solidFill>
                  <a:latin typeface="Arial Narrow" pitchFamily="34" charset="0"/>
                </a:rPr>
                <a:t>BCert</a:t>
              </a:r>
              <a:r>
                <a:rPr lang="en-US" sz="1600" dirty="0" smtClean="0">
                  <a:solidFill>
                    <a:schemeClr val="bg1"/>
                  </a:solidFill>
                  <a:latin typeface="Arial Narrow" pitchFamily="34" charset="0"/>
                </a:rPr>
                <a:t>)</a:t>
              </a:r>
            </a:p>
            <a:p>
              <a:pPr marL="180975" indent="-180975">
                <a:buClr>
                  <a:srgbClr val="FFFF00"/>
                </a:buClr>
                <a:buSzPct val="110000"/>
                <a:buFont typeface="Wingdings 2" pitchFamily="18" charset="2"/>
                <a:buChar char=""/>
              </a:pPr>
              <a:r>
                <a:rPr lang="en-US" sz="1600" b="1" dirty="0" smtClean="0">
                  <a:solidFill>
                    <a:schemeClr val="bg1"/>
                  </a:solidFill>
                  <a:latin typeface="Arial Narrow" pitchFamily="34" charset="0"/>
                </a:rPr>
                <a:t>+20yrs of hospital experience</a:t>
              </a:r>
            </a:p>
            <a:p>
              <a:pPr marL="180975" indent="-180975">
                <a:buClr>
                  <a:srgbClr val="FFFF00"/>
                </a:buClr>
                <a:buSzPct val="110000"/>
              </a:pPr>
              <a:r>
                <a:rPr lang="en-US" sz="1600" dirty="0" smtClean="0">
                  <a:solidFill>
                    <a:schemeClr val="bg1"/>
                  </a:solidFill>
                  <a:latin typeface="Arial Narrow" pitchFamily="34" charset="0"/>
                </a:rPr>
                <a:t>    Head of Department of Allergy &amp; Clinical Immunology, Army General Hospital of Athens</a:t>
              </a:r>
              <a:endParaRPr lang="el-GR" sz="1600" dirty="0">
                <a:solidFill>
                  <a:schemeClr val="bg1"/>
                </a:solidFill>
                <a:latin typeface="Arial Narrow" pitchFamily="34" charset="0"/>
              </a:endParaRPr>
            </a:p>
          </p:txBody>
        </p:sp>
        <p:sp>
          <p:nvSpPr>
            <p:cNvPr id="45" name="44 - TextBox"/>
            <p:cNvSpPr txBox="1"/>
            <p:nvPr/>
          </p:nvSpPr>
          <p:spPr>
            <a:xfrm>
              <a:off x="629754" y="1637946"/>
              <a:ext cx="1061509" cy="338554"/>
            </a:xfrm>
            <a:prstGeom prst="rect">
              <a:avLst/>
            </a:prstGeom>
            <a:noFill/>
          </p:spPr>
          <p:txBody>
            <a:bodyPr wrap="none" rtlCol="0">
              <a:spAutoFit/>
            </a:bodyPr>
            <a:lstStyle/>
            <a:p>
              <a:r>
                <a:rPr lang="en-US" sz="1600" dirty="0" smtClean="0">
                  <a:solidFill>
                    <a:schemeClr val="bg1"/>
                  </a:solidFill>
                  <a:latin typeface="Arial Black" pitchFamily="34" charset="0"/>
                </a:rPr>
                <a:t>Medical</a:t>
              </a:r>
              <a:endParaRPr lang="el-GR" sz="1600" dirty="0">
                <a:solidFill>
                  <a:schemeClr val="bg1"/>
                </a:solidFill>
                <a:latin typeface="Arial Black" pitchFamily="34" charset="0"/>
              </a:endParaRPr>
            </a:p>
          </p:txBody>
        </p:sp>
      </p:grpSp>
      <p:pic>
        <p:nvPicPr>
          <p:cNvPr id="2" name="1 - Εικόνα" descr="Galatas John ARM photo.jpg"/>
          <p:cNvPicPr>
            <a:picLocks noChangeAspect="1"/>
          </p:cNvPicPr>
          <p:nvPr/>
        </p:nvPicPr>
        <p:blipFill>
          <a:blip r:embed="rId5" cstate="print"/>
          <a:stretch>
            <a:fillRect/>
          </a:stretch>
        </p:blipFill>
        <p:spPr>
          <a:xfrm>
            <a:off x="7537027" y="1207535"/>
            <a:ext cx="1453832" cy="16369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6" name="55 - TextBox"/>
          <p:cNvSpPr txBox="1"/>
          <p:nvPr/>
        </p:nvSpPr>
        <p:spPr>
          <a:xfrm>
            <a:off x="7251825" y="2815624"/>
            <a:ext cx="1665841" cy="430887"/>
          </a:xfrm>
          <a:prstGeom prst="rect">
            <a:avLst/>
          </a:prstGeom>
          <a:noFill/>
        </p:spPr>
        <p:txBody>
          <a:bodyPr wrap="none" rtlCol="0">
            <a:spAutoFit/>
          </a:bodyPr>
          <a:lstStyle/>
          <a:p>
            <a:pPr algn="r"/>
            <a:r>
              <a:rPr lang="en-US" sz="1100" b="1" dirty="0" smtClean="0">
                <a:solidFill>
                  <a:schemeClr val="bg2">
                    <a:lumMod val="25000"/>
                  </a:schemeClr>
                </a:solidFill>
                <a:latin typeface="Arial Narrow" pitchFamily="34" charset="0"/>
              </a:rPr>
              <a:t>Brig Gen (</a:t>
            </a:r>
            <a:r>
              <a:rPr lang="en-US" sz="1100" b="1" dirty="0" err="1" smtClean="0">
                <a:solidFill>
                  <a:schemeClr val="bg2">
                    <a:lumMod val="25000"/>
                  </a:schemeClr>
                </a:solidFill>
                <a:latin typeface="Arial Narrow" pitchFamily="34" charset="0"/>
              </a:rPr>
              <a:t>ret’d</a:t>
            </a:r>
            <a:r>
              <a:rPr lang="en-US" sz="1100" b="1" dirty="0" smtClean="0">
                <a:solidFill>
                  <a:schemeClr val="bg2">
                    <a:lumMod val="25000"/>
                  </a:schemeClr>
                </a:solidFill>
                <a:latin typeface="Arial Narrow" pitchFamily="34" charset="0"/>
              </a:rPr>
              <a:t>)</a:t>
            </a:r>
          </a:p>
          <a:p>
            <a:pPr algn="r"/>
            <a:r>
              <a:rPr lang="en-US" sz="1100" b="1" dirty="0" err="1" smtClean="0">
                <a:solidFill>
                  <a:schemeClr val="bg2">
                    <a:lumMod val="25000"/>
                  </a:schemeClr>
                </a:solidFill>
                <a:latin typeface="Arial Narrow" pitchFamily="34" charset="0"/>
              </a:rPr>
              <a:t>Ioannis</a:t>
            </a:r>
            <a:r>
              <a:rPr lang="en-US" sz="1100" b="1" dirty="0" smtClean="0">
                <a:solidFill>
                  <a:schemeClr val="bg2">
                    <a:lumMod val="25000"/>
                  </a:schemeClr>
                </a:solidFill>
                <a:latin typeface="Arial Narrow" pitchFamily="34" charset="0"/>
              </a:rPr>
              <a:t> (John) </a:t>
            </a:r>
            <a:r>
              <a:rPr lang="en-US" sz="1100" b="1" dirty="0" err="1" smtClean="0">
                <a:solidFill>
                  <a:schemeClr val="bg2">
                    <a:lumMod val="25000"/>
                  </a:schemeClr>
                </a:solidFill>
                <a:latin typeface="Arial Narrow" pitchFamily="34" charset="0"/>
              </a:rPr>
              <a:t>Galatas</a:t>
            </a:r>
            <a:r>
              <a:rPr lang="en-US" sz="1100" b="1" dirty="0" smtClean="0">
                <a:solidFill>
                  <a:schemeClr val="bg2">
                    <a:lumMod val="25000"/>
                  </a:schemeClr>
                </a:solidFill>
                <a:latin typeface="Arial Narrow" pitchFamily="34" charset="0"/>
              </a:rPr>
              <a:t>, MD</a:t>
            </a:r>
            <a:endParaRPr lang="el-GR" sz="1100" b="1" dirty="0">
              <a:solidFill>
                <a:schemeClr val="bg2">
                  <a:lumMod val="25000"/>
                </a:schemeClr>
              </a:solidFill>
              <a:latin typeface="Arial Narrow" pitchFamily="34" charset="0"/>
            </a:endParaRPr>
          </a:p>
        </p:txBody>
      </p:sp>
      <p:sp>
        <p:nvSpPr>
          <p:cNvPr id="57" name="56 - TextBox"/>
          <p:cNvSpPr txBox="1"/>
          <p:nvPr/>
        </p:nvSpPr>
        <p:spPr>
          <a:xfrm>
            <a:off x="189385" y="254150"/>
            <a:ext cx="1083245" cy="307777"/>
          </a:xfrm>
          <a:prstGeom prst="rect">
            <a:avLst/>
          </a:prstGeom>
          <a:noFill/>
        </p:spPr>
        <p:txBody>
          <a:bodyPr wrap="none" rtlCol="0">
            <a:spAutoFit/>
          </a:bodyPr>
          <a:lstStyle/>
          <a:p>
            <a:r>
              <a:rPr lang="en-US" sz="1400" dirty="0" smtClean="0">
                <a:solidFill>
                  <a:schemeClr val="bg1"/>
                </a:solidFill>
                <a:latin typeface="Arial Black" pitchFamily="34" charset="0"/>
              </a:rPr>
              <a:t>Short bio</a:t>
            </a:r>
            <a:endParaRPr lang="el-GR" sz="1400" dirty="0">
              <a:solidFill>
                <a:schemeClr val="bg1"/>
              </a:solidFill>
              <a:latin typeface="Arial Black" pitchFamily="34" charset="0"/>
            </a:endParaRPr>
          </a:p>
        </p:txBody>
      </p:sp>
      <p:grpSp>
        <p:nvGrpSpPr>
          <p:cNvPr id="4" name="49 - Ομάδα"/>
          <p:cNvGrpSpPr/>
          <p:nvPr/>
        </p:nvGrpSpPr>
        <p:grpSpPr>
          <a:xfrm>
            <a:off x="2616442" y="2485150"/>
            <a:ext cx="3763962" cy="2987951"/>
            <a:chOff x="1530046" y="3213697"/>
            <a:chExt cx="3763962" cy="2987951"/>
          </a:xfrm>
        </p:grpSpPr>
        <p:grpSp>
          <p:nvGrpSpPr>
            <p:cNvPr id="10" name="34 - Ομάδα"/>
            <p:cNvGrpSpPr/>
            <p:nvPr/>
          </p:nvGrpSpPr>
          <p:grpSpPr>
            <a:xfrm>
              <a:off x="1530046" y="3213697"/>
              <a:ext cx="3711921" cy="2987951"/>
              <a:chOff x="1729212" y="3702559"/>
              <a:chExt cx="3711921" cy="2987951"/>
            </a:xfrm>
          </p:grpSpPr>
          <p:sp>
            <p:nvSpPr>
              <p:cNvPr id="28" name="27 - Διάγραμμα ροής: Διάτρητη κάρτα"/>
              <p:cNvSpPr/>
              <p:nvPr/>
            </p:nvSpPr>
            <p:spPr>
              <a:xfrm>
                <a:off x="1729212" y="3702559"/>
                <a:ext cx="3711921" cy="2987951"/>
              </a:xfrm>
              <a:prstGeom prst="flowChartPunchedCard">
                <a:avLst/>
              </a:prstGeom>
              <a:blipFill>
                <a:blip r:embed="rId6" cstate="print"/>
                <a:stretch>
                  <a:fillRect/>
                </a:stretch>
              </a:bli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3" name="32 - TextBox"/>
              <p:cNvSpPr txBox="1"/>
              <p:nvPr/>
            </p:nvSpPr>
            <p:spPr>
              <a:xfrm>
                <a:off x="2044566" y="4398475"/>
                <a:ext cx="3376943" cy="2246769"/>
              </a:xfrm>
              <a:prstGeom prst="rect">
                <a:avLst/>
              </a:prstGeom>
              <a:solidFill>
                <a:schemeClr val="tx1">
                  <a:alpha val="46000"/>
                </a:schemeClr>
              </a:solidFill>
              <a:ln>
                <a:noFill/>
              </a:ln>
            </p:spPr>
            <p:txBody>
              <a:bodyPr wrap="square" rtlCol="0">
                <a:spAutoFit/>
              </a:bodyPr>
              <a:lstStyle/>
              <a:p>
                <a:pPr marL="180975" indent="-180975">
                  <a:buClr>
                    <a:srgbClr val="FFFF00"/>
                  </a:buClr>
                  <a:buSzPct val="110000"/>
                  <a:buFont typeface="Wingdings 2" pitchFamily="18" charset="2"/>
                  <a:buChar char=""/>
                </a:pPr>
                <a:r>
                  <a:rPr lang="en-US" sz="1400" b="1" dirty="0" smtClean="0">
                    <a:solidFill>
                      <a:schemeClr val="bg1"/>
                    </a:solidFill>
                    <a:latin typeface="Arial Narrow" pitchFamily="34" charset="0"/>
                  </a:rPr>
                  <a:t>+10yrs CBRNE experience </a:t>
                </a:r>
                <a:r>
                  <a:rPr lang="en-US" sz="1400" dirty="0" smtClean="0">
                    <a:solidFill>
                      <a:schemeClr val="bg1"/>
                    </a:solidFill>
                    <a:latin typeface="Arial Narrow" pitchFamily="34" charset="0"/>
                  </a:rPr>
                  <a:t>(planning, Ops)</a:t>
                </a:r>
              </a:p>
              <a:p>
                <a:pPr marL="180975" indent="-180975">
                  <a:buClr>
                    <a:srgbClr val="FFFF00"/>
                  </a:buClr>
                  <a:buSzPct val="110000"/>
                  <a:buFont typeface="Wingdings 2" pitchFamily="18" charset="2"/>
                  <a:buChar char=""/>
                </a:pPr>
                <a:r>
                  <a:rPr lang="en-US" sz="1400" b="1" dirty="0" smtClean="0">
                    <a:solidFill>
                      <a:schemeClr val="bg1"/>
                    </a:solidFill>
                    <a:latin typeface="Arial Narrow" pitchFamily="34" charset="0"/>
                  </a:rPr>
                  <a:t>Author, 2004 Olympic Games CBRN Defense Plan</a:t>
                </a:r>
              </a:p>
              <a:p>
                <a:pPr marL="180975" indent="-180975">
                  <a:buClr>
                    <a:srgbClr val="FFFF00"/>
                  </a:buClr>
                  <a:buSzPct val="110000"/>
                  <a:buFont typeface="Wingdings 2" pitchFamily="18" charset="2"/>
                  <a:buChar char=""/>
                </a:pPr>
                <a:r>
                  <a:rPr lang="en-US" sz="1400" b="1" dirty="0" smtClean="0">
                    <a:solidFill>
                      <a:schemeClr val="bg1"/>
                    </a:solidFill>
                    <a:latin typeface="Arial Narrow" pitchFamily="34" charset="0"/>
                  </a:rPr>
                  <a:t>Commandant, Olympic Hospital CBRN Response Unit (2004 Olympiad)</a:t>
                </a:r>
              </a:p>
              <a:p>
                <a:pPr marL="180975" indent="-180975">
                  <a:buClr>
                    <a:srgbClr val="FFFF00"/>
                  </a:buClr>
                  <a:buSzPct val="110000"/>
                  <a:buFont typeface="Wingdings 2" pitchFamily="18" charset="2"/>
                  <a:buChar char=""/>
                </a:pPr>
                <a:r>
                  <a:rPr lang="en-US" sz="1400" b="1" dirty="0" smtClean="0">
                    <a:solidFill>
                      <a:srgbClr val="FFFF00"/>
                    </a:solidFill>
                    <a:latin typeface="Arial Narrow" pitchFamily="34" charset="0"/>
                  </a:rPr>
                  <a:t>Trained in </a:t>
                </a:r>
                <a:r>
                  <a:rPr lang="en-US" sz="1400" b="1" dirty="0" smtClean="0">
                    <a:solidFill>
                      <a:schemeClr val="bg1"/>
                    </a:solidFill>
                    <a:latin typeface="Arial Narrow" pitchFamily="34" charset="0"/>
                  </a:rPr>
                  <a:t>UK, CH, CZ, SK, IR</a:t>
                </a:r>
              </a:p>
              <a:p>
                <a:pPr marL="180975" indent="-180975">
                  <a:buClr>
                    <a:srgbClr val="FFFF00"/>
                  </a:buClr>
                  <a:buSzPct val="110000"/>
                  <a:buFont typeface="Wingdings 2" pitchFamily="18" charset="2"/>
                  <a:buChar char=""/>
                </a:pPr>
                <a:r>
                  <a:rPr lang="en-US" sz="1400" b="1" dirty="0" smtClean="0">
                    <a:solidFill>
                      <a:schemeClr val="bg1"/>
                    </a:solidFill>
                    <a:latin typeface="Arial Narrow" pitchFamily="34" charset="0"/>
                  </a:rPr>
                  <a:t>Live-agent training (CZ)</a:t>
                </a:r>
              </a:p>
              <a:p>
                <a:pPr marL="180975" indent="-180975">
                  <a:buClr>
                    <a:srgbClr val="FFFF00"/>
                  </a:buClr>
                  <a:buSzPct val="110000"/>
                  <a:buFont typeface="Wingdings 2" pitchFamily="18" charset="2"/>
                  <a:buChar char=""/>
                </a:pPr>
                <a:r>
                  <a:rPr lang="en-US" sz="1400" b="1" dirty="0" smtClean="0">
                    <a:solidFill>
                      <a:schemeClr val="bg1"/>
                    </a:solidFill>
                    <a:latin typeface="Arial Narrow" pitchFamily="34" charset="0"/>
                  </a:rPr>
                  <a:t>Certified CBRN Instructor (Swiss Army)</a:t>
                </a:r>
              </a:p>
              <a:p>
                <a:pPr marL="180975" indent="-180975">
                  <a:buClr>
                    <a:srgbClr val="FFFF00"/>
                  </a:buClr>
                  <a:buSzPct val="110000"/>
                  <a:buFont typeface="Wingdings 2" pitchFamily="18" charset="2"/>
                  <a:buChar char=""/>
                </a:pPr>
                <a:r>
                  <a:rPr lang="en-US" sz="1400" b="1" dirty="0" smtClean="0">
                    <a:solidFill>
                      <a:srgbClr val="FFFF00"/>
                    </a:solidFill>
                    <a:latin typeface="Arial Narrow" pitchFamily="34" charset="0"/>
                  </a:rPr>
                  <a:t>Editor-in-Chief: </a:t>
                </a:r>
                <a:r>
                  <a:rPr lang="en-US" sz="1400" dirty="0" smtClean="0">
                    <a:solidFill>
                      <a:schemeClr val="bg1"/>
                    </a:solidFill>
                    <a:latin typeface="Arial Narrow" pitchFamily="34" charset="0"/>
                  </a:rPr>
                  <a:t>CBRNE-Terrorism Newsletter (since Nov 2005)</a:t>
                </a:r>
              </a:p>
            </p:txBody>
          </p:sp>
        </p:grpSp>
        <p:sp>
          <p:nvSpPr>
            <p:cNvPr id="49" name="48 - TextBox"/>
            <p:cNvSpPr txBox="1"/>
            <p:nvPr/>
          </p:nvSpPr>
          <p:spPr>
            <a:xfrm>
              <a:off x="4309443" y="3220980"/>
              <a:ext cx="984565" cy="338554"/>
            </a:xfrm>
            <a:prstGeom prst="rect">
              <a:avLst/>
            </a:prstGeom>
            <a:noFill/>
          </p:spPr>
          <p:txBody>
            <a:bodyPr wrap="none" rtlCol="0">
              <a:spAutoFit/>
            </a:bodyPr>
            <a:lstStyle/>
            <a:p>
              <a:r>
                <a:rPr lang="en-US" sz="1600" dirty="0" smtClean="0">
                  <a:latin typeface="Arial Black" pitchFamily="34" charset="0"/>
                </a:rPr>
                <a:t>CBRNE</a:t>
              </a:r>
              <a:endParaRPr lang="el-GR" sz="1600" dirty="0">
                <a:latin typeface="Arial Black" pitchFamily="34" charset="0"/>
              </a:endParaRPr>
            </a:p>
          </p:txBody>
        </p:sp>
      </p:grpSp>
      <p:grpSp>
        <p:nvGrpSpPr>
          <p:cNvPr id="14" name="52 - Ομάδα"/>
          <p:cNvGrpSpPr/>
          <p:nvPr/>
        </p:nvGrpSpPr>
        <p:grpSpPr>
          <a:xfrm>
            <a:off x="5322158" y="4069460"/>
            <a:ext cx="3725642" cy="2670578"/>
            <a:chOff x="3303004" y="3960080"/>
            <a:chExt cx="3725642" cy="2670578"/>
          </a:xfrm>
        </p:grpSpPr>
        <p:grpSp>
          <p:nvGrpSpPr>
            <p:cNvPr id="15" name="50 - Ομάδα"/>
            <p:cNvGrpSpPr/>
            <p:nvPr/>
          </p:nvGrpSpPr>
          <p:grpSpPr>
            <a:xfrm>
              <a:off x="3303004" y="3960080"/>
              <a:ext cx="3713425" cy="2670578"/>
              <a:chOff x="3303004" y="3960080"/>
              <a:chExt cx="3713425" cy="2670578"/>
            </a:xfrm>
          </p:grpSpPr>
          <p:sp>
            <p:nvSpPr>
              <p:cNvPr id="29" name="28 - Διάγραμμα ροής: Διάτρητη κάρτα"/>
              <p:cNvSpPr/>
              <p:nvPr/>
            </p:nvSpPr>
            <p:spPr>
              <a:xfrm>
                <a:off x="3303004" y="3960080"/>
                <a:ext cx="3686269" cy="2670578"/>
              </a:xfrm>
              <a:prstGeom prst="flowChartPunchedCard">
                <a:avLst/>
              </a:prstGeom>
              <a:blipFill>
                <a:blip r:embed="rId7" cstate="print"/>
                <a:stretch>
                  <a:fillRect/>
                </a:stretch>
              </a:blip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33 - TextBox"/>
              <p:cNvSpPr txBox="1"/>
              <p:nvPr/>
            </p:nvSpPr>
            <p:spPr>
              <a:xfrm>
                <a:off x="3545925" y="4563115"/>
                <a:ext cx="3470504" cy="2031325"/>
              </a:xfrm>
              <a:prstGeom prst="rect">
                <a:avLst/>
              </a:prstGeom>
              <a:noFill/>
              <a:ln>
                <a:noFill/>
              </a:ln>
            </p:spPr>
            <p:txBody>
              <a:bodyPr wrap="square" rtlCol="0">
                <a:spAutoFit/>
              </a:bodyPr>
              <a:lstStyle/>
              <a:p>
                <a:pPr marL="180975" indent="-180975">
                  <a:buClr>
                    <a:srgbClr val="FFFF00"/>
                  </a:buClr>
                  <a:buSzPct val="110000"/>
                  <a:buFont typeface="Wingdings 2" pitchFamily="18" charset="2"/>
                  <a:buChar char=""/>
                </a:pPr>
                <a:r>
                  <a:rPr lang="en-US" sz="1400" b="1" dirty="0" smtClean="0">
                    <a:solidFill>
                      <a:srgbClr val="FFFF00"/>
                    </a:solidFill>
                    <a:latin typeface="Arial Narrow" pitchFamily="34" charset="0"/>
                  </a:rPr>
                  <a:t>Last  post: </a:t>
                </a:r>
                <a:r>
                  <a:rPr lang="en-US" sz="1400" b="1" dirty="0" smtClean="0">
                    <a:solidFill>
                      <a:schemeClr val="bg1"/>
                    </a:solidFill>
                    <a:latin typeface="Arial Narrow" pitchFamily="34" charset="0"/>
                  </a:rPr>
                  <a:t>Head, Department of Asymmetric Threats, Intel Analysis Branch, Joint Military Intelligence Service, Hellenic National Defense General Staff</a:t>
                </a:r>
              </a:p>
              <a:p>
                <a:pPr marL="180975" indent="-180975">
                  <a:buClr>
                    <a:srgbClr val="FFFF00"/>
                  </a:buClr>
                  <a:buSzPct val="110000"/>
                  <a:buFont typeface="Wingdings 2" pitchFamily="18" charset="2"/>
                  <a:buChar char=""/>
                </a:pPr>
                <a:r>
                  <a:rPr lang="en-US" sz="1400" b="1" dirty="0" smtClean="0">
                    <a:solidFill>
                      <a:srgbClr val="FFFF00"/>
                    </a:solidFill>
                    <a:latin typeface="Arial Narrow" pitchFamily="34" charset="0"/>
                  </a:rPr>
                  <a:t>MA degree: </a:t>
                </a:r>
                <a:r>
                  <a:rPr lang="en-US" sz="1400" b="1" dirty="0" smtClean="0">
                    <a:solidFill>
                      <a:schemeClr val="bg1"/>
                    </a:solidFill>
                    <a:latin typeface="Arial Narrow" pitchFamily="34" charset="0"/>
                  </a:rPr>
                  <a:t>“International Terrorism, Organized Crime &amp; Global Security” – Coventry University, UK </a:t>
                </a:r>
                <a:r>
                  <a:rPr lang="en-US" sz="1400" dirty="0" smtClean="0">
                    <a:solidFill>
                      <a:schemeClr val="bg1"/>
                    </a:solidFill>
                    <a:latin typeface="Arial Narrow" pitchFamily="34" charset="0"/>
                  </a:rPr>
                  <a:t>(Nov 2010)</a:t>
                </a:r>
              </a:p>
              <a:p>
                <a:pPr marL="180975" indent="-180975">
                  <a:buClr>
                    <a:srgbClr val="FFFF00"/>
                  </a:buClr>
                  <a:buSzPct val="110000"/>
                  <a:buFont typeface="Wingdings 2" pitchFamily="18" charset="2"/>
                  <a:buChar char=""/>
                </a:pPr>
                <a:r>
                  <a:rPr lang="en-US" sz="1400" b="1" dirty="0" smtClean="0">
                    <a:solidFill>
                      <a:srgbClr val="FFFF00"/>
                    </a:solidFill>
                    <a:latin typeface="Arial Narrow" pitchFamily="34" charset="0"/>
                  </a:rPr>
                  <a:t>PhD </a:t>
                </a:r>
                <a:r>
                  <a:rPr lang="en-US" sz="1400" b="1" dirty="0" err="1" smtClean="0">
                    <a:solidFill>
                      <a:srgbClr val="FFFF00"/>
                    </a:solidFill>
                    <a:latin typeface="Arial Narrow" pitchFamily="34" charset="0"/>
                  </a:rPr>
                  <a:t>cand</a:t>
                </a:r>
                <a:r>
                  <a:rPr lang="en-US" sz="1400" b="1" dirty="0" smtClean="0">
                    <a:solidFill>
                      <a:srgbClr val="FFFF00"/>
                    </a:solidFill>
                    <a:latin typeface="Arial Narrow" pitchFamily="34" charset="0"/>
                  </a:rPr>
                  <a:t> (2012-): </a:t>
                </a:r>
                <a:r>
                  <a:rPr lang="en-US" sz="1400" b="1" dirty="0" smtClean="0">
                    <a:solidFill>
                      <a:schemeClr val="bg1"/>
                    </a:solidFill>
                    <a:latin typeface="Arial Narrow" pitchFamily="34" charset="0"/>
                  </a:rPr>
                  <a:t>Department of Forensics &amp; Toxicology, Athens’ Medical School</a:t>
                </a:r>
                <a:endParaRPr lang="en-US" sz="1400" dirty="0" smtClean="0">
                  <a:solidFill>
                    <a:schemeClr val="bg1"/>
                  </a:solidFill>
                  <a:latin typeface="Arial Narrow" pitchFamily="34" charset="0"/>
                </a:endParaRPr>
              </a:p>
            </p:txBody>
          </p:sp>
        </p:grpSp>
        <p:sp>
          <p:nvSpPr>
            <p:cNvPr id="52" name="51 - TextBox"/>
            <p:cNvSpPr txBox="1"/>
            <p:nvPr/>
          </p:nvSpPr>
          <p:spPr>
            <a:xfrm>
              <a:off x="4785853" y="3983524"/>
              <a:ext cx="2242793" cy="307777"/>
            </a:xfrm>
            <a:prstGeom prst="rect">
              <a:avLst/>
            </a:prstGeom>
            <a:noFill/>
          </p:spPr>
          <p:txBody>
            <a:bodyPr wrap="none" rtlCol="0">
              <a:spAutoFit/>
            </a:bodyPr>
            <a:lstStyle/>
            <a:p>
              <a:r>
                <a:rPr lang="en-US" sz="1400" dirty="0" smtClean="0">
                  <a:solidFill>
                    <a:srgbClr val="FFC000"/>
                  </a:solidFill>
                  <a:latin typeface="Arial Black" pitchFamily="34" charset="0"/>
                </a:rPr>
                <a:t>Intelligence Analysis</a:t>
              </a:r>
              <a:endParaRPr lang="el-GR" sz="1400" dirty="0">
                <a:solidFill>
                  <a:srgbClr val="FFC000"/>
                </a:solidFill>
                <a:latin typeface="Arial Black" pitchFamily="34" charset="0"/>
              </a:endParaRPr>
            </a:p>
          </p:txBody>
        </p:sp>
      </p:grpSp>
      <p:sp>
        <p:nvSpPr>
          <p:cNvPr id="163866" name="AutoShape 26" descr="http://openclipart.org/people/sandeepkh/SEP.svg"/>
          <p:cNvSpPr>
            <a:spLocks noChangeAspect="1" noChangeArrowheads="1"/>
          </p:cNvSpPr>
          <p:nvPr/>
        </p:nvSpPr>
        <p:spPr bwMode="auto">
          <a:xfrm>
            <a:off x="155575" y="-1500188"/>
            <a:ext cx="2905125" cy="31337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3868" name="AutoShape 28" descr="http://openclipart.org/people/sandeepkh/SEP.svg"/>
          <p:cNvSpPr>
            <a:spLocks noChangeAspect="1" noChangeArrowheads="1"/>
          </p:cNvSpPr>
          <p:nvPr/>
        </p:nvSpPr>
        <p:spPr bwMode="auto">
          <a:xfrm>
            <a:off x="155575" y="-1500188"/>
            <a:ext cx="2905125" cy="31337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23023" y="263569"/>
            <a:ext cx="835293" cy="307777"/>
          </a:xfrm>
          <a:prstGeom prst="rect">
            <a:avLst/>
          </a:prstGeom>
          <a:noFill/>
        </p:spPr>
        <p:txBody>
          <a:bodyPr wrap="none" rtlCol="0">
            <a:spAutoFit/>
          </a:bodyPr>
          <a:lstStyle/>
          <a:p>
            <a:r>
              <a:rPr lang="en-US" sz="1400" dirty="0" smtClean="0">
                <a:solidFill>
                  <a:schemeClr val="bg1"/>
                </a:solidFill>
                <a:latin typeface="Arial Black" pitchFamily="34" charset="0"/>
              </a:rPr>
              <a:t>Floods</a:t>
            </a:r>
            <a:endParaRPr lang="el-GR" sz="1400" dirty="0">
              <a:solidFill>
                <a:schemeClr val="bg1"/>
              </a:solidFill>
              <a:latin typeface="Arial Black" pitchFamily="34" charset="0"/>
            </a:endParaRPr>
          </a:p>
        </p:txBody>
      </p:sp>
      <p:sp>
        <p:nvSpPr>
          <p:cNvPr id="4" name="3 - Ορθογώνιο"/>
          <p:cNvSpPr/>
          <p:nvPr/>
        </p:nvSpPr>
        <p:spPr>
          <a:xfrm>
            <a:off x="92606" y="694569"/>
            <a:ext cx="7640425" cy="1815882"/>
          </a:xfrm>
          <a:prstGeom prst="rect">
            <a:avLst/>
          </a:prstGeom>
        </p:spPr>
        <p:txBody>
          <a:bodyPr wrap="square">
            <a:spAutoFit/>
          </a:bodyPr>
          <a:lstStyle/>
          <a:p>
            <a:r>
              <a:rPr lang="en-US" sz="1600" b="1" dirty="0" smtClean="0">
                <a:solidFill>
                  <a:srgbClr val="FF0000"/>
                </a:solidFill>
                <a:latin typeface="Arial Narrow" pitchFamily="34" charset="0"/>
              </a:rPr>
              <a:t>June 2013</a:t>
            </a:r>
          </a:p>
          <a:p>
            <a:r>
              <a:rPr lang="en-US" sz="1600" dirty="0" smtClean="0">
                <a:latin typeface="Arial Narrow" pitchFamily="34" charset="0"/>
              </a:rPr>
              <a:t>Heavy rainfall over Europe;</a:t>
            </a:r>
          </a:p>
          <a:p>
            <a:r>
              <a:rPr lang="en-US" sz="1600" dirty="0" smtClean="0">
                <a:latin typeface="Arial Narrow" pitchFamily="34" charset="0"/>
              </a:rPr>
              <a:t>Many rivers past their flood stage;</a:t>
            </a:r>
          </a:p>
          <a:p>
            <a:r>
              <a:rPr lang="en-US" sz="1600" b="1" dirty="0" smtClean="0">
                <a:latin typeface="Arial Narrow" pitchFamily="34" charset="0"/>
              </a:rPr>
              <a:t>Countries affected: </a:t>
            </a:r>
            <a:r>
              <a:rPr lang="en-US" sz="1600" dirty="0" smtClean="0">
                <a:latin typeface="Arial Narrow" pitchFamily="34" charset="0"/>
              </a:rPr>
              <a:t>Germany, Austria, Switzerland, Hungary,</a:t>
            </a:r>
          </a:p>
          <a:p>
            <a:r>
              <a:rPr lang="en-US" sz="1600" dirty="0" smtClean="0">
                <a:latin typeface="Arial Narrow" pitchFamily="34" charset="0"/>
              </a:rPr>
              <a:t>                                  Slovakia, Poland, Czech Republic;</a:t>
            </a:r>
          </a:p>
          <a:p>
            <a:r>
              <a:rPr lang="en-US" sz="1600" b="1" dirty="0" smtClean="0">
                <a:latin typeface="Arial Narrow"/>
              </a:rPr>
              <a:t>►</a:t>
            </a:r>
            <a:r>
              <a:rPr lang="en-US" sz="1600" b="1" dirty="0" smtClean="0">
                <a:solidFill>
                  <a:srgbClr val="FF0000"/>
                </a:solidFill>
                <a:latin typeface="Arial Narrow" pitchFamily="34" charset="0"/>
              </a:rPr>
              <a:t>Death toll: </a:t>
            </a:r>
            <a:r>
              <a:rPr lang="en-US" sz="1600" dirty="0" smtClean="0">
                <a:latin typeface="Arial Narrow" pitchFamily="34" charset="0"/>
              </a:rPr>
              <a:t>18 people;</a:t>
            </a:r>
          </a:p>
          <a:p>
            <a:r>
              <a:rPr lang="en-US" sz="1600" b="1" dirty="0" smtClean="0">
                <a:latin typeface="Arial Narrow" pitchFamily="34" charset="0"/>
              </a:rPr>
              <a:t>Evacuation: </a:t>
            </a:r>
            <a:r>
              <a:rPr lang="en-US" sz="1600" dirty="0" smtClean="0">
                <a:latin typeface="Arial Narrow" pitchFamily="34" charset="0"/>
              </a:rPr>
              <a:t>tens of thousands</a:t>
            </a:r>
            <a:endParaRPr lang="el-GR" sz="1600" dirty="0">
              <a:latin typeface="Arial Narrow" pitchFamily="34" charset="0"/>
            </a:endParaRPr>
          </a:p>
        </p:txBody>
      </p:sp>
      <p:pic>
        <p:nvPicPr>
          <p:cNvPr id="47108" name="Picture 4" descr="http://cdn.theatlantic.com/static/infocus/euroflood060713/s_e01_38678070.jpg"/>
          <p:cNvPicPr>
            <a:picLocks noChangeAspect="1" noChangeArrowheads="1"/>
          </p:cNvPicPr>
          <p:nvPr/>
        </p:nvPicPr>
        <p:blipFill>
          <a:blip r:embed="rId2" cstate="print"/>
          <a:srcRect/>
          <a:stretch>
            <a:fillRect/>
          </a:stretch>
        </p:blipFill>
        <p:spPr bwMode="auto">
          <a:xfrm>
            <a:off x="181394" y="2562131"/>
            <a:ext cx="3063711" cy="1987589"/>
          </a:xfrm>
          <a:prstGeom prst="rect">
            <a:avLst/>
          </a:prstGeom>
          <a:noFill/>
        </p:spPr>
      </p:pic>
      <p:pic>
        <p:nvPicPr>
          <p:cNvPr id="47110" name="Picture 6" descr="http://cdn.theatlantic.com/static/infocus/euroflood060713/s_e02_27988668.jpg"/>
          <p:cNvPicPr>
            <a:picLocks noChangeAspect="1" noChangeArrowheads="1"/>
          </p:cNvPicPr>
          <p:nvPr/>
        </p:nvPicPr>
        <p:blipFill>
          <a:blip r:embed="rId3" cstate="print"/>
          <a:srcRect/>
          <a:stretch>
            <a:fillRect/>
          </a:stretch>
        </p:blipFill>
        <p:spPr bwMode="auto">
          <a:xfrm>
            <a:off x="179202" y="4657709"/>
            <a:ext cx="3062761" cy="2069015"/>
          </a:xfrm>
          <a:prstGeom prst="rect">
            <a:avLst/>
          </a:prstGeom>
          <a:noFill/>
        </p:spPr>
      </p:pic>
      <p:pic>
        <p:nvPicPr>
          <p:cNvPr id="47112" name="Picture 8" descr="http://cdn.theatlantic.com/static/infocus/euroflood060713/s_e05_RTX10F12.jpg"/>
          <p:cNvPicPr>
            <a:picLocks noChangeAspect="1" noChangeArrowheads="1"/>
          </p:cNvPicPr>
          <p:nvPr/>
        </p:nvPicPr>
        <p:blipFill>
          <a:blip r:embed="rId4" cstate="print"/>
          <a:srcRect/>
          <a:stretch>
            <a:fillRect/>
          </a:stretch>
        </p:blipFill>
        <p:spPr bwMode="auto">
          <a:xfrm>
            <a:off x="5016697" y="1040481"/>
            <a:ext cx="4127303" cy="2844549"/>
          </a:xfrm>
          <a:prstGeom prst="rect">
            <a:avLst/>
          </a:prstGeom>
          <a:noFill/>
        </p:spPr>
      </p:pic>
      <p:pic>
        <p:nvPicPr>
          <p:cNvPr id="47116" name="Picture 12" descr="http://cdn.theatlantic.com/static/infocus/euroflood060713/s_e26_70035086.jpg"/>
          <p:cNvPicPr>
            <a:picLocks noChangeAspect="1" noChangeArrowheads="1"/>
          </p:cNvPicPr>
          <p:nvPr/>
        </p:nvPicPr>
        <p:blipFill>
          <a:blip r:embed="rId5" cstate="print"/>
          <a:srcRect/>
          <a:stretch>
            <a:fillRect/>
          </a:stretch>
        </p:blipFill>
        <p:spPr bwMode="auto">
          <a:xfrm>
            <a:off x="5033818" y="4133087"/>
            <a:ext cx="4110182" cy="2724914"/>
          </a:xfrm>
          <a:prstGeom prst="rect">
            <a:avLst/>
          </a:prstGeom>
          <a:noFill/>
        </p:spPr>
      </p:pic>
      <p:pic>
        <p:nvPicPr>
          <p:cNvPr id="47114" name="Picture 10" descr="http://cdn.theatlantic.com/static/infocus/euroflood060713/s_e21_RTX10BBJ.jpg"/>
          <p:cNvPicPr>
            <a:picLocks noChangeAspect="1" noChangeArrowheads="1"/>
          </p:cNvPicPr>
          <p:nvPr/>
        </p:nvPicPr>
        <p:blipFill>
          <a:blip r:embed="rId6" cstate="print"/>
          <a:srcRect/>
          <a:stretch>
            <a:fillRect/>
          </a:stretch>
        </p:blipFill>
        <p:spPr bwMode="auto">
          <a:xfrm>
            <a:off x="3315856" y="3228676"/>
            <a:ext cx="3074181" cy="1768197"/>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4" descr="http://portalsafety.at.ua/_nw/27/12363272.jpg"/>
          <p:cNvPicPr>
            <a:picLocks noChangeAspect="1" noChangeArrowheads="1"/>
          </p:cNvPicPr>
          <p:nvPr/>
        </p:nvPicPr>
        <p:blipFill>
          <a:blip r:embed="rId2" cstate="print"/>
          <a:srcRect/>
          <a:stretch>
            <a:fillRect/>
          </a:stretch>
        </p:blipFill>
        <p:spPr bwMode="auto">
          <a:xfrm>
            <a:off x="-343" y="1016286"/>
            <a:ext cx="9144344" cy="5841714"/>
          </a:xfrm>
          <a:prstGeom prst="rect">
            <a:avLst/>
          </a:prstGeom>
          <a:noFill/>
        </p:spPr>
      </p:pic>
      <p:sp>
        <p:nvSpPr>
          <p:cNvPr id="3" name="2 - TextBox"/>
          <p:cNvSpPr txBox="1"/>
          <p:nvPr/>
        </p:nvSpPr>
        <p:spPr>
          <a:xfrm>
            <a:off x="123023" y="263569"/>
            <a:ext cx="835293" cy="307777"/>
          </a:xfrm>
          <a:prstGeom prst="rect">
            <a:avLst/>
          </a:prstGeom>
          <a:noFill/>
        </p:spPr>
        <p:txBody>
          <a:bodyPr wrap="none" rtlCol="0">
            <a:spAutoFit/>
          </a:bodyPr>
          <a:lstStyle/>
          <a:p>
            <a:r>
              <a:rPr lang="en-US" sz="1400" dirty="0" smtClean="0">
                <a:solidFill>
                  <a:schemeClr val="bg1"/>
                </a:solidFill>
                <a:latin typeface="Arial Black" pitchFamily="34" charset="0"/>
              </a:rPr>
              <a:t>Floods</a:t>
            </a:r>
            <a:endParaRPr lang="el-GR" sz="1400" dirty="0">
              <a:solidFill>
                <a:schemeClr val="bg1"/>
              </a:solidFill>
              <a:latin typeface="Arial Black" pitchFamily="34" charset="0"/>
            </a:endParaRPr>
          </a:p>
        </p:txBody>
      </p:sp>
      <p:sp>
        <p:nvSpPr>
          <p:cNvPr id="4" name="3 - Ορθογώνιο"/>
          <p:cNvSpPr/>
          <p:nvPr/>
        </p:nvSpPr>
        <p:spPr>
          <a:xfrm>
            <a:off x="101596" y="769081"/>
            <a:ext cx="116570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2013</a:t>
            </a:r>
            <a:endParaRPr lang="el-GR"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1314" name="Picture 2" descr="http://al-khidmatfoundation.org/admin/fckfiles/flood2013map.jpg"/>
          <p:cNvPicPr>
            <a:picLocks noChangeAspect="1" noChangeArrowheads="1"/>
          </p:cNvPicPr>
          <p:nvPr/>
        </p:nvPicPr>
        <p:blipFill>
          <a:blip r:embed="rId2" cstate="print"/>
          <a:srcRect l="1172" t="7892"/>
          <a:stretch>
            <a:fillRect/>
          </a:stretch>
        </p:blipFill>
        <p:spPr bwMode="auto">
          <a:xfrm>
            <a:off x="0" y="980387"/>
            <a:ext cx="9144000" cy="5646656"/>
          </a:xfrm>
          <a:prstGeom prst="rect">
            <a:avLst/>
          </a:prstGeom>
          <a:noFill/>
        </p:spPr>
      </p:pic>
      <p:pic>
        <p:nvPicPr>
          <p:cNvPr id="5" name="Picture 2" descr="http://al-khidmatfoundation.org/admin/fckfiles/flood2013map.jpg"/>
          <p:cNvPicPr>
            <a:picLocks noChangeAspect="1" noChangeArrowheads="1"/>
          </p:cNvPicPr>
          <p:nvPr/>
        </p:nvPicPr>
        <p:blipFill>
          <a:blip r:embed="rId2" cstate="print"/>
          <a:srcRect l="54746" t="73526" r="1647" b="8944"/>
          <a:stretch>
            <a:fillRect/>
          </a:stretch>
        </p:blipFill>
        <p:spPr bwMode="auto">
          <a:xfrm>
            <a:off x="5090474" y="5147034"/>
            <a:ext cx="4034672" cy="1470581"/>
          </a:xfrm>
          <a:prstGeom prst="rect">
            <a:avLst/>
          </a:prstGeom>
          <a:noFill/>
        </p:spPr>
      </p:pic>
      <p:sp>
        <p:nvSpPr>
          <p:cNvPr id="3" name="2 - TextBox"/>
          <p:cNvSpPr txBox="1"/>
          <p:nvPr/>
        </p:nvSpPr>
        <p:spPr>
          <a:xfrm>
            <a:off x="5218545" y="4760533"/>
            <a:ext cx="3710327" cy="1846659"/>
          </a:xfrm>
          <a:prstGeom prst="rect">
            <a:avLst/>
          </a:prstGeom>
          <a:noFill/>
          <a:ln w="38100">
            <a:solidFill>
              <a:srgbClr val="FF0000"/>
            </a:solidFill>
          </a:ln>
        </p:spPr>
        <p:txBody>
          <a:bodyPr wrap="square" rtlCol="0">
            <a:spAutoFit/>
          </a:bodyPr>
          <a:lstStyle/>
          <a:p>
            <a:r>
              <a:rPr lang="en-US" sz="1600" b="1" dirty="0" smtClean="0">
                <a:solidFill>
                  <a:srgbClr val="FF0000"/>
                </a:solidFill>
                <a:latin typeface="Arial Narrow" pitchFamily="34" charset="0"/>
              </a:rPr>
              <a:t>23 Aug 2013</a:t>
            </a:r>
          </a:p>
          <a:p>
            <a:r>
              <a:rPr lang="en-US" sz="1400" b="1" dirty="0" smtClean="0">
                <a:latin typeface="Arial Narrow" pitchFamily="34" charset="0"/>
              </a:rPr>
              <a:t>Pakistan floods/monsoons</a:t>
            </a:r>
          </a:p>
          <a:p>
            <a:endParaRPr lang="en-US" sz="1400" b="1" dirty="0" smtClean="0">
              <a:latin typeface="Arial Narrow" pitchFamily="34" charset="0"/>
            </a:endParaRPr>
          </a:p>
          <a:p>
            <a:pPr>
              <a:buFont typeface="Wingdings 2" pitchFamily="18" charset="2"/>
              <a:buChar char=""/>
            </a:pPr>
            <a:r>
              <a:rPr lang="en-US" sz="1400" dirty="0" smtClean="0">
                <a:latin typeface="Arial Narrow" pitchFamily="34" charset="0"/>
              </a:rPr>
              <a:t> </a:t>
            </a:r>
            <a:r>
              <a:rPr lang="en-US" sz="1400" b="1" dirty="0" smtClean="0">
                <a:solidFill>
                  <a:srgbClr val="FF0000"/>
                </a:solidFill>
                <a:latin typeface="Arial Narrow" pitchFamily="34" charset="0"/>
              </a:rPr>
              <a:t>165 killed; </a:t>
            </a:r>
            <a:r>
              <a:rPr lang="en-US" sz="1400" dirty="0" smtClean="0">
                <a:latin typeface="Arial Narrow" pitchFamily="34" charset="0"/>
              </a:rPr>
              <a:t>855 injured;</a:t>
            </a:r>
          </a:p>
          <a:p>
            <a:pPr>
              <a:buFont typeface="Wingdings 2" pitchFamily="18" charset="2"/>
              <a:buChar char=""/>
            </a:pPr>
            <a:r>
              <a:rPr lang="en-US" sz="1400" dirty="0" smtClean="0">
                <a:latin typeface="Arial Narrow" pitchFamily="34" charset="0"/>
              </a:rPr>
              <a:t>  770 villages affected</a:t>
            </a:r>
          </a:p>
          <a:p>
            <a:pPr>
              <a:buFont typeface="Wingdings 2" pitchFamily="18" charset="2"/>
              <a:buChar char=""/>
            </a:pPr>
            <a:r>
              <a:rPr lang="en-US" sz="1400" dirty="0" smtClean="0">
                <a:latin typeface="Arial Narrow" pitchFamily="34" charset="0"/>
              </a:rPr>
              <a:t> 1.3 mil displaced;</a:t>
            </a:r>
          </a:p>
          <a:p>
            <a:pPr>
              <a:buFont typeface="Wingdings 2" pitchFamily="18" charset="2"/>
              <a:buChar char=""/>
            </a:pPr>
            <a:r>
              <a:rPr lang="en-US" sz="1400" dirty="0" smtClean="0">
                <a:latin typeface="Arial Narrow" pitchFamily="34" charset="0"/>
              </a:rPr>
              <a:t> 266 relief camps in flood-hit areas (15,000 people);</a:t>
            </a:r>
          </a:p>
          <a:p>
            <a:pPr>
              <a:buFont typeface="Wingdings 2" pitchFamily="18" charset="2"/>
              <a:buChar char=""/>
            </a:pPr>
            <a:r>
              <a:rPr lang="en-US" sz="1400" dirty="0" smtClean="0">
                <a:latin typeface="Arial Narrow" pitchFamily="34" charset="0"/>
              </a:rPr>
              <a:t> Army support</a:t>
            </a:r>
            <a:endParaRPr lang="el-GR" sz="1400" dirty="0">
              <a:latin typeface="Arial Narrow" pitchFamily="34" charset="0"/>
            </a:endParaRPr>
          </a:p>
        </p:txBody>
      </p:sp>
      <p:pic>
        <p:nvPicPr>
          <p:cNvPr id="141316" name="Picture 4" descr="http://www.nation.com.pk/print_images/670/2013-08-07/minister-vows-immediate-relief-for-flood-victims-1375824806-3012.jpg"/>
          <p:cNvPicPr>
            <a:picLocks noChangeAspect="1" noChangeArrowheads="1"/>
          </p:cNvPicPr>
          <p:nvPr/>
        </p:nvPicPr>
        <p:blipFill>
          <a:blip r:embed="rId3" cstate="print"/>
          <a:srcRect/>
          <a:stretch>
            <a:fillRect/>
          </a:stretch>
        </p:blipFill>
        <p:spPr bwMode="auto">
          <a:xfrm>
            <a:off x="0" y="1405590"/>
            <a:ext cx="1848167" cy="1384746"/>
          </a:xfrm>
          <a:prstGeom prst="rect">
            <a:avLst/>
          </a:prstGeom>
          <a:ln>
            <a:noFill/>
          </a:ln>
          <a:effectLst>
            <a:softEdge rad="112500"/>
          </a:effectLst>
        </p:spPr>
      </p:pic>
      <p:pic>
        <p:nvPicPr>
          <p:cNvPr id="141318" name="Picture 6" descr="http://www.thehindu.com/multimedia/dynamic/01541/PAKISTAN_FLOODS_1541827g.jpg"/>
          <p:cNvPicPr>
            <a:picLocks noChangeAspect="1" noChangeArrowheads="1"/>
          </p:cNvPicPr>
          <p:nvPr/>
        </p:nvPicPr>
        <p:blipFill>
          <a:blip r:embed="rId4" cstate="print"/>
          <a:srcRect/>
          <a:stretch>
            <a:fillRect/>
          </a:stretch>
        </p:blipFill>
        <p:spPr bwMode="auto">
          <a:xfrm>
            <a:off x="80160" y="4675858"/>
            <a:ext cx="2917349" cy="1856916"/>
          </a:xfrm>
          <a:prstGeom prst="rect">
            <a:avLst/>
          </a:prstGeom>
          <a:noFill/>
        </p:spPr>
      </p:pic>
      <p:sp>
        <p:nvSpPr>
          <p:cNvPr id="7" name="6 - TextBox"/>
          <p:cNvSpPr txBox="1"/>
          <p:nvPr/>
        </p:nvSpPr>
        <p:spPr>
          <a:xfrm>
            <a:off x="123023" y="263569"/>
            <a:ext cx="835293" cy="307777"/>
          </a:xfrm>
          <a:prstGeom prst="rect">
            <a:avLst/>
          </a:prstGeom>
          <a:noFill/>
        </p:spPr>
        <p:txBody>
          <a:bodyPr wrap="none" rtlCol="0">
            <a:spAutoFit/>
          </a:bodyPr>
          <a:lstStyle/>
          <a:p>
            <a:r>
              <a:rPr lang="en-US" sz="1400" dirty="0" smtClean="0">
                <a:solidFill>
                  <a:schemeClr val="bg1"/>
                </a:solidFill>
                <a:latin typeface="Arial Black" pitchFamily="34" charset="0"/>
              </a:rPr>
              <a:t>Floods</a:t>
            </a:r>
            <a:endParaRPr lang="el-GR" sz="1400" dirty="0">
              <a:solidFill>
                <a:schemeClr val="bg1"/>
              </a:solidFill>
              <a:latin typeface="Arial Black" pitchFamily="34" charset="0"/>
            </a:endParaRPr>
          </a:p>
        </p:txBody>
      </p:sp>
      <p:grpSp>
        <p:nvGrpSpPr>
          <p:cNvPr id="11" name="10 - Ομάδα"/>
          <p:cNvGrpSpPr/>
          <p:nvPr/>
        </p:nvGrpSpPr>
        <p:grpSpPr>
          <a:xfrm>
            <a:off x="101255" y="753371"/>
            <a:ext cx="6429375" cy="3924301"/>
            <a:chOff x="110308" y="753371"/>
            <a:chExt cx="6429375" cy="3924301"/>
          </a:xfrm>
        </p:grpSpPr>
        <p:pic>
          <p:nvPicPr>
            <p:cNvPr id="119810" name="Picture 2" descr="http://www.protothema.gr/files/1/2013/09/14/ss-130912-colo-floods-01.ss_full.jpg"/>
            <p:cNvPicPr>
              <a:picLocks noChangeAspect="1" noChangeArrowheads="1"/>
            </p:cNvPicPr>
            <p:nvPr/>
          </p:nvPicPr>
          <p:blipFill>
            <a:blip r:embed="rId5" cstate="print"/>
            <a:srcRect/>
            <a:stretch>
              <a:fillRect/>
            </a:stretch>
          </p:blipFill>
          <p:spPr bwMode="auto">
            <a:xfrm>
              <a:off x="110308" y="753371"/>
              <a:ext cx="6429375" cy="3924301"/>
            </a:xfrm>
            <a:prstGeom prst="rect">
              <a:avLst/>
            </a:prstGeom>
            <a:noFill/>
            <a:ln w="28575">
              <a:solidFill>
                <a:srgbClr val="FFC000"/>
              </a:solidFill>
            </a:ln>
          </p:spPr>
        </p:pic>
        <p:sp>
          <p:nvSpPr>
            <p:cNvPr id="10" name="9 - TextBox"/>
            <p:cNvSpPr txBox="1"/>
            <p:nvPr/>
          </p:nvSpPr>
          <p:spPr>
            <a:xfrm>
              <a:off x="4852657" y="851026"/>
              <a:ext cx="1587294" cy="738664"/>
            </a:xfrm>
            <a:prstGeom prst="rect">
              <a:avLst/>
            </a:prstGeom>
            <a:noFill/>
          </p:spPr>
          <p:txBody>
            <a:bodyPr wrap="none" rtlCol="0">
              <a:spAutoFit/>
            </a:bodyPr>
            <a:lstStyle/>
            <a:p>
              <a:pPr algn="r"/>
              <a:r>
                <a:rPr lang="en-US" sz="1400" b="1" dirty="0" smtClean="0">
                  <a:solidFill>
                    <a:schemeClr val="bg1"/>
                  </a:solidFill>
                  <a:latin typeface="Arial Narrow" pitchFamily="34" charset="0"/>
                </a:rPr>
                <a:t>13 Sept 2013</a:t>
              </a:r>
            </a:p>
            <a:p>
              <a:pPr algn="r"/>
              <a:r>
                <a:rPr lang="en-US" sz="1400" b="1" dirty="0" smtClean="0">
                  <a:solidFill>
                    <a:srgbClr val="FFFF00"/>
                  </a:solidFill>
                  <a:latin typeface="Arial Narrow" pitchFamily="34" charset="0"/>
                </a:rPr>
                <a:t>Colorado</a:t>
              </a:r>
            </a:p>
            <a:p>
              <a:pPr algn="r"/>
              <a:r>
                <a:rPr lang="en-US" sz="1400" b="1" dirty="0" smtClean="0">
                  <a:solidFill>
                    <a:schemeClr val="bg1"/>
                  </a:solidFill>
                  <a:latin typeface="Arial Narrow" pitchFamily="34" charset="0"/>
                </a:rPr>
                <a:t>4 dead; 172 missing</a:t>
              </a:r>
              <a:endParaRPr lang="el-GR" sz="1400" b="1" dirty="0">
                <a:solidFill>
                  <a:schemeClr val="bg1"/>
                </a:solidFill>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0418" name="Picture 2" descr="http://www.scienceprogress.org/wp-content/uploads/2011/03/NuclearFloodsFinal_Highres.png"/>
          <p:cNvPicPr>
            <a:picLocks noChangeAspect="1" noChangeArrowheads="1"/>
          </p:cNvPicPr>
          <p:nvPr/>
        </p:nvPicPr>
        <p:blipFill>
          <a:blip r:embed="rId2" cstate="print"/>
          <a:srcRect/>
          <a:stretch>
            <a:fillRect/>
          </a:stretch>
        </p:blipFill>
        <p:spPr bwMode="auto">
          <a:xfrm>
            <a:off x="-3795" y="998771"/>
            <a:ext cx="9147795" cy="5665980"/>
          </a:xfrm>
          <a:prstGeom prst="rect">
            <a:avLst/>
          </a:prstGeom>
          <a:noFill/>
        </p:spPr>
      </p:pic>
      <p:sp>
        <p:nvSpPr>
          <p:cNvPr id="3" name="2 - TextBox"/>
          <p:cNvSpPr txBox="1"/>
          <p:nvPr/>
        </p:nvSpPr>
        <p:spPr>
          <a:xfrm>
            <a:off x="123023" y="263569"/>
            <a:ext cx="835293" cy="307777"/>
          </a:xfrm>
          <a:prstGeom prst="rect">
            <a:avLst/>
          </a:prstGeom>
          <a:noFill/>
        </p:spPr>
        <p:txBody>
          <a:bodyPr wrap="none" rtlCol="0">
            <a:spAutoFit/>
          </a:bodyPr>
          <a:lstStyle/>
          <a:p>
            <a:r>
              <a:rPr lang="en-US" sz="1400" dirty="0" smtClean="0">
                <a:solidFill>
                  <a:schemeClr val="bg1"/>
                </a:solidFill>
                <a:latin typeface="Arial Black" pitchFamily="34" charset="0"/>
              </a:rPr>
              <a:t>Floods</a:t>
            </a:r>
            <a:endParaRPr lang="el-GR" sz="1400" dirty="0">
              <a:solidFill>
                <a:schemeClr val="bg1"/>
              </a:solidFill>
              <a:latin typeface="Arial Black" pitchFamily="34" charset="0"/>
            </a:endParaRPr>
          </a:p>
        </p:txBody>
      </p:sp>
      <p:pic>
        <p:nvPicPr>
          <p:cNvPr id="4" name="Picture 2" descr="http://www.scienceprogress.org/wp-content/uploads/2011/03/NuclearFloodsFinal_Highres.png"/>
          <p:cNvPicPr>
            <a:picLocks noChangeAspect="1" noChangeArrowheads="1"/>
          </p:cNvPicPr>
          <p:nvPr/>
        </p:nvPicPr>
        <p:blipFill>
          <a:blip r:embed="rId2" cstate="print"/>
          <a:srcRect l="84685" t="74356" r="5317" b="13025"/>
          <a:stretch>
            <a:fillRect/>
          </a:stretch>
        </p:blipFill>
        <p:spPr bwMode="auto">
          <a:xfrm>
            <a:off x="7315200" y="4959927"/>
            <a:ext cx="1666042" cy="1302328"/>
          </a:xfrm>
          <a:prstGeom prst="rect">
            <a:avLst/>
          </a:prstGeom>
          <a:noFill/>
          <a:ln>
            <a:solidFill>
              <a:srgbClr val="FF0000"/>
            </a:solidFill>
          </a:ln>
        </p:spPr>
      </p:pic>
      <p:grpSp>
        <p:nvGrpSpPr>
          <p:cNvPr id="2" name="4 - Ομάδα"/>
          <p:cNvGrpSpPr/>
          <p:nvPr/>
        </p:nvGrpSpPr>
        <p:grpSpPr>
          <a:xfrm>
            <a:off x="6524703" y="793136"/>
            <a:ext cx="947697" cy="1659118"/>
            <a:chOff x="4804359" y="2874768"/>
            <a:chExt cx="947697" cy="1659118"/>
          </a:xfrm>
        </p:grpSpPr>
        <p:grpSp>
          <p:nvGrpSpPr>
            <p:cNvPr id="5" name="9 - Ομάδα"/>
            <p:cNvGrpSpPr/>
            <p:nvPr/>
          </p:nvGrpSpPr>
          <p:grpSpPr>
            <a:xfrm>
              <a:off x="5092180" y="2874768"/>
              <a:ext cx="659876" cy="1659118"/>
              <a:chOff x="2092751" y="885711"/>
              <a:chExt cx="659876" cy="1659118"/>
            </a:xfrm>
          </p:grpSpPr>
          <p:pic>
            <p:nvPicPr>
              <p:cNvPr id="8" name="Picture 2" descr="http://britrish.files.wordpress.com/2011/10/traffic_lights_3_states.png?w=604"/>
              <p:cNvPicPr>
                <a:picLocks noChangeAspect="1" noChangeArrowheads="1"/>
              </p:cNvPicPr>
              <p:nvPr/>
            </p:nvPicPr>
            <p:blipFill>
              <a:blip r:embed="rId3" cstate="print"/>
              <a:srcRect l="66800" t="4849" r="6555" b="25476"/>
              <a:stretch>
                <a:fillRect/>
              </a:stretch>
            </p:blipFill>
            <p:spPr bwMode="auto">
              <a:xfrm>
                <a:off x="2092751" y="885711"/>
                <a:ext cx="659876" cy="1659118"/>
              </a:xfrm>
              <a:prstGeom prst="rect">
                <a:avLst/>
              </a:prstGeom>
              <a:noFill/>
            </p:spPr>
          </p:pic>
          <p:sp>
            <p:nvSpPr>
              <p:cNvPr id="9" name="8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7" name="6 - TextBox"/>
            <p:cNvSpPr txBox="1"/>
            <p:nvPr/>
          </p:nvSpPr>
          <p:spPr>
            <a:xfrm rot="16200000">
              <a:off x="4205926" y="350153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6" name="15 - Ομάδα"/>
          <p:cNvGrpSpPr/>
          <p:nvPr/>
        </p:nvGrpSpPr>
        <p:grpSpPr>
          <a:xfrm>
            <a:off x="8056485" y="3296387"/>
            <a:ext cx="924570" cy="1594267"/>
            <a:chOff x="8056485" y="3296387"/>
            <a:chExt cx="924570" cy="1594267"/>
          </a:xfrm>
        </p:grpSpPr>
        <p:grpSp>
          <p:nvGrpSpPr>
            <p:cNvPr id="10" name="9 - Ομάδα"/>
            <p:cNvGrpSpPr/>
            <p:nvPr/>
          </p:nvGrpSpPr>
          <p:grpSpPr>
            <a:xfrm>
              <a:off x="8056485" y="3296387"/>
              <a:ext cx="924570" cy="1594267"/>
              <a:chOff x="4016780" y="1808811"/>
              <a:chExt cx="924570" cy="1594267"/>
            </a:xfrm>
          </p:grpSpPr>
          <p:grpSp>
            <p:nvGrpSpPr>
              <p:cNvPr id="11" name="8 - Ομάδα"/>
              <p:cNvGrpSpPr/>
              <p:nvPr/>
            </p:nvGrpSpPr>
            <p:grpSpPr>
              <a:xfrm>
                <a:off x="4319181" y="1808811"/>
                <a:ext cx="622169" cy="1594267"/>
                <a:chOff x="1282045" y="922690"/>
                <a:chExt cx="622169" cy="1594267"/>
              </a:xfrm>
            </p:grpSpPr>
            <p:pic>
              <p:nvPicPr>
                <p:cNvPr id="13" name="Picture 4" descr="http://upload.wikimedia.org/wikipedia/commons/thumb/2/24/Traffic_lights_4_states.svg/580px-Traffic_lights_4_states.svg.png"/>
                <p:cNvPicPr>
                  <a:picLocks noChangeAspect="1" noChangeArrowheads="1"/>
                </p:cNvPicPr>
                <p:nvPr/>
              </p:nvPicPr>
              <p:blipFill>
                <a:blip r:embed="rId4" cstate="print"/>
                <a:srcRect l="25311" r="53256" b="22108"/>
                <a:stretch>
                  <a:fillRect/>
                </a:stretch>
              </p:blipFill>
              <p:spPr bwMode="auto">
                <a:xfrm>
                  <a:off x="1282045" y="922690"/>
                  <a:ext cx="622169" cy="1594267"/>
                </a:xfrm>
                <a:prstGeom prst="rect">
                  <a:avLst/>
                </a:prstGeom>
                <a:noFill/>
              </p:spPr>
            </p:pic>
            <p:sp>
              <p:nvSpPr>
                <p:cNvPr id="14" name="13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11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15" name="14 - TextBox"/>
            <p:cNvSpPr txBox="1"/>
            <p:nvPr/>
          </p:nvSpPr>
          <p:spPr>
            <a:xfrm>
              <a:off x="8469745" y="3925454"/>
              <a:ext cx="423514" cy="338554"/>
            </a:xfrm>
            <a:prstGeom prst="rect">
              <a:avLst/>
            </a:prstGeom>
            <a:noFill/>
          </p:spPr>
          <p:txBody>
            <a:bodyPr wrap="none" rtlCol="0">
              <a:spAutoFit/>
            </a:bodyPr>
            <a:lstStyle/>
            <a:p>
              <a:r>
                <a:rPr lang="en-US" sz="1600" b="1" dirty="0" smtClean="0">
                  <a:latin typeface="Arial Narrow" pitchFamily="34" charset="0"/>
                </a:rPr>
                <a:t>NP</a:t>
              </a:r>
              <a:endParaRPr lang="el-GR" sz="1600" b="1" dirty="0">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1988" name="Picture 4" descr="http://kansan.com/media/1969/12/Japan_Earthquake_Pres_1.jpg"/>
          <p:cNvPicPr>
            <a:picLocks noChangeAspect="1" noChangeArrowheads="1"/>
          </p:cNvPicPr>
          <p:nvPr/>
        </p:nvPicPr>
        <p:blipFill>
          <a:blip r:embed="rId2" cstate="print"/>
          <a:srcRect/>
          <a:stretch>
            <a:fillRect/>
          </a:stretch>
        </p:blipFill>
        <p:spPr bwMode="auto">
          <a:xfrm>
            <a:off x="4581525" y="4227329"/>
            <a:ext cx="4443546" cy="2502073"/>
          </a:xfrm>
          <a:prstGeom prst="rect">
            <a:avLst/>
          </a:prstGeom>
          <a:noFill/>
        </p:spPr>
      </p:pic>
      <p:pic>
        <p:nvPicPr>
          <p:cNvPr id="41990" name="Picture 6" descr="http://beta.images.theglobeandmail.com/archive/01238/wquakemap_1238307a.jpg"/>
          <p:cNvPicPr>
            <a:picLocks noChangeAspect="1" noChangeArrowheads="1"/>
          </p:cNvPicPr>
          <p:nvPr/>
        </p:nvPicPr>
        <p:blipFill>
          <a:blip r:embed="rId3" cstate="print"/>
          <a:srcRect l="1109" t="5843" b="2094"/>
          <a:stretch>
            <a:fillRect/>
          </a:stretch>
        </p:blipFill>
        <p:spPr bwMode="auto">
          <a:xfrm>
            <a:off x="115505" y="741146"/>
            <a:ext cx="4408270" cy="5804034"/>
          </a:xfrm>
          <a:prstGeom prst="rect">
            <a:avLst/>
          </a:prstGeom>
          <a:noFill/>
        </p:spPr>
      </p:pic>
      <p:pic>
        <p:nvPicPr>
          <p:cNvPr id="41994" name="Picture 10" descr="http://www.wickedmike.com/wp-content/uploads/2011/03/japanese.tsunami.2011_iwate.jpg"/>
          <p:cNvPicPr>
            <a:picLocks noChangeAspect="1" noChangeArrowheads="1"/>
          </p:cNvPicPr>
          <p:nvPr/>
        </p:nvPicPr>
        <p:blipFill>
          <a:blip r:embed="rId4" cstate="print"/>
          <a:srcRect/>
          <a:stretch>
            <a:fillRect/>
          </a:stretch>
        </p:blipFill>
        <p:spPr bwMode="auto">
          <a:xfrm>
            <a:off x="4581524" y="753753"/>
            <a:ext cx="1696727" cy="2084878"/>
          </a:xfrm>
          <a:prstGeom prst="rect">
            <a:avLst/>
          </a:prstGeom>
          <a:noFill/>
        </p:spPr>
      </p:pic>
      <p:pic>
        <p:nvPicPr>
          <p:cNvPr id="41992" name="Picture 8" descr="https://encrypted-tbn0.gstatic.com/images?q=tbn:ANd9GcTRRRvZT0nymooxZ1ZziWANwjDTH1mWlDoBXP58uA23sy5jNpYj"/>
          <p:cNvPicPr>
            <a:picLocks noChangeAspect="1" noChangeArrowheads="1"/>
          </p:cNvPicPr>
          <p:nvPr/>
        </p:nvPicPr>
        <p:blipFill>
          <a:blip r:embed="rId5" cstate="print"/>
          <a:srcRect/>
          <a:stretch>
            <a:fillRect/>
          </a:stretch>
        </p:blipFill>
        <p:spPr bwMode="auto">
          <a:xfrm>
            <a:off x="6116468" y="1553541"/>
            <a:ext cx="2891072" cy="2603681"/>
          </a:xfrm>
          <a:prstGeom prst="rect">
            <a:avLst/>
          </a:prstGeom>
          <a:noFill/>
        </p:spPr>
      </p:pic>
      <p:sp>
        <p:nvSpPr>
          <p:cNvPr id="7" name="6 - TextBox"/>
          <p:cNvSpPr txBox="1"/>
          <p:nvPr/>
        </p:nvSpPr>
        <p:spPr>
          <a:xfrm>
            <a:off x="6218549" y="1239767"/>
            <a:ext cx="1310743" cy="338554"/>
          </a:xfrm>
          <a:prstGeom prst="rect">
            <a:avLst/>
          </a:prstGeom>
          <a:noFill/>
        </p:spPr>
        <p:txBody>
          <a:bodyPr wrap="none" rtlCol="0">
            <a:spAutoFit/>
          </a:bodyPr>
          <a:lstStyle/>
          <a:p>
            <a:r>
              <a:rPr lang="en-US" sz="1600" b="1" dirty="0" smtClean="0">
                <a:solidFill>
                  <a:srgbClr val="FF0000"/>
                </a:solidFill>
                <a:latin typeface="Arial Narrow" pitchFamily="34" charset="0"/>
              </a:rPr>
              <a:t>11 March 2011</a:t>
            </a:r>
            <a:endParaRPr lang="el-GR" sz="1600" b="1" dirty="0">
              <a:solidFill>
                <a:srgbClr val="FF0000"/>
              </a:solidFill>
              <a:latin typeface="Arial Narrow" pitchFamily="34" charset="0"/>
            </a:endParaRPr>
          </a:p>
        </p:txBody>
      </p:sp>
      <p:pic>
        <p:nvPicPr>
          <p:cNvPr id="9" name="Picture 6" descr="http://beta.images.theglobeandmail.com/archive/01238/wquakemap_1238307a.jpg"/>
          <p:cNvPicPr>
            <a:picLocks noChangeAspect="1" noChangeArrowheads="1"/>
          </p:cNvPicPr>
          <p:nvPr/>
        </p:nvPicPr>
        <p:blipFill>
          <a:blip r:embed="rId3" cstate="print"/>
          <a:srcRect l="35702" t="79741" r="51398" b="5456"/>
          <a:stretch>
            <a:fillRect/>
          </a:stretch>
        </p:blipFill>
        <p:spPr bwMode="auto">
          <a:xfrm>
            <a:off x="4421171" y="2894030"/>
            <a:ext cx="1593130" cy="1272617"/>
          </a:xfrm>
          <a:prstGeom prst="rect">
            <a:avLst/>
          </a:prstGeom>
          <a:noFill/>
        </p:spPr>
      </p:pic>
      <p:sp>
        <p:nvSpPr>
          <p:cNvPr id="8" name="7 - Ορθογώνιο"/>
          <p:cNvSpPr/>
          <p:nvPr/>
        </p:nvSpPr>
        <p:spPr>
          <a:xfrm>
            <a:off x="4190215" y="2899916"/>
            <a:ext cx="1896549" cy="1200329"/>
          </a:xfrm>
          <a:prstGeom prst="rect">
            <a:avLst/>
          </a:prstGeom>
        </p:spPr>
        <p:txBody>
          <a:bodyPr wrap="square">
            <a:spAutoFit/>
          </a:bodyPr>
          <a:lstStyle/>
          <a:p>
            <a:r>
              <a:rPr lang="en-US" sz="1600" b="1" dirty="0" smtClean="0">
                <a:solidFill>
                  <a:srgbClr val="FF0000"/>
                </a:solidFill>
                <a:latin typeface="Arial Narrow" pitchFamily="34" charset="0"/>
              </a:rPr>
              <a:t>15,883</a:t>
            </a:r>
            <a:r>
              <a:rPr lang="en-US" sz="1600" b="1" dirty="0" smtClean="0">
                <a:latin typeface="Arial Narrow" pitchFamily="34" charset="0"/>
              </a:rPr>
              <a:t> dead</a:t>
            </a:r>
          </a:p>
          <a:p>
            <a:r>
              <a:rPr lang="en-US" sz="1400" b="1" dirty="0" smtClean="0">
                <a:latin typeface="Arial Narrow" pitchFamily="34" charset="0"/>
              </a:rPr>
              <a:t>6,145 injured</a:t>
            </a:r>
          </a:p>
          <a:p>
            <a:r>
              <a:rPr lang="en-US" sz="1400" b="1" dirty="0" smtClean="0">
                <a:latin typeface="Arial Narrow" pitchFamily="34" charset="0"/>
              </a:rPr>
              <a:t>2,667 missing</a:t>
            </a:r>
          </a:p>
          <a:p>
            <a:r>
              <a:rPr lang="en-US" sz="1400" b="1" dirty="0" smtClean="0">
                <a:latin typeface="Arial Narrow" pitchFamily="34" charset="0"/>
              </a:rPr>
              <a:t>129,225 buildings totally</a:t>
            </a:r>
          </a:p>
          <a:p>
            <a:r>
              <a:rPr lang="en-US" sz="1400" b="1" dirty="0" smtClean="0">
                <a:latin typeface="Arial Narrow" pitchFamily="34" charset="0"/>
              </a:rPr>
              <a:t>              collapsed</a:t>
            </a:r>
            <a:endParaRPr lang="el-GR" sz="1400" b="1" dirty="0">
              <a:latin typeface="Arial Narrow" pitchFamily="34" charset="0"/>
            </a:endParaRPr>
          </a:p>
        </p:txBody>
      </p:sp>
      <p:sp>
        <p:nvSpPr>
          <p:cNvPr id="10" name="9 - TextBox"/>
          <p:cNvSpPr txBox="1"/>
          <p:nvPr/>
        </p:nvSpPr>
        <p:spPr>
          <a:xfrm>
            <a:off x="123023" y="263569"/>
            <a:ext cx="1119858" cy="307777"/>
          </a:xfrm>
          <a:prstGeom prst="rect">
            <a:avLst/>
          </a:prstGeom>
          <a:noFill/>
        </p:spPr>
        <p:txBody>
          <a:bodyPr wrap="none" rtlCol="0">
            <a:spAutoFit/>
          </a:bodyPr>
          <a:lstStyle/>
          <a:p>
            <a:r>
              <a:rPr lang="en-US" sz="1400" dirty="0" smtClean="0">
                <a:solidFill>
                  <a:schemeClr val="bg1"/>
                </a:solidFill>
                <a:latin typeface="Arial Black" pitchFamily="34" charset="0"/>
              </a:rPr>
              <a:t>Tsunamis</a:t>
            </a:r>
            <a:endParaRPr lang="el-GR" sz="1400" dirty="0">
              <a:solidFill>
                <a:schemeClr val="bg1"/>
              </a:solidFill>
              <a:latin typeface="Arial Black" pitchFamily="34" charset="0"/>
            </a:endParaRPr>
          </a:p>
        </p:txBody>
      </p:sp>
      <p:grpSp>
        <p:nvGrpSpPr>
          <p:cNvPr id="11" name="10 - Ομάδα"/>
          <p:cNvGrpSpPr/>
          <p:nvPr/>
        </p:nvGrpSpPr>
        <p:grpSpPr>
          <a:xfrm>
            <a:off x="127866" y="1519620"/>
            <a:ext cx="2558594" cy="4931980"/>
            <a:chOff x="127866" y="1519620"/>
            <a:chExt cx="2558594" cy="4931980"/>
          </a:xfrm>
        </p:grpSpPr>
        <p:pic>
          <p:nvPicPr>
            <p:cNvPr id="12" name="Picture 2" descr="http://www.bhienergy.com/Collateral/Images/English-US/AngraPlantBrazil.jpg"/>
            <p:cNvPicPr>
              <a:picLocks noChangeAspect="1" noChangeArrowheads="1"/>
            </p:cNvPicPr>
            <p:nvPr/>
          </p:nvPicPr>
          <p:blipFill>
            <a:blip r:embed="rId6" cstate="print"/>
            <a:srcRect/>
            <a:stretch>
              <a:fillRect/>
            </a:stretch>
          </p:blipFill>
          <p:spPr bwMode="auto">
            <a:xfrm>
              <a:off x="129309" y="2798768"/>
              <a:ext cx="1827357" cy="1219190"/>
            </a:xfrm>
            <a:prstGeom prst="rect">
              <a:avLst/>
            </a:prstGeom>
            <a:noFill/>
          </p:spPr>
        </p:pic>
        <p:sp>
          <p:nvSpPr>
            <p:cNvPr id="13" name="12 - TextBox"/>
            <p:cNvSpPr txBox="1"/>
            <p:nvPr/>
          </p:nvSpPr>
          <p:spPr>
            <a:xfrm>
              <a:off x="1584325" y="3131364"/>
              <a:ext cx="851515" cy="276999"/>
            </a:xfrm>
            <a:prstGeom prst="rect">
              <a:avLst/>
            </a:prstGeom>
            <a:solidFill>
              <a:schemeClr val="tx1"/>
            </a:solidFill>
          </p:spPr>
          <p:txBody>
            <a:bodyPr wrap="none" rtlCol="0">
              <a:spAutoFit/>
            </a:bodyPr>
            <a:lstStyle/>
            <a:p>
              <a:r>
                <a:rPr lang="en-US" sz="1200" b="1" dirty="0" err="1" smtClean="0">
                  <a:solidFill>
                    <a:schemeClr val="bg1"/>
                  </a:solidFill>
                  <a:latin typeface="Arial Narrow" pitchFamily="34" charset="0"/>
                </a:rPr>
                <a:t>Angra</a:t>
              </a:r>
              <a:r>
                <a:rPr lang="en-US" sz="1200" b="1" dirty="0" smtClean="0">
                  <a:solidFill>
                    <a:schemeClr val="bg1"/>
                  </a:solidFill>
                  <a:latin typeface="Arial Narrow" pitchFamily="34" charset="0"/>
                </a:rPr>
                <a:t> (BR)</a:t>
              </a:r>
              <a:endParaRPr lang="el-GR" sz="1200" b="1" dirty="0">
                <a:solidFill>
                  <a:schemeClr val="bg1"/>
                </a:solidFill>
                <a:latin typeface="Arial Narrow" pitchFamily="34" charset="0"/>
              </a:endParaRPr>
            </a:p>
          </p:txBody>
        </p:sp>
        <p:sp>
          <p:nvSpPr>
            <p:cNvPr id="14" name="13 - Έλλειψη"/>
            <p:cNvSpPr/>
            <p:nvPr/>
          </p:nvSpPr>
          <p:spPr>
            <a:xfrm rot="20888379">
              <a:off x="785091" y="3657603"/>
              <a:ext cx="1071418" cy="203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Picture 4" descr="http://www.topnews.in/files/Fukushima-plant.jpg"/>
            <p:cNvPicPr>
              <a:picLocks noChangeAspect="1" noChangeArrowheads="1"/>
            </p:cNvPicPr>
            <p:nvPr/>
          </p:nvPicPr>
          <p:blipFill>
            <a:blip r:embed="rId7" cstate="print"/>
            <a:srcRect/>
            <a:stretch>
              <a:fillRect/>
            </a:stretch>
          </p:blipFill>
          <p:spPr bwMode="auto">
            <a:xfrm>
              <a:off x="146338" y="1653309"/>
              <a:ext cx="1810706" cy="1086423"/>
            </a:xfrm>
            <a:prstGeom prst="rect">
              <a:avLst/>
            </a:prstGeom>
            <a:noFill/>
          </p:spPr>
        </p:pic>
        <p:sp>
          <p:nvSpPr>
            <p:cNvPr id="16" name="15 - TextBox"/>
            <p:cNvSpPr txBox="1"/>
            <p:nvPr/>
          </p:nvSpPr>
          <p:spPr>
            <a:xfrm>
              <a:off x="1584325" y="1519620"/>
              <a:ext cx="851515" cy="276999"/>
            </a:xfrm>
            <a:prstGeom prst="rect">
              <a:avLst/>
            </a:prstGeom>
            <a:solidFill>
              <a:schemeClr val="tx1"/>
            </a:solidFill>
          </p:spPr>
          <p:txBody>
            <a:bodyPr wrap="none" rtlCol="0">
              <a:spAutoFit/>
            </a:bodyPr>
            <a:lstStyle/>
            <a:p>
              <a:r>
                <a:rPr lang="en-US" sz="1200" b="1" dirty="0" smtClean="0">
                  <a:solidFill>
                    <a:srgbClr val="FFC000"/>
                  </a:solidFill>
                  <a:latin typeface="Arial Narrow" pitchFamily="34" charset="0"/>
                </a:rPr>
                <a:t>Fukushima</a:t>
              </a:r>
              <a:endParaRPr lang="el-GR" sz="1200" b="1" dirty="0">
                <a:solidFill>
                  <a:srgbClr val="FFC000"/>
                </a:solidFill>
                <a:latin typeface="Arial Narrow" pitchFamily="34" charset="0"/>
              </a:endParaRPr>
            </a:p>
          </p:txBody>
        </p:sp>
        <p:sp>
          <p:nvSpPr>
            <p:cNvPr id="17" name="16 - Έλλειψη"/>
            <p:cNvSpPr/>
            <p:nvPr/>
          </p:nvSpPr>
          <p:spPr>
            <a:xfrm rot="19246208">
              <a:off x="1099938" y="2057286"/>
              <a:ext cx="824766" cy="2292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 name="Picture 6" descr="http://www-csgc.ucsd.edu/NEWSROOM/NEWSRELEASES/RESOURCES/DNPP.02Lo.jpg"/>
            <p:cNvPicPr>
              <a:picLocks noChangeAspect="1" noChangeArrowheads="1"/>
            </p:cNvPicPr>
            <p:nvPr/>
          </p:nvPicPr>
          <p:blipFill>
            <a:blip r:embed="rId8" cstate="print"/>
            <a:srcRect/>
            <a:stretch>
              <a:fillRect/>
            </a:stretch>
          </p:blipFill>
          <p:spPr bwMode="auto">
            <a:xfrm>
              <a:off x="127866" y="4088538"/>
              <a:ext cx="1821007" cy="1194662"/>
            </a:xfrm>
            <a:prstGeom prst="rect">
              <a:avLst/>
            </a:prstGeom>
            <a:noFill/>
          </p:spPr>
        </p:pic>
        <p:sp>
          <p:nvSpPr>
            <p:cNvPr id="19" name="18 - TextBox"/>
            <p:cNvSpPr txBox="1"/>
            <p:nvPr/>
          </p:nvSpPr>
          <p:spPr>
            <a:xfrm>
              <a:off x="1584325" y="4184309"/>
              <a:ext cx="824265" cy="276999"/>
            </a:xfrm>
            <a:prstGeom prst="rect">
              <a:avLst/>
            </a:prstGeom>
            <a:solidFill>
              <a:schemeClr val="tx1"/>
            </a:solidFill>
          </p:spPr>
          <p:txBody>
            <a:bodyPr wrap="none" rtlCol="0">
              <a:spAutoFit/>
            </a:bodyPr>
            <a:lstStyle/>
            <a:p>
              <a:r>
                <a:rPr lang="en-US" sz="1200" b="1" dirty="0" smtClean="0">
                  <a:solidFill>
                    <a:schemeClr val="bg1"/>
                  </a:solidFill>
                  <a:latin typeface="Arial Narrow" pitchFamily="34" charset="0"/>
                </a:rPr>
                <a:t>Diablo, CA</a:t>
              </a:r>
              <a:endParaRPr lang="el-GR" sz="1200" b="1" dirty="0">
                <a:solidFill>
                  <a:schemeClr val="bg1"/>
                </a:solidFill>
                <a:latin typeface="Arial Narrow" pitchFamily="34" charset="0"/>
              </a:endParaRPr>
            </a:p>
          </p:txBody>
        </p:sp>
        <p:pic>
          <p:nvPicPr>
            <p:cNvPr id="20" name="Picture 8" descr="http://s0.geograph.org.uk/geophotos/02/39/11/2391185_6e05ac06.jpg"/>
            <p:cNvPicPr>
              <a:picLocks noChangeAspect="1" noChangeArrowheads="1"/>
            </p:cNvPicPr>
            <p:nvPr/>
          </p:nvPicPr>
          <p:blipFill>
            <a:blip r:embed="rId9" cstate="print"/>
            <a:srcRect t="18465"/>
            <a:stretch>
              <a:fillRect/>
            </a:stretch>
          </p:blipFill>
          <p:spPr bwMode="auto">
            <a:xfrm>
              <a:off x="132339" y="5329382"/>
              <a:ext cx="1807297" cy="1122218"/>
            </a:xfrm>
            <a:prstGeom prst="rect">
              <a:avLst/>
            </a:prstGeom>
            <a:noFill/>
          </p:spPr>
        </p:pic>
        <p:sp>
          <p:nvSpPr>
            <p:cNvPr id="21" name="20 - Έλλειψη"/>
            <p:cNvSpPr/>
            <p:nvPr/>
          </p:nvSpPr>
          <p:spPr>
            <a:xfrm rot="20888379">
              <a:off x="683993" y="5819449"/>
              <a:ext cx="591254" cy="5008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TextBox"/>
            <p:cNvSpPr txBox="1"/>
            <p:nvPr/>
          </p:nvSpPr>
          <p:spPr>
            <a:xfrm>
              <a:off x="1602509" y="5879182"/>
              <a:ext cx="1083951" cy="276999"/>
            </a:xfrm>
            <a:prstGeom prst="rect">
              <a:avLst/>
            </a:prstGeom>
            <a:solidFill>
              <a:schemeClr val="tx1"/>
            </a:solidFill>
          </p:spPr>
          <p:txBody>
            <a:bodyPr wrap="none" rtlCol="0">
              <a:spAutoFit/>
            </a:bodyPr>
            <a:lstStyle/>
            <a:p>
              <a:r>
                <a:rPr lang="en-US" sz="1200" b="1" dirty="0" err="1" smtClean="0">
                  <a:solidFill>
                    <a:schemeClr val="bg1"/>
                  </a:solidFill>
                  <a:latin typeface="Arial Narrow" pitchFamily="34" charset="0"/>
                </a:rPr>
                <a:t>Heysham</a:t>
              </a:r>
              <a:r>
                <a:rPr lang="en-US" sz="1200" b="1" dirty="0" smtClean="0">
                  <a:solidFill>
                    <a:schemeClr val="bg1"/>
                  </a:solidFill>
                  <a:latin typeface="Arial Narrow" pitchFamily="34" charset="0"/>
                </a:rPr>
                <a:t>, (UK)</a:t>
              </a:r>
              <a:endParaRPr lang="el-GR" sz="1200" b="1" dirty="0">
                <a:solidFill>
                  <a:schemeClr val="bg1"/>
                </a:solidFill>
                <a:latin typeface="Arial Narrow" pitchFamily="34" charset="0"/>
              </a:endParaRPr>
            </a:p>
          </p:txBody>
        </p:sp>
        <p:sp>
          <p:nvSpPr>
            <p:cNvPr id="23" name="22 - TextBox"/>
            <p:cNvSpPr txBox="1"/>
            <p:nvPr/>
          </p:nvSpPr>
          <p:spPr>
            <a:xfrm>
              <a:off x="512763" y="4765963"/>
              <a:ext cx="341760" cy="400110"/>
            </a:xfrm>
            <a:prstGeom prst="rect">
              <a:avLst/>
            </a:prstGeom>
            <a:noFill/>
          </p:spPr>
          <p:txBody>
            <a:bodyPr wrap="none" rtlCol="0">
              <a:spAutoFit/>
            </a:bodyPr>
            <a:lstStyle/>
            <a:p>
              <a:r>
                <a:rPr lang="en-US" sz="2000" dirty="0" smtClean="0">
                  <a:solidFill>
                    <a:srgbClr val="FFFF00"/>
                  </a:solidFill>
                  <a:latin typeface="Arial Black" pitchFamily="34" charset="0"/>
                </a:rPr>
                <a:t>?</a:t>
              </a:r>
              <a:endParaRPr lang="el-GR" sz="2000" dirty="0">
                <a:solidFill>
                  <a:srgbClr val="FFFF00"/>
                </a:solidFill>
                <a:latin typeface="Arial Black" pitchFamily="34" charset="0"/>
              </a:endParaRPr>
            </a:p>
          </p:txBody>
        </p:sp>
      </p:grpSp>
      <p:grpSp>
        <p:nvGrpSpPr>
          <p:cNvPr id="24" name="23 - Ομάδα"/>
          <p:cNvGrpSpPr/>
          <p:nvPr/>
        </p:nvGrpSpPr>
        <p:grpSpPr>
          <a:xfrm>
            <a:off x="2841689" y="4527658"/>
            <a:ext cx="924570" cy="1594267"/>
            <a:chOff x="8056485" y="3296387"/>
            <a:chExt cx="924570" cy="1594267"/>
          </a:xfrm>
        </p:grpSpPr>
        <p:grpSp>
          <p:nvGrpSpPr>
            <p:cNvPr id="25" name="9 - Ομάδα"/>
            <p:cNvGrpSpPr/>
            <p:nvPr/>
          </p:nvGrpSpPr>
          <p:grpSpPr>
            <a:xfrm>
              <a:off x="8056485" y="3296387"/>
              <a:ext cx="924570" cy="1594267"/>
              <a:chOff x="4016780" y="1808811"/>
              <a:chExt cx="924570" cy="1594267"/>
            </a:xfrm>
          </p:grpSpPr>
          <p:grpSp>
            <p:nvGrpSpPr>
              <p:cNvPr id="27" name="8 - Ομάδα"/>
              <p:cNvGrpSpPr/>
              <p:nvPr/>
            </p:nvGrpSpPr>
            <p:grpSpPr>
              <a:xfrm>
                <a:off x="4319181" y="1808811"/>
                <a:ext cx="622169" cy="1594267"/>
                <a:chOff x="1282045" y="922690"/>
                <a:chExt cx="622169" cy="1594267"/>
              </a:xfrm>
            </p:grpSpPr>
            <p:pic>
              <p:nvPicPr>
                <p:cNvPr id="29" name="Picture 4" descr="http://upload.wikimedia.org/wikipedia/commons/thumb/2/24/Traffic_lights_4_states.svg/580px-Traffic_lights_4_states.svg.png"/>
                <p:cNvPicPr>
                  <a:picLocks noChangeAspect="1" noChangeArrowheads="1"/>
                </p:cNvPicPr>
                <p:nvPr/>
              </p:nvPicPr>
              <p:blipFill>
                <a:blip r:embed="rId10" cstate="print"/>
                <a:srcRect l="25311" r="53256" b="22108"/>
                <a:stretch>
                  <a:fillRect/>
                </a:stretch>
              </p:blipFill>
              <p:spPr bwMode="auto">
                <a:xfrm>
                  <a:off x="1282045" y="922690"/>
                  <a:ext cx="622169" cy="1594267"/>
                </a:xfrm>
                <a:prstGeom prst="rect">
                  <a:avLst/>
                </a:prstGeom>
                <a:noFill/>
              </p:spPr>
            </p:pic>
            <p:sp>
              <p:nvSpPr>
                <p:cNvPr id="30" name="29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8" name="27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26" name="25 - TextBox"/>
            <p:cNvSpPr txBox="1"/>
            <p:nvPr/>
          </p:nvSpPr>
          <p:spPr>
            <a:xfrm>
              <a:off x="8469745" y="3925454"/>
              <a:ext cx="423514" cy="338554"/>
            </a:xfrm>
            <a:prstGeom prst="rect">
              <a:avLst/>
            </a:prstGeom>
            <a:noFill/>
          </p:spPr>
          <p:txBody>
            <a:bodyPr wrap="none" rtlCol="0">
              <a:spAutoFit/>
            </a:bodyPr>
            <a:lstStyle/>
            <a:p>
              <a:r>
                <a:rPr lang="en-US" sz="1600" b="1" dirty="0" smtClean="0">
                  <a:latin typeface="Arial Narrow" pitchFamily="34" charset="0"/>
                </a:rPr>
                <a:t>NP</a:t>
              </a:r>
              <a:endParaRPr lang="el-GR" sz="1600" b="1" dirty="0">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5058" name="Picture 2" descr="http://www.santorini-hotels.info/images/guide/volcano-history/ash-from-minoan-eruption.jpg"/>
          <p:cNvPicPr>
            <a:picLocks noChangeAspect="1" noChangeArrowheads="1"/>
          </p:cNvPicPr>
          <p:nvPr/>
        </p:nvPicPr>
        <p:blipFill>
          <a:blip r:embed="rId2" cstate="print"/>
          <a:srcRect/>
          <a:stretch>
            <a:fillRect/>
          </a:stretch>
        </p:blipFill>
        <p:spPr bwMode="auto">
          <a:xfrm>
            <a:off x="174428" y="735372"/>
            <a:ext cx="3333750" cy="3476626"/>
          </a:xfrm>
          <a:prstGeom prst="rect">
            <a:avLst/>
          </a:prstGeom>
          <a:noFill/>
        </p:spPr>
      </p:pic>
      <p:pic>
        <p:nvPicPr>
          <p:cNvPr id="45060" name="Picture 4" descr="http://www.explorecrete.com/archaeology/images/santorini-volcano-erruption.jpg"/>
          <p:cNvPicPr>
            <a:picLocks noChangeAspect="1" noChangeArrowheads="1"/>
          </p:cNvPicPr>
          <p:nvPr/>
        </p:nvPicPr>
        <p:blipFill>
          <a:blip r:embed="rId3" cstate="print"/>
          <a:srcRect/>
          <a:stretch>
            <a:fillRect/>
          </a:stretch>
        </p:blipFill>
        <p:spPr bwMode="auto">
          <a:xfrm>
            <a:off x="183855" y="4294073"/>
            <a:ext cx="3333750" cy="2190750"/>
          </a:xfrm>
          <a:prstGeom prst="rect">
            <a:avLst/>
          </a:prstGeom>
          <a:noFill/>
        </p:spPr>
      </p:pic>
      <p:sp>
        <p:nvSpPr>
          <p:cNvPr id="5" name="4 - Ορθογώνιο"/>
          <p:cNvSpPr/>
          <p:nvPr/>
        </p:nvSpPr>
        <p:spPr>
          <a:xfrm>
            <a:off x="3524727" y="696141"/>
            <a:ext cx="5076334" cy="1323439"/>
          </a:xfrm>
          <a:prstGeom prst="rect">
            <a:avLst/>
          </a:prstGeom>
        </p:spPr>
        <p:txBody>
          <a:bodyPr wrap="square">
            <a:spAutoFit/>
          </a:bodyPr>
          <a:lstStyle/>
          <a:p>
            <a:r>
              <a:rPr lang="en-US" sz="1600" dirty="0" err="1" smtClean="0">
                <a:latin typeface="Arial Narrow" pitchFamily="34" charset="0"/>
              </a:rPr>
              <a:t>Santorini</a:t>
            </a:r>
            <a:r>
              <a:rPr lang="en-US" sz="1600" dirty="0" smtClean="0">
                <a:latin typeface="Arial Narrow" pitchFamily="34" charset="0"/>
              </a:rPr>
              <a:t> or </a:t>
            </a:r>
            <a:r>
              <a:rPr lang="en-US" sz="1600" dirty="0" err="1" smtClean="0">
                <a:latin typeface="Arial Narrow" pitchFamily="34" charset="0"/>
              </a:rPr>
              <a:t>Thera</a:t>
            </a:r>
            <a:r>
              <a:rPr lang="en-US" sz="1600" dirty="0" smtClean="0">
                <a:latin typeface="Arial Narrow" pitchFamily="34" charset="0"/>
              </a:rPr>
              <a:t> Volcano is situated in the eastern Mediterranean Sea, about 120 km north of Crete Island;</a:t>
            </a:r>
          </a:p>
          <a:p>
            <a:endParaRPr lang="en-US" sz="1600" dirty="0" smtClean="0">
              <a:latin typeface="Arial Narrow" pitchFamily="34" charset="0"/>
            </a:endParaRPr>
          </a:p>
          <a:p>
            <a:r>
              <a:rPr lang="en-US" sz="1600" b="1" dirty="0" smtClean="0">
                <a:solidFill>
                  <a:srgbClr val="FF0000"/>
                </a:solidFill>
                <a:latin typeface="Arial Narrow" pitchFamily="34" charset="0"/>
              </a:rPr>
              <a:t>Catastrophic eruption: </a:t>
            </a:r>
            <a:r>
              <a:rPr lang="en-US" sz="1600" dirty="0" smtClean="0">
                <a:latin typeface="Arial Narrow" pitchFamily="34" charset="0"/>
              </a:rPr>
              <a:t>Late Minoan IA period in the middle part</a:t>
            </a:r>
          </a:p>
          <a:p>
            <a:r>
              <a:rPr lang="en-US" sz="1600" dirty="0" smtClean="0">
                <a:latin typeface="Arial Narrow" pitchFamily="34" charset="0"/>
              </a:rPr>
              <a:t>                                        of the 2</a:t>
            </a:r>
            <a:r>
              <a:rPr lang="en-US" sz="1600" baseline="30000" dirty="0" smtClean="0">
                <a:latin typeface="Arial Narrow" pitchFamily="34" charset="0"/>
              </a:rPr>
              <a:t>nd</a:t>
            </a:r>
            <a:r>
              <a:rPr lang="en-US" sz="1600" dirty="0" smtClean="0">
                <a:latin typeface="Arial Narrow" pitchFamily="34" charset="0"/>
              </a:rPr>
              <a:t> millennium BCE</a:t>
            </a:r>
            <a:endParaRPr lang="el-GR" sz="1600" dirty="0">
              <a:latin typeface="Arial Narrow" pitchFamily="34" charset="0"/>
            </a:endParaRPr>
          </a:p>
        </p:txBody>
      </p:sp>
      <p:pic>
        <p:nvPicPr>
          <p:cNvPr id="45063" name="Picture 7"/>
          <p:cNvPicPr>
            <a:picLocks noChangeAspect="1" noChangeArrowheads="1"/>
          </p:cNvPicPr>
          <p:nvPr/>
        </p:nvPicPr>
        <p:blipFill>
          <a:blip r:embed="rId4" cstate="print"/>
          <a:srcRect/>
          <a:stretch>
            <a:fillRect/>
          </a:stretch>
        </p:blipFill>
        <p:spPr bwMode="auto">
          <a:xfrm>
            <a:off x="3659313" y="2047471"/>
            <a:ext cx="3378381" cy="2235627"/>
          </a:xfrm>
          <a:prstGeom prst="rect">
            <a:avLst/>
          </a:prstGeom>
          <a:noFill/>
          <a:ln w="9525">
            <a:noFill/>
            <a:miter lim="800000"/>
            <a:headEnd/>
            <a:tailEnd/>
          </a:ln>
        </p:spPr>
      </p:pic>
      <p:sp>
        <p:nvSpPr>
          <p:cNvPr id="7" name="6 - TextBox"/>
          <p:cNvSpPr txBox="1"/>
          <p:nvPr/>
        </p:nvSpPr>
        <p:spPr>
          <a:xfrm>
            <a:off x="123023" y="263569"/>
            <a:ext cx="1119858" cy="307777"/>
          </a:xfrm>
          <a:prstGeom prst="rect">
            <a:avLst/>
          </a:prstGeom>
          <a:noFill/>
        </p:spPr>
        <p:txBody>
          <a:bodyPr wrap="none" rtlCol="0">
            <a:spAutoFit/>
          </a:bodyPr>
          <a:lstStyle/>
          <a:p>
            <a:r>
              <a:rPr lang="en-US" sz="1400" dirty="0" smtClean="0">
                <a:solidFill>
                  <a:schemeClr val="bg1"/>
                </a:solidFill>
                <a:latin typeface="Arial Black" pitchFamily="34" charset="0"/>
              </a:rPr>
              <a:t>Tsunamis</a:t>
            </a:r>
            <a:endParaRPr lang="el-GR" sz="1400" dirty="0">
              <a:solidFill>
                <a:schemeClr val="bg1"/>
              </a:solidFill>
              <a:latin typeface="Arial Black" pitchFamily="34" charset="0"/>
            </a:endParaRPr>
          </a:p>
        </p:txBody>
      </p:sp>
      <p:sp>
        <p:nvSpPr>
          <p:cNvPr id="8" name="7 - TextBox"/>
          <p:cNvSpPr txBox="1"/>
          <p:nvPr/>
        </p:nvSpPr>
        <p:spPr>
          <a:xfrm>
            <a:off x="420403" y="2937163"/>
            <a:ext cx="508473" cy="276999"/>
          </a:xfrm>
          <a:prstGeom prst="rect">
            <a:avLst/>
          </a:prstGeom>
          <a:noFill/>
        </p:spPr>
        <p:txBody>
          <a:bodyPr wrap="none" rtlCol="0">
            <a:spAutoFit/>
          </a:bodyPr>
          <a:lstStyle/>
          <a:p>
            <a:r>
              <a:rPr lang="en-US" sz="1200" b="1" dirty="0" smtClean="0">
                <a:solidFill>
                  <a:schemeClr val="bg1"/>
                </a:solidFill>
                <a:latin typeface="Arial Narrow" pitchFamily="34" charset="0"/>
              </a:rPr>
              <a:t>Crete</a:t>
            </a:r>
            <a:endParaRPr lang="el-GR" sz="1200" b="1" dirty="0">
              <a:solidFill>
                <a:schemeClr val="bg1"/>
              </a:solidFill>
              <a:latin typeface="Arial Narrow" pitchFamily="34" charset="0"/>
            </a:endParaRPr>
          </a:p>
        </p:txBody>
      </p:sp>
      <p:cxnSp>
        <p:nvCxnSpPr>
          <p:cNvPr id="10" name="9 - Ευθύγραμμο βέλος σύνδεσης"/>
          <p:cNvCxnSpPr/>
          <p:nvPr/>
        </p:nvCxnSpPr>
        <p:spPr>
          <a:xfrm flipV="1">
            <a:off x="864224" y="2835565"/>
            <a:ext cx="188724" cy="24009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45062" name="Picture 6" descr="http://www.hellenicaworld.com/Greece/Geo/Santorini/SantoriniGv013.jpg"/>
          <p:cNvPicPr>
            <a:picLocks noChangeAspect="1" noChangeArrowheads="1"/>
          </p:cNvPicPr>
          <p:nvPr/>
        </p:nvPicPr>
        <p:blipFill>
          <a:blip r:embed="rId5" cstate="print"/>
          <a:srcRect t="5674"/>
          <a:stretch>
            <a:fillRect/>
          </a:stretch>
        </p:blipFill>
        <p:spPr bwMode="auto">
          <a:xfrm>
            <a:off x="4720065" y="4024291"/>
            <a:ext cx="4325365" cy="2723364"/>
          </a:xfrm>
          <a:prstGeom prst="rect">
            <a:avLst/>
          </a:prstGeom>
          <a:noFill/>
        </p:spPr>
      </p:pic>
      <p:pic>
        <p:nvPicPr>
          <p:cNvPr id="135170" name="Picture 2" descr="http://1.bp.blogspot.com/-d4eStzQEeus/UUH4hZKL6eI/AAAAAAAAB7o/-AOaxMVyRa8/s1600/Sunset+-+Santorini,+Greece.jpg"/>
          <p:cNvPicPr>
            <a:picLocks noChangeAspect="1" noChangeArrowheads="1"/>
          </p:cNvPicPr>
          <p:nvPr/>
        </p:nvPicPr>
        <p:blipFill>
          <a:blip r:embed="rId6" cstate="print"/>
          <a:srcRect/>
          <a:stretch>
            <a:fillRect/>
          </a:stretch>
        </p:blipFill>
        <p:spPr bwMode="auto">
          <a:xfrm>
            <a:off x="7379853" y="2894056"/>
            <a:ext cx="1503507" cy="2204418"/>
          </a:xfrm>
          <a:prstGeom prst="rect">
            <a:avLst/>
          </a:prstGeom>
          <a:noFill/>
        </p:spPr>
      </p:pic>
      <p:pic>
        <p:nvPicPr>
          <p:cNvPr id="135172" name="Picture 4" descr="http://www.greek-islands.us/heraklio/knossos/Minoan-Civilization.jpg"/>
          <p:cNvPicPr>
            <a:picLocks noChangeAspect="1" noChangeArrowheads="1"/>
          </p:cNvPicPr>
          <p:nvPr/>
        </p:nvPicPr>
        <p:blipFill>
          <a:blip r:embed="rId7" cstate="print"/>
          <a:srcRect/>
          <a:stretch>
            <a:fillRect/>
          </a:stretch>
        </p:blipFill>
        <p:spPr bwMode="auto">
          <a:xfrm>
            <a:off x="3517996" y="5209308"/>
            <a:ext cx="893522" cy="1448955"/>
          </a:xfrm>
          <a:prstGeom prst="rect">
            <a:avLst/>
          </a:prstGeom>
          <a:noFill/>
        </p:spPr>
      </p:pic>
      <p:cxnSp>
        <p:nvCxnSpPr>
          <p:cNvPr id="13" name="12 - Ευθύγραμμο βέλος σύνδεσης"/>
          <p:cNvCxnSpPr/>
          <p:nvPr/>
        </p:nvCxnSpPr>
        <p:spPr>
          <a:xfrm>
            <a:off x="6916848" y="4590107"/>
            <a:ext cx="0" cy="28971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45062"/>
                                        </p:tgtEl>
                                        <p:attrNameLst>
                                          <p:attrName>style.visibility</p:attrName>
                                        </p:attrNameLst>
                                      </p:cBhvr>
                                      <p:to>
                                        <p:strVal val="visible"/>
                                      </p:to>
                                    </p:set>
                                    <p:animEffect transition="in" filter="dissolve">
                                      <p:cBhvr>
                                        <p:cTn id="10" dur="500"/>
                                        <p:tgtEl>
                                          <p:spTgt spid="45062"/>
                                        </p:tgtEl>
                                      </p:cBhvr>
                                    </p:animEffect>
                                  </p:childTnLst>
                                </p:cTn>
                              </p:par>
                              <p:par>
                                <p:cTn id="11" presetID="9" presetClass="entr" presetSubtype="0" fill="hold" nodeType="withEffect">
                                  <p:stCondLst>
                                    <p:cond delay="0"/>
                                  </p:stCondLst>
                                  <p:childTnLst>
                                    <p:set>
                                      <p:cBhvr>
                                        <p:cTn id="12" dur="1" fill="hold">
                                          <p:stCondLst>
                                            <p:cond delay="0"/>
                                          </p:stCondLst>
                                        </p:cTn>
                                        <p:tgtEl>
                                          <p:spTgt spid="135170"/>
                                        </p:tgtEl>
                                        <p:attrNameLst>
                                          <p:attrName>style.visibility</p:attrName>
                                        </p:attrNameLst>
                                      </p:cBhvr>
                                      <p:to>
                                        <p:strVal val="visible"/>
                                      </p:to>
                                    </p:set>
                                    <p:animEffect transition="in" filter="dissolve">
                                      <p:cBhvr>
                                        <p:cTn id="13" dur="5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4035" name="Picture 3"/>
          <p:cNvPicPr>
            <a:picLocks noChangeAspect="1" noChangeArrowheads="1"/>
          </p:cNvPicPr>
          <p:nvPr/>
        </p:nvPicPr>
        <p:blipFill>
          <a:blip r:embed="rId2" cstate="print"/>
          <a:srcRect l="20331" t="27814" r="21684" b="31428"/>
          <a:stretch>
            <a:fillRect/>
          </a:stretch>
        </p:blipFill>
        <p:spPr bwMode="auto">
          <a:xfrm>
            <a:off x="0" y="999241"/>
            <a:ext cx="9144000" cy="5561815"/>
          </a:xfrm>
          <a:prstGeom prst="rect">
            <a:avLst/>
          </a:prstGeom>
          <a:noFill/>
          <a:ln w="9525">
            <a:noFill/>
            <a:miter lim="800000"/>
            <a:headEnd/>
            <a:tailEnd/>
          </a:ln>
        </p:spPr>
      </p:pic>
      <p:pic>
        <p:nvPicPr>
          <p:cNvPr id="44034" name="Picture 2" descr="Over the past year and a half, parts of Santorini have risen by 14 cm, such as the Kameni islands in the centre"/>
          <p:cNvPicPr>
            <a:picLocks noChangeAspect="1" noChangeArrowheads="1"/>
          </p:cNvPicPr>
          <p:nvPr/>
        </p:nvPicPr>
        <p:blipFill>
          <a:blip r:embed="rId3" cstate="print"/>
          <a:srcRect/>
          <a:stretch>
            <a:fillRect/>
          </a:stretch>
        </p:blipFill>
        <p:spPr bwMode="auto">
          <a:xfrm>
            <a:off x="5967167" y="3438525"/>
            <a:ext cx="3176833" cy="3207372"/>
          </a:xfrm>
          <a:prstGeom prst="rect">
            <a:avLst/>
          </a:prstGeom>
          <a:noFill/>
        </p:spPr>
      </p:pic>
      <p:sp>
        <p:nvSpPr>
          <p:cNvPr id="5" name="4 - TextBox"/>
          <p:cNvSpPr txBox="1"/>
          <p:nvPr/>
        </p:nvSpPr>
        <p:spPr>
          <a:xfrm>
            <a:off x="123023" y="254150"/>
            <a:ext cx="1119858" cy="307777"/>
          </a:xfrm>
          <a:prstGeom prst="rect">
            <a:avLst/>
          </a:prstGeom>
          <a:noFill/>
        </p:spPr>
        <p:txBody>
          <a:bodyPr wrap="none" rtlCol="0">
            <a:spAutoFit/>
          </a:bodyPr>
          <a:lstStyle/>
          <a:p>
            <a:r>
              <a:rPr lang="en-US" sz="1400" dirty="0" smtClean="0">
                <a:solidFill>
                  <a:schemeClr val="bg1"/>
                </a:solidFill>
                <a:latin typeface="Arial Black" pitchFamily="34" charset="0"/>
              </a:rPr>
              <a:t>Tsunamis</a:t>
            </a:r>
            <a:endParaRPr lang="el-GR" sz="1400" dirty="0">
              <a:solidFill>
                <a:schemeClr val="bg1"/>
              </a:solidFill>
              <a:latin typeface="Arial Black" pitchFamily="34" charset="0"/>
            </a:endParaRPr>
          </a:p>
        </p:txBody>
      </p:sp>
      <p:grpSp>
        <p:nvGrpSpPr>
          <p:cNvPr id="6" name="5 - Ομάδα"/>
          <p:cNvGrpSpPr/>
          <p:nvPr/>
        </p:nvGrpSpPr>
        <p:grpSpPr>
          <a:xfrm>
            <a:off x="8159443" y="3343711"/>
            <a:ext cx="947697" cy="1659118"/>
            <a:chOff x="4804359" y="2874768"/>
            <a:chExt cx="947697" cy="1659118"/>
          </a:xfrm>
        </p:grpSpPr>
        <p:grpSp>
          <p:nvGrpSpPr>
            <p:cNvPr id="7" name="9 - Ομάδα"/>
            <p:cNvGrpSpPr/>
            <p:nvPr/>
          </p:nvGrpSpPr>
          <p:grpSpPr>
            <a:xfrm>
              <a:off x="5092180" y="2874768"/>
              <a:ext cx="659876" cy="1659118"/>
              <a:chOff x="2092751" y="885711"/>
              <a:chExt cx="659876" cy="1659118"/>
            </a:xfrm>
          </p:grpSpPr>
          <p:pic>
            <p:nvPicPr>
              <p:cNvPr id="9" name="Picture 2" descr="http://britrish.files.wordpress.com/2011/10/traffic_lights_3_states.png?w=604"/>
              <p:cNvPicPr>
                <a:picLocks noChangeAspect="1" noChangeArrowheads="1"/>
              </p:cNvPicPr>
              <p:nvPr/>
            </p:nvPicPr>
            <p:blipFill>
              <a:blip r:embed="rId4" cstate="print"/>
              <a:srcRect l="66800" t="4849" r="6555" b="25476"/>
              <a:stretch>
                <a:fillRect/>
              </a:stretch>
            </p:blipFill>
            <p:spPr bwMode="auto">
              <a:xfrm>
                <a:off x="2092751" y="885711"/>
                <a:ext cx="659876" cy="1659118"/>
              </a:xfrm>
              <a:prstGeom prst="rect">
                <a:avLst/>
              </a:prstGeom>
              <a:noFill/>
            </p:spPr>
          </p:pic>
          <p:sp>
            <p:nvSpPr>
              <p:cNvPr id="10" name="9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8" name="7 - TextBox"/>
            <p:cNvSpPr txBox="1"/>
            <p:nvPr/>
          </p:nvSpPr>
          <p:spPr>
            <a:xfrm rot="16200000">
              <a:off x="4205926" y="350153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16" name="15 - TextBox"/>
          <p:cNvSpPr txBox="1"/>
          <p:nvPr/>
        </p:nvSpPr>
        <p:spPr>
          <a:xfrm>
            <a:off x="8552780" y="3980875"/>
            <a:ext cx="468398" cy="369332"/>
          </a:xfrm>
          <a:prstGeom prst="rect">
            <a:avLst/>
          </a:prstGeom>
          <a:noFill/>
        </p:spPr>
        <p:txBody>
          <a:bodyPr wrap="none" rtlCol="0">
            <a:spAutoFit/>
          </a:bodyPr>
          <a:lstStyle/>
          <a:p>
            <a:r>
              <a:rPr lang="en-US" b="1" dirty="0" smtClean="0">
                <a:latin typeface="Arial Narrow" pitchFamily="34" charset="0"/>
              </a:rPr>
              <a:t>GR</a:t>
            </a:r>
            <a:endParaRPr lang="el-GR" b="1" dirty="0">
              <a:latin typeface="Arial Narrow" pitchFamily="34" charset="0"/>
            </a:endParaRPr>
          </a:p>
        </p:txBody>
      </p:sp>
      <p:sp>
        <p:nvSpPr>
          <p:cNvPr id="17" name="16 - Έλλειψη"/>
          <p:cNvSpPr/>
          <p:nvPr/>
        </p:nvSpPr>
        <p:spPr>
          <a:xfrm>
            <a:off x="5855853" y="979055"/>
            <a:ext cx="849745" cy="378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Picture 8" descr="right red arrow back and forth side to side"/>
          <p:cNvPicPr>
            <a:picLocks noChangeAspect="1" noChangeArrowheads="1" noCrop="1"/>
          </p:cNvPicPr>
          <p:nvPr/>
        </p:nvPicPr>
        <p:blipFill>
          <a:blip r:embed="rId5" cstate="print"/>
          <a:srcRect/>
          <a:stretch>
            <a:fillRect/>
          </a:stretch>
        </p:blipFill>
        <p:spPr bwMode="auto">
          <a:xfrm rot="2259214">
            <a:off x="6928148" y="4662548"/>
            <a:ext cx="281096" cy="221918"/>
          </a:xfrm>
          <a:prstGeom prst="rect">
            <a:avLst/>
          </a:prstGeom>
          <a:noFill/>
        </p:spPr>
      </p:pic>
      <p:sp>
        <p:nvSpPr>
          <p:cNvPr id="14" name="13 - TextBox"/>
          <p:cNvSpPr txBox="1"/>
          <p:nvPr/>
        </p:nvSpPr>
        <p:spPr>
          <a:xfrm>
            <a:off x="5966227" y="6499524"/>
            <a:ext cx="1859420" cy="276999"/>
          </a:xfrm>
          <a:prstGeom prst="rect">
            <a:avLst/>
          </a:prstGeom>
          <a:solidFill>
            <a:schemeClr val="bg1"/>
          </a:solidFill>
        </p:spPr>
        <p:txBody>
          <a:bodyPr wrap="none" rtlCol="0">
            <a:spAutoFit/>
          </a:bodyPr>
          <a:lstStyle/>
          <a:p>
            <a:r>
              <a:rPr lang="en-US" sz="1200" b="1" dirty="0" err="1" smtClean="0">
                <a:solidFill>
                  <a:schemeClr val="accent1">
                    <a:lumMod val="75000"/>
                  </a:schemeClr>
                </a:solidFill>
              </a:rPr>
              <a:t>Santorini</a:t>
            </a:r>
            <a:r>
              <a:rPr lang="en-US" sz="1200" b="1" dirty="0" smtClean="0">
                <a:solidFill>
                  <a:schemeClr val="accent1">
                    <a:lumMod val="75000"/>
                  </a:schemeClr>
                </a:solidFill>
              </a:rPr>
              <a:t> Island &amp; volcano</a:t>
            </a:r>
            <a:endParaRPr lang="el-GR" sz="1200" b="1"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23023" y="254150"/>
            <a:ext cx="1119858" cy="307777"/>
          </a:xfrm>
          <a:prstGeom prst="rect">
            <a:avLst/>
          </a:prstGeom>
          <a:noFill/>
        </p:spPr>
        <p:txBody>
          <a:bodyPr wrap="none" rtlCol="0">
            <a:spAutoFit/>
          </a:bodyPr>
          <a:lstStyle/>
          <a:p>
            <a:r>
              <a:rPr lang="en-US" sz="1400" dirty="0" smtClean="0">
                <a:solidFill>
                  <a:schemeClr val="bg1"/>
                </a:solidFill>
                <a:latin typeface="Arial Black" pitchFamily="34" charset="0"/>
              </a:rPr>
              <a:t>Tsunamis</a:t>
            </a:r>
            <a:endParaRPr lang="el-GR" sz="1400" dirty="0">
              <a:solidFill>
                <a:schemeClr val="bg1"/>
              </a:solidFill>
              <a:latin typeface="Arial Black" pitchFamily="34" charset="0"/>
            </a:endParaRPr>
          </a:p>
        </p:txBody>
      </p:sp>
      <p:sp>
        <p:nvSpPr>
          <p:cNvPr id="3" name="2 - Ορθογώνιο"/>
          <p:cNvSpPr/>
          <p:nvPr/>
        </p:nvSpPr>
        <p:spPr>
          <a:xfrm>
            <a:off x="6178990" y="6611779"/>
            <a:ext cx="2965010" cy="246221"/>
          </a:xfrm>
          <a:prstGeom prst="rect">
            <a:avLst/>
          </a:prstGeom>
        </p:spPr>
        <p:txBody>
          <a:bodyPr wrap="square">
            <a:spAutoFit/>
          </a:bodyPr>
          <a:lstStyle/>
          <a:p>
            <a:r>
              <a:rPr lang="en-US" sz="1000" dirty="0" smtClean="0">
                <a:latin typeface="Arial Narrow" pitchFamily="34" charset="0"/>
              </a:rPr>
              <a:t>http://pubs.usgs.gov/of/2013/1170/a/pdf/of2013-1170a.pdf</a:t>
            </a:r>
            <a:endParaRPr lang="el-GR" sz="1000" dirty="0">
              <a:latin typeface="Arial Narrow" pitchFamily="34" charset="0"/>
            </a:endParaRPr>
          </a:p>
        </p:txBody>
      </p:sp>
      <p:pic>
        <p:nvPicPr>
          <p:cNvPr id="1026" name="Picture 2"/>
          <p:cNvPicPr>
            <a:picLocks noChangeAspect="1" noChangeArrowheads="1"/>
          </p:cNvPicPr>
          <p:nvPr/>
        </p:nvPicPr>
        <p:blipFill>
          <a:blip r:embed="rId2" cstate="print"/>
          <a:srcRect l="32532" t="21333" r="34026" b="8849"/>
          <a:stretch>
            <a:fillRect/>
          </a:stretch>
        </p:blipFill>
        <p:spPr bwMode="auto">
          <a:xfrm>
            <a:off x="5232904" y="1276539"/>
            <a:ext cx="3712744" cy="486171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5397" t="28459" r="36436" b="17792"/>
          <a:stretch>
            <a:fillRect/>
          </a:stretch>
        </p:blipFill>
        <p:spPr bwMode="auto">
          <a:xfrm>
            <a:off x="98587" y="830998"/>
            <a:ext cx="4875175" cy="5814246"/>
          </a:xfrm>
          <a:prstGeom prst="rect">
            <a:avLst/>
          </a:prstGeom>
          <a:noFill/>
          <a:ln w="9525">
            <a:noFill/>
            <a:miter lim="800000"/>
            <a:headEnd/>
            <a:tailEnd/>
          </a:ln>
        </p:spPr>
      </p:pic>
      <p:sp>
        <p:nvSpPr>
          <p:cNvPr id="6" name="5 - Ορθογώνιο"/>
          <p:cNvSpPr/>
          <p:nvPr/>
        </p:nvSpPr>
        <p:spPr>
          <a:xfrm>
            <a:off x="7813662" y="5573239"/>
            <a:ext cx="103105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2013</a:t>
            </a:r>
            <a:endParaRPr lang="el-G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p:cNvPicPr>
            <a:picLocks noChangeAspect="1" noChangeArrowheads="1"/>
          </p:cNvPicPr>
          <p:nvPr/>
        </p:nvPicPr>
        <p:blipFill>
          <a:blip r:embed="rId2" cstate="print"/>
          <a:srcRect l="20260" t="30291" r="21732" b="23902"/>
          <a:stretch>
            <a:fillRect/>
          </a:stretch>
        </p:blipFill>
        <p:spPr bwMode="auto">
          <a:xfrm>
            <a:off x="114300" y="763144"/>
            <a:ext cx="5526009" cy="3211328"/>
          </a:xfrm>
          <a:prstGeom prst="rect">
            <a:avLst/>
          </a:prstGeom>
          <a:noFill/>
          <a:ln w="9525">
            <a:noFill/>
            <a:miter lim="800000"/>
            <a:headEnd/>
            <a:tailEnd/>
          </a:ln>
        </p:spPr>
      </p:pic>
      <p:sp>
        <p:nvSpPr>
          <p:cNvPr id="3" name="2 - TextBox"/>
          <p:cNvSpPr txBox="1"/>
          <p:nvPr/>
        </p:nvSpPr>
        <p:spPr>
          <a:xfrm>
            <a:off x="123023" y="254150"/>
            <a:ext cx="1536190" cy="307777"/>
          </a:xfrm>
          <a:prstGeom prst="rect">
            <a:avLst/>
          </a:prstGeom>
          <a:noFill/>
        </p:spPr>
        <p:txBody>
          <a:bodyPr wrap="none" rtlCol="0">
            <a:spAutoFit/>
          </a:bodyPr>
          <a:lstStyle/>
          <a:p>
            <a:r>
              <a:rPr lang="en-US" sz="1400" dirty="0" smtClean="0">
                <a:solidFill>
                  <a:srgbClr val="FFFF00"/>
                </a:solidFill>
                <a:latin typeface="Arial Black" pitchFamily="34" charset="0"/>
              </a:rPr>
              <a:t>River </a:t>
            </a:r>
            <a:r>
              <a:rPr lang="en-US" sz="1400" dirty="0" smtClean="0">
                <a:solidFill>
                  <a:schemeClr val="bg1"/>
                </a:solidFill>
                <a:latin typeface="Arial Black" pitchFamily="34" charset="0"/>
              </a:rPr>
              <a:t>tsunami</a:t>
            </a:r>
            <a:endParaRPr lang="el-GR" sz="1400" dirty="0">
              <a:solidFill>
                <a:schemeClr val="bg1"/>
              </a:solidFill>
              <a:latin typeface="Arial Black" pitchFamily="34" charset="0"/>
            </a:endParaRPr>
          </a:p>
        </p:txBody>
      </p:sp>
      <p:pic>
        <p:nvPicPr>
          <p:cNvPr id="129026" name="Picture 2" descr="Surge: The wave overpowered the barriers and swept down into the town, drenching hundreds of spectators"/>
          <p:cNvPicPr>
            <a:picLocks noChangeAspect="1" noChangeArrowheads="1"/>
          </p:cNvPicPr>
          <p:nvPr/>
        </p:nvPicPr>
        <p:blipFill>
          <a:blip r:embed="rId3" cstate="print"/>
          <a:srcRect/>
          <a:stretch>
            <a:fillRect/>
          </a:stretch>
        </p:blipFill>
        <p:spPr bwMode="auto">
          <a:xfrm>
            <a:off x="114300" y="3965088"/>
            <a:ext cx="5523728" cy="2652995"/>
          </a:xfrm>
          <a:prstGeom prst="rect">
            <a:avLst/>
          </a:prstGeom>
          <a:noFill/>
        </p:spPr>
      </p:pic>
      <p:pic>
        <p:nvPicPr>
          <p:cNvPr id="129028" name="Picture 4" descr="Onslaught: The wave crashed over the levee and directly onto the car park where dozens of vehicles were standing"/>
          <p:cNvPicPr>
            <a:picLocks noChangeAspect="1" noChangeArrowheads="1"/>
          </p:cNvPicPr>
          <p:nvPr/>
        </p:nvPicPr>
        <p:blipFill>
          <a:blip r:embed="rId4" cstate="print"/>
          <a:srcRect/>
          <a:stretch>
            <a:fillRect/>
          </a:stretch>
        </p:blipFill>
        <p:spPr bwMode="auto">
          <a:xfrm>
            <a:off x="5720095" y="1049840"/>
            <a:ext cx="3423905" cy="2136980"/>
          </a:xfrm>
          <a:prstGeom prst="rect">
            <a:avLst/>
          </a:prstGeom>
          <a:noFill/>
        </p:spPr>
      </p:pic>
      <p:pic>
        <p:nvPicPr>
          <p:cNvPr id="129030" name="Picture 6" descr="Widespread: The whole river-side area was affected by the sudden influx of water caused by the tropical storm"/>
          <p:cNvPicPr>
            <a:picLocks noChangeAspect="1" noChangeArrowheads="1"/>
          </p:cNvPicPr>
          <p:nvPr/>
        </p:nvPicPr>
        <p:blipFill>
          <a:blip r:embed="rId5" cstate="print"/>
          <a:srcRect/>
          <a:stretch>
            <a:fillRect/>
          </a:stretch>
        </p:blipFill>
        <p:spPr bwMode="auto">
          <a:xfrm>
            <a:off x="5731530" y="3254720"/>
            <a:ext cx="3412470" cy="1769953"/>
          </a:xfrm>
          <a:prstGeom prst="rect">
            <a:avLst/>
          </a:prstGeom>
          <a:noFill/>
        </p:spPr>
      </p:pic>
      <p:pic>
        <p:nvPicPr>
          <p:cNvPr id="129032" name="Picture 8" descr="Smash: River water rushed into a water treatment plant situated on the bank of the Qiantang"/>
          <p:cNvPicPr>
            <a:picLocks noChangeAspect="1" noChangeArrowheads="1"/>
          </p:cNvPicPr>
          <p:nvPr/>
        </p:nvPicPr>
        <p:blipFill>
          <a:blip r:embed="rId6" cstate="print"/>
          <a:srcRect/>
          <a:stretch>
            <a:fillRect/>
          </a:stretch>
        </p:blipFill>
        <p:spPr bwMode="auto">
          <a:xfrm>
            <a:off x="5739897" y="5115209"/>
            <a:ext cx="3404104" cy="1742792"/>
          </a:xfrm>
          <a:prstGeom prst="rect">
            <a:avLst/>
          </a:prstGeom>
          <a:noFill/>
        </p:spPr>
      </p:pic>
      <p:grpSp>
        <p:nvGrpSpPr>
          <p:cNvPr id="8" name="7 - Ομάδα"/>
          <p:cNvGrpSpPr/>
          <p:nvPr/>
        </p:nvGrpSpPr>
        <p:grpSpPr>
          <a:xfrm>
            <a:off x="7128800" y="4992390"/>
            <a:ext cx="955207" cy="1659118"/>
            <a:chOff x="6143195" y="1704274"/>
            <a:chExt cx="955207" cy="1659118"/>
          </a:xfrm>
        </p:grpSpPr>
        <p:grpSp>
          <p:nvGrpSpPr>
            <p:cNvPr id="9" name="12 - Ομάδα"/>
            <p:cNvGrpSpPr/>
            <p:nvPr/>
          </p:nvGrpSpPr>
          <p:grpSpPr>
            <a:xfrm>
              <a:off x="6429099" y="1704274"/>
              <a:ext cx="669303" cy="1659118"/>
              <a:chOff x="2856321" y="884140"/>
              <a:chExt cx="669303" cy="1659118"/>
            </a:xfrm>
          </p:grpSpPr>
          <p:pic>
            <p:nvPicPr>
              <p:cNvPr id="11" name="Picture 2" descr="http://britrish.files.wordpress.com/2011/10/traffic_lights_3_states.png?w=604"/>
              <p:cNvPicPr>
                <a:picLocks noChangeAspect="1" noChangeArrowheads="1"/>
              </p:cNvPicPr>
              <p:nvPr/>
            </p:nvPicPr>
            <p:blipFill>
              <a:blip r:embed="rId7" cstate="print"/>
              <a:srcRect l="36031" t="4849" r="36943" b="25476"/>
              <a:stretch>
                <a:fillRect/>
              </a:stretch>
            </p:blipFill>
            <p:spPr bwMode="auto">
              <a:xfrm>
                <a:off x="2856321" y="884140"/>
                <a:ext cx="669303" cy="1659118"/>
              </a:xfrm>
              <a:prstGeom prst="rect">
                <a:avLst/>
              </a:prstGeom>
              <a:noFill/>
            </p:spPr>
          </p:pic>
          <p:sp>
            <p:nvSpPr>
              <p:cNvPr id="12" name="11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9 - TextBox"/>
            <p:cNvSpPr txBox="1"/>
            <p:nvPr/>
          </p:nvSpPr>
          <p:spPr>
            <a:xfrm rot="16200000">
              <a:off x="5582240" y="2348846"/>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pic>
        <p:nvPicPr>
          <p:cNvPr id="13" name="Picture 4" descr="http://www.thebigeasyrascals.nl/new-red-button-rotated-left-hi.png"/>
          <p:cNvPicPr>
            <a:picLocks noChangeAspect="1" noChangeArrowheads="1"/>
          </p:cNvPicPr>
          <p:nvPr/>
        </p:nvPicPr>
        <p:blipFill>
          <a:blip r:embed="rId8" cstate="print"/>
          <a:srcRect/>
          <a:stretch>
            <a:fillRect/>
          </a:stretch>
        </p:blipFill>
        <p:spPr bwMode="auto">
          <a:xfrm>
            <a:off x="1678678" y="63371"/>
            <a:ext cx="638682" cy="633360"/>
          </a:xfrm>
          <a:prstGeom prst="rect">
            <a:avLst/>
          </a:prstGeom>
          <a:noFill/>
        </p:spPr>
      </p:pic>
      <p:cxnSp>
        <p:nvCxnSpPr>
          <p:cNvPr id="22" name="21 - Ευθεία γραμμή σύνδεσης"/>
          <p:cNvCxnSpPr/>
          <p:nvPr/>
        </p:nvCxnSpPr>
        <p:spPr>
          <a:xfrm>
            <a:off x="905347" y="2091350"/>
            <a:ext cx="878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23 - TextBox"/>
          <p:cNvSpPr txBox="1"/>
          <p:nvPr/>
        </p:nvSpPr>
        <p:spPr>
          <a:xfrm>
            <a:off x="5640310" y="814809"/>
            <a:ext cx="919098" cy="276999"/>
          </a:xfrm>
          <a:prstGeom prst="rect">
            <a:avLst/>
          </a:prstGeom>
          <a:noFill/>
        </p:spPr>
        <p:txBody>
          <a:bodyPr wrap="none" rtlCol="0">
            <a:spAutoFit/>
          </a:bodyPr>
          <a:lstStyle/>
          <a:p>
            <a:r>
              <a:rPr lang="en-US" sz="1200" b="1" dirty="0" smtClean="0">
                <a:solidFill>
                  <a:srgbClr val="FF0000"/>
                </a:solidFill>
                <a:latin typeface="Arial Narrow" pitchFamily="34" charset="0"/>
              </a:rPr>
              <a:t>23 Aug 2013</a:t>
            </a:r>
            <a:endParaRPr lang="el-GR" sz="1200" b="1" dirty="0">
              <a:solidFill>
                <a:srgbClr val="FF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TextBox"/>
          <p:cNvSpPr txBox="1"/>
          <p:nvPr/>
        </p:nvSpPr>
        <p:spPr>
          <a:xfrm>
            <a:off x="123023" y="263569"/>
            <a:ext cx="2236959" cy="307777"/>
          </a:xfrm>
          <a:prstGeom prst="rect">
            <a:avLst/>
          </a:prstGeom>
          <a:noFill/>
        </p:spPr>
        <p:txBody>
          <a:bodyPr wrap="none" rtlCol="0">
            <a:spAutoFit/>
          </a:bodyPr>
          <a:lstStyle/>
          <a:p>
            <a:r>
              <a:rPr lang="en-US" sz="1400" dirty="0" smtClean="0">
                <a:solidFill>
                  <a:schemeClr val="bg1"/>
                </a:solidFill>
                <a:latin typeface="Arial Black" pitchFamily="34" charset="0"/>
              </a:rPr>
              <a:t>Hurricanes &amp; storms</a:t>
            </a:r>
            <a:endParaRPr lang="el-GR" sz="1400" dirty="0">
              <a:solidFill>
                <a:schemeClr val="bg1"/>
              </a:solidFill>
              <a:latin typeface="Arial Black" pitchFamily="34" charset="0"/>
            </a:endParaRPr>
          </a:p>
        </p:txBody>
      </p:sp>
      <p:pic>
        <p:nvPicPr>
          <p:cNvPr id="61442" name="Picture 2" descr="http://whyfiles.org/wp-content/uploads/2012/12/katrina_aerial31.jpg"/>
          <p:cNvPicPr>
            <a:picLocks noChangeAspect="1" noChangeArrowheads="1"/>
          </p:cNvPicPr>
          <p:nvPr/>
        </p:nvPicPr>
        <p:blipFill>
          <a:blip r:embed="rId2" cstate="print"/>
          <a:srcRect/>
          <a:stretch>
            <a:fillRect/>
          </a:stretch>
        </p:blipFill>
        <p:spPr bwMode="auto">
          <a:xfrm>
            <a:off x="0" y="676847"/>
            <a:ext cx="4261667" cy="2999607"/>
          </a:xfrm>
          <a:prstGeom prst="rect">
            <a:avLst/>
          </a:prstGeom>
          <a:noFill/>
        </p:spPr>
      </p:pic>
      <p:pic>
        <p:nvPicPr>
          <p:cNvPr id="61444" name="Picture 4" descr="http://upload.wikimedia.org/wikipedia/commons/0/06/Damage_and_destruction_to_houses_in_Biloxi,_Mississippi_by_hurricane_Katrina_14605.jpg"/>
          <p:cNvPicPr>
            <a:picLocks noChangeAspect="1" noChangeArrowheads="1"/>
          </p:cNvPicPr>
          <p:nvPr/>
        </p:nvPicPr>
        <p:blipFill>
          <a:blip r:embed="rId3" cstate="print"/>
          <a:srcRect/>
          <a:stretch>
            <a:fillRect/>
          </a:stretch>
        </p:blipFill>
        <p:spPr bwMode="auto">
          <a:xfrm>
            <a:off x="4337309" y="1065229"/>
            <a:ext cx="4806691" cy="2818614"/>
          </a:xfrm>
          <a:prstGeom prst="rect">
            <a:avLst/>
          </a:prstGeom>
          <a:noFill/>
        </p:spPr>
      </p:pic>
      <p:pic>
        <p:nvPicPr>
          <p:cNvPr id="61446" name="Picture 6" descr="http://gtresearchnews.gatech.edu/reshor/rh-f05/craig-report4_b.jpg"/>
          <p:cNvPicPr>
            <a:picLocks noChangeAspect="1" noChangeArrowheads="1"/>
          </p:cNvPicPr>
          <p:nvPr/>
        </p:nvPicPr>
        <p:blipFill>
          <a:blip r:embed="rId4" cstate="print"/>
          <a:srcRect/>
          <a:stretch>
            <a:fillRect/>
          </a:stretch>
        </p:blipFill>
        <p:spPr bwMode="auto">
          <a:xfrm>
            <a:off x="0" y="3742441"/>
            <a:ext cx="4270342" cy="2894553"/>
          </a:xfrm>
          <a:prstGeom prst="rect">
            <a:avLst/>
          </a:prstGeom>
          <a:noFill/>
        </p:spPr>
      </p:pic>
      <p:pic>
        <p:nvPicPr>
          <p:cNvPr id="61448" name="Picture 8" descr="http://api.ning.com/files/hXAJibV9yAF9p2fAdc*HirJuztzgXlAWrolEgosz4IRxFpwSzxtPyETZZpxa5BSIw8PcTSQTujDgidGO*9pSDSGRku1p9cP1/2005HurricaneKatrina9.jpg"/>
          <p:cNvPicPr>
            <a:picLocks noChangeAspect="1" noChangeArrowheads="1"/>
          </p:cNvPicPr>
          <p:nvPr/>
        </p:nvPicPr>
        <p:blipFill>
          <a:blip r:embed="rId5" cstate="print"/>
          <a:srcRect/>
          <a:stretch>
            <a:fillRect/>
          </a:stretch>
        </p:blipFill>
        <p:spPr bwMode="auto">
          <a:xfrm>
            <a:off x="4338662" y="3949831"/>
            <a:ext cx="4805338" cy="2844354"/>
          </a:xfrm>
          <a:prstGeom prst="rect">
            <a:avLst/>
          </a:prstGeom>
          <a:noFill/>
        </p:spPr>
      </p:pic>
      <p:sp>
        <p:nvSpPr>
          <p:cNvPr id="9" name="8 - TextBox"/>
          <p:cNvSpPr txBox="1"/>
          <p:nvPr/>
        </p:nvSpPr>
        <p:spPr>
          <a:xfrm>
            <a:off x="6106142" y="2563795"/>
            <a:ext cx="2948243" cy="2000548"/>
          </a:xfrm>
          <a:prstGeom prst="rect">
            <a:avLst/>
          </a:prstGeom>
          <a:solidFill>
            <a:srgbClr val="FFFF00"/>
          </a:solidFill>
        </p:spPr>
        <p:txBody>
          <a:bodyPr wrap="none" rtlCol="0">
            <a:spAutoFit/>
          </a:bodyPr>
          <a:lstStyle/>
          <a:p>
            <a:r>
              <a:rPr lang="en-US" sz="1600" dirty="0" smtClean="0">
                <a:solidFill>
                  <a:srgbClr val="FF0000"/>
                </a:solidFill>
                <a:latin typeface="Arial Black" pitchFamily="34" charset="0"/>
              </a:rPr>
              <a:t>Hurricane Katrina</a:t>
            </a:r>
          </a:p>
          <a:p>
            <a:r>
              <a:rPr lang="en-US" dirty="0" smtClean="0">
                <a:latin typeface="Arial Narrow" pitchFamily="34" charset="0"/>
              </a:rPr>
              <a:t>Formed	: 23 Aug 2005</a:t>
            </a:r>
          </a:p>
          <a:p>
            <a:r>
              <a:rPr lang="en-US" dirty="0" smtClean="0">
                <a:latin typeface="Arial Narrow" pitchFamily="34" charset="0"/>
              </a:rPr>
              <a:t>Dissipated	: 30 Aug 2005</a:t>
            </a:r>
          </a:p>
          <a:p>
            <a:r>
              <a:rPr lang="en-US" dirty="0" smtClean="0">
                <a:latin typeface="Arial Narrow" pitchFamily="34" charset="0"/>
              </a:rPr>
              <a:t>Winds	: 175 mph (280 km/h)</a:t>
            </a:r>
          </a:p>
          <a:p>
            <a:r>
              <a:rPr lang="en-US" b="1" dirty="0" smtClean="0">
                <a:solidFill>
                  <a:srgbClr val="FF0000"/>
                </a:solidFill>
                <a:latin typeface="Arial Narrow" pitchFamily="34" charset="0"/>
              </a:rPr>
              <a:t>Deaths	: 1,836 (confirmed)</a:t>
            </a:r>
          </a:p>
          <a:p>
            <a:r>
              <a:rPr lang="en-US" dirty="0" smtClean="0">
                <a:latin typeface="Arial Narrow" pitchFamily="34" charset="0"/>
              </a:rPr>
              <a:t>Affected	: 7 States</a:t>
            </a:r>
          </a:p>
          <a:p>
            <a:r>
              <a:rPr lang="en-US" dirty="0" smtClean="0">
                <a:latin typeface="Arial Narrow" pitchFamily="34" charset="0"/>
              </a:rPr>
              <a:t>Damages	: $108 billion</a:t>
            </a:r>
            <a:endParaRPr lang="el-GR" dirty="0">
              <a:latin typeface="Arial Narrow" pitchFamily="34" charset="0"/>
            </a:endParaRPr>
          </a:p>
        </p:txBody>
      </p:sp>
      <p:pic>
        <p:nvPicPr>
          <p:cNvPr id="61450" name="Picture 10" descr="http://upload.wikimedia.org/wikipedia/commons/thumb/9/97/Hurricane_Katrina_LA_landfall_radar.gif/220px-Hurricane_Katrina_LA_landfall_radar.gif"/>
          <p:cNvPicPr>
            <a:picLocks noChangeAspect="1" noChangeArrowheads="1" noCrop="1"/>
          </p:cNvPicPr>
          <p:nvPr/>
        </p:nvPicPr>
        <p:blipFill>
          <a:blip r:embed="rId6" cstate="print"/>
          <a:srcRect/>
          <a:stretch>
            <a:fillRect/>
          </a:stretch>
        </p:blipFill>
        <p:spPr bwMode="auto">
          <a:xfrm>
            <a:off x="4331649" y="688318"/>
            <a:ext cx="2584118" cy="1526979"/>
          </a:xfrm>
          <a:prstGeom prst="rect">
            <a:avLst/>
          </a:prstGeom>
          <a:noFill/>
        </p:spPr>
      </p:pic>
      <p:pic>
        <p:nvPicPr>
          <p:cNvPr id="10" name="Picture 2" descr="File:New Orleans Elevations.jpg"/>
          <p:cNvPicPr>
            <a:picLocks noChangeAspect="1" noChangeArrowheads="1"/>
          </p:cNvPicPr>
          <p:nvPr/>
        </p:nvPicPr>
        <p:blipFill>
          <a:blip r:embed="rId7" cstate="print"/>
          <a:srcRect/>
          <a:stretch>
            <a:fillRect/>
          </a:stretch>
        </p:blipFill>
        <p:spPr bwMode="auto">
          <a:xfrm>
            <a:off x="0" y="2670899"/>
            <a:ext cx="5368533" cy="39802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icture 4" descr="http://dradis.ur.northwestern.edu/multimedia/photos/2012/06/network680.jpg"/>
          <p:cNvPicPr>
            <a:picLocks noChangeAspect="1" noChangeArrowheads="1"/>
          </p:cNvPicPr>
          <p:nvPr/>
        </p:nvPicPr>
        <p:blipFill>
          <a:blip r:embed="rId2" cstate="print"/>
          <a:srcRect/>
          <a:stretch>
            <a:fillRect/>
          </a:stretch>
        </p:blipFill>
        <p:spPr bwMode="auto">
          <a:xfrm>
            <a:off x="0" y="986828"/>
            <a:ext cx="9144000" cy="5674164"/>
          </a:xfrm>
          <a:prstGeom prst="rect">
            <a:avLst/>
          </a:prstGeom>
          <a:noFill/>
        </p:spPr>
      </p:pic>
      <p:grpSp>
        <p:nvGrpSpPr>
          <p:cNvPr id="12" name="11 - Ομάδα"/>
          <p:cNvGrpSpPr/>
          <p:nvPr/>
        </p:nvGrpSpPr>
        <p:grpSpPr>
          <a:xfrm>
            <a:off x="-1" y="809171"/>
            <a:ext cx="5920034" cy="5544495"/>
            <a:chOff x="-1" y="809171"/>
            <a:chExt cx="5920034" cy="5544495"/>
          </a:xfrm>
        </p:grpSpPr>
        <p:pic>
          <p:nvPicPr>
            <p:cNvPr id="182274" name="Picture 2"/>
            <p:cNvPicPr>
              <a:picLocks noChangeAspect="1" noChangeArrowheads="1"/>
            </p:cNvPicPr>
            <p:nvPr/>
          </p:nvPicPr>
          <p:blipFill>
            <a:blip r:embed="rId3" cstate="print"/>
            <a:srcRect l="1429" t="17897" r="51194" b="16158"/>
            <a:stretch>
              <a:fillRect/>
            </a:stretch>
          </p:blipFill>
          <p:spPr bwMode="auto">
            <a:xfrm>
              <a:off x="-1" y="809171"/>
              <a:ext cx="5920034" cy="554449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17335" t="20139" r="72707" b="70779"/>
            <a:stretch>
              <a:fillRect/>
            </a:stretch>
          </p:blipFill>
          <p:spPr bwMode="auto">
            <a:xfrm>
              <a:off x="2978869" y="829558"/>
              <a:ext cx="2941163" cy="763571"/>
            </a:xfrm>
            <a:prstGeom prst="rect">
              <a:avLst/>
            </a:prstGeom>
            <a:noFill/>
            <a:ln w="9525">
              <a:noFill/>
              <a:miter lim="800000"/>
              <a:headEnd/>
              <a:tailEnd/>
            </a:ln>
          </p:spPr>
        </p:pic>
        <p:sp>
          <p:nvSpPr>
            <p:cNvPr id="4" name="3 - Ορθογώνιο"/>
            <p:cNvSpPr/>
            <p:nvPr/>
          </p:nvSpPr>
          <p:spPr>
            <a:xfrm>
              <a:off x="4512003" y="1041258"/>
              <a:ext cx="1306768"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2010</a:t>
              </a:r>
              <a:endParaRPr lang="el-GR"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sp>
        <p:nvSpPr>
          <p:cNvPr id="5" name="4 - Ορθογώνιο"/>
          <p:cNvSpPr/>
          <p:nvPr/>
        </p:nvSpPr>
        <p:spPr>
          <a:xfrm>
            <a:off x="4614420" y="4984671"/>
            <a:ext cx="4265629" cy="1384995"/>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dirty="0" smtClean="0">
                <a:solidFill>
                  <a:schemeClr val="tx1"/>
                </a:solidFill>
                <a:latin typeface="Arial Black" pitchFamily="34" charset="0"/>
              </a:rPr>
              <a:t>“We are going to find ourselves in the not too distant future </a:t>
            </a:r>
            <a:r>
              <a:rPr lang="en-US" dirty="0" smtClean="0">
                <a:solidFill>
                  <a:srgbClr val="FF0000"/>
                </a:solidFill>
                <a:latin typeface="Arial Black" pitchFamily="34" charset="0"/>
              </a:rPr>
              <a:t>swimming in sensors and drowning in data</a:t>
            </a:r>
            <a:r>
              <a:rPr lang="en-US" dirty="0" smtClean="0">
                <a:solidFill>
                  <a:schemeClr val="tx1"/>
                </a:solidFill>
                <a:latin typeface="Arial Black" pitchFamily="34" charset="0"/>
              </a:rPr>
              <a:t>.”</a:t>
            </a:r>
          </a:p>
          <a:p>
            <a:pPr algn="ctr"/>
            <a:r>
              <a:rPr lang="en-US" sz="1200" b="1" dirty="0" smtClean="0">
                <a:solidFill>
                  <a:schemeClr val="tx1"/>
                </a:solidFill>
                <a:latin typeface="Arial Narrow" pitchFamily="34" charset="0"/>
              </a:rPr>
              <a:t>Lt Gen </a:t>
            </a:r>
            <a:r>
              <a:rPr lang="en-US" sz="1200" b="1" dirty="0" err="1" smtClean="0">
                <a:solidFill>
                  <a:schemeClr val="tx1"/>
                </a:solidFill>
                <a:latin typeface="Arial Narrow" pitchFamily="34" charset="0"/>
              </a:rPr>
              <a:t>Deptula</a:t>
            </a:r>
            <a:r>
              <a:rPr lang="en-US" sz="1200" b="1" dirty="0" smtClean="0">
                <a:solidFill>
                  <a:schemeClr val="tx1"/>
                </a:solidFill>
                <a:latin typeface="Arial Narrow" pitchFamily="34" charset="0"/>
              </a:rPr>
              <a:t>, USAF – Deputy Chief of Staff IS&amp;R</a:t>
            </a:r>
            <a:endParaRPr lang="el-GR" sz="1200" b="1" dirty="0">
              <a:solidFill>
                <a:schemeClr val="tx1"/>
              </a:solidFill>
              <a:latin typeface="Arial Narrow" pitchFamily="34" charset="0"/>
            </a:endParaRPr>
          </a:p>
        </p:txBody>
      </p:sp>
      <p:sp>
        <p:nvSpPr>
          <p:cNvPr id="182275" name="Rectangle 3"/>
          <p:cNvSpPr>
            <a:spLocks noChangeArrowheads="1"/>
          </p:cNvSpPr>
          <p:nvPr/>
        </p:nvSpPr>
        <p:spPr bwMode="auto">
          <a:xfrm>
            <a:off x="5307291" y="2606560"/>
            <a:ext cx="3582186" cy="2123658"/>
          </a:xfrm>
          <a:prstGeom prst="rect">
            <a:avLst/>
          </a:prstGeom>
          <a:solidFill>
            <a:srgbClr val="CC0000"/>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FF00"/>
                </a:solidFill>
                <a:effectLst/>
                <a:latin typeface="Arial Black" pitchFamily="34" charset="0"/>
                <a:cs typeface="Arial" charset="0"/>
              </a:rPr>
              <a:t>2009</a:t>
            </a:r>
            <a:endParaRPr kumimoji="0" lang="en-US" sz="1800" b="1" i="0" u="none" strike="noStrike" cap="none" normalizeH="0" baseline="0" dirty="0" smtClean="0">
              <a:ln>
                <a:noFill/>
              </a:ln>
              <a:solidFill>
                <a:srgbClr val="FFFF00"/>
              </a:solidFill>
              <a:effectLst/>
              <a:latin typeface="Arial Black"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solidFill>
                <a:effectLst/>
                <a:latin typeface="Arial" charset="0"/>
                <a:cs typeface="Arial" charset="0"/>
              </a:rPr>
              <a:t>US </a:t>
            </a:r>
            <a:r>
              <a:rPr kumimoji="0" lang="el-GR" sz="1600" b="1" i="0" u="none" strike="noStrike" cap="none" normalizeH="0" baseline="0" dirty="0" err="1" smtClean="0">
                <a:ln>
                  <a:noFill/>
                </a:ln>
                <a:solidFill>
                  <a:schemeClr val="bg1"/>
                </a:solidFill>
                <a:effectLst/>
                <a:latin typeface="Arial" charset="0"/>
                <a:cs typeface="Arial" charset="0"/>
              </a:rPr>
              <a:t>UAVs</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alone</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generated</a:t>
            </a:r>
            <a:endParaRPr lang="en-US" sz="1600" b="1" dirty="0" smtClean="0">
              <a:solidFill>
                <a:schemeClr val="bg1"/>
              </a:solidFill>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solidFill>
                <a:effectLst/>
                <a:latin typeface="Arial" charset="0"/>
                <a:cs typeface="Arial" charset="0"/>
              </a:rPr>
              <a:t>24 </a:t>
            </a:r>
            <a:r>
              <a:rPr kumimoji="0" lang="el-GR" sz="1600" b="1" i="0" u="none" strike="noStrike" cap="none" normalizeH="0" baseline="0" dirty="0" err="1" smtClean="0">
                <a:ln>
                  <a:noFill/>
                </a:ln>
                <a:solidFill>
                  <a:schemeClr val="bg1"/>
                </a:solidFill>
                <a:effectLst/>
                <a:latin typeface="Arial" charset="0"/>
                <a:cs typeface="Arial" charset="0"/>
              </a:rPr>
              <a:t>years</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worth</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of</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video</a:t>
            </a:r>
            <a:endParaRPr kumimoji="0" lang="en-US" sz="1600" b="1" i="0" u="none" strike="noStrike" cap="none" normalizeH="0" baseline="0" dirty="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err="1" smtClean="0">
                <a:ln>
                  <a:noFill/>
                </a:ln>
                <a:solidFill>
                  <a:schemeClr val="bg1"/>
                </a:solidFill>
                <a:effectLst/>
                <a:latin typeface="Arial" charset="0"/>
                <a:cs typeface="Arial" charset="0"/>
              </a:rPr>
              <a:t>if</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watched</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continuously</a:t>
            </a:r>
            <a:r>
              <a:rPr kumimoji="0" lang="en-US" sz="1600" b="1" i="0" u="none" strike="noStrike" cap="none" normalizeH="0" baseline="0" dirty="0" smtClean="0">
                <a:ln>
                  <a:noFill/>
                </a:ln>
                <a:solidFill>
                  <a:schemeClr val="bg1"/>
                </a:solidFill>
                <a:effectLst/>
                <a:latin typeface="Arial" charset="0"/>
                <a:cs typeface="Arial" charset="0"/>
              </a:rPr>
              <a:t> !</a:t>
            </a:r>
            <a:endParaRPr lang="en-US" sz="1600" b="1" dirty="0" smtClean="0">
              <a:solidFill>
                <a:schemeClr val="bg1"/>
              </a:solidFill>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C000"/>
                </a:solidFill>
                <a:effectLst/>
                <a:latin typeface="Arial Black" pitchFamily="34" charset="0"/>
                <a:cs typeface="Arial" charset="0"/>
              </a:rPr>
              <a:t>2011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cs typeface="Arial" charset="0"/>
              </a:rPr>
              <a:t>N</a:t>
            </a:r>
            <a:r>
              <a:rPr kumimoji="0" lang="el-GR" sz="1600" b="1" i="0" u="none" strike="noStrike" cap="none" normalizeH="0" baseline="0" dirty="0" err="1" smtClean="0">
                <a:ln>
                  <a:noFill/>
                </a:ln>
                <a:solidFill>
                  <a:schemeClr val="bg1"/>
                </a:solidFill>
                <a:effectLst/>
                <a:latin typeface="Arial" charset="0"/>
                <a:cs typeface="Arial" charset="0"/>
              </a:rPr>
              <a:t>ew</a:t>
            </a:r>
            <a:r>
              <a:rPr kumimoji="0" lang="el-GR" sz="1600" b="1" i="0" u="none" strike="noStrike" cap="none" normalizeH="0" baseline="0" dirty="0" smtClean="0">
                <a:ln>
                  <a:noFill/>
                </a:ln>
                <a:solidFill>
                  <a:schemeClr val="bg1"/>
                </a:solidFill>
                <a:effectLst/>
                <a:latin typeface="Arial" charset="0"/>
                <a:cs typeface="Arial" charset="0"/>
              </a:rPr>
              <a:t> UAV </a:t>
            </a:r>
            <a:r>
              <a:rPr kumimoji="0" lang="el-GR" sz="1600" b="1" i="0" u="none" strike="noStrike" cap="none" normalizeH="0" baseline="0" dirty="0" err="1" smtClean="0">
                <a:ln>
                  <a:noFill/>
                </a:ln>
                <a:solidFill>
                  <a:schemeClr val="bg1"/>
                </a:solidFill>
                <a:effectLst/>
                <a:latin typeface="Arial" charset="0"/>
                <a:cs typeface="Arial" charset="0"/>
              </a:rPr>
              <a:t>models</a:t>
            </a:r>
            <a:endParaRPr lang="en-US" sz="1600" b="1" dirty="0" smtClean="0">
              <a:solidFill>
                <a:schemeClr val="bg1"/>
              </a:solidFill>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err="1" smtClean="0">
                <a:ln>
                  <a:noFill/>
                </a:ln>
                <a:solidFill>
                  <a:schemeClr val="bg1"/>
                </a:solidFill>
                <a:effectLst/>
                <a:latin typeface="Arial" charset="0"/>
                <a:cs typeface="Arial" charset="0"/>
              </a:rPr>
              <a:t>are</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expected</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to</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produce</a:t>
            </a:r>
            <a:r>
              <a:rPr kumimoji="0" lang="el-GR" sz="1600" b="1" i="0" u="none" strike="noStrike" cap="none" normalizeH="0" baseline="0" dirty="0" smtClean="0">
                <a:ln>
                  <a:noFill/>
                </a:ln>
                <a:solidFill>
                  <a:schemeClr val="bg1"/>
                </a:solidFill>
                <a:effectLst/>
                <a:latin typeface="Arial" charset="0"/>
                <a:cs typeface="Arial" charset="0"/>
              </a:rPr>
              <a:t> </a:t>
            </a:r>
            <a:endParaRPr kumimoji="0" lang="en-US" sz="1600" b="1" i="0" u="none" strike="noStrike" cap="none" normalizeH="0" baseline="0" dirty="0" smtClean="0">
              <a:ln>
                <a:noFill/>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solidFill>
                <a:effectLst/>
                <a:latin typeface="Arial" charset="0"/>
                <a:cs typeface="Arial" charset="0"/>
              </a:rPr>
              <a:t>30 </a:t>
            </a:r>
            <a:r>
              <a:rPr kumimoji="0" lang="el-GR" sz="1600" b="1" i="0" u="none" strike="noStrike" cap="none" normalizeH="0" baseline="0" dirty="0" err="1" smtClean="0">
                <a:ln>
                  <a:noFill/>
                </a:ln>
                <a:solidFill>
                  <a:schemeClr val="bg1"/>
                </a:solidFill>
                <a:effectLst/>
                <a:latin typeface="Arial" charset="0"/>
                <a:cs typeface="Arial" charset="0"/>
              </a:rPr>
              <a:t>times</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as</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much</a:t>
            </a:r>
            <a:r>
              <a:rPr kumimoji="0" lang="el-GR"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err="1" smtClean="0">
                <a:ln>
                  <a:noFill/>
                </a:ln>
                <a:solidFill>
                  <a:schemeClr val="bg1"/>
                </a:solidFill>
                <a:effectLst/>
                <a:latin typeface="Arial" charset="0"/>
                <a:cs typeface="Arial" charset="0"/>
              </a:rPr>
              <a:t>information</a:t>
            </a:r>
            <a:r>
              <a:rPr kumimoji="0" lang="en-US" sz="1600" b="1" i="0" u="none" strike="noStrike" cap="none" normalizeH="0" baseline="0" dirty="0" smtClean="0">
                <a:ln>
                  <a:noFill/>
                </a:ln>
                <a:solidFill>
                  <a:schemeClr val="bg1"/>
                </a:solidFill>
                <a:effectLst/>
                <a:latin typeface="Arial" charset="0"/>
                <a:cs typeface="Arial" charset="0"/>
              </a:rPr>
              <a:t> !</a:t>
            </a:r>
            <a:r>
              <a:rPr kumimoji="0" lang="el-GR" sz="1600" b="1" i="0" u="none" strike="noStrike" cap="none" normalizeH="0" baseline="0" dirty="0" smtClean="0">
                <a:ln>
                  <a:noFill/>
                </a:ln>
                <a:solidFill>
                  <a:schemeClr val="bg1"/>
                </a:solidFill>
                <a:effectLst/>
                <a:latin typeface="Arial" charset="0"/>
                <a:cs typeface="Arial" charset="0"/>
              </a:rPr>
              <a:t> </a:t>
            </a:r>
          </a:p>
        </p:txBody>
      </p:sp>
      <p:pic>
        <p:nvPicPr>
          <p:cNvPr id="182276" name="Picture 4" descr="external link"/>
          <p:cNvPicPr>
            <a:picLocks noChangeAspect="1" noChangeArrowheads="1"/>
          </p:cNvPicPr>
          <p:nvPr/>
        </p:nvPicPr>
        <p:blipFill>
          <a:blip r:embed="rId4" cstate="print"/>
          <a:srcRect/>
          <a:stretch>
            <a:fillRect/>
          </a:stretch>
        </p:blipFill>
        <p:spPr bwMode="auto">
          <a:xfrm>
            <a:off x="9388475" y="-136525"/>
            <a:ext cx="95250" cy="95250"/>
          </a:xfrm>
          <a:prstGeom prst="rect">
            <a:avLst/>
          </a:prstGeom>
          <a:noFill/>
        </p:spPr>
      </p:pic>
      <p:pic>
        <p:nvPicPr>
          <p:cNvPr id="182278" name="Picture 6" descr="http://www.defence.pk/gallery/data/500/vector.png"/>
          <p:cNvPicPr>
            <a:picLocks noChangeAspect="1" noChangeArrowheads="1"/>
          </p:cNvPicPr>
          <p:nvPr/>
        </p:nvPicPr>
        <p:blipFill>
          <a:blip r:embed="rId5" cstate="print"/>
          <a:srcRect/>
          <a:stretch>
            <a:fillRect/>
          </a:stretch>
        </p:blipFill>
        <p:spPr bwMode="auto">
          <a:xfrm rot="969608">
            <a:off x="5425159" y="1434217"/>
            <a:ext cx="3457575" cy="1009650"/>
          </a:xfrm>
          <a:prstGeom prst="rect">
            <a:avLst/>
          </a:prstGeom>
          <a:noFill/>
        </p:spPr>
      </p:pic>
      <p:sp>
        <p:nvSpPr>
          <p:cNvPr id="9" name="8 - Ορθογώνιο"/>
          <p:cNvSpPr/>
          <p:nvPr/>
        </p:nvSpPr>
        <p:spPr>
          <a:xfrm>
            <a:off x="5712639" y="6611779"/>
            <a:ext cx="3535052" cy="246221"/>
          </a:xfrm>
          <a:prstGeom prst="rect">
            <a:avLst/>
          </a:prstGeom>
        </p:spPr>
        <p:txBody>
          <a:bodyPr wrap="square">
            <a:spAutoFit/>
          </a:bodyPr>
          <a:lstStyle/>
          <a:p>
            <a:r>
              <a:rPr lang="en-US" sz="1000" dirty="0" smtClean="0">
                <a:latin typeface="Arial Narrow" pitchFamily="34" charset="0"/>
              </a:rPr>
              <a:t>http://www.defenseindustrydaily.com/uav-data-volume-solutions-06348/</a:t>
            </a:r>
            <a:endParaRPr lang="el-GR" sz="1000" dirty="0">
              <a:latin typeface="Arial Narrow" pitchFamily="34" charset="0"/>
            </a:endParaRPr>
          </a:p>
        </p:txBody>
      </p:sp>
      <p:sp>
        <p:nvSpPr>
          <p:cNvPr id="10" name="9 - TextBox"/>
          <p:cNvSpPr txBox="1"/>
          <p:nvPr/>
        </p:nvSpPr>
        <p:spPr>
          <a:xfrm>
            <a:off x="198438" y="254150"/>
            <a:ext cx="2737801" cy="307777"/>
          </a:xfrm>
          <a:prstGeom prst="rect">
            <a:avLst/>
          </a:prstGeom>
          <a:noFill/>
        </p:spPr>
        <p:txBody>
          <a:bodyPr wrap="none" rtlCol="0">
            <a:spAutoFit/>
          </a:bodyPr>
          <a:lstStyle/>
          <a:p>
            <a:r>
              <a:rPr lang="en-US" sz="1400" dirty="0" smtClean="0">
                <a:solidFill>
                  <a:schemeClr val="bg1"/>
                </a:solidFill>
                <a:latin typeface="Arial Black" pitchFamily="34" charset="0"/>
              </a:rPr>
              <a:t>Why connecting the dots?</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82275"/>
                                        </p:tgtEl>
                                        <p:attrNameLst>
                                          <p:attrName>style.visibility</p:attrName>
                                        </p:attrNameLst>
                                      </p:cBhvr>
                                      <p:to>
                                        <p:strVal val="visible"/>
                                      </p:to>
                                    </p:set>
                                    <p:animEffect transition="in" filter="dissolve">
                                      <p:cBhvr>
                                        <p:cTn id="21" dur="500"/>
                                        <p:tgtEl>
                                          <p:spTgt spid="182275"/>
                                        </p:tgtEl>
                                      </p:cBhvr>
                                    </p:animEffect>
                                  </p:childTnLst>
                                </p:cTn>
                              </p:par>
                            </p:childTnLst>
                          </p:cTn>
                        </p:par>
                        <p:par>
                          <p:cTn id="22" fill="hold">
                            <p:stCondLst>
                              <p:cond delay="500"/>
                            </p:stCondLst>
                            <p:childTnLst>
                              <p:par>
                                <p:cTn id="23" presetID="2" presetClass="entr" presetSubtype="3" fill="hold" nodeType="afterEffect">
                                  <p:stCondLst>
                                    <p:cond delay="0"/>
                                  </p:stCondLst>
                                  <p:childTnLst>
                                    <p:set>
                                      <p:cBhvr>
                                        <p:cTn id="24" dur="1" fill="hold">
                                          <p:stCondLst>
                                            <p:cond delay="0"/>
                                          </p:stCondLst>
                                        </p:cTn>
                                        <p:tgtEl>
                                          <p:spTgt spid="182278"/>
                                        </p:tgtEl>
                                        <p:attrNameLst>
                                          <p:attrName>style.visibility</p:attrName>
                                        </p:attrNameLst>
                                      </p:cBhvr>
                                      <p:to>
                                        <p:strVal val="visible"/>
                                      </p:to>
                                    </p:set>
                                    <p:anim calcmode="lin" valueType="num">
                                      <p:cBhvr additive="base">
                                        <p:cTn id="25" dur="3000" fill="hold"/>
                                        <p:tgtEl>
                                          <p:spTgt spid="182278"/>
                                        </p:tgtEl>
                                        <p:attrNameLst>
                                          <p:attrName>ppt_x</p:attrName>
                                        </p:attrNameLst>
                                      </p:cBhvr>
                                      <p:tavLst>
                                        <p:tav tm="0">
                                          <p:val>
                                            <p:strVal val="1+#ppt_w/2"/>
                                          </p:val>
                                        </p:tav>
                                        <p:tav tm="100000">
                                          <p:val>
                                            <p:strVal val="#ppt_x"/>
                                          </p:val>
                                        </p:tav>
                                      </p:tavLst>
                                    </p:anim>
                                    <p:anim calcmode="lin" valueType="num">
                                      <p:cBhvr additive="base">
                                        <p:cTn id="26" dur="3000" fill="hold"/>
                                        <p:tgtEl>
                                          <p:spTgt spid="1822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2275"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5956" name="Picture 4" descr="http://media.nola.com/hurricane_impact/photo/graphic-katrina-flooding-1jpg-b37680dbc82e6ffb.jpg"/>
          <p:cNvPicPr>
            <a:picLocks noChangeAspect="1" noChangeArrowheads="1"/>
          </p:cNvPicPr>
          <p:nvPr/>
        </p:nvPicPr>
        <p:blipFill>
          <a:blip r:embed="rId2" cstate="print"/>
          <a:srcRect b="2521"/>
          <a:stretch>
            <a:fillRect/>
          </a:stretch>
        </p:blipFill>
        <p:spPr bwMode="auto">
          <a:xfrm>
            <a:off x="0" y="972964"/>
            <a:ext cx="9144001" cy="5717547"/>
          </a:xfrm>
          <a:prstGeom prst="rect">
            <a:avLst/>
          </a:prstGeom>
          <a:noFill/>
        </p:spPr>
      </p:pic>
      <p:sp>
        <p:nvSpPr>
          <p:cNvPr id="8" name="7 - TextBox"/>
          <p:cNvSpPr txBox="1"/>
          <p:nvPr/>
        </p:nvSpPr>
        <p:spPr>
          <a:xfrm>
            <a:off x="123023" y="263569"/>
            <a:ext cx="2236959" cy="307777"/>
          </a:xfrm>
          <a:prstGeom prst="rect">
            <a:avLst/>
          </a:prstGeom>
          <a:noFill/>
        </p:spPr>
        <p:txBody>
          <a:bodyPr wrap="none" rtlCol="0">
            <a:spAutoFit/>
          </a:bodyPr>
          <a:lstStyle/>
          <a:p>
            <a:r>
              <a:rPr lang="en-US" sz="1400" dirty="0" smtClean="0">
                <a:solidFill>
                  <a:schemeClr val="bg1"/>
                </a:solidFill>
                <a:latin typeface="Arial Black" pitchFamily="34" charset="0"/>
              </a:rPr>
              <a:t>Hurricanes &amp; storms</a:t>
            </a:r>
            <a:endParaRPr lang="el-GR" sz="1400" dirty="0">
              <a:solidFill>
                <a:schemeClr val="bg1"/>
              </a:solidFill>
              <a:latin typeface="Arial Black" pitchFamily="34" charset="0"/>
            </a:endParaRPr>
          </a:p>
        </p:txBody>
      </p:sp>
      <p:pic>
        <p:nvPicPr>
          <p:cNvPr id="125958" name="Picture 6" descr="http://media.nola.com/hurricane_impact/photo/graphic-500-flooding-1jpg-65e2f26d2ad1c621.jpg"/>
          <p:cNvPicPr>
            <a:picLocks noChangeAspect="1" noChangeArrowheads="1"/>
          </p:cNvPicPr>
          <p:nvPr/>
        </p:nvPicPr>
        <p:blipFill>
          <a:blip r:embed="rId3" cstate="print"/>
          <a:srcRect b="2277"/>
          <a:stretch>
            <a:fillRect/>
          </a:stretch>
        </p:blipFill>
        <p:spPr bwMode="auto">
          <a:xfrm>
            <a:off x="0" y="975158"/>
            <a:ext cx="9144000" cy="5693497"/>
          </a:xfrm>
          <a:prstGeom prst="rect">
            <a:avLst/>
          </a:prstGeom>
          <a:noFill/>
        </p:spPr>
      </p:pic>
      <p:sp>
        <p:nvSpPr>
          <p:cNvPr id="3" name="2 - Ορθογώνιο"/>
          <p:cNvSpPr/>
          <p:nvPr/>
        </p:nvSpPr>
        <p:spPr>
          <a:xfrm>
            <a:off x="99583" y="5056275"/>
            <a:ext cx="3327662" cy="1169551"/>
          </a:xfrm>
          <a:prstGeom prst="rect">
            <a:avLst/>
          </a:prstGeom>
          <a:solidFill>
            <a:srgbClr val="FFFF00"/>
          </a:solidFill>
        </p:spPr>
        <p:txBody>
          <a:bodyPr wrap="square">
            <a:spAutoFit/>
          </a:bodyPr>
          <a:lstStyle/>
          <a:p>
            <a:r>
              <a:rPr lang="en-US" sz="1400" dirty="0" smtClean="0">
                <a:latin typeface="Arial Narrow" pitchFamily="34" charset="0"/>
              </a:rPr>
              <a:t>The </a:t>
            </a:r>
            <a:r>
              <a:rPr lang="en-US" sz="1400" b="1" dirty="0" smtClean="0">
                <a:solidFill>
                  <a:srgbClr val="FF0000"/>
                </a:solidFill>
                <a:latin typeface="Arial Narrow" pitchFamily="34" charset="0"/>
              </a:rPr>
              <a:t>350 miles </a:t>
            </a:r>
            <a:r>
              <a:rPr lang="en-US" sz="1400" dirty="0" smtClean="0">
                <a:latin typeface="Arial Narrow" pitchFamily="34" charset="0"/>
              </a:rPr>
              <a:t>of levees that surround the city have been raised and strengthened (reversed “T” shape) by U.S. Army Corps of Engineers</a:t>
            </a:r>
          </a:p>
          <a:p>
            <a:endParaRPr lang="en-US" sz="1400" dirty="0" smtClean="0">
              <a:latin typeface="Arial Narrow" pitchFamily="34" charset="0"/>
            </a:endParaRPr>
          </a:p>
          <a:p>
            <a:r>
              <a:rPr lang="en-US" sz="1400" dirty="0" smtClean="0">
                <a:solidFill>
                  <a:srgbClr val="FF0000"/>
                </a:solidFill>
                <a:latin typeface="Arial Black" pitchFamily="34" charset="0"/>
              </a:rPr>
              <a:t>Cost: </a:t>
            </a:r>
            <a:r>
              <a:rPr lang="en-US" sz="1400" dirty="0" smtClean="0">
                <a:latin typeface="Arial Narrow" pitchFamily="34" charset="0"/>
              </a:rPr>
              <a:t>$15 billion</a:t>
            </a:r>
            <a:endParaRPr lang="el-GR" sz="1400" dirty="0">
              <a:latin typeface="Arial Narrow" pitchFamily="34" charset="0"/>
            </a:endParaRPr>
          </a:p>
        </p:txBody>
      </p:sp>
      <p:pic>
        <p:nvPicPr>
          <p:cNvPr id="125954" name="Picture 2" descr="http://imgick.nola.com/home/nola-media/pgmain/img/tpphotos/photo/2013/08/-ac9d8c9e22cc6fa0.jpg"/>
          <p:cNvPicPr>
            <a:picLocks noChangeAspect="1" noChangeArrowheads="1"/>
          </p:cNvPicPr>
          <p:nvPr/>
        </p:nvPicPr>
        <p:blipFill>
          <a:blip r:embed="rId4" cstate="print"/>
          <a:srcRect/>
          <a:stretch>
            <a:fillRect/>
          </a:stretch>
        </p:blipFill>
        <p:spPr bwMode="auto">
          <a:xfrm>
            <a:off x="3234367" y="5069940"/>
            <a:ext cx="1460151" cy="1140737"/>
          </a:xfrm>
          <a:prstGeom prst="rect">
            <a:avLst/>
          </a:prstGeom>
          <a:noFill/>
          <a:ln w="28575">
            <a:solidFill>
              <a:srgbClr val="FFFF00"/>
            </a:solidFill>
          </a:ln>
        </p:spPr>
      </p:pic>
      <p:pic>
        <p:nvPicPr>
          <p:cNvPr id="7" name="Picture 6" descr="http://media.nola.com/hurricane_impact/photo/graphic-500-flooding-1jpg-65e2f26d2ad1c621.jpg"/>
          <p:cNvPicPr>
            <a:picLocks noChangeAspect="1" noChangeArrowheads="1"/>
          </p:cNvPicPr>
          <p:nvPr/>
        </p:nvPicPr>
        <p:blipFill>
          <a:blip r:embed="rId3" cstate="print">
            <a:duotone>
              <a:prstClr val="black"/>
              <a:schemeClr val="accent2">
                <a:tint val="45000"/>
                <a:satMod val="400000"/>
              </a:schemeClr>
            </a:duotone>
          </a:blip>
          <a:srcRect l="32690" t="19184" r="31172" b="78376"/>
          <a:stretch>
            <a:fillRect/>
          </a:stretch>
        </p:blipFill>
        <p:spPr bwMode="auto">
          <a:xfrm>
            <a:off x="1520242" y="3631170"/>
            <a:ext cx="6927526" cy="2980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box(out)">
                                      <p:cBhvr>
                                        <p:cTn id="7" dur="500"/>
                                        <p:tgtEl>
                                          <p:spTgt spid="1259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125954"/>
                                        </p:tgtEl>
                                        <p:attrNameLst>
                                          <p:attrName>style.visibility</p:attrName>
                                        </p:attrNameLst>
                                      </p:cBhvr>
                                      <p:to>
                                        <p:strVal val="visible"/>
                                      </p:to>
                                    </p:set>
                                    <p:animEffect transition="in" filter="dissolve">
                                      <p:cBhvr>
                                        <p:cTn id="15" dur="500"/>
                                        <p:tgtEl>
                                          <p:spTgt spid="12595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ou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5852" name="Picture 12" descr="http://www.redcross.org.uk/What-we-do/Emergency-response/Past-emergency-appeals/%7E/media/BritishRedCross/Images%20-%20special%20use/Not%20650x425/Static%20maps/Hurricane_Sandy_appeal_map_72dpi_web.JPG?w=502&amp;h=603&amp;as=1"/>
          <p:cNvPicPr>
            <a:picLocks noChangeAspect="1" noChangeArrowheads="1"/>
          </p:cNvPicPr>
          <p:nvPr/>
        </p:nvPicPr>
        <p:blipFill>
          <a:blip r:embed="rId2" cstate="print"/>
          <a:srcRect b="1215"/>
          <a:stretch>
            <a:fillRect/>
          </a:stretch>
        </p:blipFill>
        <p:spPr bwMode="auto">
          <a:xfrm>
            <a:off x="4581524" y="1046375"/>
            <a:ext cx="4562475" cy="5811625"/>
          </a:xfrm>
          <a:prstGeom prst="rect">
            <a:avLst/>
          </a:prstGeom>
          <a:noFill/>
        </p:spPr>
      </p:pic>
      <p:sp>
        <p:nvSpPr>
          <p:cNvPr id="2" name="1 - Ορθογώνιο"/>
          <p:cNvSpPr/>
          <p:nvPr/>
        </p:nvSpPr>
        <p:spPr>
          <a:xfrm>
            <a:off x="37806" y="718697"/>
            <a:ext cx="4572000" cy="4247317"/>
          </a:xfrm>
          <a:prstGeom prst="rect">
            <a:avLst/>
          </a:prstGeom>
        </p:spPr>
        <p:txBody>
          <a:bodyPr>
            <a:spAutoFit/>
          </a:bodyPr>
          <a:lstStyle/>
          <a:p>
            <a:r>
              <a:rPr lang="en-US" sz="1400" dirty="0" smtClean="0">
                <a:solidFill>
                  <a:srgbClr val="FF0000"/>
                </a:solidFill>
                <a:latin typeface="Arial Black" pitchFamily="34" charset="0"/>
              </a:rPr>
              <a:t>Hurricane Sandy</a:t>
            </a:r>
          </a:p>
          <a:p>
            <a:r>
              <a:rPr lang="en-US" sz="1600" dirty="0" smtClean="0">
                <a:latin typeface="Arial Narrow" pitchFamily="34" charset="0"/>
              </a:rPr>
              <a:t>Formed	: 22 Oct </a:t>
            </a:r>
            <a:r>
              <a:rPr lang="en-US" sz="1600" b="1" dirty="0" smtClean="0">
                <a:solidFill>
                  <a:srgbClr val="FF0000"/>
                </a:solidFill>
                <a:latin typeface="Arial Narrow" pitchFamily="34" charset="0"/>
              </a:rPr>
              <a:t>2012</a:t>
            </a:r>
          </a:p>
          <a:p>
            <a:r>
              <a:rPr lang="en-US" sz="1600" dirty="0" smtClean="0">
                <a:latin typeface="Arial Narrow" pitchFamily="34" charset="0"/>
              </a:rPr>
              <a:t>Dissipated	: 31 Oct 2012</a:t>
            </a:r>
          </a:p>
          <a:p>
            <a:r>
              <a:rPr lang="en-US" sz="1600" dirty="0" smtClean="0">
                <a:latin typeface="Arial Narrow" pitchFamily="34" charset="0"/>
              </a:rPr>
              <a:t>Winds	: 115 mph (185 km/h)</a:t>
            </a:r>
          </a:p>
          <a:p>
            <a:r>
              <a:rPr lang="en-US" sz="1600" b="1" dirty="0" smtClean="0">
                <a:solidFill>
                  <a:srgbClr val="FF0000"/>
                </a:solidFill>
                <a:latin typeface="Arial Narrow" pitchFamily="34" charset="0"/>
              </a:rPr>
              <a:t>Fatalities	: 296 </a:t>
            </a:r>
            <a:r>
              <a:rPr lang="en-US" sz="1600" dirty="0" smtClean="0">
                <a:latin typeface="Arial Narrow" pitchFamily="34" charset="0"/>
              </a:rPr>
              <a:t>(148 direct, 138 indirect)</a:t>
            </a:r>
          </a:p>
          <a:p>
            <a:endParaRPr lang="en-US" sz="1600" dirty="0" smtClean="0">
              <a:latin typeface="Arial Narrow" pitchFamily="34" charset="0"/>
            </a:endParaRPr>
          </a:p>
          <a:p>
            <a:r>
              <a:rPr lang="en-US" sz="1600" b="1" dirty="0" smtClean="0">
                <a:solidFill>
                  <a:srgbClr val="FF0000"/>
                </a:solidFill>
                <a:latin typeface="Arial Narrow" pitchFamily="34" charset="0"/>
              </a:rPr>
              <a:t>USA</a:t>
            </a:r>
          </a:p>
          <a:p>
            <a:r>
              <a:rPr lang="en-US" sz="1600" dirty="0" smtClean="0">
                <a:latin typeface="Arial Narrow" pitchFamily="34" charset="0"/>
              </a:rPr>
              <a:t>Affected	: 24 states</a:t>
            </a:r>
          </a:p>
          <a:p>
            <a:r>
              <a:rPr lang="en-US" sz="1600" dirty="0" smtClean="0">
                <a:latin typeface="Arial Narrow" pitchFamily="34" charset="0"/>
              </a:rPr>
              <a:t>      </a:t>
            </a:r>
            <a:r>
              <a:rPr lang="en-US" sz="1600" dirty="0" smtClean="0">
                <a:latin typeface="Arial Narrow" pitchFamily="34" charset="0"/>
                <a:sym typeface="Wingdings"/>
              </a:rPr>
              <a:t> </a:t>
            </a:r>
            <a:r>
              <a:rPr lang="en-US" sz="1600" dirty="0" smtClean="0">
                <a:latin typeface="Arial Narrow" pitchFamily="34" charset="0"/>
              </a:rPr>
              <a:t>entire eastern seaboard from Florida to Maine and</a:t>
            </a:r>
          </a:p>
          <a:p>
            <a:r>
              <a:rPr lang="en-US" sz="1600" dirty="0" smtClean="0">
                <a:latin typeface="Arial Narrow" pitchFamily="34" charset="0"/>
              </a:rPr>
              <a:t>           west across the Appalachian Mountains to Michigan </a:t>
            </a:r>
          </a:p>
          <a:p>
            <a:r>
              <a:rPr lang="en-US" sz="1600" dirty="0" smtClean="0">
                <a:latin typeface="Arial Narrow" pitchFamily="34" charset="0"/>
              </a:rPr>
              <a:t>           and Wisconsin, with particularly severe damage in </a:t>
            </a:r>
          </a:p>
          <a:p>
            <a:r>
              <a:rPr lang="en-US" sz="1600" dirty="0" smtClean="0">
                <a:latin typeface="Arial Narrow" pitchFamily="34" charset="0"/>
              </a:rPr>
              <a:t>           New Jersey and New York</a:t>
            </a:r>
          </a:p>
          <a:p>
            <a:endParaRPr lang="en-US" sz="1600" dirty="0" smtClean="0">
              <a:latin typeface="Arial Narrow" pitchFamily="34" charset="0"/>
            </a:endParaRPr>
          </a:p>
          <a:p>
            <a:r>
              <a:rPr lang="en-US" sz="1600" b="1" u="sng" dirty="0" smtClean="0">
                <a:latin typeface="Arial Narrow" pitchFamily="34" charset="0"/>
              </a:rPr>
              <a:t>New York City </a:t>
            </a:r>
            <a:r>
              <a:rPr lang="en-US" sz="1600" dirty="0" smtClean="0">
                <a:latin typeface="Arial Narrow" pitchFamily="34" charset="0"/>
              </a:rPr>
              <a:t>(Oct 29): flooding streets, tunnels and subway lines and cutting power in and around the city.</a:t>
            </a:r>
          </a:p>
          <a:p>
            <a:endParaRPr lang="en-US" sz="1600" dirty="0" smtClean="0">
              <a:latin typeface="Arial Narrow" pitchFamily="34" charset="0"/>
            </a:endParaRPr>
          </a:p>
          <a:p>
            <a:r>
              <a:rPr lang="en-US" sz="1400" dirty="0" smtClean="0">
                <a:latin typeface="Arial Black" pitchFamily="34" charset="0"/>
              </a:rPr>
              <a:t>US Damage: </a:t>
            </a:r>
            <a:r>
              <a:rPr lang="en-US" sz="1600" dirty="0" smtClean="0">
                <a:latin typeface="Arial Narrow" pitchFamily="34" charset="0"/>
              </a:rPr>
              <a:t>$65 billion (2013 USD)</a:t>
            </a:r>
            <a:endParaRPr lang="el-GR" sz="1600" dirty="0">
              <a:latin typeface="Arial Narrow" pitchFamily="34" charset="0"/>
            </a:endParaRPr>
          </a:p>
        </p:txBody>
      </p:sp>
      <p:pic>
        <p:nvPicPr>
          <p:cNvPr id="35842" name="Picture 2" descr="A road leading into Mirlo Beach in Rodanthe, North Carolina, is buckled from pounding surf"/>
          <p:cNvPicPr>
            <a:picLocks noChangeAspect="1" noChangeArrowheads="1"/>
          </p:cNvPicPr>
          <p:nvPr/>
        </p:nvPicPr>
        <p:blipFill>
          <a:blip r:embed="rId3" cstate="print"/>
          <a:srcRect/>
          <a:stretch>
            <a:fillRect/>
          </a:stretch>
        </p:blipFill>
        <p:spPr bwMode="auto">
          <a:xfrm>
            <a:off x="6936509" y="3656077"/>
            <a:ext cx="2207491" cy="1379039"/>
          </a:xfrm>
          <a:prstGeom prst="rect">
            <a:avLst/>
          </a:prstGeom>
          <a:ln>
            <a:noFill/>
          </a:ln>
          <a:effectLst>
            <a:softEdge rad="112500"/>
          </a:effectLst>
        </p:spPr>
      </p:pic>
      <p:pic>
        <p:nvPicPr>
          <p:cNvPr id="35844" name="Picture 4" descr="A runway at the Teterboro Airport in New York is flooded in the wake of Superstorm Sandy"/>
          <p:cNvPicPr>
            <a:picLocks noChangeAspect="1" noChangeArrowheads="1"/>
          </p:cNvPicPr>
          <p:nvPr/>
        </p:nvPicPr>
        <p:blipFill>
          <a:blip r:embed="rId4" cstate="print"/>
          <a:srcRect/>
          <a:stretch>
            <a:fillRect/>
          </a:stretch>
        </p:blipFill>
        <p:spPr bwMode="auto">
          <a:xfrm>
            <a:off x="7028873" y="5613675"/>
            <a:ext cx="2115127" cy="1244325"/>
          </a:xfrm>
          <a:prstGeom prst="rect">
            <a:avLst/>
          </a:prstGeom>
          <a:ln>
            <a:noFill/>
          </a:ln>
          <a:effectLst>
            <a:softEdge rad="112500"/>
          </a:effectLst>
        </p:spPr>
      </p:pic>
      <p:pic>
        <p:nvPicPr>
          <p:cNvPr id="35846" name="Picture 6" descr="This aerial view, taken during a search and rescue mission by 1-150 Assault Helicopter Battalion, shows the damage caused by Superstorm Sandy to the New Jersey coast"/>
          <p:cNvPicPr>
            <a:picLocks noChangeAspect="1" noChangeArrowheads="1"/>
          </p:cNvPicPr>
          <p:nvPr/>
        </p:nvPicPr>
        <p:blipFill>
          <a:blip r:embed="rId5" cstate="print"/>
          <a:srcRect/>
          <a:stretch>
            <a:fillRect/>
          </a:stretch>
        </p:blipFill>
        <p:spPr bwMode="auto">
          <a:xfrm>
            <a:off x="167033" y="4939645"/>
            <a:ext cx="3130349" cy="1685911"/>
          </a:xfrm>
          <a:prstGeom prst="rect">
            <a:avLst/>
          </a:prstGeom>
          <a:noFill/>
        </p:spPr>
      </p:pic>
      <p:pic>
        <p:nvPicPr>
          <p:cNvPr id="35848" name="Picture 8" descr="The  Plaza along Water Street in  lower Manhattan is flooded after Superstorm Sandy hit New York City"/>
          <p:cNvPicPr>
            <a:picLocks noChangeAspect="1" noChangeArrowheads="1"/>
          </p:cNvPicPr>
          <p:nvPr/>
        </p:nvPicPr>
        <p:blipFill>
          <a:blip r:embed="rId6" cstate="print"/>
          <a:srcRect/>
          <a:stretch>
            <a:fillRect/>
          </a:stretch>
        </p:blipFill>
        <p:spPr bwMode="auto">
          <a:xfrm>
            <a:off x="3392412" y="5174383"/>
            <a:ext cx="2084752" cy="1302364"/>
          </a:xfrm>
          <a:prstGeom prst="rect">
            <a:avLst/>
          </a:prstGeom>
          <a:noFill/>
        </p:spPr>
      </p:pic>
      <p:sp>
        <p:nvSpPr>
          <p:cNvPr id="15" name="14 - TextBox"/>
          <p:cNvSpPr txBox="1"/>
          <p:nvPr/>
        </p:nvSpPr>
        <p:spPr>
          <a:xfrm>
            <a:off x="123023" y="263569"/>
            <a:ext cx="2236959" cy="307777"/>
          </a:xfrm>
          <a:prstGeom prst="rect">
            <a:avLst/>
          </a:prstGeom>
          <a:noFill/>
        </p:spPr>
        <p:txBody>
          <a:bodyPr wrap="none" rtlCol="0">
            <a:spAutoFit/>
          </a:bodyPr>
          <a:lstStyle/>
          <a:p>
            <a:r>
              <a:rPr lang="en-US" sz="1400" dirty="0" smtClean="0">
                <a:solidFill>
                  <a:schemeClr val="bg1"/>
                </a:solidFill>
                <a:latin typeface="Arial Black" pitchFamily="34" charset="0"/>
              </a:rPr>
              <a:t>Hurricanes &amp; storms</a:t>
            </a:r>
            <a:endParaRPr lang="el-GR" sz="1400" dirty="0">
              <a:solidFill>
                <a:schemeClr val="bg1"/>
              </a:solidFill>
              <a:latin typeface="Arial Black" pitchFamily="34" charset="0"/>
            </a:endParaRPr>
          </a:p>
        </p:txBody>
      </p:sp>
      <p:sp>
        <p:nvSpPr>
          <p:cNvPr id="27" name="26 - Ελεύθερη σχεδίαση"/>
          <p:cNvSpPr/>
          <p:nvPr/>
        </p:nvSpPr>
        <p:spPr>
          <a:xfrm>
            <a:off x="1364056" y="3342238"/>
            <a:ext cx="1418376" cy="577912"/>
          </a:xfrm>
          <a:custGeom>
            <a:avLst/>
            <a:gdLst>
              <a:gd name="connsiteX0" fmla="*/ 482851 w 1418376"/>
              <a:gd name="connsiteY0" fmla="*/ 297255 h 577912"/>
              <a:gd name="connsiteX1" fmla="*/ 890257 w 1418376"/>
              <a:gd name="connsiteY1" fmla="*/ 387790 h 577912"/>
              <a:gd name="connsiteX2" fmla="*/ 1361037 w 1418376"/>
              <a:gd name="connsiteY2" fmla="*/ 261041 h 577912"/>
              <a:gd name="connsiteX3" fmla="*/ 1234289 w 1418376"/>
              <a:gd name="connsiteY3" fmla="*/ 98079 h 577912"/>
              <a:gd name="connsiteX4" fmla="*/ 473797 w 1418376"/>
              <a:gd name="connsiteY4" fmla="*/ 43758 h 577912"/>
              <a:gd name="connsiteX5" fmla="*/ 48285 w 1418376"/>
              <a:gd name="connsiteY5" fmla="*/ 360629 h 577912"/>
              <a:gd name="connsiteX6" fmla="*/ 184087 w 1418376"/>
              <a:gd name="connsiteY6" fmla="*/ 577912 h 5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376" h="577912">
                <a:moveTo>
                  <a:pt x="482851" y="297255"/>
                </a:moveTo>
                <a:cubicBezTo>
                  <a:pt x="613372" y="345540"/>
                  <a:pt x="743893" y="393826"/>
                  <a:pt x="890257" y="387790"/>
                </a:cubicBezTo>
                <a:cubicBezTo>
                  <a:pt x="1036621" y="381754"/>
                  <a:pt x="1303698" y="309326"/>
                  <a:pt x="1361037" y="261041"/>
                </a:cubicBezTo>
                <a:cubicBezTo>
                  <a:pt x="1418376" y="212756"/>
                  <a:pt x="1382162" y="134293"/>
                  <a:pt x="1234289" y="98079"/>
                </a:cubicBezTo>
                <a:cubicBezTo>
                  <a:pt x="1086416" y="61865"/>
                  <a:pt x="671464" y="0"/>
                  <a:pt x="473797" y="43758"/>
                </a:cubicBezTo>
                <a:cubicBezTo>
                  <a:pt x="276130" y="87516"/>
                  <a:pt x="96570" y="271603"/>
                  <a:pt x="48285" y="360629"/>
                </a:cubicBezTo>
                <a:cubicBezTo>
                  <a:pt x="0" y="449655"/>
                  <a:pt x="92043" y="513783"/>
                  <a:pt x="184087" y="577912"/>
                </a:cubicBezTo>
              </a:path>
            </a:pathLst>
          </a:cu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nvGrpSpPr>
          <p:cNvPr id="29" name="28 - Ομάδα"/>
          <p:cNvGrpSpPr/>
          <p:nvPr/>
        </p:nvGrpSpPr>
        <p:grpSpPr>
          <a:xfrm>
            <a:off x="2934988" y="2043097"/>
            <a:ext cx="6096000" cy="4572000"/>
            <a:chOff x="2934988" y="2043097"/>
            <a:chExt cx="6096000" cy="4572000"/>
          </a:xfrm>
        </p:grpSpPr>
        <p:pic>
          <p:nvPicPr>
            <p:cNvPr id="110594" name="Picture 2" descr="http://www.zougla.gr/file.ashx?fid=1095543"/>
            <p:cNvPicPr>
              <a:picLocks noChangeAspect="1" noChangeArrowheads="1"/>
            </p:cNvPicPr>
            <p:nvPr/>
          </p:nvPicPr>
          <p:blipFill>
            <a:blip r:embed="rId7" cstate="print"/>
            <a:srcRect/>
            <a:stretch>
              <a:fillRect/>
            </a:stretch>
          </p:blipFill>
          <p:spPr bwMode="auto">
            <a:xfrm>
              <a:off x="2934988" y="2043097"/>
              <a:ext cx="6096000" cy="4572000"/>
            </a:xfrm>
            <a:prstGeom prst="rect">
              <a:avLst/>
            </a:prstGeom>
            <a:noFill/>
            <a:ln w="38100">
              <a:solidFill>
                <a:srgbClr val="FF0000"/>
              </a:solidFill>
            </a:ln>
          </p:spPr>
        </p:pic>
        <p:pic>
          <p:nvPicPr>
            <p:cNvPr id="110596" name="Picture 4" descr="http://www.zougla.gr/file.ashx?fid=1095544"/>
            <p:cNvPicPr>
              <a:picLocks noChangeAspect="1" noChangeArrowheads="1"/>
            </p:cNvPicPr>
            <p:nvPr/>
          </p:nvPicPr>
          <p:blipFill>
            <a:blip r:embed="rId8" cstate="print"/>
            <a:srcRect/>
            <a:stretch>
              <a:fillRect/>
            </a:stretch>
          </p:blipFill>
          <p:spPr bwMode="auto">
            <a:xfrm>
              <a:off x="6645244" y="2267503"/>
              <a:ext cx="2340478" cy="1316519"/>
            </a:xfrm>
            <a:prstGeom prst="rect">
              <a:avLst/>
            </a:prstGeom>
            <a:noFill/>
          </p:spPr>
        </p:pic>
        <p:sp>
          <p:nvSpPr>
            <p:cNvPr id="28" name="27 - TextBox"/>
            <p:cNvSpPr txBox="1"/>
            <p:nvPr/>
          </p:nvSpPr>
          <p:spPr>
            <a:xfrm>
              <a:off x="3965441" y="4653479"/>
              <a:ext cx="2572756" cy="954107"/>
            </a:xfrm>
            <a:prstGeom prst="rect">
              <a:avLst/>
            </a:prstGeom>
            <a:noFill/>
          </p:spPr>
          <p:txBody>
            <a:bodyPr wrap="none" rtlCol="0">
              <a:spAutoFit/>
            </a:bodyPr>
            <a:lstStyle/>
            <a:p>
              <a:r>
                <a:rPr lang="en-US" sz="1400" dirty="0" smtClean="0">
                  <a:solidFill>
                    <a:srgbClr val="FF0000"/>
                  </a:solidFill>
                  <a:latin typeface="Arial Black" pitchFamily="34" charset="0"/>
                </a:rPr>
                <a:t>Sept 2013</a:t>
              </a:r>
            </a:p>
            <a:p>
              <a:r>
                <a:rPr lang="en-US" sz="1400" dirty="0" smtClean="0">
                  <a:solidFill>
                    <a:srgbClr val="FF0000"/>
                  </a:solidFill>
                  <a:latin typeface="Arial Black" pitchFamily="34" charset="0"/>
                </a:rPr>
                <a:t>Mexico</a:t>
              </a:r>
            </a:p>
            <a:p>
              <a:r>
                <a:rPr lang="en-US" sz="1400" dirty="0" smtClean="0">
                  <a:latin typeface="Arial Black" pitchFamily="34" charset="0"/>
                </a:rPr>
                <a:t>When </a:t>
              </a:r>
              <a:r>
                <a:rPr lang="en-US" sz="1400" u="sng" dirty="0" smtClean="0">
                  <a:latin typeface="Arial Black" pitchFamily="34" charset="0"/>
                </a:rPr>
                <a:t>Ingrid</a:t>
              </a:r>
              <a:r>
                <a:rPr lang="en-US" sz="1400" dirty="0" smtClean="0">
                  <a:latin typeface="Arial Black" pitchFamily="34" charset="0"/>
                </a:rPr>
                <a:t> met </a:t>
              </a:r>
              <a:r>
                <a:rPr lang="en-US" sz="1400" u="sng" dirty="0" smtClean="0">
                  <a:latin typeface="Arial Black" pitchFamily="34" charset="0"/>
                </a:rPr>
                <a:t>Manuel</a:t>
              </a:r>
            </a:p>
            <a:p>
              <a:r>
                <a:rPr lang="en-US" sz="1400" dirty="0" smtClean="0">
                  <a:solidFill>
                    <a:srgbClr val="FF0000"/>
                  </a:solidFill>
                  <a:latin typeface="Arial Narrow"/>
                </a:rPr>
                <a:t>►</a:t>
              </a:r>
              <a:r>
                <a:rPr lang="en-US" sz="1400" dirty="0" smtClean="0">
                  <a:latin typeface="Arial Black" pitchFamily="34" charset="0"/>
                </a:rPr>
                <a:t>17 dead</a:t>
              </a:r>
              <a:endParaRPr lang="el-GR" sz="1400" dirty="0">
                <a:latin typeface="Arial Black" pitchFamily="34" charset="0"/>
              </a:endParaRPr>
            </a:p>
          </p:txBody>
        </p:sp>
      </p:grpSp>
      <p:grpSp>
        <p:nvGrpSpPr>
          <p:cNvPr id="14" name="13 - Ομάδα"/>
          <p:cNvGrpSpPr/>
          <p:nvPr/>
        </p:nvGrpSpPr>
        <p:grpSpPr>
          <a:xfrm>
            <a:off x="594134" y="1826585"/>
            <a:ext cx="4584449" cy="4619484"/>
            <a:chOff x="114300" y="930290"/>
            <a:chExt cx="4584449" cy="4619484"/>
          </a:xfrm>
        </p:grpSpPr>
        <p:pic>
          <p:nvPicPr>
            <p:cNvPr id="21" name="Picture 4" descr="http://fm.cnbc.com/applications/cnbc.com/staticcontent/img/header-bg.jpg"/>
            <p:cNvPicPr>
              <a:picLocks noChangeAspect="1" noChangeArrowheads="1"/>
            </p:cNvPicPr>
            <p:nvPr/>
          </p:nvPicPr>
          <p:blipFill>
            <a:blip r:embed="rId9" cstate="print"/>
            <a:srcRect/>
            <a:stretch>
              <a:fillRect/>
            </a:stretch>
          </p:blipFill>
          <p:spPr bwMode="auto">
            <a:xfrm>
              <a:off x="114301" y="930290"/>
              <a:ext cx="4584448" cy="554478"/>
            </a:xfrm>
            <a:prstGeom prst="rect">
              <a:avLst/>
            </a:prstGeom>
            <a:noFill/>
          </p:spPr>
        </p:pic>
        <p:pic>
          <p:nvPicPr>
            <p:cNvPr id="22" name="Picture 2" descr="CNBC"/>
            <p:cNvPicPr>
              <a:picLocks noChangeAspect="1" noChangeArrowheads="1"/>
            </p:cNvPicPr>
            <p:nvPr/>
          </p:nvPicPr>
          <p:blipFill>
            <a:blip r:embed="rId10" cstate="print"/>
            <a:srcRect/>
            <a:stretch>
              <a:fillRect/>
            </a:stretch>
          </p:blipFill>
          <p:spPr bwMode="auto">
            <a:xfrm>
              <a:off x="327591" y="1019661"/>
              <a:ext cx="1800225" cy="466726"/>
            </a:xfrm>
            <a:prstGeom prst="rect">
              <a:avLst/>
            </a:prstGeom>
            <a:noFill/>
          </p:spPr>
        </p:pic>
        <p:sp>
          <p:nvSpPr>
            <p:cNvPr id="23" name="Rectangle 5"/>
            <p:cNvSpPr>
              <a:spLocks noChangeArrowheads="1"/>
            </p:cNvSpPr>
            <p:nvPr/>
          </p:nvSpPr>
          <p:spPr bwMode="auto">
            <a:xfrm>
              <a:off x="114300" y="1580424"/>
              <a:ext cx="4502967" cy="393954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err="1" smtClean="0">
                  <a:ln>
                    <a:noFill/>
                  </a:ln>
                  <a:solidFill>
                    <a:srgbClr val="FF0000"/>
                  </a:solidFill>
                  <a:effectLst/>
                  <a:latin typeface="Arial Black" pitchFamily="34" charset="0"/>
                  <a:cs typeface="Arial" charset="0"/>
                </a:rPr>
                <a:t>Increased</a:t>
              </a:r>
              <a:r>
                <a:rPr kumimoji="0" lang="el-GR" sz="1600" b="1" i="0" u="none" strike="noStrike" cap="none" normalizeH="0" baseline="0" dirty="0" smtClean="0">
                  <a:ln>
                    <a:noFill/>
                  </a:ln>
                  <a:solidFill>
                    <a:srgbClr val="FF0000"/>
                  </a:solidFill>
                  <a:effectLst/>
                  <a:latin typeface="Arial Black" pitchFamily="34" charset="0"/>
                  <a:cs typeface="Arial" charset="0"/>
                </a:rPr>
                <a:t> </a:t>
              </a:r>
              <a:r>
                <a:rPr kumimoji="0" lang="el-GR" sz="1600" b="1" i="0" u="none" strike="noStrike" cap="none" normalizeH="0" baseline="0" dirty="0" err="1" smtClean="0">
                  <a:ln>
                    <a:noFill/>
                  </a:ln>
                  <a:solidFill>
                    <a:srgbClr val="FF0000"/>
                  </a:solidFill>
                  <a:effectLst/>
                  <a:latin typeface="Arial Black" pitchFamily="34" charset="0"/>
                  <a:cs typeface="Arial" charset="0"/>
                </a:rPr>
                <a:t>flooding</a:t>
              </a:r>
              <a:r>
                <a:rPr kumimoji="0" lang="el-GR" sz="1600" b="1" i="0" u="none" strike="noStrike" cap="none" normalizeH="0" baseline="0" dirty="0" smtClean="0">
                  <a:ln>
                    <a:noFill/>
                  </a:ln>
                  <a:solidFill>
                    <a:srgbClr val="FF0000"/>
                  </a:solidFill>
                  <a:effectLst/>
                  <a:latin typeface="Arial Black" pitchFamily="34" charset="0"/>
                  <a:cs typeface="Arial" charset="0"/>
                </a:rPr>
                <a:t> </a:t>
              </a:r>
              <a:r>
                <a:rPr kumimoji="0" lang="el-GR" sz="1600" b="1" i="0" u="none" strike="noStrike" cap="none" normalizeH="0" baseline="0" dirty="0" err="1" smtClean="0">
                  <a:ln>
                    <a:noFill/>
                  </a:ln>
                  <a:solidFill>
                    <a:srgbClr val="FF0000"/>
                  </a:solidFill>
                  <a:effectLst/>
                  <a:latin typeface="Arial Black" pitchFamily="34" charset="0"/>
                  <a:cs typeface="Arial" charset="0"/>
                </a:rPr>
                <a:t>may</a:t>
              </a:r>
              <a:r>
                <a:rPr kumimoji="0" lang="el-GR" sz="1600" b="1" i="0" u="none" strike="noStrike" cap="none" normalizeH="0" baseline="0" dirty="0" smtClean="0">
                  <a:ln>
                    <a:noFill/>
                  </a:ln>
                  <a:solidFill>
                    <a:srgbClr val="FF0000"/>
                  </a:solidFill>
                  <a:effectLst/>
                  <a:latin typeface="Arial Black" pitchFamily="34" charset="0"/>
                  <a:cs typeface="Arial" charset="0"/>
                </a:rPr>
                <a:t> </a:t>
              </a:r>
              <a:r>
                <a:rPr kumimoji="0" lang="el-GR" sz="1600" b="1" i="0" u="none" strike="noStrike" cap="none" normalizeH="0" baseline="0" dirty="0" err="1" smtClean="0">
                  <a:ln>
                    <a:noFill/>
                  </a:ln>
                  <a:solidFill>
                    <a:srgbClr val="FF0000"/>
                  </a:solidFill>
                  <a:effectLst/>
                  <a:latin typeface="Arial Black" pitchFamily="34" charset="0"/>
                  <a:cs typeface="Arial" charset="0"/>
                </a:rPr>
                <a:t>cost</a:t>
              </a:r>
              <a:r>
                <a:rPr kumimoji="0" lang="el-GR" sz="1600" b="1" i="0" u="none" strike="noStrike" cap="none" normalizeH="0" baseline="0" dirty="0" smtClean="0">
                  <a:ln>
                    <a:noFill/>
                  </a:ln>
                  <a:solidFill>
                    <a:srgbClr val="FF0000"/>
                  </a:solidFill>
                  <a:effectLst/>
                  <a:latin typeface="Arial Black" pitchFamily="34" charset="0"/>
                  <a:cs typeface="Arial" charset="0"/>
                </a:rPr>
                <a:t> </a:t>
              </a:r>
              <a:r>
                <a:rPr kumimoji="0" lang="el-GR" sz="1600" b="1" i="0" u="none" strike="noStrike" cap="none" normalizeH="0" baseline="0" dirty="0" err="1" smtClean="0">
                  <a:ln>
                    <a:noFill/>
                  </a:ln>
                  <a:solidFill>
                    <a:srgbClr val="FF0000"/>
                  </a:solidFill>
                  <a:effectLst/>
                  <a:latin typeface="Arial Black" pitchFamily="34" charset="0"/>
                  <a:cs typeface="Arial" charset="0"/>
                </a:rPr>
                <a:t>the</a:t>
              </a:r>
              <a:r>
                <a:rPr kumimoji="0" lang="el-GR" sz="1600" b="1" i="0" u="none" strike="noStrike" cap="none" normalizeH="0" baseline="0" dirty="0" smtClean="0">
                  <a:ln>
                    <a:noFill/>
                  </a:ln>
                  <a:solidFill>
                    <a:srgbClr val="FF0000"/>
                  </a:solidFill>
                  <a:effectLst/>
                  <a:latin typeface="Arial Black" pitchFamily="34" charset="0"/>
                  <a:cs typeface="Arial" charset="0"/>
                </a:rPr>
                <a:t> </a:t>
              </a:r>
              <a:r>
                <a:rPr kumimoji="0" lang="el-GR" sz="1600" b="1" i="0" u="none" strike="noStrike" cap="none" normalizeH="0" baseline="0" dirty="0" err="1" smtClean="0">
                  <a:ln>
                    <a:noFill/>
                  </a:ln>
                  <a:solidFill>
                    <a:srgbClr val="FF0000"/>
                  </a:solidFill>
                  <a:effectLst/>
                  <a:latin typeface="Arial Black" pitchFamily="34" charset="0"/>
                  <a:cs typeface="Arial" charset="0"/>
                </a:rPr>
                <a:t>world</a:t>
              </a:r>
              <a:r>
                <a:rPr kumimoji="0" lang="el-GR" sz="1600" b="1" i="0" u="none" strike="noStrike" cap="none" normalizeH="0" baseline="0" dirty="0" smtClean="0">
                  <a:ln>
                    <a:noFill/>
                  </a:ln>
                  <a:solidFill>
                    <a:srgbClr val="FF0000"/>
                  </a:solidFill>
                  <a:effectLst/>
                  <a:latin typeface="Arial Black" pitchFamily="34" charset="0"/>
                  <a:cs typeface="Arial" charset="0"/>
                </a:rPr>
                <a:t> $1 </a:t>
              </a:r>
              <a:r>
                <a:rPr kumimoji="0" lang="el-GR" sz="1600" b="1" i="0" u="none" strike="noStrike" cap="none" normalizeH="0" baseline="0" dirty="0" err="1" smtClean="0">
                  <a:ln>
                    <a:noFill/>
                  </a:ln>
                  <a:solidFill>
                    <a:srgbClr val="FF0000"/>
                  </a:solidFill>
                  <a:effectLst/>
                  <a:latin typeface="Arial Black" pitchFamily="34" charset="0"/>
                  <a:cs typeface="Arial" charset="0"/>
                </a:rPr>
                <a:t>trillion</a:t>
              </a:r>
              <a:r>
                <a:rPr kumimoji="0" lang="el-GR" sz="1600" b="1" i="0" u="none" strike="noStrike" cap="none" normalizeH="0" baseline="0" dirty="0" smtClean="0">
                  <a:ln>
                    <a:noFill/>
                  </a:ln>
                  <a:solidFill>
                    <a:srgbClr val="FF0000"/>
                  </a:solidFill>
                  <a:effectLst/>
                  <a:latin typeface="Arial Black" pitchFamily="34" charset="0"/>
                  <a:cs typeface="Arial" charset="0"/>
                </a:rPr>
                <a:t> </a:t>
              </a:r>
              <a:r>
                <a:rPr kumimoji="0" lang="el-GR" sz="1600" b="1" i="0" u="none" strike="noStrike" cap="none" normalizeH="0" baseline="0" dirty="0" err="1" smtClean="0">
                  <a:ln>
                    <a:noFill/>
                  </a:ln>
                  <a:solidFill>
                    <a:srgbClr val="FF0000"/>
                  </a:solidFill>
                  <a:effectLst/>
                  <a:latin typeface="Arial Black" pitchFamily="34" charset="0"/>
                  <a:cs typeface="Arial" charset="0"/>
                </a:rPr>
                <a:t>by</a:t>
              </a:r>
              <a:r>
                <a:rPr kumimoji="0" lang="el-GR" sz="1600" b="1" i="0" u="none" strike="noStrike" cap="none" normalizeH="0" baseline="0" dirty="0" smtClean="0">
                  <a:ln>
                    <a:noFill/>
                  </a:ln>
                  <a:solidFill>
                    <a:srgbClr val="FF0000"/>
                  </a:solidFill>
                  <a:effectLst/>
                  <a:latin typeface="Arial Black" pitchFamily="34" charset="0"/>
                  <a:cs typeface="Arial" charset="0"/>
                </a:rPr>
                <a:t> 2050</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Narrow" pitchFamily="34"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100" b="0" i="0" u="none" strike="noStrike" cap="none" normalizeH="0" baseline="0" dirty="0" err="1" smtClean="0">
                  <a:ln>
                    <a:noFill/>
                  </a:ln>
                  <a:solidFill>
                    <a:schemeClr val="tx1"/>
                  </a:solidFill>
                  <a:effectLst/>
                  <a:latin typeface="Arial Narrow" pitchFamily="34" charset="0"/>
                  <a:cs typeface="Arial" charset="0"/>
                </a:rPr>
                <a:t>Published</a:t>
              </a:r>
              <a:r>
                <a:rPr kumimoji="0" lang="el-GR" sz="1100" b="0" i="0" u="none" strike="noStrike" cap="none" normalizeH="0" baseline="0" dirty="0" smtClean="0">
                  <a:ln>
                    <a:noFill/>
                  </a:ln>
                  <a:solidFill>
                    <a:schemeClr val="tx1"/>
                  </a:solidFill>
                  <a:effectLst/>
                  <a:latin typeface="Arial Narrow" pitchFamily="34" charset="0"/>
                  <a:cs typeface="Arial" charset="0"/>
                </a:rPr>
                <a:t>: </a:t>
              </a:r>
              <a:r>
                <a:rPr kumimoji="0" lang="el-GR" sz="1100" b="0" i="0" u="none" strike="noStrike" cap="none" normalizeH="0" baseline="0" dirty="0" err="1" smtClean="0">
                  <a:ln>
                    <a:noFill/>
                  </a:ln>
                  <a:solidFill>
                    <a:schemeClr val="tx1"/>
                  </a:solidFill>
                  <a:effectLst/>
                  <a:latin typeface="Arial Narrow" pitchFamily="34" charset="0"/>
                  <a:cs typeface="Arial" charset="0"/>
                </a:rPr>
                <a:t>Monday</a:t>
              </a:r>
              <a:r>
                <a:rPr kumimoji="0" lang="el-GR" sz="1100" b="0" i="0" u="none" strike="noStrike" cap="none" normalizeH="0" baseline="0" dirty="0" smtClean="0">
                  <a:ln>
                    <a:noFill/>
                  </a:ln>
                  <a:solidFill>
                    <a:schemeClr val="tx1"/>
                  </a:solidFill>
                  <a:effectLst/>
                  <a:latin typeface="Arial Narrow" pitchFamily="34" charset="0"/>
                  <a:cs typeface="Arial" charset="0"/>
                </a:rPr>
                <a:t>, 19 </a:t>
              </a:r>
              <a:r>
                <a:rPr kumimoji="0" lang="el-GR" sz="1100" b="0" i="0" u="none" strike="noStrike" cap="none" normalizeH="0" baseline="0" dirty="0" err="1" smtClean="0">
                  <a:ln>
                    <a:noFill/>
                  </a:ln>
                  <a:solidFill>
                    <a:schemeClr val="tx1"/>
                  </a:solidFill>
                  <a:effectLst/>
                  <a:latin typeface="Arial Narrow" pitchFamily="34" charset="0"/>
                  <a:cs typeface="Arial" charset="0"/>
                </a:rPr>
                <a:t>Aug</a:t>
              </a:r>
              <a:r>
                <a:rPr kumimoji="0" lang="el-GR" sz="1100" b="0" i="0" u="none" strike="noStrike" cap="none" normalizeH="0" baseline="0" dirty="0" smtClean="0">
                  <a:ln>
                    <a:noFill/>
                  </a:ln>
                  <a:solidFill>
                    <a:schemeClr val="tx1"/>
                  </a:solidFill>
                  <a:effectLst/>
                  <a:latin typeface="Arial Narrow" pitchFamily="34" charset="0"/>
                  <a:cs typeface="Arial" charset="0"/>
                </a:rPr>
                <a:t> 2013 | 4:23 AM ET</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100" b="0" i="0" u="none" strike="noStrike" cap="none" normalizeH="0" baseline="0" dirty="0" err="1" smtClean="0">
                  <a:ln>
                    <a:noFill/>
                  </a:ln>
                  <a:solidFill>
                    <a:schemeClr val="tx1"/>
                  </a:solidFill>
                  <a:effectLst/>
                  <a:latin typeface="Arial Narrow" pitchFamily="34" charset="0"/>
                  <a:cs typeface="Arial" charset="0"/>
                </a:rPr>
                <a:t>By</a:t>
              </a:r>
              <a:r>
                <a:rPr kumimoji="0" lang="el-GR" sz="1100" b="0" i="0" u="none" strike="noStrike" cap="none" normalizeH="0" baseline="0" dirty="0" smtClean="0">
                  <a:ln>
                    <a:noFill/>
                  </a:ln>
                  <a:solidFill>
                    <a:schemeClr val="tx1"/>
                  </a:solidFill>
                  <a:effectLst/>
                  <a:latin typeface="Arial Narrow" pitchFamily="34" charset="0"/>
                  <a:cs typeface="Arial" charset="0"/>
                </a:rPr>
                <a:t>: </a:t>
              </a:r>
              <a:r>
                <a:rPr kumimoji="0" lang="el-GR" sz="1100" b="0" i="0" u="none" strike="noStrike" cap="none" normalizeH="0" baseline="0" dirty="0" err="1" smtClean="0">
                  <a:ln>
                    <a:noFill/>
                  </a:ln>
                  <a:solidFill>
                    <a:schemeClr val="tx1"/>
                  </a:solidFill>
                  <a:effectLst/>
                  <a:latin typeface="Arial Narrow" pitchFamily="34" charset="0"/>
                  <a:cs typeface="Arial" charset="0"/>
                </a:rPr>
                <a:t>John</a:t>
              </a:r>
              <a:r>
                <a:rPr kumimoji="0" lang="el-GR" sz="1100" b="0" i="0" u="none" strike="noStrike" cap="none" normalizeH="0" baseline="0" dirty="0" smtClean="0">
                  <a:ln>
                    <a:noFill/>
                  </a:ln>
                  <a:solidFill>
                    <a:schemeClr val="tx1"/>
                  </a:solidFill>
                  <a:effectLst/>
                  <a:latin typeface="Arial Narrow" pitchFamily="34" charset="0"/>
                  <a:cs typeface="Arial" charset="0"/>
                </a:rPr>
                <a:t> </a:t>
              </a:r>
              <a:r>
                <a:rPr kumimoji="0" lang="el-GR" sz="1100" b="0" i="0" u="none" strike="noStrike" cap="none" normalizeH="0" baseline="0" dirty="0" err="1" smtClean="0">
                  <a:ln>
                    <a:noFill/>
                  </a:ln>
                  <a:solidFill>
                    <a:schemeClr val="tx1"/>
                  </a:solidFill>
                  <a:effectLst/>
                  <a:latin typeface="Arial Narrow" pitchFamily="34" charset="0"/>
                  <a:cs typeface="Arial" charset="0"/>
                </a:rPr>
                <a:t>Roach</a:t>
              </a:r>
              <a:r>
                <a:rPr kumimoji="0" lang="el-GR" sz="1100" b="0" i="0" u="none" strike="noStrike" cap="none" normalizeH="0" baseline="0" dirty="0" smtClean="0">
                  <a:ln>
                    <a:noFill/>
                  </a:ln>
                  <a:solidFill>
                    <a:schemeClr val="tx1"/>
                  </a:solidFill>
                  <a:effectLst/>
                  <a:latin typeface="Arial Narrow" pitchFamily="34"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Narrow" pitchFamily="34"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smtClean="0">
                <a:latin typeface="Arial Narrow" pitchFamily="34"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dirty="0" err="1" smtClean="0">
                  <a:ln>
                    <a:noFill/>
                  </a:ln>
                  <a:solidFill>
                    <a:schemeClr val="tx1"/>
                  </a:solidFill>
                  <a:effectLst/>
                  <a:latin typeface="Arial Narrow" pitchFamily="34" charset="0"/>
                  <a:cs typeface="Arial" charset="0"/>
                </a:rPr>
                <a:t>Flood</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damage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in</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the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world's</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major</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coastal</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cities</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may</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top</a:t>
              </a:r>
              <a:r>
                <a:rPr kumimoji="0" lang="el-GR" sz="1400" b="0" i="0" u="none" strike="noStrike" cap="none" normalizeH="0" baseline="0" dirty="0" smtClean="0">
                  <a:ln>
                    <a:noFill/>
                  </a:ln>
                  <a:solidFill>
                    <a:schemeClr val="tx1"/>
                  </a:solidFill>
                  <a:effectLst/>
                  <a:latin typeface="Arial Narrow" pitchFamily="34" charset="0"/>
                  <a:cs typeface="Arial" charset="0"/>
                </a:rPr>
                <a:t> $1 </a:t>
              </a:r>
              <a:r>
                <a:rPr kumimoji="0" lang="el-GR" sz="1400" b="0" i="0" u="none" strike="noStrike" cap="none" normalizeH="0" baseline="0" dirty="0" err="1" smtClean="0">
                  <a:ln>
                    <a:noFill/>
                  </a:ln>
                  <a:solidFill>
                    <a:schemeClr val="tx1"/>
                  </a:solidFill>
                  <a:effectLst/>
                  <a:latin typeface="Arial Narrow" pitchFamily="34" charset="0"/>
                  <a:cs typeface="Arial" charset="0"/>
                </a:rPr>
                <a:t>trillion</a:t>
              </a:r>
              <a:r>
                <a:rPr kumimoji="0" lang="el-GR" sz="1400" b="0" i="0" u="none" strike="noStrike" cap="none" normalizeH="0" baseline="0" dirty="0" smtClean="0">
                  <a:ln>
                    <a:noFill/>
                  </a:ln>
                  <a:solidFill>
                    <a:schemeClr val="tx1"/>
                  </a:solidFill>
                  <a:effectLst/>
                  <a:latin typeface="Arial Narrow" pitchFamily="34" charset="0"/>
                  <a:cs typeface="Arial" charset="0"/>
                </a:rPr>
                <a:t> a </a:t>
              </a:r>
              <a:r>
                <a:rPr kumimoji="0" lang="el-GR" sz="1400" b="0" i="0" u="none" strike="noStrike" cap="none" normalizeH="0" baseline="0" dirty="0" err="1" smtClean="0">
                  <a:ln>
                    <a:noFill/>
                  </a:ln>
                  <a:solidFill>
                    <a:schemeClr val="tx1"/>
                  </a:solidFill>
                  <a:effectLst/>
                  <a:latin typeface="Arial Narrow" pitchFamily="34" charset="0"/>
                  <a:cs typeface="Arial" charset="0"/>
                </a:rPr>
                <a:t>year</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by</a:t>
              </a:r>
              <a:r>
                <a:rPr kumimoji="0" lang="el-GR" sz="1400" b="0" i="0" u="none" strike="noStrike" cap="none" normalizeH="0" baseline="0" dirty="0" smtClean="0">
                  <a:ln>
                    <a:noFill/>
                  </a:ln>
                  <a:solidFill>
                    <a:schemeClr val="tx1"/>
                  </a:solidFill>
                  <a:effectLst/>
                  <a:latin typeface="Arial Narrow" pitchFamily="34" charset="0"/>
                  <a:cs typeface="Arial" charset="0"/>
                </a:rPr>
                <a:t> 2050 </a:t>
              </a:r>
              <a:r>
                <a:rPr kumimoji="0" lang="el-GR" sz="1400" b="0" i="0" u="none" strike="noStrike" cap="none" normalizeH="0" baseline="0" dirty="0" err="1" smtClean="0">
                  <a:ln>
                    <a:noFill/>
                  </a:ln>
                  <a:solidFill>
                    <a:schemeClr val="tx1"/>
                  </a:solidFill>
                  <a:effectLst/>
                  <a:latin typeface="Arial Narrow" pitchFamily="34" charset="0"/>
                  <a:cs typeface="Arial" charset="0"/>
                </a:rPr>
                <a:t>due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to</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rising</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seas</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and</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subsiding</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land</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according</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to</a:t>
              </a:r>
              <a:r>
                <a:rPr kumimoji="0" lang="el-GR" sz="1400" b="0" i="0" u="none" strike="noStrike" cap="none" normalizeH="0" baseline="0" dirty="0" smtClean="0">
                  <a:ln>
                    <a:noFill/>
                  </a:ln>
                  <a:solidFill>
                    <a:schemeClr val="tx1"/>
                  </a:solidFill>
                  <a:effectLst/>
                  <a:latin typeface="Arial Narrow" pitchFamily="34" charset="0"/>
                  <a:cs typeface="Arial" charset="0"/>
                </a:rPr>
                <a:t> a </a:t>
              </a:r>
              <a:r>
                <a:rPr kumimoji="0" lang="el-GR" sz="1400" b="0" i="0" u="none" strike="noStrike" cap="none" normalizeH="0" baseline="0" dirty="0" err="1" smtClean="0">
                  <a:ln>
                    <a:noFill/>
                  </a:ln>
                  <a:solidFill>
                    <a:schemeClr val="tx1"/>
                  </a:solidFill>
                  <a:effectLst/>
                  <a:latin typeface="Arial Narrow" pitchFamily="34" charset="0"/>
                  <a:cs typeface="Arial" charset="0"/>
                </a:rPr>
                <a:t>new</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study</a:t>
              </a:r>
              <a:r>
                <a:rPr kumimoji="0" lang="el-GR" sz="1400" b="0" i="0" u="none" strike="noStrike" cap="none" normalizeH="0" baseline="0" dirty="0" smtClean="0">
                  <a:ln>
                    <a:noFill/>
                  </a:ln>
                  <a:solidFill>
                    <a:schemeClr val="tx1"/>
                  </a:solidFill>
                  <a:effectLst/>
                  <a:latin typeface="Arial Narrow" pitchFamily="34" charset="0"/>
                  <a:cs typeface="Arial"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dirty="0" err="1" smtClean="0">
                  <a:ln>
                    <a:noFill/>
                  </a:ln>
                  <a:solidFill>
                    <a:schemeClr val="tx1"/>
                  </a:solidFill>
                  <a:effectLst/>
                  <a:latin typeface="Arial Narrow" pitchFamily="34" charset="0"/>
                  <a:cs typeface="Arial" charset="0"/>
                </a:rPr>
                <a:t>The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startling</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figure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is</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not</a:t>
              </a:r>
              <a:r>
                <a:rPr kumimoji="0" lang="el-GR" sz="1400" b="0" i="0" u="none" strike="noStrike" cap="none" normalizeH="0" baseline="0" dirty="0" smtClean="0">
                  <a:ln>
                    <a:noFill/>
                  </a:ln>
                  <a:solidFill>
                    <a:schemeClr val="tx1"/>
                  </a:solidFill>
                  <a:effectLst/>
                  <a:latin typeface="Arial Narrow" pitchFamily="34" charset="0"/>
                  <a:cs typeface="Arial" charset="0"/>
                </a:rPr>
                <a:t> a </a:t>
              </a:r>
              <a:r>
                <a:rPr kumimoji="0" lang="el-GR" sz="1400" b="0" i="0" u="none" strike="noStrike" cap="none" normalizeH="0" baseline="0" dirty="0" err="1" smtClean="0">
                  <a:ln>
                    <a:noFill/>
                  </a:ln>
                  <a:solidFill>
                    <a:schemeClr val="tx1"/>
                  </a:solidFill>
                  <a:effectLst/>
                  <a:latin typeface="Arial Narrow" pitchFamily="34" charset="0"/>
                  <a:cs typeface="Arial" charset="0"/>
                </a:rPr>
                <a:t>forecast</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or</a:t>
              </a:r>
              <a:r>
                <a:rPr kumimoji="0" lang="el-GR" sz="1400" b="0" i="0" u="none" strike="noStrike" cap="none" normalizeH="0" baseline="0" dirty="0" smtClean="0">
                  <a:ln>
                    <a:noFill/>
                  </a:ln>
                  <a:solidFill>
                    <a:schemeClr val="tx1"/>
                  </a:solidFill>
                  <a:effectLst/>
                  <a:latin typeface="Arial Narrow" pitchFamily="34" charset="0"/>
                  <a:cs typeface="Arial" charset="0"/>
                </a:rPr>
                <a:t> a </a:t>
              </a:r>
              <a:r>
                <a:rPr kumimoji="0" lang="el-GR" sz="1400" b="0" i="0" u="none" strike="noStrike" cap="none" normalizeH="0" baseline="0" dirty="0" err="1" smtClean="0">
                  <a:ln>
                    <a:noFill/>
                  </a:ln>
                  <a:solidFill>
                    <a:schemeClr val="tx1"/>
                  </a:solidFill>
                  <a:effectLst/>
                  <a:latin typeface="Arial Narrow" pitchFamily="34" charset="0"/>
                  <a:cs typeface="Arial" charset="0"/>
                </a:rPr>
                <a:t>prediction</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but</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rather</a:t>
              </a:r>
              <a:r>
                <a:rPr kumimoji="0" lang="el-GR" sz="1400" b="0" i="0" u="none" strike="noStrike" cap="none" normalizeH="0" baseline="0" dirty="0" smtClean="0">
                  <a:ln>
                    <a:noFill/>
                  </a:ln>
                  <a:solidFill>
                    <a:schemeClr val="tx1"/>
                  </a:solidFill>
                  <a:effectLst/>
                  <a:latin typeface="Arial Narrow" pitchFamily="34" charset="0"/>
                  <a:cs typeface="Arial" charset="0"/>
                </a:rPr>
                <a:t> a </a:t>
              </a:r>
              <a:r>
                <a:rPr kumimoji="0" lang="el-GR" sz="1400" b="0" i="0" u="none" strike="noStrike" cap="none" normalizeH="0" baseline="0" dirty="0" err="1" smtClean="0">
                  <a:ln>
                    <a:noFill/>
                  </a:ln>
                  <a:solidFill>
                    <a:schemeClr val="tx1"/>
                  </a:solidFill>
                  <a:effectLst/>
                  <a:latin typeface="Arial Narrow" pitchFamily="34" charset="0"/>
                  <a:cs typeface="Arial" charset="0"/>
                </a:rPr>
                <a:t>means</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to</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show</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that</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not</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to</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adapt</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and</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not</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to</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improve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protection</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is</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impossible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1" i="0" u="none" strike="noStrike" cap="none" normalizeH="0" baseline="0" dirty="0" err="1" smtClean="0">
                  <a:ln>
                    <a:noFill/>
                  </a:ln>
                  <a:solidFill>
                    <a:schemeClr val="tx1"/>
                  </a:solidFill>
                  <a:effectLst/>
                  <a:latin typeface="Arial Narrow" pitchFamily="34" charset="0"/>
                  <a:cs typeface="Arial" charset="0"/>
                </a:rPr>
                <a:t>Stéphane</a:t>
              </a:r>
              <a:r>
                <a:rPr kumimoji="0" lang="el-GR" sz="1400" b="1" i="0" u="none" strike="noStrike" cap="none" normalizeH="0" baseline="0" dirty="0" smtClean="0">
                  <a:ln>
                    <a:noFill/>
                  </a:ln>
                  <a:solidFill>
                    <a:schemeClr val="tx1"/>
                  </a:solidFill>
                  <a:effectLst/>
                  <a:latin typeface="Arial Narrow" pitchFamily="34" charset="0"/>
                  <a:cs typeface="Arial" charset="0"/>
                </a:rPr>
                <a:t> </a:t>
              </a:r>
              <a:r>
                <a:rPr kumimoji="0" lang="el-GR" sz="1400" b="1" i="0" u="none" strike="noStrike" cap="none" normalizeH="0" baseline="0" dirty="0" err="1" smtClean="0">
                  <a:ln>
                    <a:noFill/>
                  </a:ln>
                  <a:solidFill>
                    <a:schemeClr val="tx1"/>
                  </a:solidFill>
                  <a:effectLst/>
                  <a:latin typeface="Arial Narrow" pitchFamily="34" charset="0"/>
                  <a:cs typeface="Arial" charset="0"/>
                </a:rPr>
                <a:t>Hallegatte</a:t>
              </a:r>
              <a:r>
                <a:rPr kumimoji="0" lang="el-GR" sz="1400" b="0" i="0" u="none" strike="noStrike" cap="none" normalizeH="0" baseline="0" dirty="0" smtClean="0">
                  <a:ln>
                    <a:noFill/>
                  </a:ln>
                  <a:solidFill>
                    <a:schemeClr val="tx1"/>
                  </a:solidFill>
                  <a:effectLst/>
                  <a:latin typeface="Arial Narrow" pitchFamily="34" charset="0"/>
                  <a:cs typeface="Arial" charset="0"/>
                </a:rPr>
                <a:t>, a </a:t>
              </a:r>
              <a:r>
                <a:rPr kumimoji="0" lang="el-GR" sz="1400" b="0" i="0" u="none" strike="noStrike" cap="none" normalizeH="0" baseline="0" dirty="0" err="1" smtClean="0">
                  <a:ln>
                    <a:noFill/>
                  </a:ln>
                  <a:solidFill>
                    <a:schemeClr val="tx1"/>
                  </a:solidFill>
                  <a:effectLst/>
                  <a:latin typeface="Arial Narrow" pitchFamily="34" charset="0"/>
                  <a:cs typeface="Arial" charset="0"/>
                </a:rPr>
                <a:t>senior</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economist</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with</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the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1" i="0" u="none" strike="noStrike" cap="none" normalizeH="0" baseline="0" dirty="0" err="1" smtClean="0">
                  <a:ln>
                    <a:noFill/>
                  </a:ln>
                  <a:solidFill>
                    <a:srgbClr val="FF0000"/>
                  </a:solidFill>
                  <a:effectLst/>
                  <a:latin typeface="Arial Narrow" pitchFamily="34" charset="0"/>
                  <a:cs typeface="Arial" charset="0"/>
                </a:rPr>
                <a:t>World</a:t>
              </a:r>
              <a:r>
                <a:rPr kumimoji="0" lang="el-GR" sz="1400" b="1" i="0" u="none" strike="noStrike" cap="none" normalizeH="0" baseline="0" dirty="0" smtClean="0">
                  <a:ln>
                    <a:noFill/>
                  </a:ln>
                  <a:solidFill>
                    <a:srgbClr val="FF0000"/>
                  </a:solidFill>
                  <a:effectLst/>
                  <a:latin typeface="Arial Narrow" pitchFamily="34" charset="0"/>
                  <a:cs typeface="Arial" charset="0"/>
                </a:rPr>
                <a:t> </a:t>
              </a:r>
              <a:r>
                <a:rPr kumimoji="0" lang="el-GR" sz="1400" b="1" i="0" u="none" strike="noStrike" cap="none" normalizeH="0" baseline="0" dirty="0" err="1" smtClean="0">
                  <a:ln>
                    <a:noFill/>
                  </a:ln>
                  <a:solidFill>
                    <a:srgbClr val="FF0000"/>
                  </a:solidFill>
                  <a:effectLst/>
                  <a:latin typeface="Arial Narrow" pitchFamily="34" charset="0"/>
                  <a:cs typeface="Arial" charset="0"/>
                </a:rPr>
                <a:t>Bank</a:t>
              </a:r>
              <a:r>
                <a:rPr kumimoji="0" lang="el-GR" sz="1400" b="1" i="0" u="none" strike="noStrike" cap="none" normalizeH="0" baseline="0" dirty="0" smtClean="0">
                  <a:ln>
                    <a:noFill/>
                  </a:ln>
                  <a:solidFill>
                    <a:srgbClr val="FF0000"/>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in</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Washington</a:t>
              </a:r>
              <a:r>
                <a:rPr kumimoji="0" lang="el-GR" sz="1400" b="0" i="0" u="none" strike="noStrike" cap="none" normalizeH="0" baseline="0" dirty="0" smtClean="0">
                  <a:ln>
                    <a:noFill/>
                  </a:ln>
                  <a:solidFill>
                    <a:schemeClr val="tx1"/>
                  </a:solidFill>
                  <a:effectLst/>
                  <a:latin typeface="Arial Narrow" pitchFamily="34" charset="0"/>
                  <a:cs typeface="Arial" charset="0"/>
                </a:rPr>
                <a:t>, D.C., </a:t>
              </a:r>
              <a:r>
                <a:rPr kumimoji="0" lang="el-GR" sz="1400" b="0" i="0" u="none" strike="noStrike" cap="none" normalizeH="0" baseline="0" dirty="0" err="1" smtClean="0">
                  <a:ln>
                    <a:noFill/>
                  </a:ln>
                  <a:solidFill>
                    <a:schemeClr val="tx1"/>
                  </a:solidFill>
                  <a:effectLst/>
                  <a:latin typeface="Arial Narrow" pitchFamily="34" charset="0"/>
                  <a:cs typeface="Arial" charset="0"/>
                </a:rPr>
                <a:t>and</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the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study's</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lead</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author</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told</a:t>
              </a:r>
              <a:r>
                <a:rPr kumimoji="0" lang="el-GR" sz="1400" b="0" i="0" u="none" strike="noStrike" cap="none" normalizeH="0" baseline="0" dirty="0" smtClean="0">
                  <a:ln>
                    <a:noFill/>
                  </a:ln>
                  <a:solidFill>
                    <a:schemeClr val="tx1"/>
                  </a:solidFill>
                  <a:effectLst/>
                  <a:latin typeface="Arial Narrow" pitchFamily="34" charset="0"/>
                  <a:cs typeface="Arial" charset="0"/>
                </a:rPr>
                <a:t> NBC </a:t>
              </a:r>
              <a:r>
                <a:rPr kumimoji="0" lang="el-GR" sz="1400" b="0" i="0" u="none" strike="noStrike" cap="none" normalizeH="0" baseline="0" dirty="0" err="1" smtClean="0">
                  <a:ln>
                    <a:noFill/>
                  </a:ln>
                  <a:solidFill>
                    <a:schemeClr val="tx1"/>
                  </a:solidFill>
                  <a:effectLst/>
                  <a:latin typeface="Arial Narrow" pitchFamily="34" charset="0"/>
                  <a:cs typeface="Arial" charset="0"/>
                </a:rPr>
                <a:t>News</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We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have</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to</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do</a:t>
              </a:r>
              <a:r>
                <a:rPr kumimoji="0" lang="el-GR" sz="1400" b="0" i="0" u="none" strike="noStrike" cap="none" normalizeH="0" baseline="0" dirty="0" smtClean="0">
                  <a:ln>
                    <a:noFill/>
                  </a:ln>
                  <a:solidFill>
                    <a:schemeClr val="tx1"/>
                  </a:solidFill>
                  <a:effectLst/>
                  <a:latin typeface="Arial Narrow" pitchFamily="34" charset="0"/>
                  <a:cs typeface="Arial" charset="0"/>
                </a:rPr>
                <a:t> </a:t>
              </a:r>
              <a:r>
                <a:rPr kumimoji="0" lang="el-GR" sz="1400" b="0" i="0" u="none" strike="noStrike" cap="none" normalizeH="0" baseline="0" dirty="0" err="1" smtClean="0">
                  <a:ln>
                    <a:noFill/>
                  </a:ln>
                  <a:solidFill>
                    <a:schemeClr val="tx1"/>
                  </a:solidFill>
                  <a:effectLst/>
                  <a:latin typeface="Arial Narrow" pitchFamily="34" charset="0"/>
                  <a:cs typeface="Arial" charset="0"/>
                </a:rPr>
                <a:t>something</a:t>
              </a:r>
              <a:r>
                <a:rPr kumimoji="0" lang="el-GR" sz="1400" b="0" i="0" u="none" strike="noStrike" cap="none" normalizeH="0" baseline="0" dirty="0" smtClean="0">
                  <a:ln>
                    <a:noFill/>
                  </a:ln>
                  <a:solidFill>
                    <a:schemeClr val="tx1"/>
                  </a:solidFill>
                  <a:effectLst/>
                  <a:latin typeface="Arial Narrow" pitchFamily="34" charset="0"/>
                  <a:cs typeface="Arial" charset="0"/>
                </a:rPr>
                <a:t>." </a:t>
              </a:r>
              <a:endParaRPr kumimoji="0" lang="en-US" sz="1400" b="0" i="0" u="none" strike="noStrike" cap="none" normalizeH="0" baseline="0" dirty="0" smtClean="0">
                <a:ln>
                  <a:noFill/>
                </a:ln>
                <a:solidFill>
                  <a:schemeClr val="tx1"/>
                </a:solidFill>
                <a:effectLst/>
                <a:latin typeface="Arial Narrow" pitchFamily="34"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cs typeface="Arial" charset="0"/>
              </a:endParaRPr>
            </a:p>
            <a:p>
              <a:pPr lvl="0" algn="r" eaLnBrk="0" fontAlgn="base" hangingPunct="0">
                <a:spcBef>
                  <a:spcPct val="0"/>
                </a:spcBef>
                <a:spcAft>
                  <a:spcPct val="0"/>
                </a:spcAft>
              </a:pPr>
              <a:r>
                <a:rPr lang="en-US" sz="1000" dirty="0" smtClean="0">
                  <a:latin typeface="Arial Narrow" pitchFamily="34" charset="0"/>
                  <a:cs typeface="Arial" charset="0"/>
                </a:rPr>
                <a:t>http://www.cnbc.com/id/100970937</a:t>
              </a:r>
              <a:endParaRPr kumimoji="0" lang="el-GR" sz="1000" b="0" i="0" u="none" strike="noStrike" cap="none" normalizeH="0" baseline="0" dirty="0" smtClean="0">
                <a:ln>
                  <a:noFill/>
                </a:ln>
                <a:solidFill>
                  <a:schemeClr val="tx1"/>
                </a:solidFill>
                <a:effectLst/>
                <a:latin typeface="Arial Narrow" pitchFamily="34" charset="0"/>
                <a:cs typeface="Arial" charset="0"/>
              </a:endParaRPr>
            </a:p>
          </p:txBody>
        </p:sp>
        <p:pic>
          <p:nvPicPr>
            <p:cNvPr id="24" name="Picture 6" descr="http://fm.cnbc.com/applications/cnbc.com/resources/img/editorial/2013/04/23/100664450-167002119.240x160.jpg?v=1366723896"/>
            <p:cNvPicPr>
              <a:picLocks noChangeAspect="1" noChangeArrowheads="1"/>
            </p:cNvPicPr>
            <p:nvPr/>
          </p:nvPicPr>
          <p:blipFill>
            <a:blip r:embed="rId11" cstate="print"/>
            <a:srcRect/>
            <a:stretch>
              <a:fillRect/>
            </a:stretch>
          </p:blipFill>
          <p:spPr bwMode="auto">
            <a:xfrm>
              <a:off x="2788467" y="2085425"/>
              <a:ext cx="1832965" cy="1173823"/>
            </a:xfrm>
            <a:prstGeom prst="rect">
              <a:avLst/>
            </a:prstGeom>
            <a:noFill/>
          </p:spPr>
        </p:pic>
        <p:sp>
          <p:nvSpPr>
            <p:cNvPr id="25" name="24 - Ορθογώνιο"/>
            <p:cNvSpPr/>
            <p:nvPr/>
          </p:nvSpPr>
          <p:spPr>
            <a:xfrm>
              <a:off x="114300" y="941560"/>
              <a:ext cx="4566342" cy="460821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6" name="15 - Ομάδα"/>
          <p:cNvGrpSpPr/>
          <p:nvPr/>
        </p:nvGrpSpPr>
        <p:grpSpPr>
          <a:xfrm>
            <a:off x="3587539" y="977863"/>
            <a:ext cx="947697" cy="1659118"/>
            <a:chOff x="4804359" y="2874768"/>
            <a:chExt cx="947697" cy="1659118"/>
          </a:xfrm>
        </p:grpSpPr>
        <p:grpSp>
          <p:nvGrpSpPr>
            <p:cNvPr id="17" name="9 - Ομάδα"/>
            <p:cNvGrpSpPr/>
            <p:nvPr/>
          </p:nvGrpSpPr>
          <p:grpSpPr>
            <a:xfrm>
              <a:off x="5092180" y="2874768"/>
              <a:ext cx="659876" cy="1659118"/>
              <a:chOff x="2092751" y="885711"/>
              <a:chExt cx="659876" cy="1659118"/>
            </a:xfrm>
          </p:grpSpPr>
          <p:pic>
            <p:nvPicPr>
              <p:cNvPr id="19" name="Picture 2" descr="http://britrish.files.wordpress.com/2011/10/traffic_lights_3_states.png?w=604"/>
              <p:cNvPicPr>
                <a:picLocks noChangeAspect="1" noChangeArrowheads="1"/>
              </p:cNvPicPr>
              <p:nvPr/>
            </p:nvPicPr>
            <p:blipFill>
              <a:blip r:embed="rId12" cstate="print"/>
              <a:srcRect l="66800" t="4849" r="6555" b="25476"/>
              <a:stretch>
                <a:fillRect/>
              </a:stretch>
            </p:blipFill>
            <p:spPr bwMode="auto">
              <a:xfrm>
                <a:off x="2092751" y="885711"/>
                <a:ext cx="659876" cy="1659118"/>
              </a:xfrm>
              <a:prstGeom prst="rect">
                <a:avLst/>
              </a:prstGeom>
              <a:noFill/>
            </p:spPr>
          </p:pic>
          <p:sp>
            <p:nvSpPr>
              <p:cNvPr id="20" name="19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8" name="17 - TextBox"/>
            <p:cNvSpPr txBox="1"/>
            <p:nvPr/>
          </p:nvSpPr>
          <p:spPr>
            <a:xfrm rot="16200000">
              <a:off x="4205926" y="350153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8" name="Picture 4" descr="File:May 20, 2013 Moore, Oklahoma tornado.JPG"/>
          <p:cNvPicPr>
            <a:picLocks noChangeAspect="1" noChangeArrowheads="1"/>
          </p:cNvPicPr>
          <p:nvPr/>
        </p:nvPicPr>
        <p:blipFill>
          <a:blip r:embed="rId2" cstate="print"/>
          <a:srcRect/>
          <a:stretch>
            <a:fillRect/>
          </a:stretch>
        </p:blipFill>
        <p:spPr bwMode="auto">
          <a:xfrm>
            <a:off x="0" y="1004935"/>
            <a:ext cx="9144000" cy="5853065"/>
          </a:xfrm>
          <a:prstGeom prst="rect">
            <a:avLst/>
          </a:prstGeom>
          <a:noFill/>
        </p:spPr>
      </p:pic>
      <p:sp>
        <p:nvSpPr>
          <p:cNvPr id="2" name="1 - TextBox"/>
          <p:cNvSpPr txBox="1"/>
          <p:nvPr/>
        </p:nvSpPr>
        <p:spPr>
          <a:xfrm>
            <a:off x="123023" y="263569"/>
            <a:ext cx="1221745" cy="307777"/>
          </a:xfrm>
          <a:prstGeom prst="rect">
            <a:avLst/>
          </a:prstGeom>
          <a:noFill/>
        </p:spPr>
        <p:txBody>
          <a:bodyPr wrap="none" rtlCol="0">
            <a:spAutoFit/>
          </a:bodyPr>
          <a:lstStyle/>
          <a:p>
            <a:r>
              <a:rPr lang="en-US" sz="1400" dirty="0" smtClean="0">
                <a:solidFill>
                  <a:schemeClr val="bg1"/>
                </a:solidFill>
                <a:latin typeface="Arial Black" pitchFamily="34" charset="0"/>
              </a:rPr>
              <a:t>Tornadoes</a:t>
            </a:r>
            <a:endParaRPr lang="el-GR" sz="1400" dirty="0">
              <a:solidFill>
                <a:schemeClr val="bg1"/>
              </a:solidFill>
              <a:latin typeface="Arial Black" pitchFamily="34" charset="0"/>
            </a:endParaRPr>
          </a:p>
        </p:txBody>
      </p:sp>
      <p:pic>
        <p:nvPicPr>
          <p:cNvPr id="1026" name="Picture 2" descr="http://upload.wikimedia.org/wikipedia/commons/thumb/e/ed/NWS_2013_Moore_radar_loop.gif/220px-NWS_2013_Moore_radar_loop.gif"/>
          <p:cNvPicPr>
            <a:picLocks noChangeAspect="1" noChangeArrowheads="1" noCrop="1"/>
          </p:cNvPicPr>
          <p:nvPr/>
        </p:nvPicPr>
        <p:blipFill>
          <a:blip r:embed="rId3" cstate="print"/>
          <a:srcRect/>
          <a:stretch>
            <a:fillRect/>
          </a:stretch>
        </p:blipFill>
        <p:spPr bwMode="auto">
          <a:xfrm>
            <a:off x="6963778" y="1111728"/>
            <a:ext cx="2095500" cy="1476375"/>
          </a:xfrm>
          <a:prstGeom prst="rect">
            <a:avLst/>
          </a:prstGeom>
          <a:noFill/>
        </p:spPr>
      </p:pic>
      <p:pic>
        <p:nvPicPr>
          <p:cNvPr id="1030" name="Picture 6" descr="File:Aerial view of 2013 Moore tornado damage.jpg"/>
          <p:cNvPicPr>
            <a:picLocks noChangeAspect="1" noChangeArrowheads="1"/>
          </p:cNvPicPr>
          <p:nvPr/>
        </p:nvPicPr>
        <p:blipFill>
          <a:blip r:embed="rId4" cstate="print"/>
          <a:srcRect/>
          <a:stretch>
            <a:fillRect/>
          </a:stretch>
        </p:blipFill>
        <p:spPr bwMode="auto">
          <a:xfrm>
            <a:off x="5422617" y="4327556"/>
            <a:ext cx="3605132" cy="2401919"/>
          </a:xfrm>
          <a:prstGeom prst="rect">
            <a:avLst/>
          </a:prstGeom>
          <a:noFill/>
          <a:ln w="28575">
            <a:solidFill>
              <a:srgbClr val="FFFF00"/>
            </a:solidFill>
          </a:ln>
        </p:spPr>
      </p:pic>
      <p:sp>
        <p:nvSpPr>
          <p:cNvPr id="6" name="5 - Ορθογώνιο"/>
          <p:cNvSpPr/>
          <p:nvPr/>
        </p:nvSpPr>
        <p:spPr>
          <a:xfrm>
            <a:off x="122222" y="689711"/>
            <a:ext cx="4572000" cy="2800767"/>
          </a:xfrm>
          <a:prstGeom prst="rect">
            <a:avLst/>
          </a:prstGeom>
        </p:spPr>
        <p:txBody>
          <a:bodyPr>
            <a:spAutoFit/>
          </a:bodyPr>
          <a:lstStyle/>
          <a:p>
            <a:r>
              <a:rPr lang="en-US" sz="1600" b="1" dirty="0" smtClean="0">
                <a:latin typeface="Arial Narrow" pitchFamily="34" charset="0"/>
              </a:rPr>
              <a:t>May 2013 Moore tornado</a:t>
            </a:r>
          </a:p>
          <a:p>
            <a:endParaRPr lang="en-US" sz="1600" b="1" dirty="0" smtClean="0">
              <a:latin typeface="Arial Narrow" pitchFamily="34" charset="0"/>
            </a:endParaRPr>
          </a:p>
          <a:p>
            <a:r>
              <a:rPr lang="en-US" sz="1600" b="1" dirty="0" smtClean="0">
                <a:solidFill>
                  <a:srgbClr val="FF0000"/>
                </a:solidFill>
                <a:latin typeface="Arial Narrow" pitchFamily="34" charset="0"/>
              </a:rPr>
              <a:t>Moore, Oklahoma</a:t>
            </a:r>
          </a:p>
          <a:p>
            <a:r>
              <a:rPr lang="en-US" sz="1600" b="1" dirty="0" smtClean="0">
                <a:latin typeface="Arial Narrow" pitchFamily="34" charset="0"/>
              </a:rPr>
              <a:t>Wind velocity: </a:t>
            </a:r>
            <a:r>
              <a:rPr lang="en-US" sz="1600" dirty="0" smtClean="0">
                <a:latin typeface="Arial Narrow" pitchFamily="34" charset="0"/>
              </a:rPr>
              <a:t>210 mph (340 km/h)</a:t>
            </a:r>
          </a:p>
          <a:p>
            <a:r>
              <a:rPr lang="en-US" sz="1600" b="1" dirty="0" smtClean="0">
                <a:latin typeface="Arial Narrow" pitchFamily="34" charset="0"/>
              </a:rPr>
              <a:t>Width: </a:t>
            </a:r>
            <a:r>
              <a:rPr lang="en-US" sz="1600" dirty="0" smtClean="0">
                <a:latin typeface="Arial Narrow" pitchFamily="34" charset="0"/>
              </a:rPr>
              <a:t>1.3 miles (2.1 km)</a:t>
            </a:r>
          </a:p>
          <a:p>
            <a:r>
              <a:rPr lang="en-US" sz="1600" b="1" dirty="0" smtClean="0">
                <a:latin typeface="Arial Narrow" pitchFamily="34" charset="0"/>
              </a:rPr>
              <a:t>On ground: </a:t>
            </a:r>
            <a:r>
              <a:rPr lang="en-US" sz="1600" dirty="0" smtClean="0">
                <a:latin typeface="Arial Narrow" pitchFamily="34" charset="0"/>
              </a:rPr>
              <a:t>39 min</a:t>
            </a:r>
          </a:p>
          <a:p>
            <a:endParaRPr lang="en-US" sz="1600" dirty="0" smtClean="0">
              <a:latin typeface="Arial Narrow" pitchFamily="34" charset="0"/>
            </a:endParaRPr>
          </a:p>
          <a:p>
            <a:r>
              <a:rPr lang="en-US" sz="1600" b="1" dirty="0" smtClean="0">
                <a:solidFill>
                  <a:srgbClr val="FF0000"/>
                </a:solidFill>
                <a:latin typeface="Arial Narrow" pitchFamily="34" charset="0"/>
              </a:rPr>
              <a:t>Death toll: </a:t>
            </a:r>
            <a:r>
              <a:rPr lang="en-US" sz="1600" b="1" dirty="0" smtClean="0">
                <a:solidFill>
                  <a:schemeClr val="bg1"/>
                </a:solidFill>
                <a:latin typeface="Arial Narrow" pitchFamily="34" charset="0"/>
              </a:rPr>
              <a:t>25</a:t>
            </a:r>
          </a:p>
          <a:p>
            <a:r>
              <a:rPr lang="en-US" sz="1600" b="1" dirty="0" smtClean="0">
                <a:latin typeface="Arial Narrow" pitchFamily="34" charset="0"/>
              </a:rPr>
              <a:t>Injured: </a:t>
            </a:r>
            <a:r>
              <a:rPr lang="en-US" sz="1600" dirty="0" smtClean="0">
                <a:latin typeface="Arial Narrow" pitchFamily="34" charset="0"/>
              </a:rPr>
              <a:t>377</a:t>
            </a:r>
          </a:p>
          <a:p>
            <a:r>
              <a:rPr lang="en-US" sz="1600" b="1" dirty="0" smtClean="0">
                <a:latin typeface="Arial Narrow" pitchFamily="34" charset="0"/>
              </a:rPr>
              <a:t>Homes destroyed: </a:t>
            </a:r>
            <a:r>
              <a:rPr lang="en-US" sz="1600" dirty="0" smtClean="0">
                <a:latin typeface="Arial Narrow" pitchFamily="34" charset="0"/>
              </a:rPr>
              <a:t>1,150 (+ 2 schools)</a:t>
            </a:r>
          </a:p>
          <a:p>
            <a:r>
              <a:rPr lang="en-US" sz="1600" b="1" dirty="0" smtClean="0">
                <a:latin typeface="Arial Narrow" pitchFamily="34" charset="0"/>
              </a:rPr>
              <a:t>Damages: </a:t>
            </a:r>
            <a:r>
              <a:rPr lang="en-US" sz="1600" dirty="0" smtClean="0">
                <a:latin typeface="Arial Narrow" pitchFamily="34" charset="0"/>
              </a:rPr>
              <a:t>$2 billion (estimate)</a:t>
            </a:r>
          </a:p>
        </p:txBody>
      </p:sp>
      <p:pic>
        <p:nvPicPr>
          <p:cNvPr id="1032" name="Picture 8" descr="http://www.myonlinemaps.com/images/oklahoma-map.gif"/>
          <p:cNvPicPr>
            <a:picLocks noChangeAspect="1" noChangeArrowheads="1"/>
          </p:cNvPicPr>
          <p:nvPr/>
        </p:nvPicPr>
        <p:blipFill>
          <a:blip r:embed="rId5" cstate="print"/>
          <a:srcRect/>
          <a:stretch>
            <a:fillRect/>
          </a:stretch>
        </p:blipFill>
        <p:spPr bwMode="auto">
          <a:xfrm>
            <a:off x="6663350" y="2760606"/>
            <a:ext cx="2301247" cy="1491017"/>
          </a:xfrm>
          <a:prstGeom prst="rect">
            <a:avLst/>
          </a:prstGeom>
          <a:noFill/>
        </p:spPr>
      </p:pic>
      <p:pic>
        <p:nvPicPr>
          <p:cNvPr id="1034" name="Picture 10" descr="http://www.artemis.bm/blog/wp-content/uploads/2013/05/moore_tornado_track.png"/>
          <p:cNvPicPr>
            <a:picLocks noChangeAspect="1" noChangeArrowheads="1"/>
          </p:cNvPicPr>
          <p:nvPr/>
        </p:nvPicPr>
        <p:blipFill>
          <a:blip r:embed="rId6" cstate="print"/>
          <a:srcRect/>
          <a:stretch>
            <a:fillRect/>
          </a:stretch>
        </p:blipFill>
        <p:spPr bwMode="auto">
          <a:xfrm>
            <a:off x="1901223" y="4676980"/>
            <a:ext cx="3408692" cy="2045215"/>
          </a:xfrm>
          <a:prstGeom prst="rect">
            <a:avLst/>
          </a:prstGeom>
          <a:noFill/>
          <a:ln w="28575">
            <a:solidFill>
              <a:srgbClr val="FFC000"/>
            </a:solidFill>
          </a:ln>
        </p:spPr>
      </p:pic>
      <p:grpSp>
        <p:nvGrpSpPr>
          <p:cNvPr id="9" name="8 - Ομάδα"/>
          <p:cNvGrpSpPr/>
          <p:nvPr/>
        </p:nvGrpSpPr>
        <p:grpSpPr>
          <a:xfrm>
            <a:off x="454944" y="4946175"/>
            <a:ext cx="947697" cy="1659118"/>
            <a:chOff x="4804359" y="2874768"/>
            <a:chExt cx="947697" cy="1659118"/>
          </a:xfrm>
        </p:grpSpPr>
        <p:grpSp>
          <p:nvGrpSpPr>
            <p:cNvPr id="10" name="9 - Ομάδα"/>
            <p:cNvGrpSpPr/>
            <p:nvPr/>
          </p:nvGrpSpPr>
          <p:grpSpPr>
            <a:xfrm>
              <a:off x="5092180" y="2874768"/>
              <a:ext cx="659876" cy="1659118"/>
              <a:chOff x="2092751" y="885711"/>
              <a:chExt cx="659876" cy="1659118"/>
            </a:xfrm>
          </p:grpSpPr>
          <p:pic>
            <p:nvPicPr>
              <p:cNvPr id="12" name="Picture 2" descr="http://britrish.files.wordpress.com/2011/10/traffic_lights_3_states.png?w=604"/>
              <p:cNvPicPr>
                <a:picLocks noChangeAspect="1" noChangeArrowheads="1"/>
              </p:cNvPicPr>
              <p:nvPr/>
            </p:nvPicPr>
            <p:blipFill>
              <a:blip r:embed="rId7" cstate="print"/>
              <a:srcRect l="66800" t="4849" r="6555" b="25476"/>
              <a:stretch>
                <a:fillRect/>
              </a:stretch>
            </p:blipFill>
            <p:spPr bwMode="auto">
              <a:xfrm>
                <a:off x="2092751" y="885711"/>
                <a:ext cx="659876" cy="1659118"/>
              </a:xfrm>
              <a:prstGeom prst="rect">
                <a:avLst/>
              </a:prstGeom>
              <a:noFill/>
            </p:spPr>
          </p:pic>
          <p:sp>
            <p:nvSpPr>
              <p:cNvPr id="13" name="12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10 - TextBox"/>
            <p:cNvSpPr txBox="1"/>
            <p:nvPr/>
          </p:nvSpPr>
          <p:spPr>
            <a:xfrm rot="16200000">
              <a:off x="4205926" y="350153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16" name="15 - Ομάδα"/>
          <p:cNvGrpSpPr/>
          <p:nvPr/>
        </p:nvGrpSpPr>
        <p:grpSpPr>
          <a:xfrm>
            <a:off x="110310" y="725774"/>
            <a:ext cx="4778564" cy="3429001"/>
            <a:chOff x="255163" y="381739"/>
            <a:chExt cx="4778564" cy="3429001"/>
          </a:xfrm>
        </p:grpSpPr>
        <p:pic>
          <p:nvPicPr>
            <p:cNvPr id="1036" name="Picture 12" descr="http://i.cdn.turner.com/cnn/interactive/2013/05/us/moore-oklahoma-tornado/media/violent-tornadoes.jpg"/>
            <p:cNvPicPr>
              <a:picLocks noChangeAspect="1" noChangeArrowheads="1"/>
            </p:cNvPicPr>
            <p:nvPr/>
          </p:nvPicPr>
          <p:blipFill>
            <a:blip r:embed="rId8" cstate="print"/>
            <a:srcRect r="21611"/>
            <a:stretch>
              <a:fillRect/>
            </a:stretch>
          </p:blipFill>
          <p:spPr bwMode="auto">
            <a:xfrm>
              <a:off x="255163" y="381739"/>
              <a:ext cx="4778564" cy="3429001"/>
            </a:xfrm>
            <a:prstGeom prst="rect">
              <a:avLst/>
            </a:prstGeom>
            <a:noFill/>
            <a:ln>
              <a:solidFill>
                <a:schemeClr val="tx2">
                  <a:lumMod val="75000"/>
                </a:schemeClr>
              </a:solidFill>
            </a:ln>
          </p:spPr>
        </p:pic>
        <p:pic>
          <p:nvPicPr>
            <p:cNvPr id="15" name="Picture 12" descr="http://i.cdn.turner.com/cnn/interactive/2013/05/us/moore-oklahoma-tornado/media/violent-tornadoes.jpg"/>
            <p:cNvPicPr>
              <a:picLocks noChangeAspect="1" noChangeArrowheads="1"/>
            </p:cNvPicPr>
            <p:nvPr/>
          </p:nvPicPr>
          <p:blipFill>
            <a:blip r:embed="rId8" cstate="print"/>
            <a:srcRect l="79601" t="12938" b="1899"/>
            <a:stretch>
              <a:fillRect/>
            </a:stretch>
          </p:blipFill>
          <p:spPr bwMode="auto">
            <a:xfrm>
              <a:off x="325925" y="742384"/>
              <a:ext cx="1243500" cy="2842788"/>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33786" y="263569"/>
            <a:ext cx="1051122" cy="307777"/>
          </a:xfrm>
          <a:prstGeom prst="rect">
            <a:avLst/>
          </a:prstGeom>
          <a:noFill/>
        </p:spPr>
        <p:txBody>
          <a:bodyPr wrap="none" rtlCol="0">
            <a:spAutoFit/>
          </a:bodyPr>
          <a:lstStyle/>
          <a:p>
            <a:r>
              <a:rPr lang="en-US" sz="1400" dirty="0" smtClean="0">
                <a:solidFill>
                  <a:schemeClr val="bg1"/>
                </a:solidFill>
                <a:latin typeface="Arial Black" pitchFamily="34" charset="0"/>
              </a:rPr>
              <a:t>Wildfires</a:t>
            </a:r>
            <a:endParaRPr lang="el-GR" sz="1400" dirty="0">
              <a:solidFill>
                <a:schemeClr val="bg1"/>
              </a:solidFill>
              <a:latin typeface="Arial Black" pitchFamily="34" charset="0"/>
            </a:endParaRPr>
          </a:p>
        </p:txBody>
      </p:sp>
      <p:pic>
        <p:nvPicPr>
          <p:cNvPr id="34820" name="Picture 4" descr="California cedar fire 2003 satellite view"/>
          <p:cNvPicPr>
            <a:picLocks noChangeAspect="1" noChangeArrowheads="1"/>
          </p:cNvPicPr>
          <p:nvPr/>
        </p:nvPicPr>
        <p:blipFill>
          <a:blip r:embed="rId2" cstate="print"/>
          <a:srcRect/>
          <a:stretch>
            <a:fillRect/>
          </a:stretch>
        </p:blipFill>
        <p:spPr bwMode="auto">
          <a:xfrm>
            <a:off x="101258" y="679010"/>
            <a:ext cx="4405912" cy="3459357"/>
          </a:xfrm>
          <a:prstGeom prst="rect">
            <a:avLst/>
          </a:prstGeom>
          <a:noFill/>
        </p:spPr>
      </p:pic>
      <p:sp>
        <p:nvSpPr>
          <p:cNvPr id="5" name="4 - Ορθογώνιο"/>
          <p:cNvSpPr/>
          <p:nvPr/>
        </p:nvSpPr>
        <p:spPr>
          <a:xfrm>
            <a:off x="4623685" y="926628"/>
            <a:ext cx="4393573" cy="2893100"/>
          </a:xfrm>
          <a:prstGeom prst="rect">
            <a:avLst/>
          </a:prstGeom>
        </p:spPr>
        <p:txBody>
          <a:bodyPr wrap="square">
            <a:spAutoFit/>
          </a:bodyPr>
          <a:lstStyle/>
          <a:p>
            <a:r>
              <a:rPr lang="en-US" sz="1400" b="1" dirty="0" smtClean="0">
                <a:solidFill>
                  <a:srgbClr val="FF0000"/>
                </a:solidFill>
                <a:latin typeface="Arial Narrow"/>
              </a:rPr>
              <a:t>◄ </a:t>
            </a:r>
            <a:r>
              <a:rPr lang="en-US" sz="1400" b="1" dirty="0" smtClean="0">
                <a:solidFill>
                  <a:srgbClr val="FF0000"/>
                </a:solidFill>
                <a:latin typeface="Arial Narrow" pitchFamily="34" charset="0"/>
              </a:rPr>
              <a:t>California's Cedar Fire (2003)</a:t>
            </a:r>
          </a:p>
          <a:p>
            <a:endParaRPr lang="en-US" sz="1400" dirty="0" smtClean="0">
              <a:latin typeface="Arial Narrow" pitchFamily="34" charset="0"/>
            </a:endParaRPr>
          </a:p>
          <a:p>
            <a:r>
              <a:rPr lang="en-US" sz="1400" dirty="0" smtClean="0">
                <a:latin typeface="Arial Narrow" pitchFamily="34" charset="0"/>
              </a:rPr>
              <a:t>Dry summers + seasonal gusts (Santa Ana &amp; Diablo winds);</a:t>
            </a:r>
          </a:p>
          <a:p>
            <a:endParaRPr lang="en-US" sz="1400" b="1" dirty="0" smtClean="0">
              <a:solidFill>
                <a:srgbClr val="FF0000"/>
              </a:solidFill>
              <a:latin typeface="Arial Narrow" pitchFamily="34" charset="0"/>
            </a:endParaRPr>
          </a:p>
          <a:p>
            <a:r>
              <a:rPr lang="en-US" sz="1400" b="1" dirty="0" smtClean="0">
                <a:solidFill>
                  <a:srgbClr val="FF0000"/>
                </a:solidFill>
                <a:latin typeface="Arial Narrow" pitchFamily="34" charset="0"/>
              </a:rPr>
              <a:t>Ignition point: </a:t>
            </a:r>
            <a:r>
              <a:rPr lang="en-US" sz="1400" dirty="0" smtClean="0">
                <a:latin typeface="Arial Narrow" pitchFamily="34" charset="0"/>
              </a:rPr>
              <a:t>Began after a lost hunter lit a small signal fire</a:t>
            </a:r>
          </a:p>
          <a:p>
            <a:r>
              <a:rPr lang="en-US" sz="1400" dirty="0" smtClean="0">
                <a:latin typeface="Arial Narrow" pitchFamily="34" charset="0"/>
              </a:rPr>
              <a:t>                         in the Cleveland National Forest, just 25 miles </a:t>
            </a:r>
          </a:p>
          <a:p>
            <a:r>
              <a:rPr lang="en-US" sz="1400" dirty="0" smtClean="0">
                <a:latin typeface="Arial Narrow" pitchFamily="34" charset="0"/>
              </a:rPr>
              <a:t>                         from San Diego</a:t>
            </a:r>
          </a:p>
          <a:p>
            <a:endParaRPr lang="en-US" sz="1400" dirty="0" smtClean="0">
              <a:latin typeface="Arial Narrow" pitchFamily="34" charset="0"/>
            </a:endParaRPr>
          </a:p>
          <a:p>
            <a:r>
              <a:rPr lang="en-US" sz="1400" b="1" dirty="0" smtClean="0">
                <a:latin typeface="Arial Narrow" pitchFamily="34" charset="0"/>
              </a:rPr>
              <a:t>Damage: &gt; 280,000 acres</a:t>
            </a:r>
          </a:p>
          <a:p>
            <a:r>
              <a:rPr lang="en-US" sz="1400" dirty="0" smtClean="0">
                <a:latin typeface="Arial Narrow" pitchFamily="34" charset="0"/>
              </a:rPr>
              <a:t>                      </a:t>
            </a:r>
            <a:r>
              <a:rPr lang="en-US" sz="1400" dirty="0" smtClean="0">
                <a:latin typeface="Arial Narrow" pitchFamily="34" charset="0"/>
                <a:sym typeface="Wingdings"/>
              </a:rPr>
              <a:t> ~</a:t>
            </a:r>
            <a:r>
              <a:rPr lang="en-US" sz="1400" dirty="0" smtClean="0">
                <a:latin typeface="Arial Narrow" pitchFamily="34" charset="0"/>
              </a:rPr>
              <a:t>30,000 within the city limits of San Diego</a:t>
            </a:r>
          </a:p>
          <a:p>
            <a:endParaRPr lang="en-US" sz="1400" dirty="0" smtClean="0">
              <a:latin typeface="Arial Narrow" pitchFamily="34" charset="0"/>
            </a:endParaRPr>
          </a:p>
          <a:p>
            <a:r>
              <a:rPr lang="en-US" sz="1400" dirty="0" smtClean="0">
                <a:latin typeface="Arial Narrow" pitchFamily="34" charset="0"/>
              </a:rPr>
              <a:t>The </a:t>
            </a:r>
            <a:r>
              <a:rPr lang="en-US" sz="1400" b="1" dirty="0" smtClean="0">
                <a:solidFill>
                  <a:srgbClr val="FF0000"/>
                </a:solidFill>
                <a:latin typeface="Arial Narrow" pitchFamily="34" charset="0"/>
              </a:rPr>
              <a:t>largest single fire </a:t>
            </a:r>
            <a:r>
              <a:rPr lang="en-US" sz="1400" dirty="0" smtClean="0">
                <a:latin typeface="Arial Narrow" pitchFamily="34" charset="0"/>
              </a:rPr>
              <a:t>in California's recorded history.</a:t>
            </a:r>
          </a:p>
          <a:p>
            <a:endParaRPr lang="el-GR" sz="1400" dirty="0">
              <a:latin typeface="Arial Narrow" pitchFamily="34" charset="0"/>
            </a:endParaRPr>
          </a:p>
        </p:txBody>
      </p:sp>
      <p:sp>
        <p:nvSpPr>
          <p:cNvPr id="6" name="5 - Ορθογώνιο"/>
          <p:cNvSpPr/>
          <p:nvPr/>
        </p:nvSpPr>
        <p:spPr>
          <a:xfrm>
            <a:off x="114300" y="4494038"/>
            <a:ext cx="4572000" cy="2031325"/>
          </a:xfrm>
          <a:prstGeom prst="rect">
            <a:avLst/>
          </a:prstGeom>
        </p:spPr>
        <p:txBody>
          <a:bodyPr>
            <a:spAutoFit/>
          </a:bodyPr>
          <a:lstStyle/>
          <a:p>
            <a:r>
              <a:rPr lang="en-US" sz="1400" b="1" dirty="0" smtClean="0">
                <a:solidFill>
                  <a:srgbClr val="FF0000"/>
                </a:solidFill>
                <a:latin typeface="Arial Narrow" pitchFamily="34" charset="0"/>
              </a:rPr>
              <a:t>California’s 2007 Fires</a:t>
            </a:r>
          </a:p>
          <a:p>
            <a:endParaRPr lang="en-US" sz="1400" b="1" dirty="0" smtClean="0">
              <a:solidFill>
                <a:srgbClr val="FF0000"/>
              </a:solidFill>
              <a:latin typeface="Arial Narrow" pitchFamily="34" charset="0"/>
            </a:endParaRPr>
          </a:p>
          <a:p>
            <a:r>
              <a:rPr lang="en-US" sz="1400" b="1" dirty="0" smtClean="0">
                <a:latin typeface="Arial Narrow" pitchFamily="34" charset="0"/>
              </a:rPr>
              <a:t>Displaced: </a:t>
            </a:r>
            <a:r>
              <a:rPr lang="en-US" sz="1400" dirty="0" smtClean="0">
                <a:latin typeface="Arial Narrow" pitchFamily="34" charset="0"/>
              </a:rPr>
              <a:t>nearly </a:t>
            </a:r>
            <a:r>
              <a:rPr lang="en-US" sz="1400" b="1" dirty="0" smtClean="0">
                <a:solidFill>
                  <a:srgbClr val="FF0000"/>
                </a:solidFill>
                <a:latin typeface="Arial Narrow" pitchFamily="34" charset="0"/>
              </a:rPr>
              <a:t>1 million </a:t>
            </a:r>
            <a:r>
              <a:rPr lang="en-US" sz="1400" b="1" dirty="0" smtClean="0">
                <a:latin typeface="Arial Narrow" pitchFamily="34" charset="0"/>
              </a:rPr>
              <a:t>people</a:t>
            </a:r>
          </a:p>
          <a:p>
            <a:endParaRPr lang="en-US" sz="1400" dirty="0" smtClean="0">
              <a:latin typeface="Arial Narrow" pitchFamily="34" charset="0"/>
            </a:endParaRPr>
          </a:p>
          <a:p>
            <a:r>
              <a:rPr lang="en-US" sz="1400" dirty="0" smtClean="0">
                <a:latin typeface="Arial Narrow" pitchFamily="34" charset="0"/>
              </a:rPr>
              <a:t>Razed at least </a:t>
            </a:r>
            <a:r>
              <a:rPr lang="en-US" sz="1400" b="1" dirty="0" smtClean="0">
                <a:solidFill>
                  <a:srgbClr val="FF0000"/>
                </a:solidFill>
                <a:latin typeface="Arial Narrow" pitchFamily="34" charset="0"/>
              </a:rPr>
              <a:t>1,500 homes </a:t>
            </a:r>
            <a:r>
              <a:rPr lang="en-US" sz="1400" dirty="0" smtClean="0">
                <a:latin typeface="Arial Narrow" pitchFamily="34" charset="0"/>
              </a:rPr>
              <a:t>in the San Diego area alone;</a:t>
            </a:r>
          </a:p>
          <a:p>
            <a:endParaRPr lang="en-US" sz="1400" b="1" dirty="0" smtClean="0">
              <a:latin typeface="Arial Narrow" pitchFamily="34" charset="0"/>
            </a:endParaRPr>
          </a:p>
          <a:p>
            <a:r>
              <a:rPr lang="en-US" sz="1400" b="1" dirty="0" smtClean="0">
                <a:latin typeface="Arial Narrow" pitchFamily="34" charset="0"/>
              </a:rPr>
              <a:t>Area covered: &gt;500,000 acres</a:t>
            </a:r>
          </a:p>
          <a:p>
            <a:r>
              <a:rPr lang="en-US" sz="1400" dirty="0" smtClean="0">
                <a:latin typeface="Arial Narrow" pitchFamily="34" charset="0"/>
              </a:rPr>
              <a:t>                               </a:t>
            </a:r>
            <a:r>
              <a:rPr lang="en-US" sz="1400" dirty="0" smtClean="0">
                <a:latin typeface="Arial Narrow" pitchFamily="34" charset="0"/>
                <a:sym typeface="Wingdings"/>
              </a:rPr>
              <a:t> </a:t>
            </a:r>
            <a:r>
              <a:rPr lang="en-US" sz="1400" dirty="0" smtClean="0">
                <a:latin typeface="Arial Narrow" pitchFamily="34" charset="0"/>
              </a:rPr>
              <a:t>from Santa Barbara County to the U.S.-</a:t>
            </a:r>
          </a:p>
          <a:p>
            <a:r>
              <a:rPr lang="en-US" sz="1400" dirty="0" smtClean="0">
                <a:latin typeface="Arial Narrow" pitchFamily="34" charset="0"/>
              </a:rPr>
              <a:t>                                    Mexico border.</a:t>
            </a:r>
            <a:endParaRPr lang="el-GR" sz="1400" dirty="0">
              <a:latin typeface="Arial Narrow" pitchFamily="34" charset="0"/>
            </a:endParaRPr>
          </a:p>
        </p:txBody>
      </p:sp>
      <p:pic>
        <p:nvPicPr>
          <p:cNvPr id="34822" name="Picture 6" descr="Fire on Mount Miguel in San Diego County on Oct. 23, 2007."/>
          <p:cNvPicPr>
            <a:picLocks noChangeAspect="1" noChangeArrowheads="1"/>
          </p:cNvPicPr>
          <p:nvPr/>
        </p:nvPicPr>
        <p:blipFill>
          <a:blip r:embed="rId3" cstate="print"/>
          <a:srcRect/>
          <a:stretch>
            <a:fillRect/>
          </a:stretch>
        </p:blipFill>
        <p:spPr bwMode="auto">
          <a:xfrm>
            <a:off x="4445246" y="3820561"/>
            <a:ext cx="4609801" cy="2928283"/>
          </a:xfrm>
          <a:prstGeom prst="rect">
            <a:avLst/>
          </a:prstGeom>
          <a:noFill/>
        </p:spPr>
      </p:pic>
      <p:pic>
        <p:nvPicPr>
          <p:cNvPr id="34818" name="Picture 2" descr="http://www.wfas.net/images/firedanger/fd_cls_f.png"/>
          <p:cNvPicPr>
            <a:picLocks noChangeAspect="1" noChangeArrowheads="1"/>
          </p:cNvPicPr>
          <p:nvPr/>
        </p:nvPicPr>
        <p:blipFill>
          <a:blip r:embed="rId4" cstate="print"/>
          <a:srcRect/>
          <a:stretch>
            <a:fillRect/>
          </a:stretch>
        </p:blipFill>
        <p:spPr bwMode="auto">
          <a:xfrm>
            <a:off x="2431368" y="1808407"/>
            <a:ext cx="4219687" cy="3142761"/>
          </a:xfrm>
          <a:prstGeom prst="rect">
            <a:avLst/>
          </a:prstGeom>
          <a:noFill/>
        </p:spPr>
      </p:pic>
      <p:grpSp>
        <p:nvGrpSpPr>
          <p:cNvPr id="11" name="10 - Ομάδα"/>
          <p:cNvGrpSpPr/>
          <p:nvPr/>
        </p:nvGrpSpPr>
        <p:grpSpPr>
          <a:xfrm>
            <a:off x="914400" y="1176950"/>
            <a:ext cx="1294646" cy="651850"/>
            <a:chOff x="914400" y="1176950"/>
            <a:chExt cx="1294646" cy="651850"/>
          </a:xfrm>
        </p:grpSpPr>
        <p:sp>
          <p:nvSpPr>
            <p:cNvPr id="9" name="8 - Επεξήγηση με παραλληλόγραμμο"/>
            <p:cNvSpPr/>
            <p:nvPr/>
          </p:nvSpPr>
          <p:spPr>
            <a:xfrm>
              <a:off x="914400" y="1176950"/>
              <a:ext cx="1294646" cy="651850"/>
            </a:xfrm>
            <a:prstGeom prst="wedgeRectCallout">
              <a:avLst>
                <a:gd name="adj1" fmla="val 103224"/>
                <a:gd name="adj2" fmla="val 28807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8546" name="Picture 2" descr="http://www.sfallstars.com/wp-content/uploads/2013/05/yosemite%20national%20park%20logo%20yosemite-national-park-logo-tvbodg9b.jpg"/>
            <p:cNvPicPr>
              <a:picLocks noChangeAspect="1" noChangeArrowheads="1"/>
            </p:cNvPicPr>
            <p:nvPr/>
          </p:nvPicPr>
          <p:blipFill>
            <a:blip r:embed="rId5" cstate="print"/>
            <a:srcRect/>
            <a:stretch>
              <a:fillRect/>
            </a:stretch>
          </p:blipFill>
          <p:spPr bwMode="auto">
            <a:xfrm>
              <a:off x="986828" y="1267485"/>
              <a:ext cx="1149790" cy="506994"/>
            </a:xfrm>
            <a:prstGeom prst="rect">
              <a:avLst/>
            </a:prstGeom>
            <a:noFill/>
          </p:spPr>
        </p:pic>
      </p:grpSp>
      <p:pic>
        <p:nvPicPr>
          <p:cNvPr id="12" name="Picture 2" descr="Fire graphics"/>
          <p:cNvPicPr>
            <a:picLocks noChangeAspect="1" noChangeArrowheads="1" noCrop="1"/>
          </p:cNvPicPr>
          <p:nvPr/>
        </p:nvPicPr>
        <p:blipFill>
          <a:blip r:embed="rId6" cstate="print"/>
          <a:srcRect/>
          <a:stretch>
            <a:fillRect/>
          </a:stretch>
        </p:blipFill>
        <p:spPr bwMode="auto">
          <a:xfrm>
            <a:off x="1441168" y="995881"/>
            <a:ext cx="206563" cy="351482"/>
          </a:xfrm>
          <a:prstGeom prst="rect">
            <a:avLst/>
          </a:prstGeom>
          <a:noFill/>
        </p:spPr>
      </p:pic>
      <p:sp>
        <p:nvSpPr>
          <p:cNvPr id="13" name="12 - Ορθογώνιο"/>
          <p:cNvSpPr/>
          <p:nvPr/>
        </p:nvSpPr>
        <p:spPr>
          <a:xfrm>
            <a:off x="1063076" y="1743623"/>
            <a:ext cx="111601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#3</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ox(out)">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3796" name="Picture 4" descr="http://pemptousia-2.wpengine.netdna-cdn.com/wp-content/uploads/2011/09/Pirkagies.jpg"/>
          <p:cNvPicPr>
            <a:picLocks noChangeAspect="1" noChangeArrowheads="1"/>
          </p:cNvPicPr>
          <p:nvPr/>
        </p:nvPicPr>
        <p:blipFill>
          <a:blip r:embed="rId2" cstate="print"/>
          <a:srcRect/>
          <a:stretch>
            <a:fillRect/>
          </a:stretch>
        </p:blipFill>
        <p:spPr bwMode="auto">
          <a:xfrm>
            <a:off x="0" y="1027521"/>
            <a:ext cx="9144000" cy="5830479"/>
          </a:xfrm>
          <a:prstGeom prst="rect">
            <a:avLst/>
          </a:prstGeom>
          <a:noFill/>
        </p:spPr>
      </p:pic>
      <p:sp>
        <p:nvSpPr>
          <p:cNvPr id="4" name="3 - TextBox"/>
          <p:cNvSpPr txBox="1"/>
          <p:nvPr/>
        </p:nvSpPr>
        <p:spPr>
          <a:xfrm>
            <a:off x="0" y="641022"/>
            <a:ext cx="3756478" cy="338554"/>
          </a:xfrm>
          <a:prstGeom prst="rect">
            <a:avLst/>
          </a:prstGeom>
          <a:noFill/>
        </p:spPr>
        <p:txBody>
          <a:bodyPr wrap="none" rtlCol="0">
            <a:spAutoFit/>
          </a:bodyPr>
          <a:lstStyle/>
          <a:p>
            <a:r>
              <a:rPr lang="en-US" sz="1600" b="1" dirty="0" smtClean="0">
                <a:latin typeface="Arial Narrow" pitchFamily="34" charset="0"/>
              </a:rPr>
              <a:t>Greece: </a:t>
            </a:r>
            <a:r>
              <a:rPr lang="en-US" sz="1600" b="1" dirty="0" smtClean="0">
                <a:solidFill>
                  <a:srgbClr val="FF0000"/>
                </a:solidFill>
                <a:latin typeface="Arial Narrow" pitchFamily="34" charset="0"/>
              </a:rPr>
              <a:t>Aug 2007 </a:t>
            </a:r>
            <a:r>
              <a:rPr lang="en-US" sz="1600" dirty="0" smtClean="0">
                <a:latin typeface="Arial Narrow" pitchFamily="34" charset="0"/>
              </a:rPr>
              <a:t>(750,000 acres; 78 fatalities)</a:t>
            </a:r>
            <a:endParaRPr lang="el-GR" sz="1600" dirty="0">
              <a:latin typeface="Arial Narrow" pitchFamily="34" charset="0"/>
            </a:endParaRPr>
          </a:p>
        </p:txBody>
      </p:sp>
      <p:pic>
        <p:nvPicPr>
          <p:cNvPr id="33800" name="Picture 8" descr="http://www.newgentravel.gr/images/map_greece.png"/>
          <p:cNvPicPr>
            <a:picLocks noChangeAspect="1" noChangeArrowheads="1"/>
          </p:cNvPicPr>
          <p:nvPr/>
        </p:nvPicPr>
        <p:blipFill>
          <a:blip r:embed="rId3" cstate="print"/>
          <a:srcRect l="23627" r="11397"/>
          <a:stretch>
            <a:fillRect/>
          </a:stretch>
        </p:blipFill>
        <p:spPr bwMode="auto">
          <a:xfrm>
            <a:off x="7342996" y="4925085"/>
            <a:ext cx="1801003" cy="1791884"/>
          </a:xfrm>
          <a:prstGeom prst="rect">
            <a:avLst/>
          </a:prstGeom>
          <a:noFill/>
        </p:spPr>
      </p:pic>
      <p:pic>
        <p:nvPicPr>
          <p:cNvPr id="33802" name="Picture 10" descr="http://www.fireparadox.org/images/eu_fire_incidence.gif"/>
          <p:cNvPicPr>
            <a:picLocks noChangeAspect="1" noChangeArrowheads="1"/>
          </p:cNvPicPr>
          <p:nvPr/>
        </p:nvPicPr>
        <p:blipFill>
          <a:blip r:embed="rId4" cstate="print"/>
          <a:srcRect l="4065" t="1337" r="6503" b="6216"/>
          <a:stretch>
            <a:fillRect/>
          </a:stretch>
        </p:blipFill>
        <p:spPr bwMode="auto">
          <a:xfrm>
            <a:off x="123352" y="3580377"/>
            <a:ext cx="3561407" cy="3155258"/>
          </a:xfrm>
          <a:prstGeom prst="rect">
            <a:avLst/>
          </a:prstGeom>
          <a:noFill/>
        </p:spPr>
      </p:pic>
      <p:sp>
        <p:nvSpPr>
          <p:cNvPr id="8" name="7 - TextBox"/>
          <p:cNvSpPr txBox="1"/>
          <p:nvPr/>
        </p:nvSpPr>
        <p:spPr>
          <a:xfrm>
            <a:off x="115314" y="263569"/>
            <a:ext cx="1051122" cy="307777"/>
          </a:xfrm>
          <a:prstGeom prst="rect">
            <a:avLst/>
          </a:prstGeom>
          <a:noFill/>
        </p:spPr>
        <p:txBody>
          <a:bodyPr wrap="none" rtlCol="0">
            <a:spAutoFit/>
          </a:bodyPr>
          <a:lstStyle/>
          <a:p>
            <a:r>
              <a:rPr lang="en-US" sz="1400" dirty="0" smtClean="0">
                <a:solidFill>
                  <a:schemeClr val="bg1"/>
                </a:solidFill>
                <a:latin typeface="Arial Black" pitchFamily="34" charset="0"/>
              </a:rPr>
              <a:t>Wildfires</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802"/>
                                        </p:tgtEl>
                                        <p:attrNameLst>
                                          <p:attrName>style.visibility</p:attrName>
                                        </p:attrNameLst>
                                      </p:cBhvr>
                                      <p:to>
                                        <p:strVal val="visible"/>
                                      </p:to>
                                    </p:set>
                                    <p:animEffect transition="in" filter="dissolve">
                                      <p:cBhvr>
                                        <p:cTn id="7" dur="5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1746" name="Picture 2" descr="http://hellenicspirit.yolasite.com/resources/JD600002.JPG.opt796x597o0%2C0s796x597.JPG"/>
          <p:cNvPicPr>
            <a:picLocks noChangeAspect="1" noChangeArrowheads="1"/>
          </p:cNvPicPr>
          <p:nvPr/>
        </p:nvPicPr>
        <p:blipFill>
          <a:blip r:embed="rId2" cstate="print"/>
          <a:srcRect t="9502"/>
          <a:stretch>
            <a:fillRect/>
          </a:stretch>
        </p:blipFill>
        <p:spPr bwMode="auto">
          <a:xfrm>
            <a:off x="0" y="1027522"/>
            <a:ext cx="9144000" cy="5617458"/>
          </a:xfrm>
          <a:prstGeom prst="rect">
            <a:avLst/>
          </a:prstGeom>
          <a:noFill/>
        </p:spPr>
      </p:pic>
      <p:pic>
        <p:nvPicPr>
          <p:cNvPr id="3" name="Picture 8" descr="http://www.newgentravel.gr/images/map_greece.png"/>
          <p:cNvPicPr>
            <a:picLocks noChangeAspect="1" noChangeArrowheads="1"/>
          </p:cNvPicPr>
          <p:nvPr/>
        </p:nvPicPr>
        <p:blipFill>
          <a:blip r:embed="rId3" cstate="print"/>
          <a:srcRect l="23627" r="11397"/>
          <a:stretch>
            <a:fillRect/>
          </a:stretch>
        </p:blipFill>
        <p:spPr bwMode="auto">
          <a:xfrm>
            <a:off x="114300" y="819855"/>
            <a:ext cx="1970202" cy="1960226"/>
          </a:xfrm>
          <a:prstGeom prst="rect">
            <a:avLst/>
          </a:prstGeom>
          <a:noFill/>
        </p:spPr>
      </p:pic>
      <p:sp>
        <p:nvSpPr>
          <p:cNvPr id="4" name="3 - Έλλειψη"/>
          <p:cNvSpPr/>
          <p:nvPr/>
        </p:nvSpPr>
        <p:spPr>
          <a:xfrm>
            <a:off x="997146" y="1864699"/>
            <a:ext cx="188536" cy="1979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1748" name="Picture 4" descr="http://hellenicspirit.yolasite.com/resources/DSC00002.JPG.opt382x286o0%2C0s382x286.JPG"/>
          <p:cNvPicPr>
            <a:picLocks noChangeAspect="1" noChangeArrowheads="1"/>
          </p:cNvPicPr>
          <p:nvPr/>
        </p:nvPicPr>
        <p:blipFill>
          <a:blip r:embed="rId4" cstate="print"/>
          <a:srcRect/>
          <a:stretch>
            <a:fillRect/>
          </a:stretch>
        </p:blipFill>
        <p:spPr bwMode="auto">
          <a:xfrm>
            <a:off x="522267" y="3287320"/>
            <a:ext cx="3638550" cy="2724151"/>
          </a:xfrm>
          <a:prstGeom prst="rect">
            <a:avLst/>
          </a:prstGeom>
          <a:noFill/>
        </p:spPr>
      </p:pic>
      <p:sp>
        <p:nvSpPr>
          <p:cNvPr id="11" name="10 - TextBox"/>
          <p:cNvSpPr txBox="1"/>
          <p:nvPr/>
        </p:nvSpPr>
        <p:spPr>
          <a:xfrm>
            <a:off x="0" y="659876"/>
            <a:ext cx="1170513" cy="338554"/>
          </a:xfrm>
          <a:prstGeom prst="rect">
            <a:avLst/>
          </a:prstGeom>
          <a:noFill/>
        </p:spPr>
        <p:txBody>
          <a:bodyPr wrap="none" rtlCol="0">
            <a:spAutoFit/>
          </a:bodyPr>
          <a:lstStyle/>
          <a:p>
            <a:r>
              <a:rPr lang="en-US" sz="1600" b="1" dirty="0" smtClean="0">
                <a:solidFill>
                  <a:srgbClr val="FF0000"/>
                </a:solidFill>
                <a:latin typeface="Arial Narrow" pitchFamily="34" charset="0"/>
              </a:rPr>
              <a:t>17 July 2010</a:t>
            </a:r>
            <a:endParaRPr lang="el-GR" sz="1600" b="1" dirty="0">
              <a:solidFill>
                <a:srgbClr val="FF0000"/>
              </a:solidFill>
              <a:latin typeface="Arial Narrow" pitchFamily="34" charset="0"/>
            </a:endParaRPr>
          </a:p>
        </p:txBody>
      </p:sp>
      <p:grpSp>
        <p:nvGrpSpPr>
          <p:cNvPr id="17" name="16 - Ομάδα"/>
          <p:cNvGrpSpPr/>
          <p:nvPr/>
        </p:nvGrpSpPr>
        <p:grpSpPr>
          <a:xfrm>
            <a:off x="5763491" y="1170854"/>
            <a:ext cx="3175865" cy="2381900"/>
            <a:chOff x="5763491" y="1170854"/>
            <a:chExt cx="3175865" cy="2381900"/>
          </a:xfrm>
        </p:grpSpPr>
        <p:pic>
          <p:nvPicPr>
            <p:cNvPr id="120834" name="Picture 2" descr="http://i1.ytimg.com/vi/MqNkA13xMmY/hqdefault.jpg"/>
            <p:cNvPicPr>
              <a:picLocks noChangeAspect="1" noChangeArrowheads="1"/>
            </p:cNvPicPr>
            <p:nvPr/>
          </p:nvPicPr>
          <p:blipFill>
            <a:blip r:embed="rId5" cstate="print"/>
            <a:srcRect/>
            <a:stretch>
              <a:fillRect/>
            </a:stretch>
          </p:blipFill>
          <p:spPr bwMode="auto">
            <a:xfrm>
              <a:off x="5763491" y="1170854"/>
              <a:ext cx="3175865" cy="2381900"/>
            </a:xfrm>
            <a:prstGeom prst="rect">
              <a:avLst/>
            </a:prstGeom>
            <a:noFill/>
          </p:spPr>
        </p:pic>
        <p:sp>
          <p:nvSpPr>
            <p:cNvPr id="13" name="12 - Ορθογώνιο"/>
            <p:cNvSpPr/>
            <p:nvPr/>
          </p:nvSpPr>
          <p:spPr>
            <a:xfrm>
              <a:off x="7740072" y="1357746"/>
              <a:ext cx="960582" cy="16625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TextBox"/>
            <p:cNvSpPr txBox="1"/>
            <p:nvPr/>
          </p:nvSpPr>
          <p:spPr>
            <a:xfrm>
              <a:off x="7666176" y="1330036"/>
              <a:ext cx="1116011" cy="230832"/>
            </a:xfrm>
            <a:prstGeom prst="rect">
              <a:avLst/>
            </a:prstGeom>
            <a:noFill/>
          </p:spPr>
          <p:txBody>
            <a:bodyPr wrap="none" rtlCol="0">
              <a:spAutoFit/>
            </a:bodyPr>
            <a:lstStyle/>
            <a:p>
              <a:r>
                <a:rPr lang="en-US" sz="900" b="1" dirty="0" smtClean="0">
                  <a:solidFill>
                    <a:schemeClr val="bg1"/>
                  </a:solidFill>
                  <a:latin typeface="Arial Narrow" pitchFamily="34" charset="0"/>
                </a:rPr>
                <a:t>VARNAVAS, ATTICA</a:t>
              </a:r>
              <a:endParaRPr lang="el-GR" sz="900" b="1" dirty="0">
                <a:solidFill>
                  <a:schemeClr val="bg1"/>
                </a:solidFill>
                <a:latin typeface="Arial Narrow" pitchFamily="34" charset="0"/>
              </a:endParaRPr>
            </a:p>
          </p:txBody>
        </p:sp>
        <p:sp>
          <p:nvSpPr>
            <p:cNvPr id="16" name="15 - Ορθογώνιο"/>
            <p:cNvSpPr/>
            <p:nvPr/>
          </p:nvSpPr>
          <p:spPr>
            <a:xfrm>
              <a:off x="6400800" y="3205021"/>
              <a:ext cx="2235200" cy="1015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TextBox"/>
            <p:cNvSpPr txBox="1"/>
            <p:nvPr/>
          </p:nvSpPr>
          <p:spPr>
            <a:xfrm>
              <a:off x="7181263" y="3144981"/>
              <a:ext cx="1523174" cy="230832"/>
            </a:xfrm>
            <a:prstGeom prst="rect">
              <a:avLst/>
            </a:prstGeom>
            <a:noFill/>
          </p:spPr>
          <p:txBody>
            <a:bodyPr wrap="none" rtlCol="0">
              <a:spAutoFit/>
            </a:bodyPr>
            <a:lstStyle/>
            <a:p>
              <a:r>
                <a:rPr lang="en-US" sz="900" b="1" dirty="0" smtClean="0">
                  <a:solidFill>
                    <a:schemeClr val="bg1"/>
                  </a:solidFill>
                  <a:latin typeface="Arial Narrow" pitchFamily="34" charset="0"/>
                </a:rPr>
                <a:t>FIGHTING 10M HIGH FLAMES</a:t>
              </a:r>
              <a:endParaRPr lang="el-GR" sz="900" b="1" dirty="0">
                <a:solidFill>
                  <a:schemeClr val="bg1"/>
                </a:solidFill>
                <a:latin typeface="Arial Narrow" pitchFamily="34" charset="0"/>
              </a:endParaRPr>
            </a:p>
          </p:txBody>
        </p:sp>
      </p:grpSp>
      <p:pic>
        <p:nvPicPr>
          <p:cNvPr id="31750" name="Picture 6" descr="http://hellenicspirit.yolasite.com/resources/DSC00583.JPG.opt382x286o0%2C0s382x286.JPG"/>
          <p:cNvPicPr>
            <a:picLocks noChangeAspect="1" noChangeArrowheads="1"/>
          </p:cNvPicPr>
          <p:nvPr/>
        </p:nvPicPr>
        <p:blipFill>
          <a:blip r:embed="rId6" cstate="print"/>
          <a:srcRect/>
          <a:stretch>
            <a:fillRect/>
          </a:stretch>
        </p:blipFill>
        <p:spPr bwMode="auto">
          <a:xfrm>
            <a:off x="3428485" y="2085070"/>
            <a:ext cx="3638550" cy="2724151"/>
          </a:xfrm>
          <a:prstGeom prst="rect">
            <a:avLst/>
          </a:prstGeom>
          <a:noFill/>
        </p:spPr>
      </p:pic>
      <p:pic>
        <p:nvPicPr>
          <p:cNvPr id="31752" name="Picture 8" descr="http://hellenicspirit.yolasite.com/resources/mafkhphcuy4c4702d0da78f.jpg"/>
          <p:cNvPicPr>
            <a:picLocks noChangeAspect="1" noChangeArrowheads="1"/>
          </p:cNvPicPr>
          <p:nvPr/>
        </p:nvPicPr>
        <p:blipFill>
          <a:blip r:embed="rId7" cstate="print"/>
          <a:srcRect/>
          <a:stretch>
            <a:fillRect/>
          </a:stretch>
        </p:blipFill>
        <p:spPr bwMode="auto">
          <a:xfrm>
            <a:off x="5686172" y="4392295"/>
            <a:ext cx="2739370" cy="1867752"/>
          </a:xfrm>
          <a:prstGeom prst="rect">
            <a:avLst/>
          </a:prstGeom>
          <a:noFill/>
        </p:spPr>
      </p:pic>
      <p:sp>
        <p:nvSpPr>
          <p:cNvPr id="8" name="7 - TextBox"/>
          <p:cNvSpPr txBox="1"/>
          <p:nvPr/>
        </p:nvSpPr>
        <p:spPr>
          <a:xfrm>
            <a:off x="2783110" y="3281563"/>
            <a:ext cx="651140" cy="307777"/>
          </a:xfrm>
          <a:prstGeom prst="rect">
            <a:avLst/>
          </a:prstGeom>
          <a:noFill/>
        </p:spPr>
        <p:txBody>
          <a:bodyPr wrap="none" rtlCol="0">
            <a:spAutoFit/>
          </a:bodyPr>
          <a:lstStyle/>
          <a:p>
            <a:r>
              <a:rPr lang="en-US" sz="1400" b="1" dirty="0" smtClean="0">
                <a:latin typeface="Arial Narrow" pitchFamily="34" charset="0"/>
              </a:rPr>
              <a:t>Before</a:t>
            </a:r>
            <a:endParaRPr lang="el-GR" sz="1400" b="1" dirty="0">
              <a:latin typeface="Arial Narrow" pitchFamily="34" charset="0"/>
            </a:endParaRPr>
          </a:p>
        </p:txBody>
      </p:sp>
      <p:sp>
        <p:nvSpPr>
          <p:cNvPr id="9" name="8 - TextBox"/>
          <p:cNvSpPr txBox="1"/>
          <p:nvPr/>
        </p:nvSpPr>
        <p:spPr>
          <a:xfrm>
            <a:off x="7016922" y="4112012"/>
            <a:ext cx="529312" cy="307777"/>
          </a:xfrm>
          <a:prstGeom prst="rect">
            <a:avLst/>
          </a:prstGeom>
          <a:noFill/>
        </p:spPr>
        <p:txBody>
          <a:bodyPr wrap="none" rtlCol="0">
            <a:spAutoFit/>
          </a:bodyPr>
          <a:lstStyle/>
          <a:p>
            <a:r>
              <a:rPr lang="en-US" sz="1400" b="1" dirty="0" smtClean="0">
                <a:solidFill>
                  <a:schemeClr val="bg1"/>
                </a:solidFill>
                <a:latin typeface="Arial Narrow" pitchFamily="34" charset="0"/>
              </a:rPr>
              <a:t>After</a:t>
            </a:r>
            <a:endParaRPr lang="el-GR" sz="1400" b="1" dirty="0">
              <a:solidFill>
                <a:schemeClr val="bg1"/>
              </a:solidFill>
              <a:latin typeface="Arial Narrow" pitchFamily="34" charset="0"/>
            </a:endParaRPr>
          </a:p>
        </p:txBody>
      </p:sp>
      <p:pic>
        <p:nvPicPr>
          <p:cNvPr id="31754" name="Picture 10" descr="http://hellenicspirit.yolasite.com/resources/elvi-fume.gif.opt392x294o0%2C0s392x294.gif"/>
          <p:cNvPicPr>
            <a:picLocks noChangeAspect="1" noChangeArrowheads="1"/>
          </p:cNvPicPr>
          <p:nvPr/>
        </p:nvPicPr>
        <p:blipFill>
          <a:blip r:embed="rId8" cstate="print"/>
          <a:srcRect/>
          <a:stretch>
            <a:fillRect/>
          </a:stretch>
        </p:blipFill>
        <p:spPr bwMode="auto">
          <a:xfrm>
            <a:off x="2615018" y="3305783"/>
            <a:ext cx="3733800" cy="2800351"/>
          </a:xfrm>
          <a:prstGeom prst="ellipse">
            <a:avLst/>
          </a:prstGeom>
          <a:ln>
            <a:noFill/>
          </a:ln>
          <a:effectLst>
            <a:softEdge rad="112500"/>
          </a:effectLst>
        </p:spPr>
      </p:pic>
      <p:sp>
        <p:nvSpPr>
          <p:cNvPr id="18" name="17 - TextBox"/>
          <p:cNvSpPr txBox="1"/>
          <p:nvPr/>
        </p:nvSpPr>
        <p:spPr>
          <a:xfrm>
            <a:off x="115314" y="263569"/>
            <a:ext cx="1051122" cy="307777"/>
          </a:xfrm>
          <a:prstGeom prst="rect">
            <a:avLst/>
          </a:prstGeom>
          <a:noFill/>
        </p:spPr>
        <p:txBody>
          <a:bodyPr wrap="none" rtlCol="0">
            <a:spAutoFit/>
          </a:bodyPr>
          <a:lstStyle/>
          <a:p>
            <a:r>
              <a:rPr lang="en-US" sz="1400" dirty="0" smtClean="0">
                <a:solidFill>
                  <a:schemeClr val="bg1"/>
                </a:solidFill>
                <a:latin typeface="Arial Black" pitchFamily="34" charset="0"/>
              </a:rPr>
              <a:t>Wildfires</a:t>
            </a:r>
            <a:endParaRPr lang="el-GR" sz="1400" dirty="0">
              <a:solidFill>
                <a:schemeClr val="bg1"/>
              </a:solidFill>
              <a:latin typeface="Arial Black" pitchFamily="34" charset="0"/>
            </a:endParaRPr>
          </a:p>
        </p:txBody>
      </p:sp>
      <p:grpSp>
        <p:nvGrpSpPr>
          <p:cNvPr id="19" name="18 - Ομάδα"/>
          <p:cNvGrpSpPr/>
          <p:nvPr/>
        </p:nvGrpSpPr>
        <p:grpSpPr>
          <a:xfrm>
            <a:off x="2302231" y="1153553"/>
            <a:ext cx="924570" cy="1594267"/>
            <a:chOff x="4016780" y="1808811"/>
            <a:chExt cx="924570" cy="1594267"/>
          </a:xfrm>
        </p:grpSpPr>
        <p:grpSp>
          <p:nvGrpSpPr>
            <p:cNvPr id="20" name="8 - Ομάδα"/>
            <p:cNvGrpSpPr/>
            <p:nvPr/>
          </p:nvGrpSpPr>
          <p:grpSpPr>
            <a:xfrm>
              <a:off x="4319181" y="1808811"/>
              <a:ext cx="622169" cy="1594267"/>
              <a:chOff x="1282045" y="922690"/>
              <a:chExt cx="622169" cy="1594267"/>
            </a:xfrm>
          </p:grpSpPr>
          <p:pic>
            <p:nvPicPr>
              <p:cNvPr id="22" name="Picture 4" descr="http://upload.wikimedia.org/wikipedia/commons/thumb/2/24/Traffic_lights_4_states.svg/580px-Traffic_lights_4_states.svg.png"/>
              <p:cNvPicPr>
                <a:picLocks noChangeAspect="1" noChangeArrowheads="1"/>
              </p:cNvPicPr>
              <p:nvPr/>
            </p:nvPicPr>
            <p:blipFill>
              <a:blip r:embed="rId9" cstate="print"/>
              <a:srcRect l="25311" r="53256" b="22108"/>
              <a:stretch>
                <a:fillRect/>
              </a:stretch>
            </p:blipFill>
            <p:spPr bwMode="auto">
              <a:xfrm>
                <a:off x="1282045" y="922690"/>
                <a:ext cx="622169" cy="1594267"/>
              </a:xfrm>
              <a:prstGeom prst="rect">
                <a:avLst/>
              </a:prstGeom>
              <a:noFill/>
            </p:spPr>
          </p:pic>
          <p:sp>
            <p:nvSpPr>
              <p:cNvPr id="23" name="22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1" name="20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dissolve">
                                      <p:cBhvr>
                                        <p:cTn id="7" dur="1000"/>
                                        <p:tgtEl>
                                          <p:spTgt spid="317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10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31750"/>
                                        </p:tgtEl>
                                        <p:attrNameLst>
                                          <p:attrName>style.visibility</p:attrName>
                                        </p:attrNameLst>
                                      </p:cBhvr>
                                      <p:to>
                                        <p:strVal val="visible"/>
                                      </p:to>
                                    </p:set>
                                    <p:animEffect transition="in" filter="dissolve">
                                      <p:cBhvr>
                                        <p:cTn id="13" dur="1000"/>
                                        <p:tgtEl>
                                          <p:spTgt spid="31750"/>
                                        </p:tgtEl>
                                      </p:cBhvr>
                                    </p:animEffect>
                                  </p:childTnLst>
                                </p:cTn>
                              </p:par>
                              <p:par>
                                <p:cTn id="14" presetID="9" presetClass="entr" presetSubtype="0" fill="hold" nodeType="withEffect">
                                  <p:stCondLst>
                                    <p:cond delay="0"/>
                                  </p:stCondLst>
                                  <p:childTnLst>
                                    <p:set>
                                      <p:cBhvr>
                                        <p:cTn id="15" dur="1" fill="hold">
                                          <p:stCondLst>
                                            <p:cond delay="0"/>
                                          </p:stCondLst>
                                        </p:cTn>
                                        <p:tgtEl>
                                          <p:spTgt spid="31752"/>
                                        </p:tgtEl>
                                        <p:attrNameLst>
                                          <p:attrName>style.visibility</p:attrName>
                                        </p:attrNameLst>
                                      </p:cBhvr>
                                      <p:to>
                                        <p:strVal val="visible"/>
                                      </p:to>
                                    </p:set>
                                    <p:animEffect transition="in" filter="dissolve">
                                      <p:cBhvr>
                                        <p:cTn id="16" dur="1000"/>
                                        <p:tgtEl>
                                          <p:spTgt spid="3175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10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31754"/>
                                        </p:tgtEl>
                                        <p:attrNameLst>
                                          <p:attrName>style.visibility</p:attrName>
                                        </p:attrNameLst>
                                      </p:cBhvr>
                                      <p:to>
                                        <p:strVal val="visible"/>
                                      </p:to>
                                    </p:set>
                                    <p:animEffect transition="in" filter="dissolve">
                                      <p:cBhvr>
                                        <p:cTn id="22" dur="1000"/>
                                        <p:tgtEl>
                                          <p:spTgt spid="3175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15314" y="263569"/>
            <a:ext cx="1717393" cy="307777"/>
          </a:xfrm>
          <a:prstGeom prst="rect">
            <a:avLst/>
          </a:prstGeom>
          <a:noFill/>
        </p:spPr>
        <p:txBody>
          <a:bodyPr wrap="none" rtlCol="0">
            <a:spAutoFit/>
          </a:bodyPr>
          <a:lstStyle/>
          <a:p>
            <a:r>
              <a:rPr lang="en-US" sz="1400" dirty="0" smtClean="0">
                <a:solidFill>
                  <a:schemeClr val="bg1"/>
                </a:solidFill>
                <a:latin typeface="Arial Black" pitchFamily="34" charset="0"/>
              </a:rPr>
              <a:t>Climate change</a:t>
            </a:r>
            <a:endParaRPr lang="el-GR" sz="1400" dirty="0">
              <a:solidFill>
                <a:schemeClr val="bg1"/>
              </a:solidFill>
              <a:latin typeface="Arial Black" pitchFamily="34" charset="0"/>
            </a:endParaRPr>
          </a:p>
        </p:txBody>
      </p:sp>
      <p:sp>
        <p:nvSpPr>
          <p:cNvPr id="3" name="2 - Ορθογώνιο"/>
          <p:cNvSpPr/>
          <p:nvPr/>
        </p:nvSpPr>
        <p:spPr>
          <a:xfrm>
            <a:off x="100889" y="651243"/>
            <a:ext cx="8064631" cy="584775"/>
          </a:xfrm>
          <a:prstGeom prst="rect">
            <a:avLst/>
          </a:prstGeom>
        </p:spPr>
        <p:txBody>
          <a:bodyPr wrap="square">
            <a:spAutoFit/>
          </a:bodyPr>
          <a:lstStyle/>
          <a:p>
            <a:r>
              <a:rPr lang="en-US" sz="1600" b="1" dirty="0" smtClean="0">
                <a:solidFill>
                  <a:srgbClr val="FF0000"/>
                </a:solidFill>
                <a:latin typeface="Arial Narrow" pitchFamily="34" charset="0"/>
              </a:rPr>
              <a:t>Climate change </a:t>
            </a:r>
            <a:r>
              <a:rPr lang="en-US" sz="1600" dirty="0" smtClean="0">
                <a:latin typeface="Arial Narrow" pitchFamily="34" charset="0"/>
              </a:rPr>
              <a:t>and </a:t>
            </a:r>
            <a:r>
              <a:rPr lang="en-US" sz="1600" b="1" dirty="0" smtClean="0">
                <a:solidFill>
                  <a:srgbClr val="FF0000"/>
                </a:solidFill>
                <a:latin typeface="Arial Narrow" pitchFamily="34" charset="0"/>
              </a:rPr>
              <a:t>extreme weather </a:t>
            </a:r>
            <a:r>
              <a:rPr lang="en-US" sz="1600" dirty="0" smtClean="0">
                <a:latin typeface="Arial Narrow" pitchFamily="34" charset="0"/>
              </a:rPr>
              <a:t>events put pressure on the supply of resources that communities depend upon like </a:t>
            </a:r>
            <a:r>
              <a:rPr lang="en-US" sz="1600" u="sng" dirty="0" smtClean="0">
                <a:latin typeface="Arial Narrow" pitchFamily="34" charset="0"/>
              </a:rPr>
              <a:t>water</a:t>
            </a:r>
            <a:r>
              <a:rPr lang="en-US" sz="1600" dirty="0" smtClean="0">
                <a:latin typeface="Arial Narrow" pitchFamily="34" charset="0"/>
              </a:rPr>
              <a:t> and </a:t>
            </a:r>
            <a:r>
              <a:rPr lang="en-US" sz="1600" u="sng" dirty="0" smtClean="0">
                <a:latin typeface="Arial Narrow" pitchFamily="34" charset="0"/>
              </a:rPr>
              <a:t>food</a:t>
            </a:r>
            <a:r>
              <a:rPr lang="en-US" sz="1600" dirty="0" smtClean="0">
                <a:latin typeface="Arial Narrow" pitchFamily="34" charset="0"/>
              </a:rPr>
              <a:t> production.</a:t>
            </a:r>
            <a:endParaRPr lang="el-GR" sz="1600" dirty="0">
              <a:latin typeface="Arial Narrow" pitchFamily="34" charset="0"/>
            </a:endParaRPr>
          </a:p>
        </p:txBody>
      </p:sp>
      <p:sp>
        <p:nvSpPr>
          <p:cNvPr id="4" name="3 - Ορθογώνιο"/>
          <p:cNvSpPr/>
          <p:nvPr/>
        </p:nvSpPr>
        <p:spPr>
          <a:xfrm>
            <a:off x="4317471" y="1490233"/>
            <a:ext cx="4572000" cy="830997"/>
          </a:xfrm>
          <a:prstGeom prst="rect">
            <a:avLst/>
          </a:prstGeom>
          <a:solidFill>
            <a:srgbClr val="FFFF00"/>
          </a:solidFill>
        </p:spPr>
        <p:txBody>
          <a:bodyPr>
            <a:spAutoFit/>
          </a:bodyPr>
          <a:lstStyle/>
          <a:p>
            <a:r>
              <a:rPr lang="en-US" sz="1600" dirty="0" smtClean="0">
                <a:latin typeface="Arial Narrow" pitchFamily="34" charset="0"/>
              </a:rPr>
              <a:t>Imagine what life would be like, </a:t>
            </a:r>
            <a:r>
              <a:rPr lang="en-US" sz="1600" b="1" dirty="0" smtClean="0">
                <a:solidFill>
                  <a:srgbClr val="FF0000"/>
                </a:solidFill>
                <a:latin typeface="Arial Narrow" pitchFamily="34" charset="0"/>
              </a:rPr>
              <a:t>if US </a:t>
            </a:r>
            <a:r>
              <a:rPr lang="en-US" sz="1600" dirty="0" smtClean="0">
                <a:latin typeface="Arial Narrow" pitchFamily="34" charset="0"/>
              </a:rPr>
              <a:t>had to start looking for water sources in other locations, or if the weather changed so drastically that crops would not grow. </a:t>
            </a:r>
            <a:endParaRPr lang="el-GR" sz="1600" dirty="0">
              <a:latin typeface="Arial Narrow" pitchFamily="34" charset="0"/>
            </a:endParaRPr>
          </a:p>
        </p:txBody>
      </p:sp>
      <p:sp>
        <p:nvSpPr>
          <p:cNvPr id="6" name="5 - Ορθογώνιο"/>
          <p:cNvSpPr/>
          <p:nvPr/>
        </p:nvSpPr>
        <p:spPr>
          <a:xfrm>
            <a:off x="4317471" y="4467673"/>
            <a:ext cx="4572000" cy="2062103"/>
          </a:xfrm>
          <a:prstGeom prst="rect">
            <a:avLst/>
          </a:prstGeom>
          <a:solidFill>
            <a:schemeClr val="accent6">
              <a:lumMod val="20000"/>
              <a:lumOff val="80000"/>
            </a:schemeClr>
          </a:solidFill>
        </p:spPr>
        <p:txBody>
          <a:bodyPr>
            <a:spAutoFit/>
          </a:bodyPr>
          <a:lstStyle/>
          <a:p>
            <a:r>
              <a:rPr lang="en-US" sz="1600" i="1" dirty="0" smtClean="0">
                <a:latin typeface="Times New Roman" pitchFamily="18" charset="0"/>
                <a:cs typeface="Times New Roman" pitchFamily="18" charset="0"/>
              </a:rPr>
              <a:t>"It is estimated that already in </a:t>
            </a:r>
            <a:r>
              <a:rPr lang="en-US" sz="1600" b="1" i="1" dirty="0" smtClean="0">
                <a:solidFill>
                  <a:srgbClr val="FF0000"/>
                </a:solidFill>
                <a:latin typeface="Times New Roman" pitchFamily="18" charset="0"/>
                <a:cs typeface="Times New Roman" pitchFamily="18" charset="0"/>
              </a:rPr>
              <a:t>India</a:t>
            </a:r>
            <a:r>
              <a:rPr lang="en-US" sz="1600" b="1" i="1" dirty="0" smtClean="0">
                <a:latin typeface="Times New Roman" pitchFamily="18" charset="0"/>
                <a:cs typeface="Times New Roman" pitchFamily="18" charset="0"/>
              </a:rPr>
              <a:t> 600,000 children die every year from dirty water </a:t>
            </a:r>
            <a:r>
              <a:rPr lang="en-US" sz="1600" i="1" dirty="0" smtClean="0">
                <a:latin typeface="Times New Roman" pitchFamily="18" charset="0"/>
                <a:cs typeface="Times New Roman" pitchFamily="18" charset="0"/>
              </a:rPr>
              <a:t>and that rural industry is suffering because of a lack of access to water. As the climate changes and becomes more volatile, some areas that enjoyed lots of rain will get drier, areas that enjoyed little rain may get more and temperature fluctuations will grow more severe!" </a:t>
            </a:r>
          </a:p>
          <a:p>
            <a:r>
              <a:rPr lang="en-US" sz="1600" dirty="0" smtClean="0">
                <a:latin typeface="Arial Narrow" pitchFamily="34" charset="0"/>
              </a:rPr>
              <a:t>                                                                 Philippe Cousteau</a:t>
            </a:r>
            <a:endParaRPr lang="el-GR" sz="1600" dirty="0">
              <a:latin typeface="Arial Narrow" pitchFamily="34" charset="0"/>
            </a:endParaRPr>
          </a:p>
        </p:txBody>
      </p:sp>
      <p:pic>
        <p:nvPicPr>
          <p:cNvPr id="9218" name="Picture 2" descr="http://31.media.tumblr.com/3a95aac389c7e46a7bbc54ff6186f245/tumblr_mlofvhN1Ya1rio7uio1_500.jpg"/>
          <p:cNvPicPr>
            <a:picLocks noChangeAspect="1" noChangeArrowheads="1"/>
          </p:cNvPicPr>
          <p:nvPr/>
        </p:nvPicPr>
        <p:blipFill>
          <a:blip r:embed="rId2" cstate="print"/>
          <a:srcRect/>
          <a:stretch>
            <a:fillRect/>
          </a:stretch>
        </p:blipFill>
        <p:spPr bwMode="auto">
          <a:xfrm>
            <a:off x="264049" y="4084132"/>
            <a:ext cx="2903357" cy="2719634"/>
          </a:xfrm>
          <a:prstGeom prst="rect">
            <a:avLst/>
          </a:prstGeom>
          <a:noFill/>
        </p:spPr>
      </p:pic>
      <p:grpSp>
        <p:nvGrpSpPr>
          <p:cNvPr id="14" name="13 - Ομάδα"/>
          <p:cNvGrpSpPr/>
          <p:nvPr/>
        </p:nvGrpSpPr>
        <p:grpSpPr>
          <a:xfrm>
            <a:off x="85696" y="1402689"/>
            <a:ext cx="3364514" cy="2509434"/>
            <a:chOff x="85696" y="1402689"/>
            <a:chExt cx="3364514" cy="2509434"/>
          </a:xfrm>
        </p:grpSpPr>
        <p:pic>
          <p:nvPicPr>
            <p:cNvPr id="9220" name="Picture 4" descr="http://www.goodhealthguy.com/wp-content/uploads/2013/03/World-water-day-2013-1024x958.jpg"/>
            <p:cNvPicPr>
              <a:picLocks noChangeAspect="1" noChangeArrowheads="1"/>
            </p:cNvPicPr>
            <p:nvPr/>
          </p:nvPicPr>
          <p:blipFill>
            <a:blip r:embed="rId3" cstate="print"/>
            <a:srcRect l="5108" t="5201" r="4158" b="17841"/>
            <a:stretch>
              <a:fillRect/>
            </a:stretch>
          </p:blipFill>
          <p:spPr bwMode="auto">
            <a:xfrm>
              <a:off x="85696" y="1468472"/>
              <a:ext cx="3364514" cy="2443651"/>
            </a:xfrm>
            <a:prstGeom prst="rect">
              <a:avLst/>
            </a:prstGeom>
            <a:noFill/>
          </p:spPr>
        </p:pic>
        <p:sp>
          <p:nvSpPr>
            <p:cNvPr id="9" name="8 - TextBox"/>
            <p:cNvSpPr txBox="1"/>
            <p:nvPr/>
          </p:nvSpPr>
          <p:spPr>
            <a:xfrm>
              <a:off x="275186" y="1402689"/>
              <a:ext cx="899605" cy="261610"/>
            </a:xfrm>
            <a:prstGeom prst="rect">
              <a:avLst/>
            </a:prstGeom>
            <a:noFill/>
          </p:spPr>
          <p:txBody>
            <a:bodyPr wrap="none" rtlCol="0">
              <a:spAutoFit/>
            </a:bodyPr>
            <a:lstStyle/>
            <a:p>
              <a:r>
                <a:rPr lang="en-US" sz="1100" dirty="0" smtClean="0">
                  <a:solidFill>
                    <a:schemeClr val="accent3">
                      <a:lumMod val="75000"/>
                    </a:schemeClr>
                  </a:solidFill>
                  <a:latin typeface="Arial Black" pitchFamily="34" charset="0"/>
                </a:rPr>
                <a:t>March 22</a:t>
              </a:r>
              <a:endParaRPr lang="el-GR" sz="1100" dirty="0">
                <a:solidFill>
                  <a:schemeClr val="accent3">
                    <a:lumMod val="75000"/>
                  </a:schemeClr>
                </a:solidFill>
                <a:latin typeface="Arial Black" pitchFamily="34" charset="0"/>
              </a:endParaRPr>
            </a:p>
          </p:txBody>
        </p:sp>
      </p:grpSp>
      <p:grpSp>
        <p:nvGrpSpPr>
          <p:cNvPr id="12" name="11 - Ομάδα"/>
          <p:cNvGrpSpPr/>
          <p:nvPr/>
        </p:nvGrpSpPr>
        <p:grpSpPr>
          <a:xfrm>
            <a:off x="4326996" y="2450522"/>
            <a:ext cx="4673245" cy="1750185"/>
            <a:chOff x="4326996" y="2542882"/>
            <a:chExt cx="4673245" cy="1750185"/>
          </a:xfrm>
        </p:grpSpPr>
        <p:sp>
          <p:nvSpPr>
            <p:cNvPr id="5" name="4 - Ορθογώνιο"/>
            <p:cNvSpPr/>
            <p:nvPr/>
          </p:nvSpPr>
          <p:spPr>
            <a:xfrm>
              <a:off x="4326996" y="2969628"/>
              <a:ext cx="4572000" cy="1323439"/>
            </a:xfrm>
            <a:prstGeom prst="rect">
              <a:avLst/>
            </a:prstGeom>
            <a:solidFill>
              <a:schemeClr val="accent3">
                <a:lumMod val="40000"/>
                <a:lumOff val="60000"/>
              </a:schemeClr>
            </a:solidFill>
          </p:spPr>
          <p:txBody>
            <a:bodyPr>
              <a:spAutoFit/>
            </a:bodyPr>
            <a:lstStyle/>
            <a:p>
              <a:r>
                <a:rPr lang="en-US" sz="1400" dirty="0" smtClean="0">
                  <a:latin typeface="Arial Black" pitchFamily="34" charset="0"/>
                </a:rPr>
                <a:t>Environmental Protection Agency (EPA)</a:t>
              </a:r>
            </a:p>
            <a:p>
              <a:r>
                <a:rPr lang="en-US" sz="1600" dirty="0" smtClean="0">
                  <a:latin typeface="Arial Narrow" pitchFamily="34" charset="0"/>
                </a:rPr>
                <a:t>Earth's average temperature has </a:t>
              </a:r>
              <a:r>
                <a:rPr lang="en-US" sz="1600" b="1" dirty="0" smtClean="0">
                  <a:solidFill>
                    <a:srgbClr val="FF0000"/>
                  </a:solidFill>
                  <a:latin typeface="Arial Narrow" pitchFamily="34" charset="0"/>
                </a:rPr>
                <a:t>risen by 1.4 degrees over the past century</a:t>
              </a:r>
              <a:r>
                <a:rPr lang="en-US" sz="1600" dirty="0" smtClean="0">
                  <a:latin typeface="Arial Narrow" pitchFamily="34" charset="0"/>
                </a:rPr>
                <a:t>, and is </a:t>
              </a:r>
              <a:r>
                <a:rPr lang="en-US" sz="1600" u="sng" dirty="0" smtClean="0">
                  <a:latin typeface="Arial Narrow" pitchFamily="34" charset="0"/>
                </a:rPr>
                <a:t>projected to rise another 2 to 11.5 degrees over the next hundred years</a:t>
              </a:r>
              <a:r>
                <a:rPr lang="en-US" sz="1600" dirty="0" smtClean="0">
                  <a:latin typeface="Arial Narrow" pitchFamily="34" charset="0"/>
                </a:rPr>
                <a:t>, as direct result of the human population and their lifestyles.</a:t>
              </a:r>
              <a:endParaRPr lang="el-GR" sz="1600" dirty="0">
                <a:latin typeface="Arial Narrow" pitchFamily="34" charset="0"/>
              </a:endParaRPr>
            </a:p>
          </p:txBody>
        </p:sp>
        <p:pic>
          <p:nvPicPr>
            <p:cNvPr id="11" name="10 - Εικόνα" descr="epa-logo-1.gif"/>
            <p:cNvPicPr>
              <a:picLocks noChangeAspect="1"/>
            </p:cNvPicPr>
            <p:nvPr/>
          </p:nvPicPr>
          <p:blipFill>
            <a:blip r:embed="rId4" cstate="print"/>
            <a:stretch>
              <a:fillRect/>
            </a:stretch>
          </p:blipFill>
          <p:spPr>
            <a:xfrm>
              <a:off x="8295589" y="2542882"/>
              <a:ext cx="704652" cy="704652"/>
            </a:xfrm>
            <a:prstGeom prst="rect">
              <a:avLst/>
            </a:prstGeom>
          </p:spPr>
        </p:pic>
      </p:grpSp>
      <p:pic>
        <p:nvPicPr>
          <p:cNvPr id="119810" name="Picture 2" descr="http://images1.cpcache.com/image/26103171_400x400_pad.png"/>
          <p:cNvPicPr>
            <a:picLocks noChangeAspect="1" noChangeArrowheads="1"/>
          </p:cNvPicPr>
          <p:nvPr/>
        </p:nvPicPr>
        <p:blipFill>
          <a:blip r:embed="rId5" cstate="print"/>
          <a:srcRect/>
          <a:stretch>
            <a:fillRect/>
          </a:stretch>
        </p:blipFill>
        <p:spPr bwMode="auto">
          <a:xfrm>
            <a:off x="2633517" y="3029527"/>
            <a:ext cx="2107911" cy="21079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119810"/>
                                        </p:tgtEl>
                                        <p:attrNameLst>
                                          <p:attrName>style.visibility</p:attrName>
                                        </p:attrNameLst>
                                      </p:cBhvr>
                                      <p:to>
                                        <p:strVal val="visible"/>
                                      </p:to>
                                    </p:set>
                                    <p:animEffect transition="in" filter="dissolve">
                                      <p:cBhvr>
                                        <p:cTn id="29"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8790" name="Picture 6" descr="haushalt-0003.gif from 123gifs.eu Download &amp; Greeting Card"/>
          <p:cNvPicPr>
            <a:picLocks noChangeAspect="1" noChangeArrowheads="1" noCrop="1"/>
          </p:cNvPicPr>
          <p:nvPr/>
        </p:nvPicPr>
        <p:blipFill>
          <a:blip r:embed="rId2" cstate="print"/>
          <a:srcRect/>
          <a:stretch>
            <a:fillRect/>
          </a:stretch>
        </p:blipFill>
        <p:spPr bwMode="auto">
          <a:xfrm>
            <a:off x="8211127" y="2826507"/>
            <a:ext cx="821747" cy="833833"/>
          </a:xfrm>
          <a:prstGeom prst="rect">
            <a:avLst/>
          </a:prstGeom>
          <a:noFill/>
        </p:spPr>
      </p:pic>
      <p:pic>
        <p:nvPicPr>
          <p:cNvPr id="8193" name="Picture 1"/>
          <p:cNvPicPr>
            <a:picLocks noChangeAspect="1" noChangeArrowheads="1"/>
          </p:cNvPicPr>
          <p:nvPr/>
        </p:nvPicPr>
        <p:blipFill>
          <a:blip r:embed="rId3" cstate="print"/>
          <a:srcRect l="33108" t="23771" r="34857" b="8956"/>
          <a:stretch>
            <a:fillRect/>
          </a:stretch>
        </p:blipFill>
        <p:spPr bwMode="auto">
          <a:xfrm>
            <a:off x="103694" y="780541"/>
            <a:ext cx="4325328" cy="5818222"/>
          </a:xfrm>
          <a:prstGeom prst="rect">
            <a:avLst/>
          </a:prstGeom>
          <a:noFill/>
          <a:ln w="9525">
            <a:solidFill>
              <a:srgbClr val="800000"/>
            </a:solidFill>
            <a:miter lim="800000"/>
            <a:headEnd/>
            <a:tailEnd/>
          </a:ln>
        </p:spPr>
      </p:pic>
      <p:sp>
        <p:nvSpPr>
          <p:cNvPr id="4" name="3 - TextBox"/>
          <p:cNvSpPr txBox="1"/>
          <p:nvPr/>
        </p:nvSpPr>
        <p:spPr>
          <a:xfrm>
            <a:off x="198438" y="245097"/>
            <a:ext cx="1931298" cy="338554"/>
          </a:xfrm>
          <a:prstGeom prst="rect">
            <a:avLst/>
          </a:prstGeom>
          <a:noFill/>
        </p:spPr>
        <p:txBody>
          <a:bodyPr wrap="none" rtlCol="0">
            <a:spAutoFit/>
          </a:bodyPr>
          <a:lstStyle/>
          <a:p>
            <a:r>
              <a:rPr lang="en-US" sz="1600" dirty="0" smtClean="0">
                <a:solidFill>
                  <a:schemeClr val="bg1"/>
                </a:solidFill>
                <a:latin typeface="Arial Black" pitchFamily="34" charset="0"/>
              </a:rPr>
              <a:t>Climate change</a:t>
            </a:r>
            <a:endParaRPr lang="el-GR" sz="1600" dirty="0">
              <a:solidFill>
                <a:schemeClr val="bg1"/>
              </a:solidFill>
              <a:latin typeface="Arial Black" pitchFamily="34" charset="0"/>
            </a:endParaRPr>
          </a:p>
        </p:txBody>
      </p:sp>
      <p:sp>
        <p:nvSpPr>
          <p:cNvPr id="5" name="4 - Ορθογώνιο"/>
          <p:cNvSpPr/>
          <p:nvPr/>
        </p:nvSpPr>
        <p:spPr>
          <a:xfrm>
            <a:off x="114300" y="787553"/>
            <a:ext cx="103105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2012</a:t>
            </a:r>
            <a:endParaRPr lang="el-G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nvGrpSpPr>
          <p:cNvPr id="16" name="15 - Ομάδα"/>
          <p:cNvGrpSpPr/>
          <p:nvPr/>
        </p:nvGrpSpPr>
        <p:grpSpPr>
          <a:xfrm>
            <a:off x="1182254" y="3519016"/>
            <a:ext cx="7804727" cy="932873"/>
            <a:chOff x="1182254" y="3519016"/>
            <a:chExt cx="7804727" cy="932873"/>
          </a:xfrm>
        </p:grpSpPr>
        <p:pic>
          <p:nvPicPr>
            <p:cNvPr id="8194" name="Picture 2"/>
            <p:cNvPicPr>
              <a:picLocks noChangeAspect="1" noChangeArrowheads="1"/>
            </p:cNvPicPr>
            <p:nvPr/>
          </p:nvPicPr>
          <p:blipFill>
            <a:blip r:embed="rId4" cstate="print"/>
            <a:srcRect l="21159" t="43057" r="22684" b="46203"/>
            <a:stretch>
              <a:fillRect/>
            </a:stretch>
          </p:blipFill>
          <p:spPr bwMode="auto">
            <a:xfrm>
              <a:off x="1182254" y="3519016"/>
              <a:ext cx="7804727" cy="932873"/>
            </a:xfrm>
            <a:prstGeom prst="rect">
              <a:avLst/>
            </a:prstGeom>
            <a:noFill/>
            <a:ln w="9525">
              <a:solidFill>
                <a:srgbClr val="CC0000"/>
              </a:solidFill>
              <a:miter lim="800000"/>
              <a:headEnd/>
              <a:tailEnd/>
            </a:ln>
          </p:spPr>
        </p:pic>
        <p:pic>
          <p:nvPicPr>
            <p:cNvPr id="7" name="Picture 2"/>
            <p:cNvPicPr>
              <a:picLocks noChangeAspect="1" noChangeArrowheads="1"/>
            </p:cNvPicPr>
            <p:nvPr/>
          </p:nvPicPr>
          <p:blipFill>
            <a:blip r:embed="rId4" cstate="print"/>
            <a:srcRect l="33354" t="64454" r="27636" b="32682"/>
            <a:stretch>
              <a:fillRect/>
            </a:stretch>
          </p:blipFill>
          <p:spPr bwMode="auto">
            <a:xfrm>
              <a:off x="3740726" y="4220980"/>
              <a:ext cx="5218546" cy="202623"/>
            </a:xfrm>
            <a:prstGeom prst="rect">
              <a:avLst/>
            </a:prstGeom>
            <a:noFill/>
            <a:ln w="9525">
              <a:noFill/>
              <a:miter lim="800000"/>
              <a:headEnd/>
              <a:tailEnd/>
            </a:ln>
          </p:spPr>
        </p:pic>
        <p:cxnSp>
          <p:nvCxnSpPr>
            <p:cNvPr id="12" name="11 - Ευθεία γραμμή σύνδεσης"/>
            <p:cNvCxnSpPr/>
            <p:nvPr/>
          </p:nvCxnSpPr>
          <p:spPr>
            <a:xfrm>
              <a:off x="2678546" y="3749964"/>
              <a:ext cx="20042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16 - Ομάδα"/>
          <p:cNvGrpSpPr/>
          <p:nvPr/>
        </p:nvGrpSpPr>
        <p:grpSpPr>
          <a:xfrm>
            <a:off x="1191490" y="4729041"/>
            <a:ext cx="7786254" cy="1422400"/>
            <a:chOff x="1191490" y="4729041"/>
            <a:chExt cx="7786254" cy="1422400"/>
          </a:xfrm>
        </p:grpSpPr>
        <p:pic>
          <p:nvPicPr>
            <p:cNvPr id="6" name="Picture 2"/>
            <p:cNvPicPr>
              <a:picLocks noChangeAspect="1" noChangeArrowheads="1"/>
            </p:cNvPicPr>
            <p:nvPr/>
          </p:nvPicPr>
          <p:blipFill>
            <a:blip r:embed="rId4" cstate="print"/>
            <a:srcRect l="21093" t="50943" r="22884" b="32682"/>
            <a:stretch>
              <a:fillRect/>
            </a:stretch>
          </p:blipFill>
          <p:spPr bwMode="auto">
            <a:xfrm>
              <a:off x="1191490" y="4729041"/>
              <a:ext cx="7786254" cy="1422400"/>
            </a:xfrm>
            <a:prstGeom prst="rect">
              <a:avLst/>
            </a:prstGeom>
            <a:noFill/>
            <a:ln w="9525">
              <a:solidFill>
                <a:srgbClr val="CC0000"/>
              </a:solidFill>
              <a:miter lim="800000"/>
              <a:headEnd/>
              <a:tailEnd/>
            </a:ln>
          </p:spPr>
        </p:pic>
        <p:pic>
          <p:nvPicPr>
            <p:cNvPr id="10" name="Picture 2"/>
            <p:cNvPicPr>
              <a:picLocks noChangeAspect="1" noChangeArrowheads="1"/>
            </p:cNvPicPr>
            <p:nvPr/>
          </p:nvPicPr>
          <p:blipFill>
            <a:blip r:embed="rId4" cstate="print"/>
            <a:srcRect l="33354" t="64454" r="27636" b="32682"/>
            <a:stretch>
              <a:fillRect/>
            </a:stretch>
          </p:blipFill>
          <p:spPr bwMode="auto">
            <a:xfrm>
              <a:off x="1242290" y="4784460"/>
              <a:ext cx="2563091" cy="166254"/>
            </a:xfrm>
            <a:prstGeom prst="rect">
              <a:avLst/>
            </a:prstGeom>
            <a:noFill/>
            <a:ln w="9525">
              <a:noFill/>
              <a:miter lim="800000"/>
              <a:headEnd/>
              <a:tailEnd/>
            </a:ln>
          </p:spPr>
        </p:pic>
        <p:cxnSp>
          <p:nvCxnSpPr>
            <p:cNvPr id="14" name="13 - Ευθεία γραμμή σύνδεσης"/>
            <p:cNvCxnSpPr/>
            <p:nvPr/>
          </p:nvCxnSpPr>
          <p:spPr>
            <a:xfrm>
              <a:off x="3828474" y="4959927"/>
              <a:ext cx="18334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18790"/>
                                        </p:tgtEl>
                                        <p:attrNameLst>
                                          <p:attrName>style.visibility</p:attrName>
                                        </p:attrNameLst>
                                      </p:cBhvr>
                                      <p:to>
                                        <p:strVal val="visible"/>
                                      </p:to>
                                    </p:set>
                                    <p:animEffect transition="in" filter="dissolve">
                                      <p:cBhvr>
                                        <p:cTn id="12" dur="500"/>
                                        <p:tgtEl>
                                          <p:spTgt spid="11879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Ορθογώνιο"/>
          <p:cNvSpPr/>
          <p:nvPr/>
        </p:nvSpPr>
        <p:spPr>
          <a:xfrm>
            <a:off x="4124037" y="3567776"/>
            <a:ext cx="5019963" cy="215444"/>
          </a:xfrm>
          <a:prstGeom prst="rect">
            <a:avLst/>
          </a:prstGeom>
        </p:spPr>
        <p:txBody>
          <a:bodyPr wrap="square">
            <a:spAutoFit/>
          </a:bodyPr>
          <a:lstStyle/>
          <a:p>
            <a:r>
              <a:rPr lang="en-US" sz="800" dirty="0" smtClean="0">
                <a:latin typeface="Arial Narrow" pitchFamily="34" charset="0"/>
              </a:rPr>
              <a:t>http://www.transboundarywaters.orst.edu/publications/publications/ICA_Global%20Water%20Security%5B1%5D%20%281%29.pdf</a:t>
            </a:r>
            <a:endParaRPr lang="el-GR" sz="800" dirty="0">
              <a:latin typeface="Arial Narrow" pitchFamily="34" charset="0"/>
            </a:endParaRPr>
          </a:p>
        </p:txBody>
      </p:sp>
      <p:sp>
        <p:nvSpPr>
          <p:cNvPr id="13" name="12 - Ορθογώνιο"/>
          <p:cNvSpPr/>
          <p:nvPr/>
        </p:nvSpPr>
        <p:spPr>
          <a:xfrm>
            <a:off x="235670" y="3233394"/>
            <a:ext cx="3139126" cy="2092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 name="7 - Ομάδα"/>
          <p:cNvGrpSpPr/>
          <p:nvPr/>
        </p:nvGrpSpPr>
        <p:grpSpPr>
          <a:xfrm>
            <a:off x="1" y="745808"/>
            <a:ext cx="5514680" cy="2836376"/>
            <a:chOff x="0" y="811797"/>
            <a:chExt cx="7305575" cy="3721702"/>
          </a:xfrm>
        </p:grpSpPr>
        <p:pic>
          <p:nvPicPr>
            <p:cNvPr id="7174" name="Picture 6"/>
            <p:cNvPicPr>
              <a:picLocks noChangeAspect="1" noChangeArrowheads="1"/>
            </p:cNvPicPr>
            <p:nvPr/>
          </p:nvPicPr>
          <p:blipFill>
            <a:blip r:embed="rId2" cstate="print"/>
            <a:srcRect l="12887" t="29958" r="16015" b="12009"/>
            <a:stretch>
              <a:fillRect/>
            </a:stretch>
          </p:blipFill>
          <p:spPr bwMode="auto">
            <a:xfrm>
              <a:off x="0" y="811797"/>
              <a:ext cx="7112047" cy="3628227"/>
            </a:xfrm>
            <a:prstGeom prst="rect">
              <a:avLst/>
            </a:prstGeom>
            <a:noFill/>
            <a:ln w="9525">
              <a:noFill/>
              <a:miter lim="800000"/>
              <a:headEnd/>
              <a:tailEnd/>
            </a:ln>
          </p:spPr>
        </p:pic>
        <p:sp>
          <p:nvSpPr>
            <p:cNvPr id="7" name="6 - Ορθογώνιο τρίγωνο"/>
            <p:cNvSpPr/>
            <p:nvPr/>
          </p:nvSpPr>
          <p:spPr>
            <a:xfrm rot="564231" flipH="1">
              <a:off x="6044665" y="3734602"/>
              <a:ext cx="1260910" cy="79889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0" name="9 - Ομάδα"/>
          <p:cNvGrpSpPr/>
          <p:nvPr/>
        </p:nvGrpSpPr>
        <p:grpSpPr>
          <a:xfrm>
            <a:off x="3019518" y="3610148"/>
            <a:ext cx="6124482" cy="3049270"/>
            <a:chOff x="3019518" y="3610148"/>
            <a:chExt cx="6124482" cy="3247852"/>
          </a:xfrm>
        </p:grpSpPr>
        <p:pic>
          <p:nvPicPr>
            <p:cNvPr id="7173" name="Picture 5"/>
            <p:cNvPicPr>
              <a:picLocks noChangeAspect="1" noChangeArrowheads="1"/>
            </p:cNvPicPr>
            <p:nvPr/>
          </p:nvPicPr>
          <p:blipFill>
            <a:blip r:embed="rId3" cstate="print"/>
            <a:srcRect l="24060" t="25119" r="4782" b="16944"/>
            <a:stretch>
              <a:fillRect/>
            </a:stretch>
          </p:blipFill>
          <p:spPr bwMode="auto">
            <a:xfrm>
              <a:off x="3040087" y="3751868"/>
              <a:ext cx="6103913" cy="3106132"/>
            </a:xfrm>
            <a:prstGeom prst="rect">
              <a:avLst/>
            </a:prstGeom>
            <a:noFill/>
            <a:ln w="9525">
              <a:noFill/>
              <a:miter lim="800000"/>
              <a:headEnd/>
              <a:tailEnd/>
            </a:ln>
          </p:spPr>
        </p:pic>
        <p:sp>
          <p:nvSpPr>
            <p:cNvPr id="9" name="8 - Ορθογώνιο τρίγωνο"/>
            <p:cNvSpPr/>
            <p:nvPr/>
          </p:nvSpPr>
          <p:spPr>
            <a:xfrm rot="266945" flipV="1">
              <a:off x="3019518" y="3610148"/>
              <a:ext cx="1152671" cy="82872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7175" name="Picture 7"/>
          <p:cNvPicPr>
            <a:picLocks noChangeAspect="1" noChangeArrowheads="1"/>
          </p:cNvPicPr>
          <p:nvPr/>
        </p:nvPicPr>
        <p:blipFill>
          <a:blip r:embed="rId4" cstate="print"/>
          <a:srcRect l="47234" t="30055" r="25550" b="44909"/>
          <a:stretch>
            <a:fillRect/>
          </a:stretch>
        </p:blipFill>
        <p:spPr bwMode="auto">
          <a:xfrm>
            <a:off x="5401558" y="1142056"/>
            <a:ext cx="3601138" cy="2070346"/>
          </a:xfrm>
          <a:prstGeom prst="rect">
            <a:avLst/>
          </a:prstGeom>
          <a:noFill/>
          <a:ln w="9525">
            <a:noFill/>
            <a:miter lim="800000"/>
            <a:headEnd/>
            <a:tailEnd/>
          </a:ln>
        </p:spPr>
      </p:pic>
      <p:pic>
        <p:nvPicPr>
          <p:cNvPr id="12" name="Picture 7"/>
          <p:cNvPicPr>
            <a:picLocks noChangeAspect="1" noChangeArrowheads="1"/>
          </p:cNvPicPr>
          <p:nvPr/>
        </p:nvPicPr>
        <p:blipFill>
          <a:blip r:embed="rId4" cstate="print"/>
          <a:srcRect l="57416" t="60353" r="5007" b="17109"/>
          <a:stretch>
            <a:fillRect/>
          </a:stretch>
        </p:blipFill>
        <p:spPr bwMode="auto">
          <a:xfrm>
            <a:off x="18854" y="5084026"/>
            <a:ext cx="4581525" cy="1717412"/>
          </a:xfrm>
          <a:prstGeom prst="rect">
            <a:avLst/>
          </a:prstGeom>
          <a:noFill/>
          <a:ln w="9525">
            <a:noFill/>
            <a:miter lim="800000"/>
            <a:headEnd/>
            <a:tailEnd/>
          </a:ln>
        </p:spPr>
      </p:pic>
      <p:pic>
        <p:nvPicPr>
          <p:cNvPr id="14" name="13 - Εικόνα" descr="vrisi.PNG"/>
          <p:cNvPicPr>
            <a:picLocks noChangeAspect="1"/>
          </p:cNvPicPr>
          <p:nvPr/>
        </p:nvPicPr>
        <p:blipFill>
          <a:blip r:embed="rId5" cstate="print"/>
          <a:stretch>
            <a:fillRect/>
          </a:stretch>
        </p:blipFill>
        <p:spPr>
          <a:xfrm flipH="1">
            <a:off x="1522428" y="2773837"/>
            <a:ext cx="2137527" cy="2137527"/>
          </a:xfrm>
          <a:prstGeom prst="rect">
            <a:avLst/>
          </a:prstGeom>
        </p:spPr>
      </p:pic>
      <p:pic>
        <p:nvPicPr>
          <p:cNvPr id="7177" name="Picture 9" descr="http://www.austineconetwork.com/sites/default/files/event_attachments/water_wars.jpg"/>
          <p:cNvPicPr>
            <a:picLocks noChangeAspect="1" noChangeArrowheads="1"/>
          </p:cNvPicPr>
          <p:nvPr/>
        </p:nvPicPr>
        <p:blipFill>
          <a:blip r:embed="rId6" cstate="print"/>
          <a:srcRect/>
          <a:stretch>
            <a:fillRect/>
          </a:stretch>
        </p:blipFill>
        <p:spPr bwMode="auto">
          <a:xfrm>
            <a:off x="494177" y="1853712"/>
            <a:ext cx="2705100" cy="3857625"/>
          </a:xfrm>
          <a:prstGeom prst="rect">
            <a:avLst/>
          </a:prstGeom>
          <a:noFill/>
          <a:ln>
            <a:solidFill>
              <a:schemeClr val="tx2">
                <a:lumMod val="60000"/>
                <a:lumOff val="40000"/>
              </a:schemeClr>
            </a:solidFill>
          </a:ln>
        </p:spPr>
      </p:pic>
      <p:sp>
        <p:nvSpPr>
          <p:cNvPr id="17" name="16 - TextBox"/>
          <p:cNvSpPr txBox="1"/>
          <p:nvPr/>
        </p:nvSpPr>
        <p:spPr>
          <a:xfrm>
            <a:off x="198438" y="245097"/>
            <a:ext cx="1931298" cy="338554"/>
          </a:xfrm>
          <a:prstGeom prst="rect">
            <a:avLst/>
          </a:prstGeom>
          <a:noFill/>
        </p:spPr>
        <p:txBody>
          <a:bodyPr wrap="none" rtlCol="0">
            <a:spAutoFit/>
          </a:bodyPr>
          <a:lstStyle/>
          <a:p>
            <a:r>
              <a:rPr lang="en-US" sz="1600" dirty="0" smtClean="0">
                <a:solidFill>
                  <a:schemeClr val="bg1"/>
                </a:solidFill>
                <a:latin typeface="Arial Black" pitchFamily="34" charset="0"/>
              </a:rPr>
              <a:t>Climate change</a:t>
            </a:r>
            <a:endParaRPr lang="el-GR" sz="1600" dirty="0">
              <a:solidFill>
                <a:schemeClr val="bg1"/>
              </a:solidFill>
              <a:latin typeface="Arial Black" pitchFamily="34" charset="0"/>
            </a:endParaRPr>
          </a:p>
        </p:txBody>
      </p:sp>
      <p:sp>
        <p:nvSpPr>
          <p:cNvPr id="15" name="14 - Ορθογώνιο"/>
          <p:cNvSpPr/>
          <p:nvPr/>
        </p:nvSpPr>
        <p:spPr>
          <a:xfrm>
            <a:off x="3275052" y="2614230"/>
            <a:ext cx="4806766" cy="2308324"/>
          </a:xfrm>
          <a:prstGeom prst="rect">
            <a:avLst/>
          </a:prstGeom>
          <a:solidFill>
            <a:srgbClr val="FFFF00"/>
          </a:solidFill>
        </p:spPr>
        <p:txBody>
          <a:bodyPr wrap="square">
            <a:spAutoFit/>
          </a:bodyPr>
          <a:lstStyle/>
          <a:p>
            <a:r>
              <a:rPr lang="en-US" dirty="0" smtClean="0">
                <a:latin typeface="Arial Narrow" pitchFamily="34" charset="0"/>
              </a:rPr>
              <a:t>We assess that a water-related state-on-state conflict is </a:t>
            </a:r>
            <a:r>
              <a:rPr lang="en-US" b="1" dirty="0" smtClean="0">
                <a:solidFill>
                  <a:srgbClr val="FF0000"/>
                </a:solidFill>
                <a:latin typeface="Arial Narrow" pitchFamily="34" charset="0"/>
              </a:rPr>
              <a:t>unlikely during the next 10 years</a:t>
            </a:r>
            <a:r>
              <a:rPr lang="en-US" dirty="0" smtClean="0">
                <a:latin typeface="Arial Narrow" pitchFamily="34" charset="0"/>
              </a:rPr>
              <a:t>. </a:t>
            </a:r>
          </a:p>
          <a:p>
            <a:endParaRPr lang="en-US" dirty="0" smtClean="0">
              <a:latin typeface="Arial Narrow" pitchFamily="34" charset="0"/>
            </a:endParaRPr>
          </a:p>
          <a:p>
            <a:r>
              <a:rPr lang="en-US" dirty="0" smtClean="0">
                <a:latin typeface="Arial Narrow" pitchFamily="34" charset="0"/>
              </a:rPr>
              <a:t>We judge that as water shortages become more acute beyond the next 10 years, water in shared basins will increasingly be used as leverage; </a:t>
            </a:r>
            <a:r>
              <a:rPr lang="en-US" b="1" dirty="0" smtClean="0">
                <a:solidFill>
                  <a:srgbClr val="FF0000"/>
                </a:solidFill>
                <a:latin typeface="Arial Narrow" pitchFamily="34" charset="0"/>
              </a:rPr>
              <a:t>the use of water as a weapon or to further terrorist objectives also will become more likely beyond 10 years.</a:t>
            </a:r>
            <a:endParaRPr lang="en-US" b="1" dirty="0">
              <a:solidFill>
                <a:srgbClr val="FF0000"/>
              </a:solidFill>
              <a:latin typeface="Arial Narrow" pitchFamily="34" charset="0"/>
            </a:endParaRPr>
          </a:p>
        </p:txBody>
      </p:sp>
      <p:pic>
        <p:nvPicPr>
          <p:cNvPr id="18" name="Picture 1"/>
          <p:cNvPicPr>
            <a:picLocks noChangeAspect="1" noChangeArrowheads="1"/>
          </p:cNvPicPr>
          <p:nvPr/>
        </p:nvPicPr>
        <p:blipFill>
          <a:blip r:embed="rId7" cstate="print"/>
          <a:srcRect l="33108" t="23771" r="34857" b="8956"/>
          <a:stretch>
            <a:fillRect/>
          </a:stretch>
        </p:blipFill>
        <p:spPr bwMode="auto">
          <a:xfrm rot="20485528">
            <a:off x="5133315" y="698694"/>
            <a:ext cx="616004" cy="828619"/>
          </a:xfrm>
          <a:prstGeom prst="rect">
            <a:avLst/>
          </a:prstGeom>
          <a:noFill/>
          <a:ln w="9525">
            <a:solidFill>
              <a:srgbClr val="8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7177"/>
                                        </p:tgtEl>
                                        <p:attrNameLst>
                                          <p:attrName>style.visibility</p:attrName>
                                        </p:attrNameLst>
                                      </p:cBhvr>
                                      <p:to>
                                        <p:strVal val="visible"/>
                                      </p:to>
                                    </p:set>
                                    <p:anim calcmode="lin" valueType="num">
                                      <p:cBhvr additive="base">
                                        <p:cTn id="20" dur="500" fill="hold"/>
                                        <p:tgtEl>
                                          <p:spTgt spid="7177"/>
                                        </p:tgtEl>
                                        <p:attrNameLst>
                                          <p:attrName>ppt_x</p:attrName>
                                        </p:attrNameLst>
                                      </p:cBhvr>
                                      <p:tavLst>
                                        <p:tav tm="0">
                                          <p:val>
                                            <p:strVal val="0-#ppt_w/2"/>
                                          </p:val>
                                        </p:tav>
                                        <p:tav tm="100000">
                                          <p:val>
                                            <p:strVal val="#ppt_x"/>
                                          </p:val>
                                        </p:tav>
                                      </p:tavLst>
                                    </p:anim>
                                    <p:anim calcmode="lin" valueType="num">
                                      <p:cBhvr additive="base">
                                        <p:cTn id="21" dur="500" fill="hold"/>
                                        <p:tgtEl>
                                          <p:spTgt spid="71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3490" name="Picture 2"/>
          <p:cNvPicPr>
            <a:picLocks noChangeAspect="1" noChangeArrowheads="1"/>
          </p:cNvPicPr>
          <p:nvPr/>
        </p:nvPicPr>
        <p:blipFill>
          <a:blip r:embed="rId2" cstate="print"/>
          <a:srcRect l="15552" t="25600" r="33955" b="6069"/>
          <a:stretch>
            <a:fillRect/>
          </a:stretch>
        </p:blipFill>
        <p:spPr bwMode="auto">
          <a:xfrm>
            <a:off x="0" y="671370"/>
            <a:ext cx="6740165" cy="6027723"/>
          </a:xfrm>
          <a:prstGeom prst="rect">
            <a:avLst/>
          </a:prstGeom>
          <a:noFill/>
          <a:ln w="9525">
            <a:noFill/>
            <a:miter lim="800000"/>
            <a:headEnd/>
            <a:tailEnd/>
          </a:ln>
        </p:spPr>
      </p:pic>
      <p:sp>
        <p:nvSpPr>
          <p:cNvPr id="3" name="2 - TextBox"/>
          <p:cNvSpPr txBox="1"/>
          <p:nvPr/>
        </p:nvSpPr>
        <p:spPr>
          <a:xfrm>
            <a:off x="6853286" y="1659118"/>
            <a:ext cx="2220480" cy="3046988"/>
          </a:xfrm>
          <a:prstGeom prst="rect">
            <a:avLst/>
          </a:prstGeom>
          <a:noFill/>
        </p:spPr>
        <p:txBody>
          <a:bodyPr wrap="none" rtlCol="0">
            <a:spAutoFit/>
          </a:bodyPr>
          <a:lstStyle/>
          <a:p>
            <a:r>
              <a:rPr lang="en-US" sz="1600" b="1" dirty="0" smtClean="0">
                <a:solidFill>
                  <a:srgbClr val="FF0000"/>
                </a:solidFill>
                <a:latin typeface="Arial Narrow" pitchFamily="34" charset="0"/>
              </a:rPr>
              <a:t>Waterborne diseases</a:t>
            </a:r>
          </a:p>
          <a:p>
            <a:r>
              <a:rPr lang="en-US" sz="1600" dirty="0" smtClean="0">
                <a:latin typeface="Arial Narrow" pitchFamily="34" charset="0"/>
              </a:rPr>
              <a:t>      </a:t>
            </a:r>
            <a:r>
              <a:rPr lang="en-US" sz="1600" dirty="0" smtClean="0">
                <a:latin typeface="Arial Narrow" pitchFamily="34" charset="0"/>
                <a:sym typeface="Wingdings"/>
              </a:rPr>
              <a:t> c</a:t>
            </a:r>
            <a:r>
              <a:rPr lang="en-US" sz="1600" dirty="0" smtClean="0">
                <a:latin typeface="Arial Narrow" pitchFamily="34" charset="0"/>
              </a:rPr>
              <a:t>holera</a:t>
            </a:r>
          </a:p>
          <a:p>
            <a:endParaRPr lang="en-US" sz="1600" dirty="0" smtClean="0">
              <a:latin typeface="Arial Narrow" pitchFamily="34" charset="0"/>
            </a:endParaRPr>
          </a:p>
          <a:p>
            <a:r>
              <a:rPr lang="en-US" sz="1600" b="1" dirty="0" smtClean="0">
                <a:solidFill>
                  <a:srgbClr val="FF0000"/>
                </a:solidFill>
                <a:latin typeface="Arial Narrow" pitchFamily="34" charset="0"/>
              </a:rPr>
              <a:t>Disease-transmitting</a:t>
            </a:r>
          </a:p>
          <a:p>
            <a:r>
              <a:rPr lang="en-US" sz="1600" b="1" dirty="0" smtClean="0">
                <a:solidFill>
                  <a:srgbClr val="FF0000"/>
                </a:solidFill>
                <a:latin typeface="Arial Narrow" pitchFamily="34" charset="0"/>
              </a:rPr>
              <a:t>vectors</a:t>
            </a:r>
          </a:p>
          <a:p>
            <a:r>
              <a:rPr lang="en-US" sz="1600" dirty="0" smtClean="0">
                <a:latin typeface="Arial Narrow" pitchFamily="34" charset="0"/>
              </a:rPr>
              <a:t>    </a:t>
            </a:r>
            <a:r>
              <a:rPr lang="en-US" sz="1600" dirty="0" smtClean="0">
                <a:latin typeface="Arial Narrow" pitchFamily="34" charset="0"/>
                <a:sym typeface="Wingdings"/>
              </a:rPr>
              <a:t> m</a:t>
            </a:r>
            <a:r>
              <a:rPr lang="en-US" sz="1600" dirty="0" smtClean="0">
                <a:latin typeface="Arial Narrow" pitchFamily="34" charset="0"/>
              </a:rPr>
              <a:t>osquitoes</a:t>
            </a:r>
          </a:p>
          <a:p>
            <a:r>
              <a:rPr lang="en-US" sz="1600" dirty="0" smtClean="0">
                <a:latin typeface="Arial Narrow" pitchFamily="34" charset="0"/>
              </a:rPr>
              <a:t>             </a:t>
            </a:r>
            <a:r>
              <a:rPr lang="en-US" sz="1600" dirty="0" smtClean="0">
                <a:latin typeface="Arial Narrow"/>
              </a:rPr>
              <a:t>►</a:t>
            </a:r>
            <a:r>
              <a:rPr lang="en-US" sz="1600" dirty="0" smtClean="0">
                <a:latin typeface="Arial Narrow" pitchFamily="34" charset="0"/>
              </a:rPr>
              <a:t>Dengue, malaria</a:t>
            </a:r>
          </a:p>
          <a:p>
            <a:endParaRPr lang="en-US" sz="1600" dirty="0" smtClean="0">
              <a:latin typeface="Arial Narrow" pitchFamily="34" charset="0"/>
            </a:endParaRPr>
          </a:p>
          <a:p>
            <a:r>
              <a:rPr lang="en-US" sz="1600" b="1" dirty="0" smtClean="0">
                <a:solidFill>
                  <a:srgbClr val="FF0000"/>
                </a:solidFill>
                <a:latin typeface="Arial Narrow" pitchFamily="34" charset="0"/>
              </a:rPr>
              <a:t>Skin infections</a:t>
            </a:r>
          </a:p>
          <a:p>
            <a:endParaRPr lang="en-US" sz="1600" dirty="0" smtClean="0">
              <a:latin typeface="Arial Narrow" pitchFamily="34" charset="0"/>
            </a:endParaRPr>
          </a:p>
          <a:p>
            <a:r>
              <a:rPr lang="en-US" sz="1600" b="1" dirty="0" smtClean="0">
                <a:solidFill>
                  <a:srgbClr val="FF0000"/>
                </a:solidFill>
                <a:latin typeface="Arial Narrow" pitchFamily="34" charset="0"/>
              </a:rPr>
              <a:t>Trachoma</a:t>
            </a:r>
          </a:p>
          <a:p>
            <a:r>
              <a:rPr lang="en-US" sz="1600" dirty="0" smtClean="0">
                <a:latin typeface="Arial Narrow" pitchFamily="34" charset="0"/>
              </a:rPr>
              <a:t>     </a:t>
            </a:r>
            <a:r>
              <a:rPr lang="en-US" sz="1600" dirty="0" smtClean="0">
                <a:latin typeface="Arial Narrow" pitchFamily="34" charset="0"/>
                <a:sym typeface="Wingdings"/>
              </a:rPr>
              <a:t> </a:t>
            </a:r>
            <a:r>
              <a:rPr lang="en-US" sz="1600" dirty="0" smtClean="0">
                <a:latin typeface="Arial Narrow" pitchFamily="34" charset="0"/>
              </a:rPr>
              <a:t>blindness</a:t>
            </a:r>
            <a:endParaRPr lang="el-GR" sz="1600" dirty="0">
              <a:latin typeface="Arial Narrow" pitchFamily="34" charset="0"/>
            </a:endParaRPr>
          </a:p>
        </p:txBody>
      </p:sp>
      <p:pic>
        <p:nvPicPr>
          <p:cNvPr id="63492" name="Picture 4" descr="http://www.sightsavers.org/images/content/14899.jpg"/>
          <p:cNvPicPr>
            <a:picLocks noChangeAspect="1" noChangeArrowheads="1"/>
          </p:cNvPicPr>
          <p:nvPr/>
        </p:nvPicPr>
        <p:blipFill>
          <a:blip r:embed="rId3" cstate="print"/>
          <a:srcRect/>
          <a:stretch>
            <a:fillRect/>
          </a:stretch>
        </p:blipFill>
        <p:spPr bwMode="auto">
          <a:xfrm>
            <a:off x="6751782" y="4715377"/>
            <a:ext cx="2133599" cy="1325206"/>
          </a:xfrm>
          <a:prstGeom prst="rect">
            <a:avLst/>
          </a:prstGeom>
          <a:noFill/>
        </p:spPr>
      </p:pic>
      <p:sp>
        <p:nvSpPr>
          <p:cNvPr id="5" name="4 - Έλλειψη"/>
          <p:cNvSpPr/>
          <p:nvPr/>
        </p:nvSpPr>
        <p:spPr>
          <a:xfrm>
            <a:off x="1168924" y="1564849"/>
            <a:ext cx="131975" cy="1319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Έλλειψη"/>
          <p:cNvSpPr/>
          <p:nvPr/>
        </p:nvSpPr>
        <p:spPr>
          <a:xfrm>
            <a:off x="2282858" y="2358272"/>
            <a:ext cx="131975" cy="1319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4960071" y="2999294"/>
            <a:ext cx="131975" cy="1319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icture 2"/>
          <p:cNvPicPr>
            <a:picLocks noChangeAspect="1" noChangeArrowheads="1"/>
          </p:cNvPicPr>
          <p:nvPr/>
        </p:nvPicPr>
        <p:blipFill>
          <a:blip r:embed="rId2" cstate="print">
            <a:duotone>
              <a:prstClr val="black"/>
              <a:schemeClr val="accent2">
                <a:tint val="45000"/>
                <a:satMod val="400000"/>
              </a:schemeClr>
            </a:duotone>
          </a:blip>
          <a:srcRect l="17941" t="64457" r="48797" b="32658"/>
          <a:stretch>
            <a:fillRect/>
          </a:stretch>
        </p:blipFill>
        <p:spPr bwMode="auto">
          <a:xfrm>
            <a:off x="114300" y="3499861"/>
            <a:ext cx="8769457" cy="499620"/>
          </a:xfrm>
          <a:prstGeom prst="rect">
            <a:avLst/>
          </a:prstGeom>
          <a:noFill/>
          <a:ln w="38100">
            <a:solidFill>
              <a:srgbClr val="FF0000"/>
            </a:solidFill>
            <a:miter lim="800000"/>
            <a:headEnd/>
            <a:tailEnd/>
          </a:ln>
        </p:spPr>
      </p:pic>
      <p:pic>
        <p:nvPicPr>
          <p:cNvPr id="9" name="Picture 2"/>
          <p:cNvPicPr>
            <a:picLocks noChangeAspect="1" noChangeArrowheads="1"/>
          </p:cNvPicPr>
          <p:nvPr/>
        </p:nvPicPr>
        <p:blipFill>
          <a:blip r:embed="rId2" cstate="print">
            <a:duotone>
              <a:prstClr val="black"/>
              <a:schemeClr val="accent3">
                <a:tint val="45000"/>
                <a:satMod val="400000"/>
              </a:schemeClr>
            </a:duotone>
          </a:blip>
          <a:srcRect l="18071" t="81858" r="40405" b="15577"/>
          <a:stretch>
            <a:fillRect/>
          </a:stretch>
        </p:blipFill>
        <p:spPr bwMode="auto">
          <a:xfrm>
            <a:off x="114300" y="1271947"/>
            <a:ext cx="8738648" cy="360477"/>
          </a:xfrm>
          <a:prstGeom prst="rect">
            <a:avLst/>
          </a:prstGeom>
          <a:noFill/>
          <a:ln w="38100">
            <a:solidFill>
              <a:srgbClr val="FF0000"/>
            </a:solidFill>
            <a:miter lim="800000"/>
            <a:headEnd/>
            <a:tailEnd/>
          </a:ln>
        </p:spPr>
      </p:pic>
      <p:pic>
        <p:nvPicPr>
          <p:cNvPr id="10" name="Picture 2"/>
          <p:cNvPicPr>
            <a:picLocks noChangeAspect="1" noChangeArrowheads="1"/>
          </p:cNvPicPr>
          <p:nvPr/>
        </p:nvPicPr>
        <p:blipFill>
          <a:blip r:embed="rId2" cstate="print">
            <a:duotone>
              <a:prstClr val="black"/>
              <a:schemeClr val="accent5">
                <a:tint val="45000"/>
                <a:satMod val="400000"/>
              </a:schemeClr>
            </a:duotone>
          </a:blip>
          <a:srcRect l="26675" t="85046" r="39075" b="12496"/>
          <a:stretch>
            <a:fillRect/>
          </a:stretch>
        </p:blipFill>
        <p:spPr bwMode="auto">
          <a:xfrm>
            <a:off x="114300" y="6134469"/>
            <a:ext cx="8746447" cy="358219"/>
          </a:xfrm>
          <a:prstGeom prst="rect">
            <a:avLst/>
          </a:prstGeom>
          <a:noFill/>
          <a:ln w="38100">
            <a:solidFill>
              <a:srgbClr val="FF0000"/>
            </a:solidFill>
            <a:miter lim="800000"/>
            <a:headEnd/>
            <a:tailEnd/>
          </a:ln>
        </p:spPr>
      </p:pic>
      <p:sp>
        <p:nvSpPr>
          <p:cNvPr id="11" name="10 - TextBox"/>
          <p:cNvSpPr txBox="1"/>
          <p:nvPr/>
        </p:nvSpPr>
        <p:spPr>
          <a:xfrm>
            <a:off x="106078" y="263569"/>
            <a:ext cx="1717393" cy="307777"/>
          </a:xfrm>
          <a:prstGeom prst="rect">
            <a:avLst/>
          </a:prstGeom>
          <a:noFill/>
        </p:spPr>
        <p:txBody>
          <a:bodyPr wrap="none" rtlCol="0">
            <a:spAutoFit/>
          </a:bodyPr>
          <a:lstStyle/>
          <a:p>
            <a:r>
              <a:rPr lang="en-US" sz="1400" dirty="0" smtClean="0">
                <a:solidFill>
                  <a:schemeClr val="bg1"/>
                </a:solidFill>
                <a:latin typeface="Arial Black" pitchFamily="34" charset="0"/>
              </a:rPr>
              <a:t>Climate change</a:t>
            </a:r>
            <a:endParaRPr lang="el-GR" sz="1400" dirty="0">
              <a:solidFill>
                <a:schemeClr val="bg1"/>
              </a:solidFill>
              <a:latin typeface="Arial Black" pitchFamily="34" charset="0"/>
            </a:endParaRPr>
          </a:p>
        </p:txBody>
      </p:sp>
      <p:grpSp>
        <p:nvGrpSpPr>
          <p:cNvPr id="18" name="17 - Ομάδα"/>
          <p:cNvGrpSpPr/>
          <p:nvPr/>
        </p:nvGrpSpPr>
        <p:grpSpPr>
          <a:xfrm>
            <a:off x="2811684" y="4149833"/>
            <a:ext cx="947697" cy="1659118"/>
            <a:chOff x="4804359" y="2874768"/>
            <a:chExt cx="947697" cy="1659118"/>
          </a:xfrm>
        </p:grpSpPr>
        <p:grpSp>
          <p:nvGrpSpPr>
            <p:cNvPr id="19" name="9 - Ομάδα"/>
            <p:cNvGrpSpPr/>
            <p:nvPr/>
          </p:nvGrpSpPr>
          <p:grpSpPr>
            <a:xfrm>
              <a:off x="5092180" y="2874768"/>
              <a:ext cx="659876" cy="1659118"/>
              <a:chOff x="2092751" y="885711"/>
              <a:chExt cx="659876" cy="1659118"/>
            </a:xfrm>
          </p:grpSpPr>
          <p:pic>
            <p:nvPicPr>
              <p:cNvPr id="21" name="Picture 2" descr="http://britrish.files.wordpress.com/2011/10/traffic_lights_3_states.png?w=604"/>
              <p:cNvPicPr>
                <a:picLocks noChangeAspect="1" noChangeArrowheads="1"/>
              </p:cNvPicPr>
              <p:nvPr/>
            </p:nvPicPr>
            <p:blipFill>
              <a:blip r:embed="rId4" cstate="print"/>
              <a:srcRect l="66800" t="4849" r="6555" b="25476"/>
              <a:stretch>
                <a:fillRect/>
              </a:stretch>
            </p:blipFill>
            <p:spPr bwMode="auto">
              <a:xfrm>
                <a:off x="2092751" y="885711"/>
                <a:ext cx="659876" cy="1659118"/>
              </a:xfrm>
              <a:prstGeom prst="rect">
                <a:avLst/>
              </a:prstGeom>
              <a:noFill/>
            </p:spPr>
          </p:pic>
          <p:sp>
            <p:nvSpPr>
              <p:cNvPr id="22" name="21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0" name="19 - TextBox"/>
            <p:cNvSpPr txBox="1"/>
            <p:nvPr/>
          </p:nvSpPr>
          <p:spPr>
            <a:xfrm rot="16200000">
              <a:off x="4205926" y="350153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23" name="22 - Ομάδα"/>
          <p:cNvGrpSpPr/>
          <p:nvPr/>
        </p:nvGrpSpPr>
        <p:grpSpPr>
          <a:xfrm>
            <a:off x="3761577" y="4192314"/>
            <a:ext cx="924570" cy="1594267"/>
            <a:chOff x="4016780" y="1808811"/>
            <a:chExt cx="924570" cy="1594267"/>
          </a:xfrm>
        </p:grpSpPr>
        <p:grpSp>
          <p:nvGrpSpPr>
            <p:cNvPr id="24" name="8 - Ομάδα"/>
            <p:cNvGrpSpPr/>
            <p:nvPr/>
          </p:nvGrpSpPr>
          <p:grpSpPr>
            <a:xfrm>
              <a:off x="4319181" y="1808811"/>
              <a:ext cx="622169" cy="1594267"/>
              <a:chOff x="1282045" y="922690"/>
              <a:chExt cx="622169" cy="1594267"/>
            </a:xfrm>
          </p:grpSpPr>
          <p:pic>
            <p:nvPicPr>
              <p:cNvPr id="26" name="Picture 4" descr="http://upload.wikimedia.org/wikipedia/commons/thumb/2/24/Traffic_lights_4_states.svg/580px-Traffic_lights_4_states.svg.png"/>
              <p:cNvPicPr>
                <a:picLocks noChangeAspect="1" noChangeArrowheads="1"/>
              </p:cNvPicPr>
              <p:nvPr/>
            </p:nvPicPr>
            <p:blipFill>
              <a:blip r:embed="rId5" cstate="print"/>
              <a:srcRect l="25311" r="53256" b="22108"/>
              <a:stretch>
                <a:fillRect/>
              </a:stretch>
            </p:blipFill>
            <p:spPr bwMode="auto">
              <a:xfrm>
                <a:off x="1282045" y="922690"/>
                <a:ext cx="622169" cy="1594267"/>
              </a:xfrm>
              <a:prstGeom prst="rect">
                <a:avLst/>
              </a:prstGeom>
              <a:noFill/>
            </p:spPr>
          </p:pic>
          <p:sp>
            <p:nvSpPr>
              <p:cNvPr id="27" name="26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5" name="24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pic>
        <p:nvPicPr>
          <p:cNvPr id="28" name="Picture 1"/>
          <p:cNvPicPr>
            <a:picLocks noChangeAspect="1" noChangeArrowheads="1"/>
          </p:cNvPicPr>
          <p:nvPr/>
        </p:nvPicPr>
        <p:blipFill>
          <a:blip r:embed="rId6" cstate="print"/>
          <a:srcRect l="33108" t="23771" r="34857" b="8956"/>
          <a:stretch>
            <a:fillRect/>
          </a:stretch>
        </p:blipFill>
        <p:spPr bwMode="auto">
          <a:xfrm>
            <a:off x="6518495" y="363715"/>
            <a:ext cx="616004" cy="828619"/>
          </a:xfrm>
          <a:prstGeom prst="rect">
            <a:avLst/>
          </a:prstGeom>
          <a:noFill/>
          <a:ln w="9525">
            <a:solidFill>
              <a:srgbClr val="8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2" presetClass="entr" presetSubtype="2"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 presetClass="entr" presetSubtype="2" fill="hold"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41" fill="hold">
                            <p:stCondLst>
                              <p:cond delay="1500"/>
                            </p:stCondLst>
                            <p:childTnLst>
                              <p:par>
                                <p:cTn id="42" presetID="2" presetClass="entr" presetSubtype="2" fill="hold"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par>
                          <p:cTn id="50" fill="hold">
                            <p:stCondLst>
                              <p:cond delay="0"/>
                            </p:stCondLst>
                            <p:childTnLst>
                              <p:par>
                                <p:cTn id="51" presetID="2" presetClass="entr" presetSubtype="1"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0-#ppt_h/2"/>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par>
                          <p:cTn id="63" fill="hold">
                            <p:stCondLst>
                              <p:cond delay="500"/>
                            </p:stCondLst>
                            <p:childTnLst>
                              <p:par>
                                <p:cTn id="64" presetID="2" presetClass="entr" presetSubtype="4"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9" presetClass="entr" presetSubtype="0" fill="hold" nodeType="afterEffect">
                                  <p:stCondLst>
                                    <p:cond delay="0"/>
                                  </p:stCondLst>
                                  <p:childTnLst>
                                    <p:set>
                                      <p:cBhvr>
                                        <p:cTn id="70" dur="1" fill="hold">
                                          <p:stCondLst>
                                            <p:cond delay="0"/>
                                          </p:stCondLst>
                                        </p:cTn>
                                        <p:tgtEl>
                                          <p:spTgt spid="63492"/>
                                        </p:tgtEl>
                                        <p:attrNameLst>
                                          <p:attrName>style.visibility</p:attrName>
                                        </p:attrNameLst>
                                      </p:cBhvr>
                                      <p:to>
                                        <p:strVal val="visible"/>
                                      </p:to>
                                    </p:set>
                                    <p:animEffect transition="in" filter="dissolve">
                                      <p:cBhvr>
                                        <p:cTn id="71" dur="500"/>
                                        <p:tgtEl>
                                          <p:spTgt spid="63492"/>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additive="base">
                                        <p:cTn id="76" dur="500" fill="hold"/>
                                        <p:tgtEl>
                                          <p:spTgt spid="8"/>
                                        </p:tgtEl>
                                        <p:attrNameLst>
                                          <p:attrName>ppt_x</p:attrName>
                                        </p:attrNameLst>
                                      </p:cBhvr>
                                      <p:tavLst>
                                        <p:tav tm="0">
                                          <p:val>
                                            <p:strVal val="0-#ppt_w/2"/>
                                          </p:val>
                                        </p:tav>
                                        <p:tav tm="100000">
                                          <p:val>
                                            <p:strVal val="#ppt_x"/>
                                          </p:val>
                                        </p:tav>
                                      </p:tavLst>
                                    </p:anim>
                                    <p:anim calcmode="lin" valueType="num">
                                      <p:cBhvr additive="base">
                                        <p:cTn id="7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fill="hold"/>
                                        <p:tgtEl>
                                          <p:spTgt spid="18"/>
                                        </p:tgtEl>
                                        <p:attrNameLst>
                                          <p:attrName>ppt_x</p:attrName>
                                        </p:attrNameLst>
                                      </p:cBhvr>
                                      <p:tavLst>
                                        <p:tav tm="0">
                                          <p:val>
                                            <p:strVal val="#ppt_x"/>
                                          </p:val>
                                        </p:tav>
                                        <p:tav tm="100000">
                                          <p:val>
                                            <p:strVal val="#ppt_x"/>
                                          </p:val>
                                        </p:tav>
                                      </p:tavLst>
                                    </p:anim>
                                    <p:anim calcmode="lin" valueType="num">
                                      <p:cBhvr additive="base">
                                        <p:cTn id="8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additive="base">
                                        <p:cTn id="88" dur="500" fill="hold"/>
                                        <p:tgtEl>
                                          <p:spTgt spid="23"/>
                                        </p:tgtEl>
                                        <p:attrNameLst>
                                          <p:attrName>ppt_x</p:attrName>
                                        </p:attrNameLst>
                                      </p:cBhvr>
                                      <p:tavLst>
                                        <p:tav tm="0">
                                          <p:val>
                                            <p:strVal val="#ppt_x"/>
                                          </p:val>
                                        </p:tav>
                                        <p:tav tm="100000">
                                          <p:val>
                                            <p:strVal val="#ppt_x"/>
                                          </p:val>
                                        </p:tav>
                                      </p:tavLst>
                                    </p:anim>
                                    <p:anim calcmode="lin" valueType="num">
                                      <p:cBhvr additive="base">
                                        <p:cTn id="8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 name="7 - Ομάδα"/>
          <p:cNvGrpSpPr/>
          <p:nvPr/>
        </p:nvGrpSpPr>
        <p:grpSpPr>
          <a:xfrm>
            <a:off x="-9053" y="579422"/>
            <a:ext cx="9153053" cy="6280385"/>
            <a:chOff x="-9053" y="579422"/>
            <a:chExt cx="9153053" cy="6280385"/>
          </a:xfrm>
        </p:grpSpPr>
        <p:pic>
          <p:nvPicPr>
            <p:cNvPr id="5" name="Picture 2" descr="http://img.electro-maniacs.net/27240.jpg"/>
            <p:cNvPicPr>
              <a:picLocks noChangeAspect="1" noChangeArrowheads="1"/>
            </p:cNvPicPr>
            <p:nvPr/>
          </p:nvPicPr>
          <p:blipFill>
            <a:blip r:embed="rId2" cstate="print">
              <a:duotone>
                <a:schemeClr val="bg2">
                  <a:shade val="45000"/>
                  <a:satMod val="135000"/>
                </a:schemeClr>
                <a:prstClr val="white"/>
              </a:duotone>
            </a:blip>
            <a:srcRect t="12924" b="10162"/>
            <a:stretch>
              <a:fillRect/>
            </a:stretch>
          </p:blipFill>
          <p:spPr bwMode="auto">
            <a:xfrm>
              <a:off x="0" y="986828"/>
              <a:ext cx="9144000" cy="5872979"/>
            </a:xfrm>
            <a:prstGeom prst="rect">
              <a:avLst/>
            </a:prstGeom>
            <a:noFill/>
          </p:spPr>
        </p:pic>
        <p:pic>
          <p:nvPicPr>
            <p:cNvPr id="7" name="Picture 2" descr="http://img.electro-maniacs.net/27240.jpg"/>
            <p:cNvPicPr>
              <a:picLocks noChangeAspect="1" noChangeArrowheads="1"/>
            </p:cNvPicPr>
            <p:nvPr/>
          </p:nvPicPr>
          <p:blipFill>
            <a:blip r:embed="rId2" cstate="print">
              <a:duotone>
                <a:schemeClr val="bg2">
                  <a:shade val="45000"/>
                  <a:satMod val="135000"/>
                </a:schemeClr>
                <a:prstClr val="white"/>
              </a:duotone>
            </a:blip>
            <a:srcRect t="7588" r="13069" b="86958"/>
            <a:stretch>
              <a:fillRect/>
            </a:stretch>
          </p:blipFill>
          <p:spPr bwMode="auto">
            <a:xfrm>
              <a:off x="-9053" y="579422"/>
              <a:ext cx="7948943" cy="416459"/>
            </a:xfrm>
            <a:prstGeom prst="rect">
              <a:avLst/>
            </a:prstGeom>
            <a:noFill/>
          </p:spPr>
        </p:pic>
      </p:grpSp>
      <p:sp>
        <p:nvSpPr>
          <p:cNvPr id="6" name="5 - TextBox"/>
          <p:cNvSpPr txBox="1"/>
          <p:nvPr/>
        </p:nvSpPr>
        <p:spPr>
          <a:xfrm>
            <a:off x="198438" y="254333"/>
            <a:ext cx="893193" cy="307777"/>
          </a:xfrm>
          <a:prstGeom prst="rect">
            <a:avLst/>
          </a:prstGeom>
          <a:noFill/>
        </p:spPr>
        <p:txBody>
          <a:bodyPr wrap="none" rtlCol="0">
            <a:spAutoFit/>
          </a:bodyPr>
          <a:lstStyle/>
          <a:p>
            <a:r>
              <a:rPr lang="en-US" sz="1400" dirty="0" smtClean="0">
                <a:solidFill>
                  <a:schemeClr val="bg1"/>
                </a:solidFill>
                <a:latin typeface="Arial Black" pitchFamily="34" charset="0"/>
              </a:rPr>
              <a:t>Outline</a:t>
            </a:r>
            <a:endParaRPr lang="el-GR" sz="1400" dirty="0">
              <a:solidFill>
                <a:schemeClr val="bg1"/>
              </a:solidFill>
              <a:latin typeface="Arial Black" pitchFamily="34" charset="0"/>
            </a:endParaRPr>
          </a:p>
        </p:txBody>
      </p:sp>
      <p:graphicFrame>
        <p:nvGraphicFramePr>
          <p:cNvPr id="30" name="29 - Διάγραμμα"/>
          <p:cNvGraphicFramePr/>
          <p:nvPr/>
        </p:nvGraphicFramePr>
        <p:xfrm>
          <a:off x="420257" y="1424048"/>
          <a:ext cx="8062832" cy="4579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11 - Ευθεία γραμμή σύνδεσης"/>
          <p:cNvCxnSpPr/>
          <p:nvPr/>
        </p:nvCxnSpPr>
        <p:spPr>
          <a:xfrm>
            <a:off x="6418906" y="4354715"/>
            <a:ext cx="0" cy="15390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9 - Ευθεία γραμμή σύνδεσης"/>
          <p:cNvCxnSpPr/>
          <p:nvPr/>
        </p:nvCxnSpPr>
        <p:spPr>
          <a:xfrm>
            <a:off x="2942374" y="4490519"/>
            <a:ext cx="3739083" cy="0"/>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15314" y="263569"/>
            <a:ext cx="1293944" cy="307777"/>
          </a:xfrm>
          <a:prstGeom prst="rect">
            <a:avLst/>
          </a:prstGeom>
          <a:noFill/>
        </p:spPr>
        <p:txBody>
          <a:bodyPr wrap="none" rtlCol="0">
            <a:spAutoFit/>
          </a:bodyPr>
          <a:lstStyle/>
          <a:p>
            <a:r>
              <a:rPr lang="en-US" sz="1400" dirty="0" smtClean="0">
                <a:solidFill>
                  <a:schemeClr val="bg1"/>
                </a:solidFill>
                <a:latin typeface="Arial Black" pitchFamily="34" charset="0"/>
              </a:rPr>
              <a:t>Ice melting</a:t>
            </a:r>
            <a:endParaRPr lang="el-GR" sz="1400" dirty="0">
              <a:solidFill>
                <a:schemeClr val="bg1"/>
              </a:solidFill>
              <a:latin typeface="Arial Black" pitchFamily="34" charset="0"/>
            </a:endParaRPr>
          </a:p>
        </p:txBody>
      </p:sp>
      <p:pic>
        <p:nvPicPr>
          <p:cNvPr id="6146" name="Picture 2" descr="http://4.bp.blogspot.com/-PDWOaz5FiVs/Tlc449e0sSI/AAAAAAAAA-0/jL2MUASJTNI/s1600/aa11map.jpg"/>
          <p:cNvPicPr>
            <a:picLocks noChangeAspect="1" noChangeArrowheads="1"/>
          </p:cNvPicPr>
          <p:nvPr/>
        </p:nvPicPr>
        <p:blipFill>
          <a:blip r:embed="rId2" cstate="print"/>
          <a:srcRect/>
          <a:stretch>
            <a:fillRect/>
          </a:stretch>
        </p:blipFill>
        <p:spPr bwMode="auto">
          <a:xfrm>
            <a:off x="4743" y="820768"/>
            <a:ext cx="5681247" cy="3261037"/>
          </a:xfrm>
          <a:prstGeom prst="rect">
            <a:avLst/>
          </a:prstGeom>
          <a:noFill/>
        </p:spPr>
      </p:pic>
      <p:pic>
        <p:nvPicPr>
          <p:cNvPr id="6150" name="Picture 6" descr="http://www.theglobaldispatch.com/wp-content/uploads/2012/09/polar-bear-on-melting-ice-photo-287x300.jpg"/>
          <p:cNvPicPr>
            <a:picLocks noChangeAspect="1" noChangeArrowheads="1"/>
          </p:cNvPicPr>
          <p:nvPr/>
        </p:nvPicPr>
        <p:blipFill>
          <a:blip r:embed="rId3" cstate="print"/>
          <a:srcRect/>
          <a:stretch>
            <a:fillRect/>
          </a:stretch>
        </p:blipFill>
        <p:spPr bwMode="auto">
          <a:xfrm>
            <a:off x="3917482" y="4138862"/>
            <a:ext cx="1757257" cy="1790299"/>
          </a:xfrm>
          <a:prstGeom prst="rect">
            <a:avLst/>
          </a:prstGeom>
          <a:noFill/>
        </p:spPr>
      </p:pic>
      <p:pic>
        <p:nvPicPr>
          <p:cNvPr id="6152" name="Picture 8" descr="http://www.isgtw.org/sites/default/files/img_2012/glacier.jpg"/>
          <p:cNvPicPr>
            <a:picLocks noChangeAspect="1" noChangeArrowheads="1"/>
          </p:cNvPicPr>
          <p:nvPr/>
        </p:nvPicPr>
        <p:blipFill>
          <a:blip r:embed="rId4" cstate="print"/>
          <a:srcRect/>
          <a:stretch>
            <a:fillRect/>
          </a:stretch>
        </p:blipFill>
        <p:spPr bwMode="auto">
          <a:xfrm>
            <a:off x="0" y="4132447"/>
            <a:ext cx="3840480" cy="2508986"/>
          </a:xfrm>
          <a:prstGeom prst="rect">
            <a:avLst/>
          </a:prstGeom>
          <a:noFill/>
        </p:spPr>
      </p:pic>
      <p:pic>
        <p:nvPicPr>
          <p:cNvPr id="6154" name="Picture 10" descr="https://encrypted-tbn3.gstatic.com/images?q=tbn:ANd9GcREEsWBnLkv_jz8j2w7og8ltH2ww8R6kYLuyIJuHT9ULGfBdF81"/>
          <p:cNvPicPr>
            <a:picLocks noChangeAspect="1" noChangeArrowheads="1"/>
          </p:cNvPicPr>
          <p:nvPr/>
        </p:nvPicPr>
        <p:blipFill>
          <a:blip r:embed="rId5" cstate="print"/>
          <a:srcRect r="5298" b="13095"/>
          <a:stretch>
            <a:fillRect/>
          </a:stretch>
        </p:blipFill>
        <p:spPr bwMode="auto">
          <a:xfrm>
            <a:off x="5736160" y="2069431"/>
            <a:ext cx="3282711" cy="3900537"/>
          </a:xfrm>
          <a:prstGeom prst="rect">
            <a:avLst/>
          </a:prstGeom>
          <a:noFill/>
        </p:spPr>
      </p:pic>
      <p:pic>
        <p:nvPicPr>
          <p:cNvPr id="6148" name="Picture 4" descr="http://images6.fanpop.com/image/photos/33000000/The-Consequences-of-Global-Warming-global-warming-prevention-33088764-900-579.png"/>
          <p:cNvPicPr>
            <a:picLocks noChangeAspect="1" noChangeArrowheads="1"/>
          </p:cNvPicPr>
          <p:nvPr/>
        </p:nvPicPr>
        <p:blipFill>
          <a:blip r:embed="rId6" cstate="print"/>
          <a:srcRect/>
          <a:stretch>
            <a:fillRect/>
          </a:stretch>
        </p:blipFill>
        <p:spPr bwMode="auto">
          <a:xfrm>
            <a:off x="0" y="1074656"/>
            <a:ext cx="9144000" cy="5783344"/>
          </a:xfrm>
          <a:prstGeom prst="rect">
            <a:avLst/>
          </a:prstGeom>
          <a:noFill/>
        </p:spPr>
      </p:pic>
      <p:pic>
        <p:nvPicPr>
          <p:cNvPr id="6156" name="Picture 12" descr="Maps"/>
          <p:cNvPicPr>
            <a:picLocks noChangeAspect="1" noChangeArrowheads="1"/>
          </p:cNvPicPr>
          <p:nvPr/>
        </p:nvPicPr>
        <p:blipFill>
          <a:blip r:embed="rId7" cstate="print"/>
          <a:srcRect/>
          <a:stretch>
            <a:fillRect/>
          </a:stretch>
        </p:blipFill>
        <p:spPr bwMode="auto">
          <a:xfrm>
            <a:off x="2710236" y="1795656"/>
            <a:ext cx="3724165" cy="49492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heckerboard(across)">
                                      <p:cBhvr>
                                        <p:cTn id="7" dur="10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6156"/>
                                        </p:tgtEl>
                                        <p:attrNameLst>
                                          <p:attrName>style.visibility</p:attrName>
                                        </p:attrNameLst>
                                      </p:cBhvr>
                                      <p:to>
                                        <p:strVal val="visible"/>
                                      </p:to>
                                    </p:set>
                                    <p:animEffect transition="in" filter="box(out)">
                                      <p:cBhvr>
                                        <p:cTn id="12"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4690" name="Picture 2" descr="ice melt"/>
          <p:cNvPicPr>
            <a:picLocks noChangeAspect="1" noChangeArrowheads="1" noCrop="1"/>
          </p:cNvPicPr>
          <p:nvPr/>
        </p:nvPicPr>
        <p:blipFill>
          <a:blip r:embed="rId2" cstate="print"/>
          <a:srcRect/>
          <a:stretch>
            <a:fillRect/>
          </a:stretch>
        </p:blipFill>
        <p:spPr bwMode="auto">
          <a:xfrm>
            <a:off x="114300" y="4159971"/>
            <a:ext cx="2739736" cy="2037629"/>
          </a:xfrm>
          <a:prstGeom prst="ellipse">
            <a:avLst/>
          </a:prstGeom>
          <a:ln>
            <a:noFill/>
          </a:ln>
          <a:effectLst>
            <a:softEdge rad="112500"/>
          </a:effectLst>
        </p:spPr>
      </p:pic>
      <p:pic>
        <p:nvPicPr>
          <p:cNvPr id="3" name="Picture 1"/>
          <p:cNvPicPr>
            <a:picLocks noChangeAspect="1" noChangeArrowheads="1"/>
          </p:cNvPicPr>
          <p:nvPr/>
        </p:nvPicPr>
        <p:blipFill>
          <a:blip r:embed="rId3" cstate="print"/>
          <a:srcRect l="20265" t="52296" r="45203" b="28975"/>
          <a:stretch>
            <a:fillRect/>
          </a:stretch>
        </p:blipFill>
        <p:spPr bwMode="auto">
          <a:xfrm>
            <a:off x="2823101" y="4232635"/>
            <a:ext cx="5748267" cy="1948553"/>
          </a:xfrm>
          <a:prstGeom prst="rect">
            <a:avLst/>
          </a:prstGeom>
          <a:noFill/>
          <a:ln w="9525">
            <a:noFill/>
            <a:miter lim="800000"/>
            <a:headEnd/>
            <a:tailEnd/>
          </a:ln>
        </p:spPr>
      </p:pic>
      <p:sp>
        <p:nvSpPr>
          <p:cNvPr id="4" name="3 - Ορθογώνιο"/>
          <p:cNvSpPr/>
          <p:nvPr/>
        </p:nvSpPr>
        <p:spPr>
          <a:xfrm>
            <a:off x="-32186" y="3655062"/>
            <a:ext cx="2776194" cy="461665"/>
          </a:xfrm>
          <a:prstGeom prst="rect">
            <a:avLst/>
          </a:prstGeom>
        </p:spPr>
        <p:txBody>
          <a:bodyPr wrap="square">
            <a:spAutoFit/>
          </a:bodyPr>
          <a:lstStyle/>
          <a:p>
            <a:pPr algn="ctr"/>
            <a:r>
              <a:rPr lang="en-US" sz="1200" b="1" dirty="0" smtClean="0">
                <a:latin typeface="Arial Narrow" pitchFamily="34" charset="0"/>
              </a:rPr>
              <a:t>US Navy Admiral Samuel J. Locklear III</a:t>
            </a:r>
          </a:p>
          <a:p>
            <a:pPr algn="ctr"/>
            <a:r>
              <a:rPr lang="en-US" sz="1200" b="1" dirty="0" smtClean="0">
                <a:solidFill>
                  <a:srgbClr val="0000FF"/>
                </a:solidFill>
                <a:latin typeface="Arial Narrow" pitchFamily="34" charset="0"/>
              </a:rPr>
              <a:t>Commander of U.S. Forces Pacific</a:t>
            </a:r>
            <a:endParaRPr lang="el-GR" sz="1200" b="1" dirty="0">
              <a:solidFill>
                <a:srgbClr val="0000FF"/>
              </a:solidFill>
              <a:latin typeface="Arial Narrow" pitchFamily="34" charset="0"/>
            </a:endParaRPr>
          </a:p>
        </p:txBody>
      </p:sp>
      <p:pic>
        <p:nvPicPr>
          <p:cNvPr id="5123" name="Picture 3" descr="http://www.pacom.mil/images/portraits/J00-Locklear-h.jpg"/>
          <p:cNvPicPr>
            <a:picLocks noChangeAspect="1" noChangeArrowheads="1"/>
          </p:cNvPicPr>
          <p:nvPr/>
        </p:nvPicPr>
        <p:blipFill>
          <a:blip r:embed="rId4" cstate="print"/>
          <a:srcRect/>
          <a:stretch>
            <a:fillRect/>
          </a:stretch>
        </p:blipFill>
        <p:spPr bwMode="auto">
          <a:xfrm>
            <a:off x="317493" y="1076657"/>
            <a:ext cx="2093190" cy="2599254"/>
          </a:xfrm>
          <a:prstGeom prst="rect">
            <a:avLst/>
          </a:prstGeom>
          <a:noFill/>
        </p:spPr>
      </p:pic>
      <p:pic>
        <p:nvPicPr>
          <p:cNvPr id="5125" name="Picture 5" descr="http://www.uwgb.edu/dutchs/Graphics-Geol/Oceans/TARAWA1.GIF"/>
          <p:cNvPicPr>
            <a:picLocks noChangeAspect="1" noChangeArrowheads="1"/>
          </p:cNvPicPr>
          <p:nvPr/>
        </p:nvPicPr>
        <p:blipFill>
          <a:blip r:embed="rId5" cstate="print"/>
          <a:srcRect/>
          <a:stretch>
            <a:fillRect/>
          </a:stretch>
        </p:blipFill>
        <p:spPr bwMode="auto">
          <a:xfrm>
            <a:off x="3718905" y="2865870"/>
            <a:ext cx="5425095" cy="2667000"/>
          </a:xfrm>
          <a:prstGeom prst="rect">
            <a:avLst/>
          </a:prstGeom>
          <a:noFill/>
        </p:spPr>
      </p:pic>
      <p:sp>
        <p:nvSpPr>
          <p:cNvPr id="7" name="6 - TextBox"/>
          <p:cNvSpPr txBox="1"/>
          <p:nvPr/>
        </p:nvSpPr>
        <p:spPr>
          <a:xfrm>
            <a:off x="114300" y="702249"/>
            <a:ext cx="987771" cy="307777"/>
          </a:xfrm>
          <a:prstGeom prst="rect">
            <a:avLst/>
          </a:prstGeom>
          <a:noFill/>
        </p:spPr>
        <p:txBody>
          <a:bodyPr wrap="none" rtlCol="0">
            <a:spAutoFit/>
          </a:bodyPr>
          <a:lstStyle/>
          <a:p>
            <a:r>
              <a:rPr lang="en-US" sz="1400" b="1" dirty="0" smtClean="0">
                <a:latin typeface="Arial Narrow" pitchFamily="34" charset="0"/>
              </a:rPr>
              <a:t>March </a:t>
            </a:r>
            <a:r>
              <a:rPr lang="en-US" sz="1400" b="1" dirty="0" smtClean="0">
                <a:solidFill>
                  <a:srgbClr val="FF0000"/>
                </a:solidFill>
                <a:latin typeface="Arial Narrow" pitchFamily="34" charset="0"/>
              </a:rPr>
              <a:t>2013</a:t>
            </a:r>
            <a:endParaRPr lang="el-GR" sz="1400" b="1" dirty="0">
              <a:solidFill>
                <a:srgbClr val="FF0000"/>
              </a:solidFill>
              <a:latin typeface="Arial Narrow" pitchFamily="34" charset="0"/>
            </a:endParaRPr>
          </a:p>
        </p:txBody>
      </p:sp>
      <p:sp>
        <p:nvSpPr>
          <p:cNvPr id="8" name="7 - TextBox"/>
          <p:cNvSpPr txBox="1"/>
          <p:nvPr/>
        </p:nvSpPr>
        <p:spPr>
          <a:xfrm>
            <a:off x="106078" y="263569"/>
            <a:ext cx="1293944" cy="307777"/>
          </a:xfrm>
          <a:prstGeom prst="rect">
            <a:avLst/>
          </a:prstGeom>
          <a:noFill/>
        </p:spPr>
        <p:txBody>
          <a:bodyPr wrap="none" rtlCol="0">
            <a:spAutoFit/>
          </a:bodyPr>
          <a:lstStyle/>
          <a:p>
            <a:r>
              <a:rPr lang="en-US" sz="1400" dirty="0" smtClean="0">
                <a:solidFill>
                  <a:schemeClr val="bg1"/>
                </a:solidFill>
                <a:latin typeface="Arial Black" pitchFamily="34" charset="0"/>
              </a:rPr>
              <a:t>Ice melting</a:t>
            </a:r>
            <a:endParaRPr lang="el-GR" sz="1400" dirty="0">
              <a:solidFill>
                <a:schemeClr val="bg1"/>
              </a:solidFill>
              <a:latin typeface="Arial Black" pitchFamily="34" charset="0"/>
            </a:endParaRPr>
          </a:p>
        </p:txBody>
      </p:sp>
      <p:pic>
        <p:nvPicPr>
          <p:cNvPr id="5127" name="Picture 7" descr="http://www.wunderground.com/hurricane/2013/boston_sealevel.png"/>
          <p:cNvPicPr>
            <a:picLocks noChangeAspect="1" noChangeArrowheads="1"/>
          </p:cNvPicPr>
          <p:nvPr/>
        </p:nvPicPr>
        <p:blipFill>
          <a:blip r:embed="rId6" cstate="print"/>
          <a:srcRect/>
          <a:stretch>
            <a:fillRect/>
          </a:stretch>
        </p:blipFill>
        <p:spPr bwMode="auto">
          <a:xfrm>
            <a:off x="2456873" y="3379788"/>
            <a:ext cx="6687126" cy="3000376"/>
          </a:xfrm>
          <a:prstGeom prst="rect">
            <a:avLst/>
          </a:prstGeom>
          <a:noFill/>
        </p:spPr>
      </p:pic>
      <p:sp>
        <p:nvSpPr>
          <p:cNvPr id="10" name="9 - Ορθογώνιο"/>
          <p:cNvSpPr/>
          <p:nvPr/>
        </p:nvSpPr>
        <p:spPr>
          <a:xfrm>
            <a:off x="3860800" y="6611779"/>
            <a:ext cx="5283200" cy="246221"/>
          </a:xfrm>
          <a:prstGeom prst="rect">
            <a:avLst/>
          </a:prstGeom>
        </p:spPr>
        <p:txBody>
          <a:bodyPr wrap="square">
            <a:spAutoFit/>
          </a:bodyPr>
          <a:lstStyle/>
          <a:p>
            <a:r>
              <a:rPr lang="en-US" sz="1000" dirty="0" smtClean="0">
                <a:latin typeface="Arial Narrow" pitchFamily="34" charset="0"/>
              </a:rPr>
              <a:t>http://www.climatesciencewatch.org/2013/03/10/commander-of-u-s-forces-pacific-climate-change-is-top-threat/</a:t>
            </a:r>
            <a:endParaRPr lang="el-GR" sz="1000" dirty="0">
              <a:latin typeface="Arial Narrow" pitchFamily="34" charset="0"/>
            </a:endParaRPr>
          </a:p>
        </p:txBody>
      </p:sp>
      <p:grpSp>
        <p:nvGrpSpPr>
          <p:cNvPr id="24" name="23 - Ομάδα"/>
          <p:cNvGrpSpPr/>
          <p:nvPr/>
        </p:nvGrpSpPr>
        <p:grpSpPr>
          <a:xfrm>
            <a:off x="2640808" y="1035970"/>
            <a:ext cx="5671919" cy="1829494"/>
            <a:chOff x="3472081" y="1479314"/>
            <a:chExt cx="5671919" cy="1829494"/>
          </a:xfrm>
        </p:grpSpPr>
        <p:pic>
          <p:nvPicPr>
            <p:cNvPr id="5121" name="Picture 1"/>
            <p:cNvPicPr>
              <a:picLocks noChangeAspect="1" noChangeArrowheads="1"/>
            </p:cNvPicPr>
            <p:nvPr/>
          </p:nvPicPr>
          <p:blipFill>
            <a:blip r:embed="rId3" cstate="print"/>
            <a:srcRect l="20265" t="22520" r="45203" b="59659"/>
            <a:stretch>
              <a:fillRect/>
            </a:stretch>
          </p:blipFill>
          <p:spPr bwMode="auto">
            <a:xfrm>
              <a:off x="3472081" y="1479314"/>
              <a:ext cx="5671919" cy="1829494"/>
            </a:xfrm>
            <a:prstGeom prst="rect">
              <a:avLst/>
            </a:prstGeom>
            <a:noFill/>
            <a:ln w="9525">
              <a:noFill/>
              <a:miter lim="800000"/>
              <a:headEnd/>
              <a:tailEnd/>
            </a:ln>
          </p:spPr>
        </p:pic>
        <p:cxnSp>
          <p:nvCxnSpPr>
            <p:cNvPr id="12" name="11 - Ευθεία γραμμή σύνδεσης"/>
            <p:cNvCxnSpPr/>
            <p:nvPr/>
          </p:nvCxnSpPr>
          <p:spPr>
            <a:xfrm>
              <a:off x="4535054" y="2087418"/>
              <a:ext cx="4331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 Ευθεία γραμμή σύνδεσης"/>
            <p:cNvCxnSpPr/>
            <p:nvPr/>
          </p:nvCxnSpPr>
          <p:spPr>
            <a:xfrm>
              <a:off x="3625272" y="2355273"/>
              <a:ext cx="1537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21 - Ομάδα"/>
          <p:cNvGrpSpPr/>
          <p:nvPr/>
        </p:nvGrpSpPr>
        <p:grpSpPr>
          <a:xfrm>
            <a:off x="3103570" y="4423029"/>
            <a:ext cx="955207" cy="1659118"/>
            <a:chOff x="2992738" y="4450737"/>
            <a:chExt cx="955207" cy="1659118"/>
          </a:xfrm>
        </p:grpSpPr>
        <p:grpSp>
          <p:nvGrpSpPr>
            <p:cNvPr id="18" name="12 - Ομάδα"/>
            <p:cNvGrpSpPr/>
            <p:nvPr/>
          </p:nvGrpSpPr>
          <p:grpSpPr>
            <a:xfrm>
              <a:off x="3278642" y="4450737"/>
              <a:ext cx="669303" cy="1659118"/>
              <a:chOff x="2856321" y="884140"/>
              <a:chExt cx="669303" cy="1659118"/>
            </a:xfrm>
          </p:grpSpPr>
          <p:pic>
            <p:nvPicPr>
              <p:cNvPr id="20" name="Picture 2" descr="http://britrish.files.wordpress.com/2011/10/traffic_lights_3_states.png?w=604"/>
              <p:cNvPicPr>
                <a:picLocks noChangeAspect="1" noChangeArrowheads="1"/>
              </p:cNvPicPr>
              <p:nvPr/>
            </p:nvPicPr>
            <p:blipFill>
              <a:blip r:embed="rId7" cstate="print"/>
              <a:srcRect l="36031" t="4849" r="36943" b="25476"/>
              <a:stretch>
                <a:fillRect/>
              </a:stretch>
            </p:blipFill>
            <p:spPr bwMode="auto">
              <a:xfrm>
                <a:off x="2856321" y="884140"/>
                <a:ext cx="669303" cy="1659118"/>
              </a:xfrm>
              <a:prstGeom prst="rect">
                <a:avLst/>
              </a:prstGeom>
              <a:noFill/>
            </p:spPr>
          </p:pic>
          <p:sp>
            <p:nvSpPr>
              <p:cNvPr id="21" name="20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9" name="18 - TextBox"/>
            <p:cNvSpPr txBox="1"/>
            <p:nvPr/>
          </p:nvSpPr>
          <p:spPr>
            <a:xfrm rot="16200000">
              <a:off x="2431783" y="5095309"/>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25" name="Group 24"/>
          <p:cNvGrpSpPr/>
          <p:nvPr/>
        </p:nvGrpSpPr>
        <p:grpSpPr>
          <a:xfrm>
            <a:off x="3669678" y="1086899"/>
            <a:ext cx="5431987" cy="5401866"/>
            <a:chOff x="-302026" y="883709"/>
            <a:chExt cx="5431987" cy="5401866"/>
          </a:xfrm>
        </p:grpSpPr>
        <p:grpSp>
          <p:nvGrpSpPr>
            <p:cNvPr id="26" name="Group 7"/>
            <p:cNvGrpSpPr/>
            <p:nvPr/>
          </p:nvGrpSpPr>
          <p:grpSpPr>
            <a:xfrm>
              <a:off x="329954" y="883709"/>
              <a:ext cx="4800007" cy="5126474"/>
              <a:chOff x="329954" y="883709"/>
              <a:chExt cx="4800007" cy="5126474"/>
            </a:xfrm>
          </p:grpSpPr>
          <p:pic>
            <p:nvPicPr>
              <p:cNvPr id="31" name="Picture 2"/>
              <p:cNvPicPr>
                <a:picLocks noChangeAspect="1" noChangeArrowheads="1"/>
              </p:cNvPicPr>
              <p:nvPr/>
            </p:nvPicPr>
            <p:blipFill>
              <a:blip r:embed="rId8" cstate="print"/>
              <a:srcRect l="22961" t="39094" r="52087" b="38382"/>
              <a:stretch>
                <a:fillRect/>
              </a:stretch>
            </p:blipFill>
            <p:spPr bwMode="auto">
              <a:xfrm>
                <a:off x="355108" y="1544715"/>
                <a:ext cx="4722919" cy="2317072"/>
              </a:xfrm>
              <a:prstGeom prst="rect">
                <a:avLst/>
              </a:prstGeom>
              <a:noFill/>
              <a:ln w="9525">
                <a:noFill/>
                <a:miter lim="800000"/>
                <a:headEnd/>
                <a:tailEnd/>
              </a:ln>
            </p:spPr>
          </p:pic>
          <p:pic>
            <p:nvPicPr>
              <p:cNvPr id="32" name="Picture 2"/>
              <p:cNvPicPr>
                <a:picLocks noChangeAspect="1" noChangeArrowheads="1"/>
              </p:cNvPicPr>
              <p:nvPr/>
            </p:nvPicPr>
            <p:blipFill>
              <a:blip r:embed="rId8" cstate="print"/>
              <a:srcRect l="22961" t="19450" r="50792" b="75505"/>
              <a:stretch>
                <a:fillRect/>
              </a:stretch>
            </p:blipFill>
            <p:spPr bwMode="auto">
              <a:xfrm>
                <a:off x="329954" y="883709"/>
                <a:ext cx="4800007" cy="518963"/>
              </a:xfrm>
              <a:prstGeom prst="rect">
                <a:avLst/>
              </a:prstGeom>
              <a:noFill/>
              <a:ln w="9525">
                <a:noFill/>
                <a:miter lim="800000"/>
                <a:headEnd/>
                <a:tailEnd/>
              </a:ln>
            </p:spPr>
          </p:pic>
          <p:pic>
            <p:nvPicPr>
              <p:cNvPr id="33" name="Picture 2"/>
              <p:cNvPicPr>
                <a:picLocks noChangeAspect="1" noChangeArrowheads="1"/>
              </p:cNvPicPr>
              <p:nvPr/>
            </p:nvPicPr>
            <p:blipFill>
              <a:blip r:embed="rId8" cstate="print"/>
              <a:srcRect l="23390" t="62898" r="60882" b="18548"/>
              <a:stretch>
                <a:fillRect/>
              </a:stretch>
            </p:blipFill>
            <p:spPr bwMode="auto">
              <a:xfrm>
                <a:off x="417251" y="3879541"/>
                <a:ext cx="4580877" cy="2130642"/>
              </a:xfrm>
              <a:prstGeom prst="rect">
                <a:avLst/>
              </a:prstGeom>
              <a:noFill/>
              <a:ln w="9525">
                <a:noFill/>
                <a:miter lim="800000"/>
                <a:headEnd/>
                <a:tailEnd/>
              </a:ln>
            </p:spPr>
          </p:pic>
          <p:sp>
            <p:nvSpPr>
              <p:cNvPr id="34" name="Rectangle 33"/>
              <p:cNvSpPr/>
              <p:nvPr/>
            </p:nvSpPr>
            <p:spPr>
              <a:xfrm>
                <a:off x="2530786" y="5741767"/>
                <a:ext cx="2467342" cy="246221"/>
              </a:xfrm>
              <a:prstGeom prst="rect">
                <a:avLst/>
              </a:prstGeom>
            </p:spPr>
            <p:txBody>
              <a:bodyPr wrap="none">
                <a:spAutoFit/>
              </a:bodyPr>
              <a:lstStyle/>
              <a:p>
                <a:pPr algn="r"/>
                <a:r>
                  <a:rPr lang="en-US" sz="1000" b="1" dirty="0">
                    <a:solidFill>
                      <a:srgbClr val="FFFF00"/>
                    </a:solidFill>
                    <a:latin typeface="Arial Narrow" pitchFamily="34" charset="0"/>
                  </a:rPr>
                  <a:t>http://governor.delaware.gov/orders/EO41.pdf</a:t>
                </a:r>
              </a:p>
            </p:txBody>
          </p:sp>
        </p:grpSp>
        <p:cxnSp>
          <p:nvCxnSpPr>
            <p:cNvPr id="27" name="Straight Connector 26"/>
            <p:cNvCxnSpPr/>
            <p:nvPr/>
          </p:nvCxnSpPr>
          <p:spPr>
            <a:xfrm>
              <a:off x="461639" y="3331342"/>
              <a:ext cx="45808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3118" y="3491146"/>
              <a:ext cx="16142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290877" y="3153782"/>
              <a:ext cx="751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descr="state_delaware.png"/>
            <p:cNvPicPr>
              <a:picLocks noChangeAspect="1"/>
            </p:cNvPicPr>
            <p:nvPr/>
          </p:nvPicPr>
          <p:blipFill>
            <a:blip r:embed="rId9" cstate="print"/>
            <a:stretch>
              <a:fillRect/>
            </a:stretch>
          </p:blipFill>
          <p:spPr>
            <a:xfrm>
              <a:off x="-302026" y="4190075"/>
              <a:ext cx="2095500" cy="20955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125"/>
                                        </p:tgtEl>
                                        <p:attrNameLst>
                                          <p:attrName>style.visibility</p:attrName>
                                        </p:attrNameLst>
                                      </p:cBhvr>
                                      <p:to>
                                        <p:strVal val="visible"/>
                                      </p:to>
                                    </p:set>
                                    <p:animEffect transition="in" filter="dissolve">
                                      <p:cBhvr>
                                        <p:cTn id="11" dur="500"/>
                                        <p:tgtEl>
                                          <p:spTgt spid="512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2" fill="hold" nodeType="clickEffect">
                                  <p:stCondLst>
                                    <p:cond delay="0"/>
                                  </p:stCondLst>
                                  <p:childTnLst>
                                    <p:anim calcmode="lin" valueType="num">
                                      <p:cBhvr additive="base">
                                        <p:cTn id="15" dur="500"/>
                                        <p:tgtEl>
                                          <p:spTgt spid="5125"/>
                                        </p:tgtEl>
                                        <p:attrNameLst>
                                          <p:attrName>ppt_x</p:attrName>
                                        </p:attrNameLst>
                                      </p:cBhvr>
                                      <p:tavLst>
                                        <p:tav tm="0">
                                          <p:val>
                                            <p:strVal val="ppt_x"/>
                                          </p:val>
                                        </p:tav>
                                        <p:tav tm="100000">
                                          <p:val>
                                            <p:strVal val="1+ppt_w/2"/>
                                          </p:val>
                                        </p:tav>
                                      </p:tavLst>
                                    </p:anim>
                                    <p:anim calcmode="lin" valueType="num">
                                      <p:cBhvr additive="base">
                                        <p:cTn id="16" dur="500"/>
                                        <p:tgtEl>
                                          <p:spTgt spid="5125"/>
                                        </p:tgtEl>
                                        <p:attrNameLst>
                                          <p:attrName>ppt_y</p:attrName>
                                        </p:attrNameLst>
                                      </p:cBhvr>
                                      <p:tavLst>
                                        <p:tav tm="0">
                                          <p:val>
                                            <p:strVal val="ppt_y"/>
                                          </p:val>
                                        </p:tav>
                                        <p:tav tm="100000">
                                          <p:val>
                                            <p:strVal val="ppt_y"/>
                                          </p:val>
                                        </p:tav>
                                      </p:tavLst>
                                    </p:anim>
                                    <p:set>
                                      <p:cBhvr>
                                        <p:cTn id="17" dur="1" fill="hold">
                                          <p:stCondLst>
                                            <p:cond delay="499"/>
                                          </p:stCondLst>
                                        </p:cTn>
                                        <p:tgtEl>
                                          <p:spTgt spid="5125"/>
                                        </p:tgtEl>
                                        <p:attrNameLst>
                                          <p:attrName>style.visibility</p:attrName>
                                        </p:attrNameLst>
                                      </p:cBhvr>
                                      <p:to>
                                        <p:strVal val="hidden"/>
                                      </p:to>
                                    </p:se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127"/>
                                        </p:tgtEl>
                                        <p:attrNameLst>
                                          <p:attrName>style.visibility</p:attrName>
                                        </p:attrNameLst>
                                      </p:cBhvr>
                                      <p:to>
                                        <p:strVal val="visible"/>
                                      </p:to>
                                    </p:set>
                                    <p:animEffect transition="in" filter="dissolve">
                                      <p:cBhvr>
                                        <p:cTn id="26" dur="500"/>
                                        <p:tgtEl>
                                          <p:spTgt spid="512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24550" y="263569"/>
            <a:ext cx="1467902" cy="307777"/>
          </a:xfrm>
          <a:prstGeom prst="rect">
            <a:avLst/>
          </a:prstGeom>
          <a:noFill/>
        </p:spPr>
        <p:txBody>
          <a:bodyPr wrap="none" rtlCol="0">
            <a:spAutoFit/>
          </a:bodyPr>
          <a:lstStyle/>
          <a:p>
            <a:r>
              <a:rPr lang="en-US" sz="1400" dirty="0" smtClean="0">
                <a:solidFill>
                  <a:schemeClr val="bg1"/>
                </a:solidFill>
                <a:latin typeface="Arial Black" pitchFamily="34" charset="0"/>
              </a:rPr>
              <a:t>Snow storms</a:t>
            </a:r>
            <a:endParaRPr lang="el-GR" sz="1400" dirty="0">
              <a:solidFill>
                <a:schemeClr val="bg1"/>
              </a:solidFill>
              <a:latin typeface="Arial Black" pitchFamily="34" charset="0"/>
            </a:endParaRPr>
          </a:p>
        </p:txBody>
      </p:sp>
      <p:sp>
        <p:nvSpPr>
          <p:cNvPr id="3" name="2 - Ορθογώνιο"/>
          <p:cNvSpPr/>
          <p:nvPr/>
        </p:nvSpPr>
        <p:spPr>
          <a:xfrm>
            <a:off x="207389" y="752808"/>
            <a:ext cx="4194929" cy="4031873"/>
          </a:xfrm>
          <a:prstGeom prst="rect">
            <a:avLst/>
          </a:prstGeom>
        </p:spPr>
        <p:txBody>
          <a:bodyPr wrap="square">
            <a:spAutoFit/>
          </a:bodyPr>
          <a:lstStyle/>
          <a:p>
            <a:r>
              <a:rPr lang="en-US" sz="1600" b="1" dirty="0" smtClean="0">
                <a:solidFill>
                  <a:srgbClr val="FF0000"/>
                </a:solidFill>
                <a:latin typeface="Arial Narrow" pitchFamily="34" charset="0"/>
              </a:rPr>
              <a:t>February 2013</a:t>
            </a:r>
          </a:p>
          <a:p>
            <a:r>
              <a:rPr lang="en-US" sz="1600" b="1" dirty="0" smtClean="0">
                <a:latin typeface="Arial Narrow" pitchFamily="34" charset="0"/>
              </a:rPr>
              <a:t>Winter Storm </a:t>
            </a:r>
            <a:r>
              <a:rPr lang="en-US" sz="1600" b="1" dirty="0" err="1" smtClean="0">
                <a:latin typeface="Arial Narrow" pitchFamily="34" charset="0"/>
              </a:rPr>
              <a:t>Nemo</a:t>
            </a:r>
            <a:r>
              <a:rPr lang="en-US" sz="1600" dirty="0" smtClean="0">
                <a:latin typeface="Arial Narrow" pitchFamily="34" charset="0"/>
              </a:rPr>
              <a:t> (Blizzard of 2013)</a:t>
            </a:r>
          </a:p>
          <a:p>
            <a:endParaRPr lang="en-US" sz="1600" dirty="0" smtClean="0">
              <a:latin typeface="Arial Narrow" pitchFamily="34" charset="0"/>
            </a:endParaRPr>
          </a:p>
          <a:p>
            <a:r>
              <a:rPr lang="en-US" sz="1600" dirty="0" smtClean="0">
                <a:latin typeface="Arial Narrow" pitchFamily="34" charset="0"/>
              </a:rPr>
              <a:t>Formed		: 7 Feb 2013</a:t>
            </a:r>
          </a:p>
          <a:p>
            <a:r>
              <a:rPr lang="en-US" sz="1600" dirty="0" smtClean="0">
                <a:latin typeface="Arial Narrow" pitchFamily="34" charset="0"/>
              </a:rPr>
              <a:t>Dissipated		: 20 Feb 2013</a:t>
            </a:r>
          </a:p>
          <a:p>
            <a:r>
              <a:rPr lang="en-US" sz="1600" dirty="0" smtClean="0">
                <a:latin typeface="Arial Narrow" pitchFamily="34" charset="0"/>
              </a:rPr>
              <a:t>Max snow		: 40 inches (100 cm)</a:t>
            </a:r>
          </a:p>
          <a:p>
            <a:r>
              <a:rPr lang="en-US" sz="1600" dirty="0" smtClean="0">
                <a:latin typeface="Arial Narrow" pitchFamily="34" charset="0"/>
              </a:rPr>
              <a:t>Highest gust	: 102 mph (164 km/h)</a:t>
            </a:r>
          </a:p>
          <a:p>
            <a:r>
              <a:rPr lang="en-US" sz="1600" b="1" dirty="0" smtClean="0">
                <a:solidFill>
                  <a:srgbClr val="FF0000"/>
                </a:solidFill>
                <a:latin typeface="Arial Narrow" pitchFamily="34" charset="0"/>
              </a:rPr>
              <a:t>Fatalities		: 18</a:t>
            </a:r>
          </a:p>
          <a:p>
            <a:endParaRPr lang="en-US" sz="1600" dirty="0" smtClean="0">
              <a:latin typeface="Arial Narrow" pitchFamily="34" charset="0"/>
            </a:endParaRPr>
          </a:p>
          <a:p>
            <a:r>
              <a:rPr lang="en-US" sz="1600" dirty="0" smtClean="0">
                <a:latin typeface="Arial Narrow" pitchFamily="34" charset="0"/>
              </a:rPr>
              <a:t>Powerful winter storm developed from combination of two areas of low pressure</a:t>
            </a:r>
          </a:p>
          <a:p>
            <a:endParaRPr lang="en-US" sz="1600" b="1" dirty="0" smtClean="0">
              <a:latin typeface="Arial Narrow" pitchFamily="34" charset="0"/>
            </a:endParaRPr>
          </a:p>
          <a:p>
            <a:r>
              <a:rPr lang="en-US" sz="1600" b="1" dirty="0" smtClean="0">
                <a:latin typeface="Arial Narrow" pitchFamily="34" charset="0"/>
              </a:rPr>
              <a:t>Affected regions </a:t>
            </a:r>
            <a:r>
              <a:rPr lang="en-US" sz="1600" b="1" dirty="0" smtClean="0">
                <a:latin typeface="Arial Narrow"/>
              </a:rPr>
              <a:t>►</a:t>
            </a:r>
            <a:r>
              <a:rPr lang="en-US" sz="1600" b="1" dirty="0" smtClean="0">
                <a:latin typeface="Arial Narrow" pitchFamily="34" charset="0"/>
              </a:rPr>
              <a:t> </a:t>
            </a:r>
            <a:r>
              <a:rPr lang="en-US" sz="1600" dirty="0" smtClean="0">
                <a:latin typeface="Arial Narrow" pitchFamily="34" charset="0"/>
              </a:rPr>
              <a:t>NE US and parts of Canada</a:t>
            </a:r>
          </a:p>
          <a:p>
            <a:endParaRPr lang="en-US" sz="1600" dirty="0" smtClean="0">
              <a:latin typeface="Arial Narrow" pitchFamily="34" charset="0"/>
            </a:endParaRPr>
          </a:p>
          <a:p>
            <a:r>
              <a:rPr lang="en-US" sz="1600" dirty="0" smtClean="0">
                <a:latin typeface="Arial Narrow" pitchFamily="34" charset="0"/>
              </a:rPr>
              <a:t>Storm later crossed the Atlantic Ocean and affected </a:t>
            </a:r>
            <a:r>
              <a:rPr lang="en-US" sz="1600" b="1" dirty="0" smtClean="0">
                <a:latin typeface="Arial Narrow" pitchFamily="34" charset="0"/>
              </a:rPr>
              <a:t>Ireland</a:t>
            </a:r>
            <a:r>
              <a:rPr lang="en-US" sz="1600" dirty="0" smtClean="0">
                <a:latin typeface="Arial Narrow" pitchFamily="34" charset="0"/>
              </a:rPr>
              <a:t> and the </a:t>
            </a:r>
            <a:r>
              <a:rPr lang="en-US" sz="1600" b="1" dirty="0" smtClean="0">
                <a:latin typeface="Arial Narrow" pitchFamily="34" charset="0"/>
              </a:rPr>
              <a:t>UK</a:t>
            </a:r>
            <a:r>
              <a:rPr lang="en-US" sz="1600" dirty="0" smtClean="0">
                <a:latin typeface="Arial Narrow" pitchFamily="34" charset="0"/>
              </a:rPr>
              <a:t>.</a:t>
            </a:r>
          </a:p>
        </p:txBody>
      </p:sp>
      <p:pic>
        <p:nvPicPr>
          <p:cNvPr id="4098" name="Picture 2" descr="http://upload.wikimedia.org/wikipedia/commons/5/5e/February_08-09%2C_2013_Blizzard_Storm_Total_Snow_Accumulation.gif"/>
          <p:cNvPicPr>
            <a:picLocks noChangeAspect="1" noChangeArrowheads="1"/>
          </p:cNvPicPr>
          <p:nvPr/>
        </p:nvPicPr>
        <p:blipFill>
          <a:blip r:embed="rId2" cstate="print"/>
          <a:srcRect/>
          <a:stretch>
            <a:fillRect/>
          </a:stretch>
        </p:blipFill>
        <p:spPr bwMode="auto">
          <a:xfrm>
            <a:off x="4581524" y="1802917"/>
            <a:ext cx="4562475" cy="5055083"/>
          </a:xfrm>
          <a:prstGeom prst="rect">
            <a:avLst/>
          </a:prstGeom>
          <a:noFill/>
        </p:spPr>
      </p:pic>
      <p:pic>
        <p:nvPicPr>
          <p:cNvPr id="5" name="Picture 2" descr="http://upload.wikimedia.org/wikipedia/commons/5/5e/February_08-09%2C_2013_Blizzard_Storm_Total_Snow_Accumulation.gif"/>
          <p:cNvPicPr>
            <a:picLocks noChangeAspect="1" noChangeArrowheads="1"/>
          </p:cNvPicPr>
          <p:nvPr/>
        </p:nvPicPr>
        <p:blipFill>
          <a:blip r:embed="rId2" cstate="print"/>
          <a:srcRect l="69180" t="75820"/>
          <a:stretch>
            <a:fillRect/>
          </a:stretch>
        </p:blipFill>
        <p:spPr bwMode="auto">
          <a:xfrm>
            <a:off x="7125093" y="5103015"/>
            <a:ext cx="2018907" cy="1754985"/>
          </a:xfrm>
          <a:prstGeom prst="rect">
            <a:avLst/>
          </a:prstGeom>
          <a:noFill/>
        </p:spPr>
      </p:pic>
      <p:pic>
        <p:nvPicPr>
          <p:cNvPr id="4100" name="Picture 4" descr="http://i.imwx.com/common/articles/images/01_NemoSet1FTWC_650x366.jpg"/>
          <p:cNvPicPr>
            <a:picLocks noChangeAspect="1" noChangeArrowheads="1"/>
          </p:cNvPicPr>
          <p:nvPr/>
        </p:nvPicPr>
        <p:blipFill>
          <a:blip r:embed="rId3" cstate="print"/>
          <a:srcRect/>
          <a:stretch>
            <a:fillRect/>
          </a:stretch>
        </p:blipFill>
        <p:spPr bwMode="auto">
          <a:xfrm>
            <a:off x="3996964" y="867347"/>
            <a:ext cx="3097048" cy="1743877"/>
          </a:xfrm>
          <a:prstGeom prst="rect">
            <a:avLst/>
          </a:prstGeom>
          <a:noFill/>
        </p:spPr>
      </p:pic>
      <p:pic>
        <p:nvPicPr>
          <p:cNvPr id="4102" name="Picture 6" descr="http://images.latinospost.com/data/images/full/12524/image.jpg?w=600"/>
          <p:cNvPicPr>
            <a:picLocks noChangeAspect="1" noChangeArrowheads="1"/>
          </p:cNvPicPr>
          <p:nvPr/>
        </p:nvPicPr>
        <p:blipFill>
          <a:blip r:embed="rId4" cstate="print"/>
          <a:srcRect/>
          <a:stretch>
            <a:fillRect/>
          </a:stretch>
        </p:blipFill>
        <p:spPr bwMode="auto">
          <a:xfrm>
            <a:off x="1517715" y="4798243"/>
            <a:ext cx="2948266" cy="1847654"/>
          </a:xfrm>
          <a:prstGeom prst="rect">
            <a:avLst/>
          </a:prstGeom>
          <a:noFill/>
        </p:spPr>
      </p:pic>
      <p:pic>
        <p:nvPicPr>
          <p:cNvPr id="4104" name="Picture 8" descr="https://encrypted-tbn3.gstatic.com/images?q=tbn:ANd9GcRfu9KG6JD-E0TaFoJ4nD2Ss15RHYQ7njIXduNWT3dff4itiy9obQ"/>
          <p:cNvPicPr>
            <a:picLocks noChangeAspect="1" noChangeArrowheads="1"/>
          </p:cNvPicPr>
          <p:nvPr/>
        </p:nvPicPr>
        <p:blipFill>
          <a:blip r:embed="rId5" cstate="print"/>
          <a:srcRect/>
          <a:stretch>
            <a:fillRect/>
          </a:stretch>
        </p:blipFill>
        <p:spPr bwMode="auto">
          <a:xfrm>
            <a:off x="7637670" y="4025249"/>
            <a:ext cx="1418284" cy="1077896"/>
          </a:xfrm>
          <a:prstGeom prst="rect">
            <a:avLst/>
          </a:prstGeom>
          <a:noFill/>
        </p:spPr>
      </p:pic>
      <p:sp>
        <p:nvSpPr>
          <p:cNvPr id="9" name="8 - Ορθογώνιο"/>
          <p:cNvSpPr/>
          <p:nvPr/>
        </p:nvSpPr>
        <p:spPr>
          <a:xfrm>
            <a:off x="249810" y="5311707"/>
            <a:ext cx="3473777" cy="646331"/>
          </a:xfrm>
          <a:prstGeom prst="rect">
            <a:avLst/>
          </a:prstGeom>
          <a:solidFill>
            <a:schemeClr val="tx1"/>
          </a:solidFill>
        </p:spPr>
        <p:txBody>
          <a:bodyPr wrap="square">
            <a:spAutoFit/>
          </a:bodyPr>
          <a:lstStyle/>
          <a:p>
            <a:pPr algn="ctr"/>
            <a:r>
              <a:rPr lang="en-US" dirty="0" smtClean="0">
                <a:solidFill>
                  <a:schemeClr val="bg1"/>
                </a:solidFill>
                <a:latin typeface="Arial Narrow" pitchFamily="34" charset="0"/>
              </a:rPr>
              <a:t>Snow left </a:t>
            </a:r>
            <a:r>
              <a:rPr lang="en-US" b="1" dirty="0" smtClean="0">
                <a:solidFill>
                  <a:srgbClr val="FFFF00"/>
                </a:solidFill>
                <a:latin typeface="Arial Narrow" pitchFamily="34" charset="0"/>
              </a:rPr>
              <a:t>700,000 customers </a:t>
            </a:r>
            <a:r>
              <a:rPr lang="en-US" dirty="0" smtClean="0">
                <a:solidFill>
                  <a:schemeClr val="bg1"/>
                </a:solidFill>
                <a:latin typeface="Arial Narrow" pitchFamily="34" charset="0"/>
              </a:rPr>
              <a:t>without </a:t>
            </a:r>
            <a:r>
              <a:rPr lang="en-US" b="1" dirty="0" smtClean="0">
                <a:solidFill>
                  <a:schemeClr val="bg1"/>
                </a:solidFill>
                <a:latin typeface="Arial Narrow" pitchFamily="34" charset="0"/>
              </a:rPr>
              <a:t>electricity</a:t>
            </a:r>
            <a:r>
              <a:rPr lang="en-US" dirty="0" smtClean="0">
                <a:solidFill>
                  <a:schemeClr val="bg1"/>
                </a:solidFill>
                <a:latin typeface="Arial Narrow" pitchFamily="34" charset="0"/>
              </a:rPr>
              <a:t> at the height of the storm</a:t>
            </a:r>
            <a:endParaRPr lang="el-GR" dirty="0">
              <a:solidFill>
                <a:schemeClr val="bg1"/>
              </a:solidFill>
              <a:latin typeface="Arial Narrow" pitchFamily="34" charset="0"/>
            </a:endParaRPr>
          </a:p>
        </p:txBody>
      </p:sp>
      <p:pic>
        <p:nvPicPr>
          <p:cNvPr id="4106" name="Picture 10" descr="http://assets.nationaljournal.com/Chart2%20BLS.jpg"/>
          <p:cNvPicPr>
            <a:picLocks noChangeAspect="1" noChangeArrowheads="1"/>
          </p:cNvPicPr>
          <p:nvPr/>
        </p:nvPicPr>
        <p:blipFill>
          <a:blip r:embed="rId6" cstate="print"/>
          <a:srcRect/>
          <a:stretch>
            <a:fillRect/>
          </a:stretch>
        </p:blipFill>
        <p:spPr bwMode="auto">
          <a:xfrm>
            <a:off x="755748" y="1273463"/>
            <a:ext cx="7659245" cy="5064986"/>
          </a:xfrm>
          <a:prstGeom prst="rect">
            <a:avLst/>
          </a:prstGeom>
          <a:noFill/>
          <a:ln w="38100">
            <a:solidFill>
              <a:srgbClr val="FF0000"/>
            </a:solidFill>
          </a:ln>
        </p:spPr>
      </p:pic>
      <p:pic>
        <p:nvPicPr>
          <p:cNvPr id="4108" name="Picture 12" descr="http://thumb1.shutterstock.com/thumb_large/11484/11484,1290968863,24/stock-photo--d-rendered-illustration-of-button-icon-with-lightning-bolt-symbol-66130675.jpg"/>
          <p:cNvPicPr>
            <a:picLocks noChangeAspect="1" noChangeArrowheads="1"/>
          </p:cNvPicPr>
          <p:nvPr/>
        </p:nvPicPr>
        <p:blipFill>
          <a:blip r:embed="rId7" cstate="print"/>
          <a:srcRect l="7406" r="17330"/>
          <a:stretch>
            <a:fillRect/>
          </a:stretch>
        </p:blipFill>
        <p:spPr bwMode="auto">
          <a:xfrm>
            <a:off x="3967663" y="2355273"/>
            <a:ext cx="664992" cy="793606"/>
          </a:xfrm>
          <a:prstGeom prst="rect">
            <a:avLst/>
          </a:prstGeom>
          <a:noFill/>
        </p:spPr>
      </p:pic>
      <p:pic>
        <p:nvPicPr>
          <p:cNvPr id="12" name="11 - Εικόνα" descr="red-arrow-curved-upright.png"/>
          <p:cNvPicPr>
            <a:picLocks noChangeAspect="1"/>
          </p:cNvPicPr>
          <p:nvPr/>
        </p:nvPicPr>
        <p:blipFill>
          <a:blip r:embed="rId8" cstate="print"/>
          <a:stretch>
            <a:fillRect/>
          </a:stretch>
        </p:blipFill>
        <p:spPr>
          <a:xfrm rot="1626716" flipH="1">
            <a:off x="886880" y="3912145"/>
            <a:ext cx="402260" cy="402260"/>
          </a:xfrm>
          <a:prstGeom prst="rect">
            <a:avLst/>
          </a:prstGeom>
        </p:spPr>
      </p:pic>
      <p:grpSp>
        <p:nvGrpSpPr>
          <p:cNvPr id="13" name="12 - Ομάδα"/>
          <p:cNvGrpSpPr/>
          <p:nvPr/>
        </p:nvGrpSpPr>
        <p:grpSpPr>
          <a:xfrm>
            <a:off x="6798116" y="2264623"/>
            <a:ext cx="955207" cy="1659118"/>
            <a:chOff x="2992738" y="4450737"/>
            <a:chExt cx="955207" cy="1659118"/>
          </a:xfrm>
        </p:grpSpPr>
        <p:grpSp>
          <p:nvGrpSpPr>
            <p:cNvPr id="14" name="12 - Ομάδα"/>
            <p:cNvGrpSpPr/>
            <p:nvPr/>
          </p:nvGrpSpPr>
          <p:grpSpPr>
            <a:xfrm>
              <a:off x="3278642" y="4450737"/>
              <a:ext cx="669303" cy="1659118"/>
              <a:chOff x="2856321" y="884140"/>
              <a:chExt cx="669303" cy="1659118"/>
            </a:xfrm>
          </p:grpSpPr>
          <p:pic>
            <p:nvPicPr>
              <p:cNvPr id="16" name="Picture 2" descr="http://britrish.files.wordpress.com/2011/10/traffic_lights_3_states.png?w=604"/>
              <p:cNvPicPr>
                <a:picLocks noChangeAspect="1" noChangeArrowheads="1"/>
              </p:cNvPicPr>
              <p:nvPr/>
            </p:nvPicPr>
            <p:blipFill>
              <a:blip r:embed="rId9" cstate="print"/>
              <a:srcRect l="36031" t="4849" r="36943" b="25476"/>
              <a:stretch>
                <a:fillRect/>
              </a:stretch>
            </p:blipFill>
            <p:spPr bwMode="auto">
              <a:xfrm>
                <a:off x="2856321" y="884140"/>
                <a:ext cx="669303" cy="1659118"/>
              </a:xfrm>
              <a:prstGeom prst="rect">
                <a:avLst/>
              </a:prstGeom>
              <a:noFill/>
            </p:spPr>
          </p:pic>
          <p:sp>
            <p:nvSpPr>
              <p:cNvPr id="17" name="16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5" name="14 - TextBox"/>
            <p:cNvSpPr txBox="1"/>
            <p:nvPr/>
          </p:nvSpPr>
          <p:spPr>
            <a:xfrm rot="16200000">
              <a:off x="2431783" y="5095309"/>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4106"/>
                                        </p:tgtEl>
                                        <p:attrNameLst>
                                          <p:attrName>style.visibility</p:attrName>
                                        </p:attrNameLst>
                                      </p:cBhvr>
                                      <p:to>
                                        <p:strVal val="visible"/>
                                      </p:to>
                                    </p:set>
                                    <p:animEffect transition="in" filter="box(out)">
                                      <p:cBhvr>
                                        <p:cTn id="13" dur="500"/>
                                        <p:tgtEl>
                                          <p:spTgt spid="4106"/>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41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8070" name="Picture 6" descr="File:Canicule Europe 2003.jpg"/>
          <p:cNvPicPr>
            <a:picLocks noChangeAspect="1" noChangeArrowheads="1"/>
          </p:cNvPicPr>
          <p:nvPr/>
        </p:nvPicPr>
        <p:blipFill>
          <a:blip r:embed="rId2" cstate="print"/>
          <a:srcRect/>
          <a:stretch>
            <a:fillRect/>
          </a:stretch>
        </p:blipFill>
        <p:spPr bwMode="auto">
          <a:xfrm>
            <a:off x="4705118" y="1046084"/>
            <a:ext cx="4354039" cy="4074006"/>
          </a:xfrm>
          <a:prstGeom prst="rect">
            <a:avLst/>
          </a:prstGeom>
          <a:noFill/>
          <a:ln w="38100">
            <a:solidFill>
              <a:srgbClr val="FF0000"/>
            </a:solidFill>
          </a:ln>
        </p:spPr>
      </p:pic>
      <p:sp>
        <p:nvSpPr>
          <p:cNvPr id="2" name="1 - TextBox"/>
          <p:cNvSpPr txBox="1"/>
          <p:nvPr/>
        </p:nvSpPr>
        <p:spPr>
          <a:xfrm>
            <a:off x="106078" y="263569"/>
            <a:ext cx="1514967" cy="307777"/>
          </a:xfrm>
          <a:prstGeom prst="rect">
            <a:avLst/>
          </a:prstGeom>
          <a:noFill/>
        </p:spPr>
        <p:txBody>
          <a:bodyPr wrap="none" rtlCol="0">
            <a:spAutoFit/>
          </a:bodyPr>
          <a:lstStyle/>
          <a:p>
            <a:r>
              <a:rPr lang="en-US" sz="1400" dirty="0" smtClean="0">
                <a:solidFill>
                  <a:schemeClr val="bg1"/>
                </a:solidFill>
                <a:latin typeface="Arial Black" pitchFamily="34" charset="0"/>
              </a:rPr>
              <a:t>Extreme heat</a:t>
            </a:r>
            <a:endParaRPr lang="el-GR" sz="1400" dirty="0">
              <a:solidFill>
                <a:schemeClr val="bg1"/>
              </a:solidFill>
              <a:latin typeface="Arial Black" pitchFamily="34" charset="0"/>
            </a:endParaRPr>
          </a:p>
        </p:txBody>
      </p:sp>
      <p:grpSp>
        <p:nvGrpSpPr>
          <p:cNvPr id="15" name="14 - Ομάδα"/>
          <p:cNvGrpSpPr/>
          <p:nvPr/>
        </p:nvGrpSpPr>
        <p:grpSpPr>
          <a:xfrm>
            <a:off x="25508" y="1442191"/>
            <a:ext cx="4465245" cy="4860221"/>
            <a:chOff x="117868" y="786435"/>
            <a:chExt cx="4465245" cy="4860221"/>
          </a:xfrm>
        </p:grpSpPr>
        <p:pic>
          <p:nvPicPr>
            <p:cNvPr id="88066" name="Picture 2" descr="A woman with a sunburnt back"/>
            <p:cNvPicPr>
              <a:picLocks noChangeAspect="1" noChangeArrowheads="1"/>
            </p:cNvPicPr>
            <p:nvPr/>
          </p:nvPicPr>
          <p:blipFill>
            <a:blip r:embed="rId3" cstate="print"/>
            <a:srcRect/>
            <a:stretch>
              <a:fillRect/>
            </a:stretch>
          </p:blipFill>
          <p:spPr bwMode="auto">
            <a:xfrm>
              <a:off x="292231" y="2867935"/>
              <a:ext cx="4196611" cy="2660690"/>
            </a:xfrm>
            <a:prstGeom prst="rect">
              <a:avLst/>
            </a:prstGeom>
            <a:noFill/>
          </p:spPr>
        </p:pic>
        <p:sp>
          <p:nvSpPr>
            <p:cNvPr id="5" name="4 - Ορθογώνιο"/>
            <p:cNvSpPr/>
            <p:nvPr/>
          </p:nvSpPr>
          <p:spPr>
            <a:xfrm>
              <a:off x="230956" y="1499656"/>
              <a:ext cx="4352157" cy="1323439"/>
            </a:xfrm>
            <a:prstGeom prst="rect">
              <a:avLst/>
            </a:prstGeom>
          </p:spPr>
          <p:txBody>
            <a:bodyPr wrap="square">
              <a:spAutoFit/>
            </a:bodyPr>
            <a:lstStyle/>
            <a:p>
              <a:r>
                <a:rPr lang="en-US" sz="1600" b="1" dirty="0" smtClean="0">
                  <a:solidFill>
                    <a:srgbClr val="FF0000"/>
                  </a:solidFill>
                  <a:latin typeface="Arial Narrow" pitchFamily="34" charset="0"/>
                </a:rPr>
                <a:t>20 August </a:t>
              </a:r>
              <a:r>
                <a:rPr lang="en-US" sz="1600" b="1" dirty="0" smtClean="0">
                  <a:latin typeface="Arial Narrow" pitchFamily="34" charset="0"/>
                </a:rPr>
                <a:t>2013</a:t>
              </a:r>
            </a:p>
            <a:p>
              <a:endParaRPr lang="en-US" sz="1600" dirty="0" smtClean="0">
                <a:latin typeface="Arial Narrow" pitchFamily="34" charset="0"/>
              </a:endParaRPr>
            </a:p>
            <a:p>
              <a:r>
                <a:rPr lang="en-US" sz="1600" dirty="0" smtClean="0">
                  <a:latin typeface="Arial Narrow" pitchFamily="34" charset="0"/>
                </a:rPr>
                <a:t>Research by the London School of Hygiene and Tropical Medicine found that between </a:t>
              </a:r>
              <a:r>
                <a:rPr lang="en-US" sz="1600" b="1" dirty="0" smtClean="0">
                  <a:solidFill>
                    <a:srgbClr val="FF0000"/>
                  </a:solidFill>
                  <a:latin typeface="Arial Narrow" pitchFamily="34" charset="0"/>
                </a:rPr>
                <a:t>540 </a:t>
              </a:r>
              <a:r>
                <a:rPr lang="en-US" sz="1600" b="1" dirty="0" smtClean="0">
                  <a:latin typeface="Arial Narrow" pitchFamily="34" charset="0"/>
                </a:rPr>
                <a:t>and</a:t>
              </a:r>
              <a:r>
                <a:rPr lang="en-US" sz="1600" b="1" dirty="0" smtClean="0">
                  <a:solidFill>
                    <a:srgbClr val="FF0000"/>
                  </a:solidFill>
                  <a:latin typeface="Arial Narrow" pitchFamily="34" charset="0"/>
                </a:rPr>
                <a:t> 760 </a:t>
              </a:r>
              <a:r>
                <a:rPr lang="en-US" sz="1600" dirty="0" smtClean="0">
                  <a:latin typeface="Arial Narrow" pitchFamily="34" charset="0"/>
                </a:rPr>
                <a:t>deaths could be attributed to the ongoing spell of hot weather. </a:t>
              </a:r>
              <a:endParaRPr lang="el-GR" sz="1600" dirty="0">
                <a:latin typeface="Arial Narrow" pitchFamily="34" charset="0"/>
              </a:endParaRPr>
            </a:p>
          </p:txBody>
        </p:sp>
        <p:pic>
          <p:nvPicPr>
            <p:cNvPr id="88068" name="Picture 4" descr="http://globalpersonals.co.uk/wp-content/uploads/2010/11/Telegraph_Logo.gif"/>
            <p:cNvPicPr>
              <a:picLocks noChangeAspect="1" noChangeArrowheads="1"/>
            </p:cNvPicPr>
            <p:nvPr/>
          </p:nvPicPr>
          <p:blipFill>
            <a:blip r:embed="rId4" cstate="print"/>
            <a:srcRect/>
            <a:stretch>
              <a:fillRect/>
            </a:stretch>
          </p:blipFill>
          <p:spPr bwMode="auto">
            <a:xfrm>
              <a:off x="117868" y="786435"/>
              <a:ext cx="2964697" cy="607764"/>
            </a:xfrm>
            <a:prstGeom prst="rect">
              <a:avLst/>
            </a:prstGeom>
            <a:noFill/>
          </p:spPr>
        </p:pic>
        <p:grpSp>
          <p:nvGrpSpPr>
            <p:cNvPr id="14" name="13 - Ομάδα"/>
            <p:cNvGrpSpPr/>
            <p:nvPr/>
          </p:nvGrpSpPr>
          <p:grpSpPr>
            <a:xfrm>
              <a:off x="197963" y="801278"/>
              <a:ext cx="4385150" cy="4845378"/>
              <a:chOff x="197963" y="801278"/>
              <a:chExt cx="4385150" cy="4845378"/>
            </a:xfrm>
          </p:grpSpPr>
          <p:sp>
            <p:nvSpPr>
              <p:cNvPr id="7" name="6 - Ορθογώνιο"/>
              <p:cNvSpPr/>
              <p:nvPr/>
            </p:nvSpPr>
            <p:spPr>
              <a:xfrm>
                <a:off x="197963" y="801278"/>
                <a:ext cx="4385150" cy="48453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1627670" y="4686635"/>
                <a:ext cx="165782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32.2C (90F) …</a:t>
                </a:r>
                <a:endParaRPr lang="el-G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grpSp>
      </p:grpSp>
      <p:sp>
        <p:nvSpPr>
          <p:cNvPr id="11" name="10 - Ορθογώνιο"/>
          <p:cNvSpPr/>
          <p:nvPr/>
        </p:nvSpPr>
        <p:spPr>
          <a:xfrm>
            <a:off x="5505253" y="4713405"/>
            <a:ext cx="3459637" cy="984885"/>
          </a:xfrm>
          <a:prstGeom prst="rect">
            <a:avLst/>
          </a:prstGeom>
          <a:solidFill>
            <a:srgbClr val="FFFF00"/>
          </a:solidFill>
          <a:ln w="38100">
            <a:solidFill>
              <a:srgbClr val="FF0000"/>
            </a:solidFill>
          </a:ln>
        </p:spPr>
        <p:txBody>
          <a:bodyPr wrap="square">
            <a:spAutoFit/>
          </a:bodyPr>
          <a:lstStyle/>
          <a:p>
            <a:r>
              <a:rPr lang="en-US" sz="1600" b="1" dirty="0" smtClean="0">
                <a:latin typeface="Arial Narrow" pitchFamily="34" charset="0"/>
              </a:rPr>
              <a:t>2003 European heat wave</a:t>
            </a:r>
          </a:p>
          <a:p>
            <a:r>
              <a:rPr lang="en-US" sz="1600" b="1" dirty="0" smtClean="0">
                <a:solidFill>
                  <a:srgbClr val="FF0000"/>
                </a:solidFill>
                <a:latin typeface="Arial Narrow" pitchFamily="34" charset="0"/>
              </a:rPr>
              <a:t>14,802 </a:t>
            </a:r>
            <a:r>
              <a:rPr lang="en-US" sz="1600" dirty="0" smtClean="0">
                <a:latin typeface="Arial Narrow" pitchFamily="34" charset="0"/>
              </a:rPr>
              <a:t>heat-related deaths (mostly elderly);</a:t>
            </a:r>
          </a:p>
          <a:p>
            <a:r>
              <a:rPr lang="en-US" sz="1600" dirty="0" smtClean="0">
                <a:latin typeface="Arial Narrow" pitchFamily="34" charset="0"/>
              </a:rPr>
              <a:t>French National Institute of Health</a:t>
            </a:r>
          </a:p>
          <a:p>
            <a:r>
              <a:rPr lang="en-US" sz="1000" dirty="0" smtClean="0">
                <a:latin typeface="Arial Narrow" pitchFamily="34" charset="0"/>
              </a:rPr>
              <a:t>http://www.time.com/time/magazine/article/0,9171,477899,00.html</a:t>
            </a:r>
            <a:endParaRPr lang="el-GR" sz="1000" dirty="0">
              <a:latin typeface="Arial Narrow" pitchFamily="34" charset="0"/>
            </a:endParaRPr>
          </a:p>
        </p:txBody>
      </p:sp>
      <p:sp>
        <p:nvSpPr>
          <p:cNvPr id="16" name="15 - Ορθογώνιο"/>
          <p:cNvSpPr/>
          <p:nvPr/>
        </p:nvSpPr>
        <p:spPr>
          <a:xfrm>
            <a:off x="4711340" y="1068077"/>
            <a:ext cx="152958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40C (104F)…</a:t>
            </a:r>
            <a:endParaRPr lang="el-G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sp>
        <p:nvSpPr>
          <p:cNvPr id="17" name="16 - Έλλειψη"/>
          <p:cNvSpPr/>
          <p:nvPr/>
        </p:nvSpPr>
        <p:spPr>
          <a:xfrm>
            <a:off x="6052008" y="2895364"/>
            <a:ext cx="1338606" cy="13008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1" name="20 - Ομάδα"/>
          <p:cNvGrpSpPr/>
          <p:nvPr/>
        </p:nvGrpSpPr>
        <p:grpSpPr>
          <a:xfrm>
            <a:off x="2286000" y="1616353"/>
            <a:ext cx="5000625" cy="2794420"/>
            <a:chOff x="2082800" y="1754897"/>
            <a:chExt cx="5000625" cy="2794420"/>
          </a:xfrm>
        </p:grpSpPr>
        <p:pic>
          <p:nvPicPr>
            <p:cNvPr id="88072" name="Picture 8" descr="http://www.dailystar.com.lb/dailystar/Pictures/2013/07/12/189967_mainimg.jpg"/>
            <p:cNvPicPr>
              <a:picLocks noChangeAspect="1" noChangeArrowheads="1"/>
            </p:cNvPicPr>
            <p:nvPr/>
          </p:nvPicPr>
          <p:blipFill>
            <a:blip r:embed="rId5" cstate="print"/>
            <a:srcRect/>
            <a:stretch>
              <a:fillRect/>
            </a:stretch>
          </p:blipFill>
          <p:spPr bwMode="auto">
            <a:xfrm>
              <a:off x="2082800" y="1758492"/>
              <a:ext cx="5000625" cy="2790825"/>
            </a:xfrm>
            <a:prstGeom prst="rect">
              <a:avLst/>
            </a:prstGeom>
            <a:noFill/>
          </p:spPr>
        </p:pic>
        <p:sp>
          <p:nvSpPr>
            <p:cNvPr id="19" name="18 - Ορθογώνιο"/>
            <p:cNvSpPr/>
            <p:nvPr/>
          </p:nvSpPr>
          <p:spPr>
            <a:xfrm>
              <a:off x="2117307" y="1754897"/>
              <a:ext cx="2601546" cy="1107996"/>
            </a:xfrm>
            <a:prstGeom prst="rect">
              <a:avLst/>
            </a:prstGeom>
            <a:solidFill>
              <a:schemeClr val="accent2">
                <a:alpha val="60000"/>
              </a:schemeClr>
            </a:solidFill>
          </p:spPr>
          <p:txBody>
            <a:bodyPr wrap="none">
              <a:spAutoFit/>
            </a:bodyPr>
            <a:lstStyle/>
            <a:p>
              <a:r>
                <a:rPr lang="en-US" b="1" dirty="0" smtClean="0">
                  <a:solidFill>
                    <a:srgbClr val="FFFF00"/>
                  </a:solidFill>
                  <a:latin typeface="Arial Narrow" pitchFamily="34" charset="0"/>
                </a:rPr>
                <a:t>May – August 2013 - Japan</a:t>
              </a:r>
            </a:p>
            <a:p>
              <a:r>
                <a:rPr lang="en-US" sz="1600" b="1" dirty="0" smtClean="0">
                  <a:solidFill>
                    <a:schemeClr val="bg1"/>
                  </a:solidFill>
                  <a:latin typeface="Arial Narrow" pitchFamily="34" charset="0"/>
                </a:rPr>
                <a:t>&gt;53,000 hospitalized</a:t>
              </a:r>
            </a:p>
            <a:p>
              <a:r>
                <a:rPr lang="en-US" sz="1600" b="1" dirty="0" smtClean="0">
                  <a:solidFill>
                    <a:srgbClr val="FFFF00"/>
                  </a:solidFill>
                  <a:latin typeface="Arial Narrow" pitchFamily="34" charset="0"/>
                </a:rPr>
                <a:t>338</a:t>
              </a:r>
              <a:r>
                <a:rPr lang="en-US" sz="1600" b="1" dirty="0" smtClean="0">
                  <a:solidFill>
                    <a:schemeClr val="bg1"/>
                  </a:solidFill>
                  <a:latin typeface="Arial Narrow" pitchFamily="34" charset="0"/>
                </a:rPr>
                <a:t> died (78% over 60yrs old)</a:t>
              </a:r>
            </a:p>
            <a:p>
              <a:r>
                <a:rPr lang="en-US" sz="1600" b="1" dirty="0" smtClean="0">
                  <a:solidFill>
                    <a:schemeClr val="bg1"/>
                  </a:solidFill>
                  <a:latin typeface="Arial Narrow" pitchFamily="34" charset="0"/>
                </a:rPr>
                <a:t>          </a:t>
              </a:r>
              <a:r>
                <a:rPr lang="en-US" sz="1600" b="1" dirty="0" smtClean="0">
                  <a:solidFill>
                    <a:schemeClr val="bg1"/>
                  </a:solidFill>
                  <a:latin typeface="Arial Narrow" pitchFamily="34" charset="0"/>
                  <a:sym typeface="Wingdings"/>
                </a:rPr>
                <a:t> </a:t>
              </a:r>
              <a:r>
                <a:rPr lang="en-US" sz="1600" b="1" dirty="0" smtClean="0">
                  <a:solidFill>
                    <a:schemeClr val="bg1"/>
                  </a:solidFill>
                  <a:latin typeface="Arial Narrow" pitchFamily="34" charset="0"/>
                </a:rPr>
                <a:t>75% </a:t>
              </a:r>
              <a:r>
                <a:rPr lang="en-US" sz="1600" b="1" u="sng" dirty="0" smtClean="0">
                  <a:solidFill>
                    <a:schemeClr val="bg1"/>
                  </a:solidFill>
                  <a:latin typeface="Arial Narrow" pitchFamily="34" charset="0"/>
                </a:rPr>
                <a:t>in AC houses</a:t>
              </a:r>
              <a:r>
                <a:rPr lang="en-US" sz="1600" b="1" dirty="0" smtClean="0">
                  <a:solidFill>
                    <a:schemeClr val="bg1"/>
                  </a:solidFill>
                  <a:latin typeface="Arial Narrow" pitchFamily="34" charset="0"/>
                </a:rPr>
                <a:t>!</a:t>
              </a:r>
              <a:endParaRPr lang="el-GR" sz="1600" b="1" dirty="0">
                <a:solidFill>
                  <a:schemeClr val="bg1"/>
                </a:solidFill>
                <a:latin typeface="Arial Narrow" pitchFamily="34" charset="0"/>
              </a:endParaRPr>
            </a:p>
          </p:txBody>
        </p:sp>
        <p:sp>
          <p:nvSpPr>
            <p:cNvPr id="20" name="19 - Ορθογώνιο"/>
            <p:cNvSpPr/>
            <p:nvPr/>
          </p:nvSpPr>
          <p:spPr>
            <a:xfrm>
              <a:off x="5286715" y="1830314"/>
              <a:ext cx="1688283"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41.0C (105.8F)</a:t>
              </a:r>
              <a:endParaRPr lang="el-G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grpSp>
      <p:grpSp>
        <p:nvGrpSpPr>
          <p:cNvPr id="22" name="21 - Ομάδα"/>
          <p:cNvGrpSpPr/>
          <p:nvPr/>
        </p:nvGrpSpPr>
        <p:grpSpPr>
          <a:xfrm>
            <a:off x="4498262" y="5134230"/>
            <a:ext cx="955207" cy="1659118"/>
            <a:chOff x="2992738" y="4450737"/>
            <a:chExt cx="955207" cy="1659118"/>
          </a:xfrm>
        </p:grpSpPr>
        <p:grpSp>
          <p:nvGrpSpPr>
            <p:cNvPr id="23" name="12 - Ομάδα"/>
            <p:cNvGrpSpPr/>
            <p:nvPr/>
          </p:nvGrpSpPr>
          <p:grpSpPr>
            <a:xfrm>
              <a:off x="3278642" y="4450737"/>
              <a:ext cx="669303" cy="1659118"/>
              <a:chOff x="2856321" y="884140"/>
              <a:chExt cx="669303" cy="1659118"/>
            </a:xfrm>
          </p:grpSpPr>
          <p:pic>
            <p:nvPicPr>
              <p:cNvPr id="25" name="Picture 2" descr="http://britrish.files.wordpress.com/2011/10/traffic_lights_3_states.png?w=604"/>
              <p:cNvPicPr>
                <a:picLocks noChangeAspect="1" noChangeArrowheads="1"/>
              </p:cNvPicPr>
              <p:nvPr/>
            </p:nvPicPr>
            <p:blipFill>
              <a:blip r:embed="rId6" cstate="print"/>
              <a:srcRect l="36031" t="4849" r="36943" b="25476"/>
              <a:stretch>
                <a:fillRect/>
              </a:stretch>
            </p:blipFill>
            <p:spPr bwMode="auto">
              <a:xfrm>
                <a:off x="2856321" y="884140"/>
                <a:ext cx="669303" cy="1659118"/>
              </a:xfrm>
              <a:prstGeom prst="rect">
                <a:avLst/>
              </a:prstGeom>
              <a:noFill/>
            </p:spPr>
          </p:pic>
          <p:sp>
            <p:nvSpPr>
              <p:cNvPr id="26" name="25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4" name="23 - TextBox"/>
            <p:cNvSpPr txBox="1"/>
            <p:nvPr/>
          </p:nvSpPr>
          <p:spPr>
            <a:xfrm rot="16200000">
              <a:off x="2431783" y="5095309"/>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pic>
        <p:nvPicPr>
          <p:cNvPr id="98306" name="Picture 2" descr="Silly smiling sun shining hard"/>
          <p:cNvPicPr>
            <a:picLocks noChangeAspect="1" noChangeArrowheads="1" noCrop="1"/>
          </p:cNvPicPr>
          <p:nvPr/>
        </p:nvPicPr>
        <p:blipFill>
          <a:blip r:embed="rId7" cstate="print"/>
          <a:srcRect/>
          <a:stretch>
            <a:fillRect/>
          </a:stretch>
        </p:blipFill>
        <p:spPr bwMode="auto">
          <a:xfrm>
            <a:off x="137468" y="647323"/>
            <a:ext cx="1219200" cy="962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06078" y="263569"/>
            <a:ext cx="2692468" cy="307777"/>
          </a:xfrm>
          <a:prstGeom prst="rect">
            <a:avLst/>
          </a:prstGeom>
          <a:noFill/>
        </p:spPr>
        <p:txBody>
          <a:bodyPr wrap="none" rtlCol="0">
            <a:spAutoFit/>
          </a:bodyPr>
          <a:lstStyle/>
          <a:p>
            <a:r>
              <a:rPr lang="en-US" sz="1400" dirty="0" smtClean="0">
                <a:solidFill>
                  <a:schemeClr val="bg1"/>
                </a:solidFill>
                <a:latin typeface="Arial Black" pitchFamily="34" charset="0"/>
              </a:rPr>
              <a:t>Drought &amp; desertification</a:t>
            </a:r>
            <a:endParaRPr lang="el-GR" sz="1400" dirty="0">
              <a:solidFill>
                <a:schemeClr val="bg1"/>
              </a:solidFill>
              <a:latin typeface="Arial Black" pitchFamily="34" charset="0"/>
            </a:endParaRPr>
          </a:p>
        </p:txBody>
      </p:sp>
      <p:pic>
        <p:nvPicPr>
          <p:cNvPr id="3076" name="Picture 4" descr="http://image.weather.com/images/maps/current/palmer_drought_720x486.jpg"/>
          <p:cNvPicPr>
            <a:picLocks noChangeAspect="1" noChangeArrowheads="1"/>
          </p:cNvPicPr>
          <p:nvPr/>
        </p:nvPicPr>
        <p:blipFill>
          <a:blip r:embed="rId2" cstate="print"/>
          <a:srcRect/>
          <a:stretch>
            <a:fillRect/>
          </a:stretch>
        </p:blipFill>
        <p:spPr bwMode="auto">
          <a:xfrm>
            <a:off x="195268" y="716082"/>
            <a:ext cx="6858000" cy="4629151"/>
          </a:xfrm>
          <a:prstGeom prst="rect">
            <a:avLst/>
          </a:prstGeom>
          <a:noFill/>
        </p:spPr>
      </p:pic>
      <p:pic>
        <p:nvPicPr>
          <p:cNvPr id="3078" name="Picture 6" descr="http://www.climatecommunication.org/wp-content/uploads/2011/06/drought2.jpg"/>
          <p:cNvPicPr>
            <a:picLocks noChangeAspect="1" noChangeArrowheads="1"/>
          </p:cNvPicPr>
          <p:nvPr/>
        </p:nvPicPr>
        <p:blipFill>
          <a:blip r:embed="rId3" cstate="print"/>
          <a:srcRect/>
          <a:stretch>
            <a:fillRect/>
          </a:stretch>
        </p:blipFill>
        <p:spPr bwMode="auto">
          <a:xfrm>
            <a:off x="1676400" y="2228849"/>
            <a:ext cx="7467600" cy="46291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dissolve">
                                      <p:cBhvr>
                                        <p:cTn id="7"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Picture 2" descr="http://www.unccd.int/PublishingImages/UNCCD/Logo_UNCCD_Worldday_rgb.jpg"/>
          <p:cNvPicPr>
            <a:picLocks noChangeAspect="1" noChangeArrowheads="1"/>
          </p:cNvPicPr>
          <p:nvPr/>
        </p:nvPicPr>
        <p:blipFill>
          <a:blip r:embed="rId2" cstate="print"/>
          <a:srcRect/>
          <a:stretch>
            <a:fillRect/>
          </a:stretch>
        </p:blipFill>
        <p:spPr bwMode="auto">
          <a:xfrm>
            <a:off x="6890994" y="1283484"/>
            <a:ext cx="2062500" cy="1056982"/>
          </a:xfrm>
          <a:prstGeom prst="rect">
            <a:avLst/>
          </a:prstGeom>
          <a:noFill/>
        </p:spPr>
      </p:pic>
      <p:pic>
        <p:nvPicPr>
          <p:cNvPr id="2054" name="Picture 6" descr="http://spaceinimages.esa.int/var/esa/storage/images/esa_multimedia/images/2004/11/desertification_risk_map_of_greece/9501950-4-eng-GB/Desertification_risk_map_of_Greece_node_full_image.jpg"/>
          <p:cNvPicPr>
            <a:picLocks noChangeAspect="1" noChangeArrowheads="1"/>
          </p:cNvPicPr>
          <p:nvPr/>
        </p:nvPicPr>
        <p:blipFill>
          <a:blip r:embed="rId3" cstate="print"/>
          <a:srcRect/>
          <a:stretch>
            <a:fillRect/>
          </a:stretch>
        </p:blipFill>
        <p:spPr bwMode="auto">
          <a:xfrm>
            <a:off x="114300" y="4034672"/>
            <a:ext cx="2998355" cy="2601798"/>
          </a:xfrm>
          <a:prstGeom prst="rect">
            <a:avLst/>
          </a:prstGeom>
          <a:noFill/>
        </p:spPr>
      </p:pic>
      <p:sp>
        <p:nvSpPr>
          <p:cNvPr id="6" name="5 - Ορθογώνιο"/>
          <p:cNvSpPr/>
          <p:nvPr/>
        </p:nvSpPr>
        <p:spPr>
          <a:xfrm>
            <a:off x="815419" y="695475"/>
            <a:ext cx="5557102" cy="830997"/>
          </a:xfrm>
          <a:prstGeom prst="rect">
            <a:avLst/>
          </a:prstGeom>
        </p:spPr>
        <p:txBody>
          <a:bodyPr wrap="square">
            <a:spAutoFit/>
          </a:bodyPr>
          <a:lstStyle/>
          <a:p>
            <a:r>
              <a:rPr lang="en-US" sz="1600" b="1" dirty="0" smtClean="0">
                <a:solidFill>
                  <a:srgbClr val="FF0000"/>
                </a:solidFill>
                <a:latin typeface="Arial Narrow" pitchFamily="34" charset="0"/>
              </a:rPr>
              <a:t>Princeton University</a:t>
            </a:r>
          </a:p>
          <a:p>
            <a:r>
              <a:rPr lang="en-US" sz="1600" dirty="0" smtClean="0">
                <a:latin typeface="Arial Narrow" pitchFamily="34" charset="0"/>
              </a:rPr>
              <a:t>“The process of fertile land transforming into desert typically as a result </a:t>
            </a:r>
          </a:p>
          <a:p>
            <a:r>
              <a:rPr lang="en-US" sz="1600" dirty="0" smtClean="0">
                <a:latin typeface="Arial Narrow" pitchFamily="34" charset="0"/>
              </a:rPr>
              <a:t>of deforestation, drought or improper/inappropriate agriculture”</a:t>
            </a:r>
            <a:endParaRPr lang="el-GR" sz="1600" dirty="0">
              <a:latin typeface="Arial Narrow" pitchFamily="34" charset="0"/>
            </a:endParaRPr>
          </a:p>
        </p:txBody>
      </p:sp>
      <p:pic>
        <p:nvPicPr>
          <p:cNvPr id="2056" name="Picture 8" descr="File:Princeton shield.svg"/>
          <p:cNvPicPr>
            <a:picLocks noChangeAspect="1" noChangeArrowheads="1"/>
          </p:cNvPicPr>
          <p:nvPr/>
        </p:nvPicPr>
        <p:blipFill>
          <a:blip r:embed="rId4" cstate="print"/>
          <a:srcRect/>
          <a:stretch>
            <a:fillRect/>
          </a:stretch>
        </p:blipFill>
        <p:spPr bwMode="auto">
          <a:xfrm>
            <a:off x="174430" y="707010"/>
            <a:ext cx="629004" cy="801279"/>
          </a:xfrm>
          <a:prstGeom prst="rect">
            <a:avLst/>
          </a:prstGeom>
          <a:noFill/>
        </p:spPr>
      </p:pic>
      <p:pic>
        <p:nvPicPr>
          <p:cNvPr id="2052" name="Picture 4" descr="http://www.geography.hunter.cuny.edu/%7Etbw/ncc/Notes/chapter5.nat.res/risk.desertification.jpg"/>
          <p:cNvPicPr>
            <a:picLocks noChangeAspect="1" noChangeArrowheads="1"/>
          </p:cNvPicPr>
          <p:nvPr/>
        </p:nvPicPr>
        <p:blipFill>
          <a:blip r:embed="rId5" cstate="print"/>
          <a:srcRect r="282" b="1852"/>
          <a:stretch>
            <a:fillRect/>
          </a:stretch>
        </p:blipFill>
        <p:spPr bwMode="auto">
          <a:xfrm>
            <a:off x="56562" y="658304"/>
            <a:ext cx="6664749" cy="3376368"/>
          </a:xfrm>
          <a:prstGeom prst="rect">
            <a:avLst/>
          </a:prstGeom>
          <a:noFill/>
          <a:ln>
            <a:solidFill>
              <a:schemeClr val="bg1"/>
            </a:solidFill>
          </a:ln>
        </p:spPr>
      </p:pic>
      <p:pic>
        <p:nvPicPr>
          <p:cNvPr id="2050" name="Picture 2" descr="https://encrypted-tbn1.gstatic.com/images?q=tbn:ANd9GcQrgQl5Q07n7MGpUHN0SwEfnKoJlJgz-vuXuYyw8Qbf-SP_wjXvWQ"/>
          <p:cNvPicPr>
            <a:picLocks noChangeAspect="1" noChangeArrowheads="1"/>
          </p:cNvPicPr>
          <p:nvPr/>
        </p:nvPicPr>
        <p:blipFill>
          <a:blip r:embed="rId6" cstate="print"/>
          <a:srcRect t="5444"/>
          <a:stretch>
            <a:fillRect/>
          </a:stretch>
        </p:blipFill>
        <p:spPr bwMode="auto">
          <a:xfrm>
            <a:off x="6287678" y="3395399"/>
            <a:ext cx="2856321" cy="3462599"/>
          </a:xfrm>
          <a:prstGeom prst="rect">
            <a:avLst/>
          </a:prstGeom>
          <a:noFill/>
        </p:spPr>
      </p:pic>
      <p:grpSp>
        <p:nvGrpSpPr>
          <p:cNvPr id="10" name="9 - Ομάδα"/>
          <p:cNvGrpSpPr/>
          <p:nvPr/>
        </p:nvGrpSpPr>
        <p:grpSpPr>
          <a:xfrm>
            <a:off x="2894029" y="4110087"/>
            <a:ext cx="2780907" cy="2747913"/>
            <a:chOff x="2894029" y="4110087"/>
            <a:chExt cx="2780907" cy="2747913"/>
          </a:xfrm>
        </p:grpSpPr>
        <p:pic>
          <p:nvPicPr>
            <p:cNvPr id="2058" name="Picture 10" descr="http://www.loohan.com/drmonTX4.19.11.jpg"/>
            <p:cNvPicPr>
              <a:picLocks noChangeAspect="1" noChangeArrowheads="1"/>
            </p:cNvPicPr>
            <p:nvPr/>
          </p:nvPicPr>
          <p:blipFill>
            <a:blip r:embed="rId7" cstate="print"/>
            <a:srcRect l="47523"/>
            <a:stretch>
              <a:fillRect/>
            </a:stretch>
          </p:blipFill>
          <p:spPr bwMode="auto">
            <a:xfrm>
              <a:off x="2969443" y="4110087"/>
              <a:ext cx="2705493" cy="2747913"/>
            </a:xfrm>
            <a:prstGeom prst="rect">
              <a:avLst/>
            </a:prstGeom>
            <a:noFill/>
          </p:spPr>
        </p:pic>
        <p:sp>
          <p:nvSpPr>
            <p:cNvPr id="9" name="8 - Ορθογώνιο"/>
            <p:cNvSpPr/>
            <p:nvPr/>
          </p:nvSpPr>
          <p:spPr>
            <a:xfrm>
              <a:off x="2894029" y="4166647"/>
              <a:ext cx="1008668" cy="263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10 - TextBox"/>
          <p:cNvSpPr txBox="1"/>
          <p:nvPr/>
        </p:nvSpPr>
        <p:spPr>
          <a:xfrm>
            <a:off x="115314" y="263569"/>
            <a:ext cx="2692468" cy="307777"/>
          </a:xfrm>
          <a:prstGeom prst="rect">
            <a:avLst/>
          </a:prstGeom>
          <a:noFill/>
        </p:spPr>
        <p:txBody>
          <a:bodyPr wrap="none" rtlCol="0">
            <a:spAutoFit/>
          </a:bodyPr>
          <a:lstStyle/>
          <a:p>
            <a:r>
              <a:rPr lang="en-US" sz="1400" dirty="0" smtClean="0">
                <a:solidFill>
                  <a:schemeClr val="bg1"/>
                </a:solidFill>
                <a:latin typeface="Arial Black" pitchFamily="34" charset="0"/>
              </a:rPr>
              <a:t>Drought &amp; </a:t>
            </a:r>
            <a:r>
              <a:rPr lang="en-US" sz="1400" dirty="0" smtClean="0">
                <a:solidFill>
                  <a:srgbClr val="FFFF00"/>
                </a:solidFill>
                <a:latin typeface="Arial Black" pitchFamily="34" charset="0"/>
              </a:rPr>
              <a:t>desertification</a:t>
            </a:r>
            <a:endParaRPr lang="el-GR" sz="1400" dirty="0">
              <a:solidFill>
                <a:srgbClr val="FFFF00"/>
              </a:solidFill>
              <a:latin typeface="Arial Black" pitchFamily="34" charset="0"/>
            </a:endParaRPr>
          </a:p>
        </p:txBody>
      </p:sp>
      <p:grpSp>
        <p:nvGrpSpPr>
          <p:cNvPr id="17" name="16 - Ομάδα"/>
          <p:cNvGrpSpPr/>
          <p:nvPr/>
        </p:nvGrpSpPr>
        <p:grpSpPr>
          <a:xfrm>
            <a:off x="5747395" y="4875805"/>
            <a:ext cx="924570" cy="1594267"/>
            <a:chOff x="4016780" y="1808811"/>
            <a:chExt cx="924570" cy="1594267"/>
          </a:xfrm>
        </p:grpSpPr>
        <p:grpSp>
          <p:nvGrpSpPr>
            <p:cNvPr id="18" name="8 - Ομάδα"/>
            <p:cNvGrpSpPr/>
            <p:nvPr/>
          </p:nvGrpSpPr>
          <p:grpSpPr>
            <a:xfrm>
              <a:off x="4319181" y="1808811"/>
              <a:ext cx="622169" cy="1594267"/>
              <a:chOff x="1282045" y="922690"/>
              <a:chExt cx="622169" cy="1594267"/>
            </a:xfrm>
          </p:grpSpPr>
          <p:pic>
            <p:nvPicPr>
              <p:cNvPr id="20" name="Picture 4" descr="http://upload.wikimedia.org/wikipedia/commons/thumb/2/24/Traffic_lights_4_states.svg/580px-Traffic_lights_4_states.svg.png"/>
              <p:cNvPicPr>
                <a:picLocks noChangeAspect="1" noChangeArrowheads="1"/>
              </p:cNvPicPr>
              <p:nvPr/>
            </p:nvPicPr>
            <p:blipFill>
              <a:blip r:embed="rId8" cstate="print"/>
              <a:srcRect l="25311" r="53256" b="22108"/>
              <a:stretch>
                <a:fillRect/>
              </a:stretch>
            </p:blipFill>
            <p:spPr bwMode="auto">
              <a:xfrm>
                <a:off x="1282045" y="922690"/>
                <a:ext cx="622169" cy="1594267"/>
              </a:xfrm>
              <a:prstGeom prst="rect">
                <a:avLst/>
              </a:prstGeom>
              <a:noFill/>
            </p:spPr>
          </p:pic>
          <p:sp>
            <p:nvSpPr>
              <p:cNvPr id="21" name="20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9" name="18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dissolv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98438" y="263569"/>
            <a:ext cx="1601785" cy="307777"/>
          </a:xfrm>
          <a:prstGeom prst="rect">
            <a:avLst/>
          </a:prstGeom>
          <a:noFill/>
        </p:spPr>
        <p:txBody>
          <a:bodyPr wrap="none" rtlCol="0">
            <a:spAutoFit/>
          </a:bodyPr>
          <a:lstStyle/>
          <a:p>
            <a:r>
              <a:rPr lang="en-US" sz="1400" dirty="0" smtClean="0">
                <a:solidFill>
                  <a:schemeClr val="bg1"/>
                </a:solidFill>
                <a:latin typeface="Arial Black" pitchFamily="34" charset="0"/>
              </a:rPr>
              <a:t>Demographics</a:t>
            </a:r>
            <a:endParaRPr lang="el-GR" sz="1400" dirty="0">
              <a:solidFill>
                <a:schemeClr val="bg1"/>
              </a:solidFill>
              <a:latin typeface="Arial Black" pitchFamily="34" charset="0"/>
            </a:endParaRPr>
          </a:p>
        </p:txBody>
      </p:sp>
      <p:pic>
        <p:nvPicPr>
          <p:cNvPr id="66562" name="Picture 2" descr="http://www.unesco.org/new/fileadmin/MULTIMEDIA/HQ/SC/images/img_wwap_wwdr3_map_2.1_popgrowth.jpg"/>
          <p:cNvPicPr>
            <a:picLocks noChangeAspect="1" noChangeArrowheads="1"/>
          </p:cNvPicPr>
          <p:nvPr/>
        </p:nvPicPr>
        <p:blipFill>
          <a:blip r:embed="rId2" cstate="print"/>
          <a:srcRect/>
          <a:stretch>
            <a:fillRect/>
          </a:stretch>
        </p:blipFill>
        <p:spPr bwMode="auto">
          <a:xfrm>
            <a:off x="-9761" y="1012759"/>
            <a:ext cx="9153761" cy="5661418"/>
          </a:xfrm>
          <a:prstGeom prst="rect">
            <a:avLst/>
          </a:prstGeom>
          <a:noFill/>
        </p:spPr>
      </p:pic>
      <p:grpSp>
        <p:nvGrpSpPr>
          <p:cNvPr id="4" name="3 - Ομάδα"/>
          <p:cNvGrpSpPr/>
          <p:nvPr/>
        </p:nvGrpSpPr>
        <p:grpSpPr>
          <a:xfrm>
            <a:off x="3713170" y="4275247"/>
            <a:ext cx="955207" cy="1659118"/>
            <a:chOff x="2992738" y="4450737"/>
            <a:chExt cx="955207" cy="1659118"/>
          </a:xfrm>
        </p:grpSpPr>
        <p:grpSp>
          <p:nvGrpSpPr>
            <p:cNvPr id="5" name="12 - Ομάδα"/>
            <p:cNvGrpSpPr/>
            <p:nvPr/>
          </p:nvGrpSpPr>
          <p:grpSpPr>
            <a:xfrm>
              <a:off x="3278642" y="4450737"/>
              <a:ext cx="669303" cy="1659118"/>
              <a:chOff x="2856321" y="884140"/>
              <a:chExt cx="669303" cy="1659118"/>
            </a:xfrm>
          </p:grpSpPr>
          <p:pic>
            <p:nvPicPr>
              <p:cNvPr id="7" name="Picture 2" descr="http://britrish.files.wordpress.com/2011/10/traffic_lights_3_states.png?w=604"/>
              <p:cNvPicPr>
                <a:picLocks noChangeAspect="1" noChangeArrowheads="1"/>
              </p:cNvPicPr>
              <p:nvPr/>
            </p:nvPicPr>
            <p:blipFill>
              <a:blip r:embed="rId3" cstate="print"/>
              <a:srcRect l="36031" t="4849" r="36943" b="25476"/>
              <a:stretch>
                <a:fillRect/>
              </a:stretch>
            </p:blipFill>
            <p:spPr bwMode="auto">
              <a:xfrm>
                <a:off x="2856321" y="884140"/>
                <a:ext cx="669303" cy="1659118"/>
              </a:xfrm>
              <a:prstGeom prst="rect">
                <a:avLst/>
              </a:prstGeom>
              <a:noFill/>
            </p:spPr>
          </p:pic>
          <p:sp>
            <p:nvSpPr>
              <p:cNvPr id="8" name="7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 name="5 - TextBox"/>
            <p:cNvSpPr txBox="1"/>
            <p:nvPr/>
          </p:nvSpPr>
          <p:spPr>
            <a:xfrm rot="16200000">
              <a:off x="2431783" y="5095309"/>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14" name="13 - Ομάδα"/>
          <p:cNvGrpSpPr/>
          <p:nvPr/>
        </p:nvGrpSpPr>
        <p:grpSpPr>
          <a:xfrm>
            <a:off x="5858231" y="4303152"/>
            <a:ext cx="924570" cy="1594267"/>
            <a:chOff x="5858231" y="4303152"/>
            <a:chExt cx="924570" cy="1594267"/>
          </a:xfrm>
        </p:grpSpPr>
        <p:grpSp>
          <p:nvGrpSpPr>
            <p:cNvPr id="10" name="8 - Ομάδα"/>
            <p:cNvGrpSpPr/>
            <p:nvPr/>
          </p:nvGrpSpPr>
          <p:grpSpPr>
            <a:xfrm>
              <a:off x="6160632" y="4303152"/>
              <a:ext cx="622169" cy="1594267"/>
              <a:chOff x="1282045" y="922690"/>
              <a:chExt cx="622169" cy="1594267"/>
            </a:xfrm>
          </p:grpSpPr>
          <p:pic>
            <p:nvPicPr>
              <p:cNvPr id="12" name="Picture 4" descr="http://upload.wikimedia.org/wikipedia/commons/thumb/2/24/Traffic_lights_4_states.svg/580px-Traffic_lights_4_states.svg.png"/>
              <p:cNvPicPr>
                <a:picLocks noChangeAspect="1" noChangeArrowheads="1"/>
              </p:cNvPicPr>
              <p:nvPr/>
            </p:nvPicPr>
            <p:blipFill>
              <a:blip r:embed="rId4" cstate="print"/>
              <a:srcRect l="25311" r="53256" b="22108"/>
              <a:stretch>
                <a:fillRect/>
              </a:stretch>
            </p:blipFill>
            <p:spPr bwMode="auto">
              <a:xfrm>
                <a:off x="1282045" y="922690"/>
                <a:ext cx="622169" cy="1594267"/>
              </a:xfrm>
              <a:prstGeom prst="rect">
                <a:avLst/>
              </a:prstGeom>
              <a:noFill/>
            </p:spPr>
          </p:pic>
          <p:sp>
            <p:nvSpPr>
              <p:cNvPr id="13" name="12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10 - TextBox"/>
            <p:cNvSpPr txBox="1"/>
            <p:nvPr/>
          </p:nvSpPr>
          <p:spPr>
            <a:xfrm rot="16200000">
              <a:off x="5604315" y="4918601"/>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15" name="14 - Δεξιό βέλος"/>
          <p:cNvSpPr/>
          <p:nvPr/>
        </p:nvSpPr>
        <p:spPr>
          <a:xfrm>
            <a:off x="4756727" y="5070764"/>
            <a:ext cx="1043709" cy="600363"/>
          </a:xfrm>
          <a:prstGeom prst="rightArrow">
            <a:avLst/>
          </a:prstGeom>
          <a:solidFill>
            <a:srgbClr val="A5002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TextBox"/>
          <p:cNvSpPr txBox="1"/>
          <p:nvPr/>
        </p:nvSpPr>
        <p:spPr>
          <a:xfrm>
            <a:off x="115314" y="263569"/>
            <a:ext cx="1260410" cy="307777"/>
          </a:xfrm>
          <a:prstGeom prst="rect">
            <a:avLst/>
          </a:prstGeom>
          <a:noFill/>
        </p:spPr>
        <p:txBody>
          <a:bodyPr wrap="none" rtlCol="0">
            <a:spAutoFit/>
          </a:bodyPr>
          <a:lstStyle/>
          <a:p>
            <a:r>
              <a:rPr lang="en-US" sz="1400" dirty="0" smtClean="0">
                <a:solidFill>
                  <a:schemeClr val="bg1"/>
                </a:solidFill>
                <a:latin typeface="Arial Black" pitchFamily="34" charset="0"/>
              </a:rPr>
              <a:t>Pandemics</a:t>
            </a:r>
            <a:endParaRPr lang="el-GR" sz="1400" dirty="0">
              <a:solidFill>
                <a:schemeClr val="bg1"/>
              </a:solidFill>
              <a:latin typeface="Arial Black" pitchFamily="34" charset="0"/>
            </a:endParaRPr>
          </a:p>
        </p:txBody>
      </p:sp>
      <p:sp>
        <p:nvSpPr>
          <p:cNvPr id="2049" name="Rectangle 1"/>
          <p:cNvSpPr>
            <a:spLocks noChangeArrowheads="1"/>
          </p:cNvSpPr>
          <p:nvPr/>
        </p:nvSpPr>
        <p:spPr bwMode="auto">
          <a:xfrm>
            <a:off x="245098" y="4381048"/>
            <a:ext cx="350677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endParaRPr>
          </a:p>
        </p:txBody>
      </p:sp>
      <p:sp>
        <p:nvSpPr>
          <p:cNvPr id="4" name="3 - Ορθογώνιο"/>
          <p:cNvSpPr/>
          <p:nvPr/>
        </p:nvSpPr>
        <p:spPr>
          <a:xfrm>
            <a:off x="121199" y="847576"/>
            <a:ext cx="8941324" cy="1077218"/>
          </a:xfrm>
          <a:prstGeom prst="rect">
            <a:avLst/>
          </a:prstGeom>
        </p:spPr>
        <p:txBody>
          <a:bodyPr wrap="square">
            <a:spAutoFit/>
          </a:bodyPr>
          <a:lstStyle/>
          <a:p>
            <a:r>
              <a:rPr lang="en-US" sz="1600" b="1" dirty="0" smtClean="0">
                <a:solidFill>
                  <a:srgbClr val="FF0000"/>
                </a:solidFill>
                <a:latin typeface="Arial Narrow" pitchFamily="34" charset="0"/>
              </a:rPr>
              <a:t>Pandemic</a:t>
            </a:r>
            <a:r>
              <a:rPr lang="en-US" sz="1600" dirty="0" smtClean="0">
                <a:latin typeface="Arial Narrow" pitchFamily="34" charset="0"/>
              </a:rPr>
              <a:t> (from Greek </a:t>
            </a:r>
            <a:r>
              <a:rPr lang="en-US" sz="1600" i="1" dirty="0" smtClean="0">
                <a:solidFill>
                  <a:srgbClr val="0000FF"/>
                </a:solidFill>
                <a:latin typeface="Arial Narrow" pitchFamily="34" charset="0"/>
              </a:rPr>
              <a:t>pan</a:t>
            </a:r>
            <a:r>
              <a:rPr lang="en-US" sz="1600" dirty="0" smtClean="0">
                <a:latin typeface="Arial Narrow" pitchFamily="34" charset="0"/>
              </a:rPr>
              <a:t> "all" + </a:t>
            </a:r>
            <a:r>
              <a:rPr lang="en-US" sz="1600" i="1" dirty="0" smtClean="0">
                <a:solidFill>
                  <a:srgbClr val="0000FF"/>
                </a:solidFill>
                <a:latin typeface="Arial Narrow" pitchFamily="34" charset="0"/>
              </a:rPr>
              <a:t>demos</a:t>
            </a:r>
            <a:r>
              <a:rPr lang="en-US" sz="1600" dirty="0" smtClean="0">
                <a:latin typeface="Arial Narrow" pitchFamily="34" charset="0"/>
              </a:rPr>
              <a:t> "people") is an epidemic of infectious disease that has spread</a:t>
            </a:r>
          </a:p>
          <a:p>
            <a:r>
              <a:rPr lang="en-US" sz="1600" dirty="0" smtClean="0">
                <a:latin typeface="Arial Narrow" pitchFamily="34" charset="0"/>
              </a:rPr>
              <a:t>through human populations across a large region </a:t>
            </a:r>
            <a:r>
              <a:rPr lang="en-US" sz="1600" dirty="0" smtClean="0">
                <a:solidFill>
                  <a:srgbClr val="FF0000"/>
                </a:solidFill>
                <a:latin typeface="Arial Narrow"/>
              </a:rPr>
              <a:t>►</a:t>
            </a:r>
            <a:r>
              <a:rPr lang="en-US" sz="1600" dirty="0" smtClean="0">
                <a:latin typeface="Arial Narrow" pitchFamily="34" charset="0"/>
              </a:rPr>
              <a:t>multiple continents or worldwide</a:t>
            </a:r>
          </a:p>
          <a:p>
            <a:endParaRPr lang="en-US" sz="1600" dirty="0" smtClean="0">
              <a:latin typeface="Arial Narrow" pitchFamily="34" charset="0"/>
            </a:endParaRPr>
          </a:p>
          <a:p>
            <a:r>
              <a:rPr lang="en-US" sz="1600" dirty="0" smtClean="0">
                <a:latin typeface="Arial Narrow" pitchFamily="34" charset="0"/>
              </a:rPr>
              <a:t>Widespread </a:t>
            </a:r>
            <a:r>
              <a:rPr lang="en-US" sz="1600" dirty="0" smtClean="0">
                <a:solidFill>
                  <a:srgbClr val="FF0000"/>
                </a:solidFill>
                <a:latin typeface="Arial Narrow" pitchFamily="34" charset="0"/>
              </a:rPr>
              <a:t>endemic</a:t>
            </a:r>
            <a:r>
              <a:rPr lang="en-US" sz="1600" dirty="0" smtClean="0">
                <a:latin typeface="Arial Narrow" pitchFamily="34" charset="0"/>
              </a:rPr>
              <a:t> disease that is stable in terms of how many people are getting sick from </a:t>
            </a:r>
            <a:r>
              <a:rPr lang="en-US" sz="1400" dirty="0" smtClean="0">
                <a:latin typeface="Arial Black" pitchFamily="34" charset="0"/>
              </a:rPr>
              <a:t>it is not </a:t>
            </a:r>
            <a:r>
              <a:rPr lang="en-US" sz="1600" dirty="0" smtClean="0">
                <a:latin typeface="Arial Narrow" pitchFamily="34" charset="0"/>
              </a:rPr>
              <a:t>a pandemic. </a:t>
            </a:r>
            <a:endParaRPr lang="el-GR" sz="1600" dirty="0">
              <a:latin typeface="Arial Narrow" pitchFamily="34" charset="0"/>
            </a:endParaRPr>
          </a:p>
        </p:txBody>
      </p:sp>
      <p:grpSp>
        <p:nvGrpSpPr>
          <p:cNvPr id="14" name="13 - Ομάδα"/>
          <p:cNvGrpSpPr/>
          <p:nvPr/>
        </p:nvGrpSpPr>
        <p:grpSpPr>
          <a:xfrm>
            <a:off x="3594226" y="2106480"/>
            <a:ext cx="5549774" cy="2212024"/>
            <a:chOff x="2856321" y="2106479"/>
            <a:chExt cx="6287679" cy="2363959"/>
          </a:xfrm>
        </p:grpSpPr>
        <p:pic>
          <p:nvPicPr>
            <p:cNvPr id="2051" name="Picture 3" descr="http://www.who.int/entity/csr/disease/swineflu/pandemic_2009_influenza_phases.JPG"/>
            <p:cNvPicPr>
              <a:picLocks noChangeAspect="1" noChangeArrowheads="1"/>
            </p:cNvPicPr>
            <p:nvPr/>
          </p:nvPicPr>
          <p:blipFill>
            <a:blip r:embed="rId2" cstate="print"/>
            <a:srcRect l="1302" t="14784"/>
            <a:stretch>
              <a:fillRect/>
            </a:stretch>
          </p:blipFill>
          <p:spPr bwMode="auto">
            <a:xfrm>
              <a:off x="3355942" y="2123485"/>
              <a:ext cx="5788058" cy="2346953"/>
            </a:xfrm>
            <a:prstGeom prst="rect">
              <a:avLst/>
            </a:prstGeom>
            <a:noFill/>
          </p:spPr>
        </p:pic>
        <p:pic>
          <p:nvPicPr>
            <p:cNvPr id="2053" name="Picture 5" descr="WHO | World Health Organization"/>
            <p:cNvPicPr>
              <a:picLocks noChangeAspect="1" noChangeArrowheads="1"/>
            </p:cNvPicPr>
            <p:nvPr/>
          </p:nvPicPr>
          <p:blipFill>
            <a:blip r:embed="rId3" cstate="print"/>
            <a:srcRect l="6926" t="11674" r="11523" b="13549"/>
            <a:stretch>
              <a:fillRect/>
            </a:stretch>
          </p:blipFill>
          <p:spPr bwMode="auto">
            <a:xfrm>
              <a:off x="2856321" y="2106479"/>
              <a:ext cx="1329179" cy="438758"/>
            </a:xfrm>
            <a:prstGeom prst="rect">
              <a:avLst/>
            </a:prstGeom>
            <a:noFill/>
          </p:spPr>
        </p:pic>
      </p:grpSp>
      <p:grpSp>
        <p:nvGrpSpPr>
          <p:cNvPr id="12" name="11 - Ομάδα"/>
          <p:cNvGrpSpPr/>
          <p:nvPr/>
        </p:nvGrpSpPr>
        <p:grpSpPr>
          <a:xfrm>
            <a:off x="5486400" y="4232636"/>
            <a:ext cx="2799544" cy="2250746"/>
            <a:chOff x="5486400" y="4232636"/>
            <a:chExt cx="2799544" cy="2250746"/>
          </a:xfrm>
        </p:grpSpPr>
        <p:pic>
          <p:nvPicPr>
            <p:cNvPr id="7" name="Picture 5" descr="http://lincolncountyema.net/images/ema_cycle.jpg"/>
            <p:cNvPicPr>
              <a:picLocks noChangeAspect="1" noChangeArrowheads="1"/>
            </p:cNvPicPr>
            <p:nvPr/>
          </p:nvPicPr>
          <p:blipFill>
            <a:blip r:embed="rId4" cstate="print"/>
            <a:srcRect l="2893"/>
            <a:stretch>
              <a:fillRect/>
            </a:stretch>
          </p:blipFill>
          <p:spPr bwMode="auto">
            <a:xfrm>
              <a:off x="5533533" y="4411386"/>
              <a:ext cx="2215299" cy="2071996"/>
            </a:xfrm>
            <a:prstGeom prst="rect">
              <a:avLst/>
            </a:prstGeom>
            <a:noFill/>
          </p:spPr>
        </p:pic>
        <p:sp>
          <p:nvSpPr>
            <p:cNvPr id="8" name="7 - TextBox"/>
            <p:cNvSpPr txBox="1"/>
            <p:nvPr/>
          </p:nvSpPr>
          <p:spPr>
            <a:xfrm>
              <a:off x="5514687" y="4392890"/>
              <a:ext cx="526106" cy="338554"/>
            </a:xfrm>
            <a:prstGeom prst="rect">
              <a:avLst/>
            </a:prstGeom>
            <a:noFill/>
          </p:spPr>
          <p:txBody>
            <a:bodyPr wrap="none" rtlCol="0">
              <a:spAutoFit/>
            </a:bodyPr>
            <a:lstStyle/>
            <a:p>
              <a:r>
                <a:rPr lang="en-US" sz="1600" dirty="0" smtClean="0">
                  <a:latin typeface="Arial Black" pitchFamily="34" charset="0"/>
                </a:rPr>
                <a:t>1-3</a:t>
              </a:r>
              <a:endParaRPr lang="el-GR" sz="1600" dirty="0">
                <a:latin typeface="Arial Black" pitchFamily="34" charset="0"/>
              </a:endParaRPr>
            </a:p>
          </p:txBody>
        </p:sp>
        <p:sp>
          <p:nvSpPr>
            <p:cNvPr id="9" name="8 - TextBox"/>
            <p:cNvSpPr txBox="1"/>
            <p:nvPr/>
          </p:nvSpPr>
          <p:spPr>
            <a:xfrm>
              <a:off x="7759838" y="5308861"/>
              <a:ext cx="526106" cy="338554"/>
            </a:xfrm>
            <a:prstGeom prst="rect">
              <a:avLst/>
            </a:prstGeom>
            <a:noFill/>
          </p:spPr>
          <p:txBody>
            <a:bodyPr wrap="none" rtlCol="0">
              <a:spAutoFit/>
            </a:bodyPr>
            <a:lstStyle/>
            <a:p>
              <a:r>
                <a:rPr lang="en-US" sz="1600" dirty="0" smtClean="0">
                  <a:latin typeface="Arial Black" pitchFamily="34" charset="0"/>
                </a:rPr>
                <a:t>4-6</a:t>
              </a:r>
              <a:endParaRPr lang="el-GR" sz="1600" dirty="0">
                <a:latin typeface="Arial Black" pitchFamily="34" charset="0"/>
              </a:endParaRPr>
            </a:p>
          </p:txBody>
        </p:sp>
        <p:cxnSp>
          <p:nvCxnSpPr>
            <p:cNvPr id="11" name="10 - Ευθεία γραμμή σύνδεσης"/>
            <p:cNvCxnSpPr/>
            <p:nvPr/>
          </p:nvCxnSpPr>
          <p:spPr>
            <a:xfrm flipH="1" flipV="1">
              <a:off x="6683605" y="4232636"/>
              <a:ext cx="4713" cy="2164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12 - Ευθεία γραμμή σύνδεσης"/>
            <p:cNvCxnSpPr/>
            <p:nvPr/>
          </p:nvCxnSpPr>
          <p:spPr>
            <a:xfrm flipH="1">
              <a:off x="5486400" y="5288437"/>
              <a:ext cx="2450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4212" name="Picture 4" descr="http://www.coloradocancerblogs.org/wp-content/uploads/2013/04/Air.Routes.Map_.jpg"/>
          <p:cNvPicPr>
            <a:picLocks noChangeAspect="1" noChangeArrowheads="1"/>
          </p:cNvPicPr>
          <p:nvPr/>
        </p:nvPicPr>
        <p:blipFill>
          <a:blip r:embed="rId5" cstate="print"/>
          <a:srcRect t="6595"/>
          <a:stretch>
            <a:fillRect/>
          </a:stretch>
        </p:blipFill>
        <p:spPr bwMode="auto">
          <a:xfrm>
            <a:off x="0" y="1457608"/>
            <a:ext cx="9153525" cy="54003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ou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4212"/>
                                        </p:tgtEl>
                                        <p:attrNameLst>
                                          <p:attrName>style.visibility</p:attrName>
                                        </p:attrNameLst>
                                      </p:cBhvr>
                                      <p:to>
                                        <p:strVal val="visible"/>
                                      </p:to>
                                    </p:set>
                                    <p:animEffect transition="in" filter="dissolve">
                                      <p:cBhvr>
                                        <p:cTn id="1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2 - TextBox"/>
          <p:cNvSpPr txBox="1"/>
          <p:nvPr/>
        </p:nvSpPr>
        <p:spPr>
          <a:xfrm>
            <a:off x="187043" y="1118148"/>
            <a:ext cx="2530180" cy="338554"/>
          </a:xfrm>
          <a:prstGeom prst="rect">
            <a:avLst/>
          </a:prstGeom>
          <a:noFill/>
        </p:spPr>
        <p:txBody>
          <a:bodyPr wrap="none" rtlCol="0">
            <a:spAutoFit/>
          </a:bodyPr>
          <a:lstStyle/>
          <a:p>
            <a:r>
              <a:rPr lang="en-US" sz="1600" b="1" dirty="0" smtClean="0">
                <a:latin typeface="Arial Narrow" pitchFamily="34" charset="0"/>
              </a:rPr>
              <a:t>Ongoing pandemic: </a:t>
            </a:r>
            <a:r>
              <a:rPr lang="en-US" sz="1600" b="1" dirty="0" smtClean="0">
                <a:solidFill>
                  <a:srgbClr val="FF0000"/>
                </a:solidFill>
                <a:latin typeface="Arial Narrow" pitchFamily="34" charset="0"/>
              </a:rPr>
              <a:t>AIDS/HIV</a:t>
            </a:r>
            <a:endParaRPr lang="el-GR" sz="1600" b="1" dirty="0">
              <a:solidFill>
                <a:srgbClr val="FF0000"/>
              </a:solidFill>
              <a:latin typeface="Arial Narrow" pitchFamily="34" charset="0"/>
            </a:endParaRPr>
          </a:p>
        </p:txBody>
      </p:sp>
      <p:sp>
        <p:nvSpPr>
          <p:cNvPr id="4" name="3 - Ορθογώνιο"/>
          <p:cNvSpPr/>
          <p:nvPr/>
        </p:nvSpPr>
        <p:spPr>
          <a:xfrm>
            <a:off x="3115558" y="862283"/>
            <a:ext cx="5019774" cy="1569660"/>
          </a:xfrm>
          <a:prstGeom prst="rect">
            <a:avLst/>
          </a:prstGeom>
        </p:spPr>
        <p:txBody>
          <a:bodyPr wrap="square">
            <a:spAutoFit/>
          </a:bodyPr>
          <a:lstStyle/>
          <a:p>
            <a:r>
              <a:rPr lang="en-US" sz="1600" dirty="0" smtClean="0">
                <a:latin typeface="Arial Narrow" pitchFamily="34" charset="0"/>
              </a:rPr>
              <a:t>Recognized		: around 1969</a:t>
            </a:r>
          </a:p>
          <a:p>
            <a:r>
              <a:rPr lang="en-US" sz="1600" dirty="0" smtClean="0">
                <a:latin typeface="Arial Narrow" pitchFamily="34" charset="0"/>
              </a:rPr>
              <a:t>HIV infection rates	: 25% (S+E Africa)</a:t>
            </a:r>
          </a:p>
          <a:p>
            <a:r>
              <a:rPr lang="en-US" sz="1600" dirty="0" smtClean="0">
                <a:latin typeface="Arial Narrow" pitchFamily="34" charset="0"/>
              </a:rPr>
              <a:t>S Africa		: 29.1% in pregnant women</a:t>
            </a:r>
          </a:p>
          <a:p>
            <a:endParaRPr lang="en-US" sz="1600" dirty="0" smtClean="0">
              <a:latin typeface="Arial Narrow" pitchFamily="34" charset="0"/>
            </a:endParaRPr>
          </a:p>
          <a:p>
            <a:r>
              <a:rPr lang="en-US" sz="1600" dirty="0" smtClean="0">
                <a:solidFill>
                  <a:srgbClr val="FF0000"/>
                </a:solidFill>
                <a:latin typeface="Arial Black" pitchFamily="34" charset="0"/>
              </a:rPr>
              <a:t>UN fatality projections (</a:t>
            </a:r>
            <a:r>
              <a:rPr lang="en-US" sz="1600" dirty="0" smtClean="0">
                <a:latin typeface="Arial Black" pitchFamily="34" charset="0"/>
              </a:rPr>
              <a:t>by</a:t>
            </a:r>
            <a:r>
              <a:rPr lang="en-US" sz="1600" dirty="0" smtClean="0">
                <a:solidFill>
                  <a:srgbClr val="FF0000"/>
                </a:solidFill>
                <a:latin typeface="Arial Black" pitchFamily="34" charset="0"/>
              </a:rPr>
              <a:t> 2025)</a:t>
            </a:r>
          </a:p>
          <a:p>
            <a:r>
              <a:rPr lang="en-US" sz="1600" dirty="0" smtClean="0">
                <a:latin typeface="Arial Narrow" pitchFamily="34" charset="0"/>
              </a:rPr>
              <a:t>31 mil – </a:t>
            </a:r>
            <a:r>
              <a:rPr lang="en-US" sz="1600" b="1" dirty="0" smtClean="0">
                <a:solidFill>
                  <a:srgbClr val="FF0000"/>
                </a:solidFill>
                <a:latin typeface="Arial Narrow" pitchFamily="34" charset="0"/>
              </a:rPr>
              <a:t>India</a:t>
            </a:r>
            <a:r>
              <a:rPr lang="en-US" sz="1600" dirty="0" smtClean="0">
                <a:latin typeface="Arial Narrow" pitchFamily="34" charset="0"/>
              </a:rPr>
              <a:t>; 18 mil – </a:t>
            </a:r>
            <a:r>
              <a:rPr lang="en-US" sz="1600" b="1" dirty="0" smtClean="0">
                <a:solidFill>
                  <a:srgbClr val="FF0000"/>
                </a:solidFill>
                <a:latin typeface="Arial Narrow" pitchFamily="34" charset="0"/>
              </a:rPr>
              <a:t>China</a:t>
            </a:r>
            <a:r>
              <a:rPr lang="en-US" sz="1600" dirty="0" smtClean="0">
                <a:latin typeface="Arial Narrow" pitchFamily="34" charset="0"/>
              </a:rPr>
              <a:t>; 90-100 mil – </a:t>
            </a:r>
            <a:r>
              <a:rPr lang="en-US" sz="1600" b="1" dirty="0" smtClean="0">
                <a:solidFill>
                  <a:srgbClr val="FF0000"/>
                </a:solidFill>
                <a:latin typeface="Arial Narrow" pitchFamily="34" charset="0"/>
              </a:rPr>
              <a:t>Africa</a:t>
            </a:r>
          </a:p>
        </p:txBody>
      </p:sp>
      <p:pic>
        <p:nvPicPr>
          <p:cNvPr id="72706" name="Picture 2" descr="http://ss-industrijsko-obrtnicka-sb.skole.hr/upload/ss-industrijsko-obrtnicka-sb/images/newsimg/197/Image/hivaidsmap_world.png"/>
          <p:cNvPicPr>
            <a:picLocks noChangeAspect="1" noChangeArrowheads="1"/>
          </p:cNvPicPr>
          <p:nvPr/>
        </p:nvPicPr>
        <p:blipFill>
          <a:blip r:embed="rId2" cstate="print"/>
          <a:srcRect/>
          <a:stretch>
            <a:fillRect/>
          </a:stretch>
        </p:blipFill>
        <p:spPr bwMode="auto">
          <a:xfrm>
            <a:off x="221563" y="2507962"/>
            <a:ext cx="6150957" cy="3312583"/>
          </a:xfrm>
          <a:prstGeom prst="rect">
            <a:avLst/>
          </a:prstGeom>
          <a:noFill/>
          <a:ln>
            <a:solidFill>
              <a:srgbClr val="FFC000"/>
            </a:solidFill>
          </a:ln>
        </p:spPr>
      </p:pic>
      <p:pic>
        <p:nvPicPr>
          <p:cNvPr id="72708" name="Picture 4" descr="http://newsimg.bbc.co.uk/media/images/40082000/gif/_40082646_euro_aids3_map416.gif"/>
          <p:cNvPicPr>
            <a:picLocks noChangeAspect="1" noChangeArrowheads="1"/>
          </p:cNvPicPr>
          <p:nvPr/>
        </p:nvPicPr>
        <p:blipFill>
          <a:blip r:embed="rId3" cstate="print"/>
          <a:srcRect/>
          <a:stretch>
            <a:fillRect/>
          </a:stretch>
        </p:blipFill>
        <p:spPr bwMode="auto">
          <a:xfrm>
            <a:off x="5029232" y="2681383"/>
            <a:ext cx="3962400" cy="4045341"/>
          </a:xfrm>
          <a:prstGeom prst="rect">
            <a:avLst/>
          </a:prstGeom>
          <a:noFill/>
        </p:spPr>
      </p:pic>
      <p:pic>
        <p:nvPicPr>
          <p:cNvPr id="72710" name="Picture 6" descr="http://iml420.files.wordpress.com/2012/06/screen-shot-2012-06-18-at-2-24-29-pm.png?w=595"/>
          <p:cNvPicPr>
            <a:picLocks noChangeAspect="1" noChangeArrowheads="1"/>
          </p:cNvPicPr>
          <p:nvPr/>
        </p:nvPicPr>
        <p:blipFill>
          <a:blip r:embed="rId4" cstate="print"/>
          <a:srcRect/>
          <a:stretch>
            <a:fillRect/>
          </a:stretch>
        </p:blipFill>
        <p:spPr bwMode="auto">
          <a:xfrm>
            <a:off x="367645" y="3757932"/>
            <a:ext cx="4213880" cy="2964730"/>
          </a:xfrm>
          <a:prstGeom prst="rect">
            <a:avLst/>
          </a:prstGeom>
          <a:noFill/>
          <a:ln>
            <a:solidFill>
              <a:srgbClr val="FF0000"/>
            </a:solidFill>
          </a:ln>
        </p:spPr>
      </p:pic>
      <p:sp>
        <p:nvSpPr>
          <p:cNvPr id="8" name="7 - TextBox"/>
          <p:cNvSpPr txBox="1"/>
          <p:nvPr/>
        </p:nvSpPr>
        <p:spPr>
          <a:xfrm>
            <a:off x="198438" y="245097"/>
            <a:ext cx="1409040" cy="338554"/>
          </a:xfrm>
          <a:prstGeom prst="rect">
            <a:avLst/>
          </a:prstGeom>
          <a:noFill/>
        </p:spPr>
        <p:txBody>
          <a:bodyPr wrap="none" rtlCol="0">
            <a:spAutoFit/>
          </a:bodyPr>
          <a:lstStyle/>
          <a:p>
            <a:r>
              <a:rPr lang="en-US" sz="1600" dirty="0" smtClean="0">
                <a:solidFill>
                  <a:schemeClr val="bg1"/>
                </a:solidFill>
                <a:latin typeface="Arial Black" pitchFamily="34" charset="0"/>
              </a:rPr>
              <a:t>Pandemics</a:t>
            </a:r>
            <a:endParaRPr lang="el-GR" sz="1600" dirty="0">
              <a:solidFill>
                <a:schemeClr val="bg1"/>
              </a:solidFill>
              <a:latin typeface="Arial Black" pitchFamily="34" charset="0"/>
            </a:endParaRPr>
          </a:p>
        </p:txBody>
      </p:sp>
      <p:pic>
        <p:nvPicPr>
          <p:cNvPr id="99330" name="Picture 2" descr="http://www.pedaids.org/page/-/uploads/blog-content-images/hiv-virus.jpg"/>
          <p:cNvPicPr>
            <a:picLocks noChangeAspect="1" noChangeArrowheads="1"/>
          </p:cNvPicPr>
          <p:nvPr/>
        </p:nvPicPr>
        <p:blipFill>
          <a:blip r:embed="rId5" cstate="print"/>
          <a:srcRect/>
          <a:stretch>
            <a:fillRect/>
          </a:stretch>
        </p:blipFill>
        <p:spPr bwMode="auto">
          <a:xfrm>
            <a:off x="7103766" y="1089891"/>
            <a:ext cx="1966341" cy="1437987"/>
          </a:xfrm>
          <a:prstGeom prst="rect">
            <a:avLst/>
          </a:prstGeom>
          <a:ln>
            <a:noFill/>
          </a:ln>
          <a:effectLst>
            <a:softEdge rad="112500"/>
          </a:effectLst>
        </p:spPr>
      </p:pic>
      <p:sp>
        <p:nvSpPr>
          <p:cNvPr id="9" name="8 - Δεξιό άγκιστρο"/>
          <p:cNvSpPr/>
          <p:nvPr/>
        </p:nvSpPr>
        <p:spPr>
          <a:xfrm>
            <a:off x="2806571" y="905345"/>
            <a:ext cx="226337" cy="733330"/>
          </a:xfrm>
          <a:prstGeom prst="rightBrace">
            <a:avLst>
              <a:gd name="adj1" fmla="val 333"/>
              <a:gd name="adj2" fmla="val 5246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Effect transition="in" filter="box(out)">
                                      <p:cBhvr>
                                        <p:cTn id="7" dur="500"/>
                                        <p:tgtEl>
                                          <p:spTgt spid="727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72710"/>
                                        </p:tgtEl>
                                        <p:attrNameLst>
                                          <p:attrName>style.visibility</p:attrName>
                                        </p:attrNameLst>
                                      </p:cBhvr>
                                      <p:to>
                                        <p:strVal val="visible"/>
                                      </p:to>
                                    </p:set>
                                    <p:animEffect transition="in" filter="box(out)">
                                      <p:cBhvr>
                                        <p:cTn id="12"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2" name="1 - Πίνακας"/>
          <p:cNvGraphicFramePr>
            <a:graphicFrameLocks noGrp="1"/>
          </p:cNvGraphicFramePr>
          <p:nvPr/>
        </p:nvGraphicFramePr>
        <p:xfrm>
          <a:off x="405451" y="1092036"/>
          <a:ext cx="8352147" cy="3505200"/>
        </p:xfrm>
        <a:graphic>
          <a:graphicData uri="http://schemas.openxmlformats.org/drawingml/2006/table">
            <a:tbl>
              <a:tblPr firstRow="1" bandRow="1">
                <a:tableStyleId>{5C22544A-7EE6-4342-B048-85BDC9FD1C3A}</a:tableStyleId>
              </a:tblPr>
              <a:tblGrid>
                <a:gridCol w="2784049"/>
                <a:gridCol w="3127574"/>
                <a:gridCol w="2440524"/>
              </a:tblGrid>
              <a:tr h="28590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Pandemics and notable epidemics through history </a:t>
                      </a:r>
                      <a:endParaRPr kumimoji="0" lang="el-GR" sz="1600" b="1"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Cholera</a:t>
                      </a:r>
                      <a:endParaRPr kumimoji="0" lang="el-GR" sz="1600" b="0"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Influenza</a:t>
                      </a:r>
                      <a:endParaRPr kumimoji="0" lang="el-GR" sz="1600" b="0"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Typhus</a:t>
                      </a:r>
                      <a:endParaRPr kumimoji="0" lang="el-GR" sz="1600" b="0"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Smallpox</a:t>
                      </a:r>
                      <a:endParaRPr kumimoji="0" lang="el-GR" sz="1600" b="0"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Measles</a:t>
                      </a:r>
                      <a:endParaRPr kumimoji="0" lang="el-GR" sz="1600" b="0"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Tuberculosis</a:t>
                      </a:r>
                      <a:endParaRPr kumimoji="0" lang="el-GR" sz="1600" b="0"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Leprosy</a:t>
                      </a:r>
                      <a:endParaRPr kumimoji="0" lang="el-GR" sz="1600" b="0"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Malaria</a:t>
                      </a:r>
                      <a:endParaRPr kumimoji="0" lang="el-GR" sz="1600" b="0"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Yellow</a:t>
                      </a:r>
                      <a:r>
                        <a:rPr kumimoji="0" lang="el-GR"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none"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fever</a:t>
                      </a:r>
                      <a:endParaRPr kumimoji="0" lang="el-GR" sz="1600" b="0" i="0" u="none" strike="noStrike" cap="none" normalizeH="0" baseline="0" dirty="0" smtClean="0">
                        <a:ln>
                          <a:noFill/>
                        </a:ln>
                        <a:solidFill>
                          <a:schemeClr val="bg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chemeClr val="bg1"/>
                        </a:buClr>
                        <a:buSzTx/>
                        <a:buFont typeface="Wingdings 2" pitchFamily="18" charset="2"/>
                        <a:buChar char=""/>
                        <a:tabLst/>
                      </a:pPr>
                      <a:r>
                        <a:rPr kumimoji="0" lang="en-US" sz="1600"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sng"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Unknown</a:t>
                      </a:r>
                      <a:r>
                        <a:rPr kumimoji="0" lang="el-GR" sz="1600" b="0" i="0" u="sng"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el-GR" sz="1600" b="0" i="0" u="sng" strike="noStrike" cap="none" normalizeH="0" baseline="0" dirty="0" err="1" smtClean="0">
                          <a:ln>
                            <a:noFill/>
                          </a:ln>
                          <a:solidFill>
                            <a:schemeClr val="bg1"/>
                          </a:solidFill>
                          <a:effectLst/>
                          <a:latin typeface="Arial Narrow" pitchFamily="34" charset="0"/>
                          <a:ea typeface="Times New Roman" pitchFamily="18" charset="0"/>
                          <a:cs typeface="Times New Roman" pitchFamily="18" charset="0"/>
                        </a:rPr>
                        <a:t>causes</a:t>
                      </a:r>
                      <a:endParaRPr kumimoji="0" lang="el-GR" sz="1600" b="0" i="0" u="sng" strike="noStrike" cap="none" normalizeH="0" baseline="0" dirty="0" smtClean="0">
                        <a:ln>
                          <a:noFill/>
                        </a:ln>
                        <a:solidFill>
                          <a:schemeClr val="bg1"/>
                        </a:solidFill>
                        <a:effectLst/>
                        <a:latin typeface="Arial Narrow" pitchFamily="34" charset="0"/>
                        <a:cs typeface="Arial" pitchFamily="34" charset="0"/>
                      </a:endParaRPr>
                    </a:p>
                    <a:p>
                      <a:endParaRPr lang="el-GR" sz="1600" dirty="0"/>
                    </a:p>
                  </a:txBody>
                  <a:tcP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rPr>
                        <a:t>Concern about possible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Narrow" pitchFamily="34" charset="0"/>
                          <a:ea typeface="Times New Roman" pitchFamily="18" charset="0"/>
                          <a:cs typeface="Times New Roman" pitchFamily="18" charset="0"/>
                        </a:rPr>
                        <a:t>future</a:t>
                      </a:r>
                      <a:r>
                        <a:rPr kumimoji="0" lang="en-US" sz="1600" b="1"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rPr>
                        <a:t> pandemics </a:t>
                      </a:r>
                      <a:endParaRPr kumimoji="0" lang="el-GR" sz="1600" b="1"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Char char=""/>
                        <a:tabLst/>
                      </a:pPr>
                      <a:r>
                        <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rPr>
                        <a:t> Viral hemorrhagic fevers</a:t>
                      </a:r>
                      <a:endParaRPr kumimoji="0" lang="el-GR"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Char char=""/>
                        <a:tabLst/>
                      </a:pPr>
                      <a:r>
                        <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rPr>
                        <a:t> Antibiotic resistance</a:t>
                      </a:r>
                      <a:endParaRPr kumimoji="0" lang="el-GR"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Char char=""/>
                        <a:tabLst/>
                      </a:pPr>
                      <a:r>
                        <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rPr>
                        <a:t> SARS</a:t>
                      </a:r>
                      <a:endParaRPr kumimoji="0" lang="el-GR"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2" pitchFamily="18" charset="2"/>
                        <a:buChar char=""/>
                        <a:tabLst/>
                      </a:pPr>
                      <a:r>
                        <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rPr>
                        <a:t> Influenza </a:t>
                      </a:r>
                      <a:endParaRPr kumimoji="0" lang="el-GR"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sym typeface="Wingdings"/>
                        </a:rPr>
                        <a:t> </a:t>
                      </a:r>
                      <a:r>
                        <a:rPr kumimoji="0" lang="en-US" sz="1600" b="0" i="0" u="none" strike="noStrike" cap="none" normalizeH="0" baseline="0" dirty="0" smtClean="0">
                          <a:ln>
                            <a:noFill/>
                          </a:ln>
                          <a:solidFill>
                            <a:srgbClr val="000000"/>
                          </a:solidFill>
                          <a:effectLst/>
                          <a:latin typeface="Arial Narrow" pitchFamily="34" charset="0"/>
                          <a:ea typeface="Times New Roman" pitchFamily="18" charset="0"/>
                          <a:cs typeface="Times New Roman" pitchFamily="18" charset="0"/>
                        </a:rPr>
                        <a:t>H5N1 (Avian Flu)</a:t>
                      </a:r>
                      <a:endParaRPr kumimoji="0" lang="el-GR" sz="1600" b="0" i="0" u="none" strike="noStrike" cap="none" normalizeH="0" baseline="0" dirty="0" smtClean="0">
                        <a:ln>
                          <a:noFill/>
                        </a:ln>
                        <a:solidFill>
                          <a:schemeClr val="tx1"/>
                        </a:solidFill>
                        <a:effectLst/>
                        <a:latin typeface="Arial Narrow" pitchFamily="34" charset="0"/>
                        <a:cs typeface="Arial" pitchFamily="34" charset="0"/>
                      </a:endParaRPr>
                    </a:p>
                    <a:p>
                      <a:endParaRPr lang="el-GR" sz="1600" dirty="0"/>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Biological warfare</a:t>
                      </a:r>
                      <a:endParaRPr kumimoji="0" lang="en-US" sz="1600" b="1" i="0" u="none" strike="noStrike" cap="none" normalizeH="0" baseline="0" dirty="0" smtClean="0">
                        <a:ln>
                          <a:noFill/>
                        </a:ln>
                        <a:solidFill>
                          <a:schemeClr val="bg1"/>
                        </a:solidFill>
                        <a:effectLst/>
                        <a:latin typeface="Arial Narrow" pitchFamily="34" charset="0"/>
                        <a:cs typeface="Arial" pitchFamily="34" charset="0"/>
                      </a:endParaRPr>
                    </a:p>
                    <a:p>
                      <a:endParaRPr lang="el-GR" sz="1600" dirty="0">
                        <a:solidFill>
                          <a:schemeClr val="bg1"/>
                        </a:solidFill>
                      </a:endParaRPr>
                    </a:p>
                  </a:txBody>
                  <a:tcPr>
                    <a:solidFill>
                      <a:schemeClr val="tx1"/>
                    </a:solidFill>
                  </a:tcPr>
                </a:tc>
              </a:tr>
            </a:tbl>
          </a:graphicData>
        </a:graphic>
      </p:graphicFrame>
      <p:sp>
        <p:nvSpPr>
          <p:cNvPr id="3" name="2 - Ορθογώνιο"/>
          <p:cNvSpPr/>
          <p:nvPr/>
        </p:nvSpPr>
        <p:spPr>
          <a:xfrm>
            <a:off x="820133" y="4677235"/>
            <a:ext cx="7965648" cy="1815882"/>
          </a:xfrm>
          <a:prstGeom prst="rect">
            <a:avLst/>
          </a:prstGeom>
        </p:spPr>
        <p:txBody>
          <a:bodyPr wrap="square">
            <a:spAutoFit/>
          </a:bodyPr>
          <a:lstStyle/>
          <a:p>
            <a:r>
              <a:rPr lang="en-US" sz="1600" b="1" dirty="0" smtClean="0">
                <a:latin typeface="Arial Narrow" pitchFamily="34" charset="0"/>
              </a:rPr>
              <a:t>Sweating sickness ("English sweating sickness"</a:t>
            </a:r>
            <a:r>
              <a:rPr lang="en-US" sz="1600" dirty="0" smtClean="0">
                <a:latin typeface="Arial Narrow" pitchFamily="34" charset="0"/>
              </a:rPr>
              <a:t> or </a:t>
            </a:r>
            <a:r>
              <a:rPr lang="en-US" sz="1600" b="1" dirty="0" smtClean="0">
                <a:latin typeface="Arial Narrow" pitchFamily="34" charset="0"/>
              </a:rPr>
              <a:t>"English </a:t>
            </a:r>
            <a:r>
              <a:rPr lang="en-US" sz="1600" b="1" dirty="0" err="1" smtClean="0">
                <a:latin typeface="Arial Narrow" pitchFamily="34" charset="0"/>
              </a:rPr>
              <a:t>sweate</a:t>
            </a:r>
            <a:r>
              <a:rPr lang="en-US" sz="1600" b="1" dirty="0" smtClean="0">
                <a:latin typeface="Arial Narrow" pitchFamily="34" charset="0"/>
              </a:rPr>
              <a:t>"</a:t>
            </a:r>
            <a:r>
              <a:rPr lang="en-US" sz="1600" dirty="0" smtClean="0">
                <a:latin typeface="Arial Narrow" pitchFamily="34" charset="0"/>
              </a:rPr>
              <a:t> (Latin: </a:t>
            </a:r>
            <a:r>
              <a:rPr lang="en-US" sz="1600" i="1" dirty="0" err="1" smtClean="0">
                <a:latin typeface="Arial Narrow" pitchFamily="34" charset="0"/>
              </a:rPr>
              <a:t>sudor</a:t>
            </a:r>
            <a:r>
              <a:rPr lang="en-US" sz="1600" i="1" dirty="0" smtClean="0">
                <a:latin typeface="Arial Narrow" pitchFamily="34" charset="0"/>
              </a:rPr>
              <a:t> </a:t>
            </a:r>
            <a:r>
              <a:rPr lang="en-US" sz="1600" i="1" dirty="0" err="1" smtClean="0">
                <a:latin typeface="Arial Narrow" pitchFamily="34" charset="0"/>
              </a:rPr>
              <a:t>anglicus</a:t>
            </a:r>
            <a:r>
              <a:rPr lang="en-US" sz="1600" dirty="0" smtClean="0">
                <a:latin typeface="Arial Narrow" pitchFamily="34" charset="0"/>
              </a:rPr>
              <a:t>)</a:t>
            </a:r>
          </a:p>
          <a:p>
            <a:r>
              <a:rPr lang="en-US" sz="1600" dirty="0" smtClean="0">
                <a:latin typeface="Arial Narrow" pitchFamily="34" charset="0"/>
              </a:rPr>
              <a:t>            </a:t>
            </a:r>
            <a:r>
              <a:rPr lang="en-US" sz="1600" dirty="0" smtClean="0">
                <a:latin typeface="Arial Narrow" pitchFamily="34" charset="0"/>
                <a:sym typeface="Wingdings"/>
              </a:rPr>
              <a:t> </a:t>
            </a:r>
            <a:r>
              <a:rPr lang="en-US" sz="1600" dirty="0" smtClean="0">
                <a:latin typeface="Arial Narrow" pitchFamily="34" charset="0"/>
              </a:rPr>
              <a:t>a mysterious and highly virulent disease that struck England, and later continental Europe,</a:t>
            </a:r>
          </a:p>
          <a:p>
            <a:r>
              <a:rPr lang="en-US" sz="1600" dirty="0" smtClean="0">
                <a:latin typeface="Arial Narrow" pitchFamily="34" charset="0"/>
              </a:rPr>
              <a:t>                 in a series of epidemics beginning in 1485</a:t>
            </a:r>
          </a:p>
          <a:p>
            <a:r>
              <a:rPr lang="en-US" sz="1600" b="1" dirty="0" smtClean="0">
                <a:solidFill>
                  <a:srgbClr val="FF0000"/>
                </a:solidFill>
                <a:latin typeface="Arial Narrow" pitchFamily="34" charset="0"/>
              </a:rPr>
              <a:t>Last outbreak: </a:t>
            </a:r>
            <a:r>
              <a:rPr lang="en-US" sz="1600" dirty="0" smtClean="0">
                <a:latin typeface="Arial Narrow" pitchFamily="34" charset="0"/>
              </a:rPr>
              <a:t>1551, after which the disease apparently vanished;</a:t>
            </a:r>
          </a:p>
          <a:p>
            <a:r>
              <a:rPr lang="en-US" sz="1600" b="1" dirty="0" smtClean="0">
                <a:solidFill>
                  <a:srgbClr val="FF0000"/>
                </a:solidFill>
                <a:latin typeface="Arial Narrow" pitchFamily="34" charset="0"/>
              </a:rPr>
              <a:t>Onset of symptoms: </a:t>
            </a:r>
            <a:r>
              <a:rPr lang="en-US" sz="1600" dirty="0" smtClean="0">
                <a:latin typeface="Arial Narrow" pitchFamily="34" charset="0"/>
              </a:rPr>
              <a:t>dramatic and sudden, death often occurring within hours;</a:t>
            </a:r>
          </a:p>
          <a:p>
            <a:r>
              <a:rPr lang="en-US" sz="1600" b="1" dirty="0" smtClean="0">
                <a:solidFill>
                  <a:srgbClr val="FF0000"/>
                </a:solidFill>
                <a:latin typeface="Arial Narrow" pitchFamily="34" charset="0"/>
              </a:rPr>
              <a:t>Cause:</a:t>
            </a:r>
            <a:r>
              <a:rPr lang="en-US" sz="1600" dirty="0" smtClean="0">
                <a:latin typeface="Arial Narrow" pitchFamily="34" charset="0"/>
              </a:rPr>
              <a:t> remains unknown </a:t>
            </a:r>
            <a:r>
              <a:rPr lang="en-US" sz="1600" dirty="0" smtClean="0">
                <a:latin typeface="Arial Narrow"/>
              </a:rPr>
              <a:t>►</a:t>
            </a:r>
            <a:r>
              <a:rPr lang="en-US" sz="1600" dirty="0" smtClean="0">
                <a:latin typeface="Arial Narrow" pitchFamily="34" charset="0"/>
              </a:rPr>
              <a:t>it has been suggested that an as yet unknown species of </a:t>
            </a:r>
            <a:r>
              <a:rPr lang="en-US" sz="1600" b="1" u="sng" dirty="0" smtClean="0">
                <a:latin typeface="Arial Narrow" pitchFamily="34" charset="0"/>
              </a:rPr>
              <a:t>hantavirus </a:t>
            </a:r>
          </a:p>
          <a:p>
            <a:r>
              <a:rPr lang="en-US" sz="1600" b="1" dirty="0" smtClean="0">
                <a:latin typeface="Arial Narrow" pitchFamily="34" charset="0"/>
              </a:rPr>
              <a:t>                                              </a:t>
            </a:r>
            <a:r>
              <a:rPr lang="en-US" sz="1600" b="1" u="sng" dirty="0" smtClean="0">
                <a:latin typeface="Arial Narrow" pitchFamily="34" charset="0"/>
              </a:rPr>
              <a:t>pulmonary syndrome</a:t>
            </a:r>
            <a:r>
              <a:rPr lang="en-US" sz="1600" dirty="0" smtClean="0">
                <a:latin typeface="Arial Narrow" pitchFamily="34" charset="0"/>
              </a:rPr>
              <a:t> was responsible for the outbreak.</a:t>
            </a:r>
            <a:endParaRPr lang="el-GR" sz="1600" dirty="0">
              <a:latin typeface="Arial Narrow" pitchFamily="34" charset="0"/>
            </a:endParaRPr>
          </a:p>
        </p:txBody>
      </p:sp>
      <p:sp>
        <p:nvSpPr>
          <p:cNvPr id="4" name="3 - Ελεύθερη σχεδίαση"/>
          <p:cNvSpPr/>
          <p:nvPr/>
        </p:nvSpPr>
        <p:spPr>
          <a:xfrm>
            <a:off x="394355" y="4298623"/>
            <a:ext cx="708581" cy="1291472"/>
          </a:xfrm>
          <a:custGeom>
            <a:avLst/>
            <a:gdLst>
              <a:gd name="connsiteX0" fmla="*/ 708581 w 708581"/>
              <a:gd name="connsiteY0" fmla="*/ 0 h 1291472"/>
              <a:gd name="connsiteX1" fmla="*/ 161826 w 708581"/>
              <a:gd name="connsiteY1" fmla="*/ 575035 h 1291472"/>
              <a:gd name="connsiteX2" fmla="*/ 39278 w 708581"/>
              <a:gd name="connsiteY2" fmla="*/ 1008668 h 1291472"/>
              <a:gd name="connsiteX3" fmla="*/ 397497 w 708581"/>
              <a:gd name="connsiteY3" fmla="*/ 1291472 h 1291472"/>
            </a:gdLst>
            <a:ahLst/>
            <a:cxnLst>
              <a:cxn ang="0">
                <a:pos x="connsiteX0" y="connsiteY0"/>
              </a:cxn>
              <a:cxn ang="0">
                <a:pos x="connsiteX1" y="connsiteY1"/>
              </a:cxn>
              <a:cxn ang="0">
                <a:pos x="connsiteX2" y="connsiteY2"/>
              </a:cxn>
              <a:cxn ang="0">
                <a:pos x="connsiteX3" y="connsiteY3"/>
              </a:cxn>
            </a:cxnLst>
            <a:rect l="l" t="t" r="r" b="b"/>
            <a:pathLst>
              <a:path w="708581" h="1291472">
                <a:moveTo>
                  <a:pt x="708581" y="0"/>
                </a:moveTo>
                <a:cubicBezTo>
                  <a:pt x="490979" y="203462"/>
                  <a:pt x="273377" y="406924"/>
                  <a:pt x="161826" y="575035"/>
                </a:cubicBezTo>
                <a:cubicBezTo>
                  <a:pt x="50275" y="743146"/>
                  <a:pt x="0" y="889262"/>
                  <a:pt x="39278" y="1008668"/>
                </a:cubicBezTo>
                <a:cubicBezTo>
                  <a:pt x="78556" y="1128074"/>
                  <a:pt x="238026" y="1209773"/>
                  <a:pt x="397497" y="1291472"/>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4 - TextBox"/>
          <p:cNvSpPr txBox="1"/>
          <p:nvPr/>
        </p:nvSpPr>
        <p:spPr>
          <a:xfrm>
            <a:off x="106078" y="263569"/>
            <a:ext cx="1260410" cy="307777"/>
          </a:xfrm>
          <a:prstGeom prst="rect">
            <a:avLst/>
          </a:prstGeom>
          <a:noFill/>
        </p:spPr>
        <p:txBody>
          <a:bodyPr wrap="none" rtlCol="0">
            <a:spAutoFit/>
          </a:bodyPr>
          <a:lstStyle/>
          <a:p>
            <a:r>
              <a:rPr lang="en-US" sz="1400" dirty="0" smtClean="0">
                <a:solidFill>
                  <a:schemeClr val="bg1"/>
                </a:solidFill>
                <a:latin typeface="Arial Black" pitchFamily="34" charset="0"/>
              </a:rPr>
              <a:t>Pandemics</a:t>
            </a:r>
            <a:endParaRPr lang="el-GR" sz="14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3161503" y="1072350"/>
            <a:ext cx="5788057" cy="5139869"/>
          </a:xfrm>
          <a:prstGeom prst="rect">
            <a:avLst/>
          </a:prstGeom>
        </p:spPr>
        <p:txBody>
          <a:bodyPr wrap="square">
            <a:spAutoFit/>
          </a:bodyPr>
          <a:lstStyle/>
          <a:p>
            <a:r>
              <a:rPr lang="en-US" sz="1400" dirty="0">
                <a:solidFill>
                  <a:srgbClr val="FF0000"/>
                </a:solidFill>
                <a:latin typeface="Arial Black" pitchFamily="34" charset="0"/>
              </a:rPr>
              <a:t>THREAT</a:t>
            </a:r>
          </a:p>
          <a:p>
            <a:r>
              <a:rPr lang="en-US" sz="1600" dirty="0" smtClean="0">
                <a:latin typeface="Arial Narrow" pitchFamily="34" charset="0"/>
              </a:rPr>
              <a:t>Natural </a:t>
            </a:r>
            <a:r>
              <a:rPr lang="en-US" sz="1600" dirty="0">
                <a:latin typeface="Arial Narrow" pitchFamily="34" charset="0"/>
              </a:rPr>
              <a:t>or man-made occurrence, individual, entity, or </a:t>
            </a:r>
            <a:r>
              <a:rPr lang="en-US" sz="1600" dirty="0" smtClean="0">
                <a:latin typeface="Arial Narrow" pitchFamily="34" charset="0"/>
              </a:rPr>
              <a:t>action </a:t>
            </a:r>
            <a:r>
              <a:rPr lang="en-US" sz="1600" dirty="0">
                <a:latin typeface="Arial Narrow" pitchFamily="34" charset="0"/>
              </a:rPr>
              <a:t>that has or indicates the potential to harm life, information, </a:t>
            </a:r>
            <a:r>
              <a:rPr lang="en-US" sz="1600" dirty="0" smtClean="0">
                <a:latin typeface="Arial Narrow" pitchFamily="34" charset="0"/>
              </a:rPr>
              <a:t>operations</a:t>
            </a:r>
            <a:r>
              <a:rPr lang="en-US" sz="1600" dirty="0">
                <a:latin typeface="Arial Narrow" pitchFamily="34" charset="0"/>
              </a:rPr>
              <a:t>, the environment and/or property </a:t>
            </a:r>
            <a:endParaRPr lang="en-US" sz="1600" dirty="0" smtClean="0">
              <a:latin typeface="Arial Narrow" pitchFamily="34" charset="0"/>
            </a:endParaRPr>
          </a:p>
          <a:p>
            <a:endParaRPr lang="en-US" sz="1600" dirty="0">
              <a:latin typeface="Arial Narrow" pitchFamily="34" charset="0"/>
            </a:endParaRPr>
          </a:p>
          <a:p>
            <a:r>
              <a:rPr lang="en-US" sz="1400" dirty="0" smtClean="0">
                <a:latin typeface="Arial Black" pitchFamily="34" charset="0"/>
              </a:rPr>
              <a:t>NOTE</a:t>
            </a:r>
          </a:p>
          <a:p>
            <a:r>
              <a:rPr lang="en-US" sz="1600" dirty="0" smtClean="0">
                <a:latin typeface="Arial Narrow" pitchFamily="34" charset="0"/>
              </a:rPr>
              <a:t>For </a:t>
            </a:r>
            <a:r>
              <a:rPr lang="en-US" sz="1600" dirty="0">
                <a:latin typeface="Arial Narrow" pitchFamily="34" charset="0"/>
              </a:rPr>
              <a:t>the purpose of calculating risk, the threat of an </a:t>
            </a:r>
            <a:r>
              <a:rPr lang="en-US" sz="1600" dirty="0" smtClean="0">
                <a:latin typeface="Arial Narrow" pitchFamily="34" charset="0"/>
              </a:rPr>
              <a:t>intentional </a:t>
            </a:r>
            <a:r>
              <a:rPr lang="en-US" sz="1600" dirty="0">
                <a:latin typeface="Arial Narrow" pitchFamily="34" charset="0"/>
              </a:rPr>
              <a:t>hazard is generally estimated as </a:t>
            </a:r>
            <a:r>
              <a:rPr lang="en-US" sz="1600" b="1" dirty="0">
                <a:solidFill>
                  <a:srgbClr val="FF0000"/>
                </a:solidFill>
                <a:latin typeface="Arial Narrow" pitchFamily="34" charset="0"/>
              </a:rPr>
              <a:t>the likelihood of an attack </a:t>
            </a:r>
            <a:r>
              <a:rPr lang="en-US" sz="1600" dirty="0" smtClean="0">
                <a:latin typeface="Arial Narrow" pitchFamily="34" charset="0"/>
              </a:rPr>
              <a:t>(</a:t>
            </a:r>
            <a:r>
              <a:rPr lang="en-US" sz="1600" dirty="0">
                <a:latin typeface="Arial Narrow" pitchFamily="34" charset="0"/>
              </a:rPr>
              <a:t>that accounts for both the intent and capability of the adversary) being </a:t>
            </a:r>
            <a:r>
              <a:rPr lang="en-US" sz="1600" dirty="0" smtClean="0">
                <a:latin typeface="Arial Narrow" pitchFamily="34" charset="0"/>
              </a:rPr>
              <a:t>attempted </a:t>
            </a:r>
            <a:r>
              <a:rPr lang="en-US" sz="1600" dirty="0">
                <a:latin typeface="Arial Narrow" pitchFamily="34" charset="0"/>
              </a:rPr>
              <a:t>by an adversary; </a:t>
            </a:r>
            <a:endParaRPr lang="en-US" sz="1600" dirty="0" smtClean="0">
              <a:latin typeface="Arial Narrow" pitchFamily="34" charset="0"/>
            </a:endParaRPr>
          </a:p>
          <a:p>
            <a:r>
              <a:rPr lang="en-US" sz="1600" u="sng" dirty="0" smtClean="0">
                <a:latin typeface="Arial Narrow" pitchFamily="34" charset="0"/>
              </a:rPr>
              <a:t>For </a:t>
            </a:r>
            <a:r>
              <a:rPr lang="en-US" sz="1600" u="sng" dirty="0">
                <a:latin typeface="Arial Narrow" pitchFamily="34" charset="0"/>
              </a:rPr>
              <a:t>other hazards, </a:t>
            </a:r>
            <a:r>
              <a:rPr lang="en-US" sz="1600" dirty="0">
                <a:latin typeface="Arial Narrow" pitchFamily="34" charset="0"/>
              </a:rPr>
              <a:t>threat is generally </a:t>
            </a:r>
            <a:r>
              <a:rPr lang="en-US" sz="1600" dirty="0" smtClean="0">
                <a:latin typeface="Arial Narrow" pitchFamily="34" charset="0"/>
              </a:rPr>
              <a:t>estimated </a:t>
            </a:r>
            <a:r>
              <a:rPr lang="en-US" sz="1600" dirty="0">
                <a:latin typeface="Arial Narrow" pitchFamily="34" charset="0"/>
              </a:rPr>
              <a:t>as </a:t>
            </a:r>
            <a:r>
              <a:rPr lang="en-US" sz="1600" b="1" dirty="0">
                <a:solidFill>
                  <a:srgbClr val="FF0000"/>
                </a:solidFill>
                <a:latin typeface="Arial Narrow" pitchFamily="34" charset="0"/>
              </a:rPr>
              <a:t>the likelihood that a hazard will manifest. </a:t>
            </a:r>
            <a:endParaRPr lang="en-US" sz="1600" b="1" dirty="0" smtClean="0">
              <a:solidFill>
                <a:srgbClr val="FF0000"/>
              </a:solidFill>
              <a:latin typeface="Arial Narrow" pitchFamily="34" charset="0"/>
            </a:endParaRPr>
          </a:p>
          <a:p>
            <a:endParaRPr lang="en-US" sz="1600" dirty="0">
              <a:latin typeface="Arial Narrow" pitchFamily="34" charset="0"/>
            </a:endParaRPr>
          </a:p>
          <a:p>
            <a:endParaRPr lang="en-US" sz="1400" dirty="0" smtClean="0">
              <a:solidFill>
                <a:srgbClr val="FF0000"/>
              </a:solidFill>
              <a:latin typeface="Arial Black" pitchFamily="34" charset="0"/>
            </a:endParaRPr>
          </a:p>
          <a:p>
            <a:r>
              <a:rPr lang="en-US" sz="1400" dirty="0" smtClean="0">
                <a:solidFill>
                  <a:srgbClr val="FF0000"/>
                </a:solidFill>
                <a:latin typeface="Arial Black" pitchFamily="34" charset="0"/>
              </a:rPr>
              <a:t>THREAT </a:t>
            </a:r>
            <a:r>
              <a:rPr lang="en-US" sz="1400" dirty="0">
                <a:solidFill>
                  <a:srgbClr val="FF0000"/>
                </a:solidFill>
                <a:latin typeface="Arial Black" pitchFamily="34" charset="0"/>
              </a:rPr>
              <a:t>ASSESSMENT</a:t>
            </a:r>
          </a:p>
          <a:p>
            <a:r>
              <a:rPr lang="en-US" sz="1600" dirty="0" smtClean="0">
                <a:latin typeface="Arial Narrow" pitchFamily="34" charset="0"/>
              </a:rPr>
              <a:t>Process </a:t>
            </a:r>
            <a:r>
              <a:rPr lang="en-US" sz="1600" dirty="0">
                <a:latin typeface="Arial Narrow" pitchFamily="34" charset="0"/>
              </a:rPr>
              <a:t>of identifying or evaluating entities, actions, or </a:t>
            </a:r>
            <a:r>
              <a:rPr lang="en-US" sz="1600" dirty="0" smtClean="0">
                <a:latin typeface="Arial Narrow" pitchFamily="34" charset="0"/>
              </a:rPr>
              <a:t>occurrences</a:t>
            </a:r>
            <a:r>
              <a:rPr lang="en-US" sz="1600" dirty="0">
                <a:latin typeface="Arial Narrow" pitchFamily="34" charset="0"/>
              </a:rPr>
              <a:t>, whether natural or man-made, that have or indicate the </a:t>
            </a:r>
            <a:r>
              <a:rPr lang="en-US" sz="1600" dirty="0" smtClean="0">
                <a:latin typeface="Arial Narrow" pitchFamily="34" charset="0"/>
              </a:rPr>
              <a:t>potential </a:t>
            </a:r>
            <a:r>
              <a:rPr lang="en-US" sz="1600" dirty="0">
                <a:latin typeface="Arial Narrow" pitchFamily="34" charset="0"/>
              </a:rPr>
              <a:t>to harm life, information, operations and/or property </a:t>
            </a:r>
            <a:endParaRPr lang="en-US" sz="1600" dirty="0" smtClean="0">
              <a:latin typeface="Arial Narrow" pitchFamily="34" charset="0"/>
            </a:endParaRPr>
          </a:p>
          <a:p>
            <a:endParaRPr lang="en-US" sz="1600" dirty="0">
              <a:latin typeface="Arial Narrow" pitchFamily="34" charset="0"/>
            </a:endParaRPr>
          </a:p>
          <a:p>
            <a:r>
              <a:rPr lang="en-US" sz="1600" b="1" dirty="0" smtClean="0">
                <a:latin typeface="Arial Narrow" pitchFamily="34" charset="0"/>
              </a:rPr>
              <a:t>Example</a:t>
            </a:r>
            <a:r>
              <a:rPr lang="en-US" sz="1600" dirty="0">
                <a:latin typeface="Arial Narrow" pitchFamily="34" charset="0"/>
              </a:rPr>
              <a:t> </a:t>
            </a:r>
            <a:r>
              <a:rPr lang="en-US" sz="1600" dirty="0" smtClean="0">
                <a:solidFill>
                  <a:srgbClr val="FF0000"/>
                </a:solidFill>
                <a:latin typeface="Arial Narrow"/>
              </a:rPr>
              <a:t>►</a:t>
            </a:r>
            <a:r>
              <a:rPr lang="en-US" sz="1600" dirty="0" smtClean="0">
                <a:latin typeface="Arial Narrow" pitchFamily="34" charset="0"/>
              </a:rPr>
              <a:t>Analysts </a:t>
            </a:r>
            <a:r>
              <a:rPr lang="en-US" sz="1600" dirty="0">
                <a:latin typeface="Arial Narrow" pitchFamily="34" charset="0"/>
              </a:rPr>
              <a:t>produced a threat assessment detailing </a:t>
            </a:r>
            <a:r>
              <a:rPr lang="en-US" sz="1600" dirty="0" smtClean="0">
                <a:latin typeface="Arial Narrow" pitchFamily="34" charset="0"/>
              </a:rPr>
              <a:t>the</a:t>
            </a:r>
          </a:p>
          <a:p>
            <a:r>
              <a:rPr lang="en-US" sz="1600" dirty="0" smtClean="0">
                <a:latin typeface="Arial Narrow" pitchFamily="34" charset="0"/>
              </a:rPr>
              <a:t>                    capabilities </a:t>
            </a:r>
            <a:r>
              <a:rPr lang="en-US" sz="1600" dirty="0">
                <a:latin typeface="Arial Narrow" pitchFamily="34" charset="0"/>
              </a:rPr>
              <a:t>of domestic and foreign terrorist </a:t>
            </a:r>
            <a:r>
              <a:rPr lang="en-US" sz="1600" dirty="0" smtClean="0">
                <a:latin typeface="Arial Narrow" pitchFamily="34" charset="0"/>
              </a:rPr>
              <a:t>organizations</a:t>
            </a:r>
          </a:p>
          <a:p>
            <a:r>
              <a:rPr lang="en-US" sz="1600" dirty="0" smtClean="0">
                <a:latin typeface="Arial Narrow" pitchFamily="34" charset="0"/>
              </a:rPr>
              <a:t>                    to </a:t>
            </a:r>
            <a:r>
              <a:rPr lang="en-US" sz="1600" dirty="0">
                <a:latin typeface="Arial Narrow" pitchFamily="34" charset="0"/>
              </a:rPr>
              <a:t>threaten </a:t>
            </a:r>
            <a:r>
              <a:rPr lang="en-US" sz="1600" dirty="0" smtClean="0">
                <a:latin typeface="Arial Narrow" pitchFamily="34" charset="0"/>
              </a:rPr>
              <a:t>particular </a:t>
            </a:r>
            <a:r>
              <a:rPr lang="en-US" sz="1600" dirty="0">
                <a:latin typeface="Arial Narrow" pitchFamily="34" charset="0"/>
              </a:rPr>
              <a:t>infrastructure sectors. </a:t>
            </a:r>
          </a:p>
        </p:txBody>
      </p:sp>
      <p:sp>
        <p:nvSpPr>
          <p:cNvPr id="5" name="4 - TextBox"/>
          <p:cNvSpPr txBox="1"/>
          <p:nvPr/>
        </p:nvSpPr>
        <p:spPr>
          <a:xfrm>
            <a:off x="198438" y="254333"/>
            <a:ext cx="1242648" cy="307777"/>
          </a:xfrm>
          <a:prstGeom prst="rect">
            <a:avLst/>
          </a:prstGeom>
          <a:noFill/>
        </p:spPr>
        <p:txBody>
          <a:bodyPr wrap="none" rtlCol="0">
            <a:spAutoFit/>
          </a:bodyPr>
          <a:lstStyle/>
          <a:p>
            <a:r>
              <a:rPr lang="en-US" sz="1400" dirty="0" smtClean="0">
                <a:solidFill>
                  <a:schemeClr val="bg1"/>
                </a:solidFill>
                <a:latin typeface="Arial Black" pitchFamily="34" charset="0"/>
              </a:rPr>
              <a:t>Definitions</a:t>
            </a:r>
            <a:endParaRPr lang="el-GR" sz="1400" dirty="0">
              <a:solidFill>
                <a:schemeClr val="bg1"/>
              </a:solidFill>
              <a:latin typeface="Arial Black" pitchFamily="34" charset="0"/>
            </a:endParaRPr>
          </a:p>
        </p:txBody>
      </p:sp>
      <p:sp>
        <p:nvSpPr>
          <p:cNvPr id="6" name="5 - Ορθογώνιο"/>
          <p:cNvSpPr/>
          <p:nvPr/>
        </p:nvSpPr>
        <p:spPr>
          <a:xfrm>
            <a:off x="3168073" y="5320145"/>
            <a:ext cx="5384800" cy="8774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1"/>
          <p:cNvPicPr>
            <a:picLocks noChangeAspect="1" noChangeArrowheads="1"/>
          </p:cNvPicPr>
          <p:nvPr/>
        </p:nvPicPr>
        <p:blipFill>
          <a:blip r:embed="rId2" cstate="print"/>
          <a:srcRect/>
          <a:stretch>
            <a:fillRect/>
          </a:stretch>
        </p:blipFill>
        <p:spPr bwMode="auto">
          <a:xfrm>
            <a:off x="272617" y="1126981"/>
            <a:ext cx="2557974" cy="3251056"/>
          </a:xfrm>
          <a:prstGeom prst="roundRect">
            <a:avLst>
              <a:gd name="adj" fmla="val 15584"/>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9 - Ορθογώνιο"/>
          <p:cNvSpPr/>
          <p:nvPr/>
        </p:nvSpPr>
        <p:spPr>
          <a:xfrm>
            <a:off x="7319462" y="6611779"/>
            <a:ext cx="1824538" cy="246221"/>
          </a:xfrm>
          <a:prstGeom prst="rect">
            <a:avLst/>
          </a:prstGeom>
        </p:spPr>
        <p:txBody>
          <a:bodyPr wrap="none">
            <a:spAutoFit/>
          </a:bodyPr>
          <a:lstStyle/>
          <a:p>
            <a:r>
              <a:rPr lang="en-US" sz="1000" dirty="0" smtClean="0">
                <a:latin typeface="Arial Narrow" pitchFamily="34" charset="0"/>
              </a:rPr>
              <a:t>http://www.dhs.gov/dhs-risk-lexicon</a:t>
            </a:r>
            <a:endParaRPr lang="el-GR" sz="10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 calcmode="lin" valueType="num">
                                      <p:cBhvr additive="base">
                                        <p:cTn id="21"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8" end="8"/>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0"/>
                            </p:stCondLst>
                            <p:childTnLst>
                              <p:par>
                                <p:cTn id="32" presetID="2" presetClass="entr" presetSubtype="4" fill="hold" nodeType="after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anim calcmode="lin" valueType="num">
                                      <p:cBhvr additive="base">
                                        <p:cTn id="34"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
                                            <p:txEl>
                                              <p:pRg st="12" end="12"/>
                                            </p:txEl>
                                          </p:spTgt>
                                        </p:tgtEl>
                                        <p:attrNameLst>
                                          <p:attrName>style.visibility</p:attrName>
                                        </p:attrNameLst>
                                      </p:cBhvr>
                                      <p:to>
                                        <p:strVal val="visible"/>
                                      </p:to>
                                    </p:set>
                                    <p:anim calcmode="lin" valueType="num">
                                      <p:cBhvr additive="base">
                                        <p:cTn id="38"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
                                            <p:txEl>
                                              <p:pRg st="13" end="13"/>
                                            </p:txEl>
                                          </p:spTgt>
                                        </p:tgtEl>
                                        <p:attrNameLst>
                                          <p:attrName>style.visibility</p:attrName>
                                        </p:attrNameLst>
                                      </p:cBhvr>
                                      <p:to>
                                        <p:strVal val="visible"/>
                                      </p:to>
                                    </p:set>
                                    <p:anim calcmode="lin" valueType="num">
                                      <p:cBhvr additive="base">
                                        <p:cTn id="42"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5780" name="Picture 4" descr="http://www.nathnac.org/pro/factsheets/images/cholera_2011_2012.JPG"/>
          <p:cNvPicPr>
            <a:picLocks noChangeAspect="1" noChangeArrowheads="1"/>
          </p:cNvPicPr>
          <p:nvPr/>
        </p:nvPicPr>
        <p:blipFill>
          <a:blip r:embed="rId2" cstate="print"/>
          <a:srcRect t="2742" r="1281" b="15791"/>
          <a:stretch>
            <a:fillRect/>
          </a:stretch>
        </p:blipFill>
        <p:spPr bwMode="auto">
          <a:xfrm>
            <a:off x="0" y="643281"/>
            <a:ext cx="7739406" cy="4279769"/>
          </a:xfrm>
          <a:prstGeom prst="rect">
            <a:avLst/>
          </a:prstGeom>
          <a:noFill/>
        </p:spPr>
      </p:pic>
      <p:pic>
        <p:nvPicPr>
          <p:cNvPr id="4" name="3 - Εικόνα" descr="http://www.law.yale.edu/images/News_And_Events/Haiti_TDC_largersize.jpg"/>
          <p:cNvPicPr/>
          <p:nvPr/>
        </p:nvPicPr>
        <p:blipFill>
          <a:blip r:embed="rId3" cstate="print"/>
          <a:stretch>
            <a:fillRect/>
          </a:stretch>
        </p:blipFill>
        <p:spPr bwMode="auto">
          <a:xfrm>
            <a:off x="6919276" y="1962584"/>
            <a:ext cx="2135770" cy="2951882"/>
          </a:xfrm>
          <a:prstGeom prst="rect">
            <a:avLst/>
          </a:prstGeom>
          <a:noFill/>
          <a:ln>
            <a:noFill/>
          </a:ln>
        </p:spPr>
      </p:pic>
      <p:pic>
        <p:nvPicPr>
          <p:cNvPr id="5" name="Picture 5" descr="WHO | World Health Organization"/>
          <p:cNvPicPr>
            <a:picLocks noChangeAspect="1" noChangeArrowheads="1"/>
          </p:cNvPicPr>
          <p:nvPr/>
        </p:nvPicPr>
        <p:blipFill>
          <a:blip r:embed="rId4" cstate="print"/>
          <a:srcRect l="6926" t="11674" r="11523" b="13549"/>
          <a:stretch>
            <a:fillRect/>
          </a:stretch>
        </p:blipFill>
        <p:spPr bwMode="auto">
          <a:xfrm>
            <a:off x="226242" y="4482034"/>
            <a:ext cx="1329179" cy="438758"/>
          </a:xfrm>
          <a:prstGeom prst="rect">
            <a:avLst/>
          </a:prstGeom>
          <a:noFill/>
        </p:spPr>
      </p:pic>
      <p:sp>
        <p:nvSpPr>
          <p:cNvPr id="6" name="5 - Ορθογώνιο"/>
          <p:cNvSpPr/>
          <p:nvPr/>
        </p:nvSpPr>
        <p:spPr>
          <a:xfrm>
            <a:off x="3318235" y="4998473"/>
            <a:ext cx="5731303" cy="1600438"/>
          </a:xfrm>
          <a:prstGeom prst="rect">
            <a:avLst/>
          </a:prstGeom>
          <a:solidFill>
            <a:schemeClr val="accent1">
              <a:lumMod val="20000"/>
              <a:lumOff val="80000"/>
            </a:schemeClr>
          </a:solidFill>
        </p:spPr>
        <p:txBody>
          <a:bodyPr wrap="square">
            <a:spAutoFit/>
          </a:bodyPr>
          <a:lstStyle/>
          <a:p>
            <a:r>
              <a:rPr lang="en-US" sz="1400" b="1" dirty="0" smtClean="0">
                <a:solidFill>
                  <a:srgbClr val="FF0000"/>
                </a:solidFill>
                <a:latin typeface="Arial Narrow" pitchFamily="34" charset="0"/>
              </a:rPr>
              <a:t>October 2010 </a:t>
            </a:r>
            <a:r>
              <a:rPr lang="en-US" sz="1400" dirty="0" smtClean="0">
                <a:latin typeface="Arial Narrow" pitchFamily="34" charset="0"/>
              </a:rPr>
              <a:t>– peacekeeping troops of </a:t>
            </a:r>
            <a:r>
              <a:rPr lang="en-US" sz="1400" b="1" dirty="0" smtClean="0">
                <a:latin typeface="Arial Narrow" pitchFamily="34" charset="0"/>
              </a:rPr>
              <a:t>UNs Haitian mission, MINUSTAH</a:t>
            </a:r>
            <a:r>
              <a:rPr lang="en-US" sz="1400" dirty="0" smtClean="0">
                <a:latin typeface="Arial Narrow" pitchFamily="34" charset="0"/>
              </a:rPr>
              <a:t>, unknowingly carried cholera into the country. Because of inadequate water and sanitation facilities at the MINUSTAH base in the Haitian town of </a:t>
            </a:r>
            <a:r>
              <a:rPr lang="en-US" sz="1400" dirty="0" err="1" smtClean="0">
                <a:latin typeface="Arial Narrow" pitchFamily="34" charset="0"/>
              </a:rPr>
              <a:t>Méyè</a:t>
            </a:r>
            <a:r>
              <a:rPr lang="en-US" sz="1400" dirty="0" smtClean="0">
                <a:latin typeface="Arial Narrow" pitchFamily="34" charset="0"/>
              </a:rPr>
              <a:t>, </a:t>
            </a:r>
            <a:r>
              <a:rPr lang="en-US" sz="1400" b="1" dirty="0" smtClean="0">
                <a:solidFill>
                  <a:srgbClr val="FF0000"/>
                </a:solidFill>
                <a:latin typeface="Arial Narrow" pitchFamily="34" charset="0"/>
              </a:rPr>
              <a:t>sewage</a:t>
            </a:r>
            <a:r>
              <a:rPr lang="en-US" sz="1400" dirty="0" smtClean="0">
                <a:latin typeface="Arial Narrow" pitchFamily="34" charset="0"/>
              </a:rPr>
              <a:t> from the base contaminated the </a:t>
            </a:r>
            <a:r>
              <a:rPr lang="en-US" sz="1400" b="1" dirty="0" err="1" smtClean="0">
                <a:latin typeface="Arial Narrow" pitchFamily="34" charset="0"/>
              </a:rPr>
              <a:t>Artibonite</a:t>
            </a:r>
            <a:r>
              <a:rPr lang="en-US" sz="1400" b="1" dirty="0" smtClean="0">
                <a:latin typeface="Arial Narrow" pitchFamily="34" charset="0"/>
              </a:rPr>
              <a:t> River</a:t>
            </a:r>
            <a:r>
              <a:rPr lang="en-US" sz="1400" dirty="0" smtClean="0">
                <a:latin typeface="Arial Narrow" pitchFamily="34" charset="0"/>
              </a:rPr>
              <a:t>, the largest river in Haiti and one the country’s </a:t>
            </a:r>
            <a:r>
              <a:rPr lang="en-US" sz="1400" u="sng" dirty="0" smtClean="0">
                <a:latin typeface="Arial Narrow" pitchFamily="34" charset="0"/>
              </a:rPr>
              <a:t>main water sources</a:t>
            </a:r>
            <a:r>
              <a:rPr lang="en-US" sz="1400" dirty="0" smtClean="0">
                <a:latin typeface="Arial Narrow" pitchFamily="34" charset="0"/>
              </a:rPr>
              <a:t>. </a:t>
            </a:r>
          </a:p>
          <a:p>
            <a:endParaRPr lang="en-US" sz="1400" dirty="0" smtClean="0">
              <a:latin typeface="Arial Narrow" pitchFamily="34" charset="0"/>
            </a:endParaRPr>
          </a:p>
          <a:p>
            <a:r>
              <a:rPr lang="en-US" sz="1400" b="1" dirty="0" smtClean="0">
                <a:solidFill>
                  <a:srgbClr val="FF0000"/>
                </a:solidFill>
                <a:latin typeface="Arial Narrow" pitchFamily="34" charset="0"/>
              </a:rPr>
              <a:t>July 2011 </a:t>
            </a:r>
            <a:r>
              <a:rPr lang="en-US" sz="1400" dirty="0" smtClean="0">
                <a:latin typeface="Arial Narrow" pitchFamily="34" charset="0"/>
              </a:rPr>
              <a:t>- Cholera spread through the country, infecting </a:t>
            </a:r>
            <a:r>
              <a:rPr lang="en-US" sz="1400" b="1" dirty="0" smtClean="0">
                <a:solidFill>
                  <a:srgbClr val="FF0000"/>
                </a:solidFill>
                <a:latin typeface="Arial Narrow" pitchFamily="34" charset="0"/>
              </a:rPr>
              <a:t>one new person per 1min</a:t>
            </a:r>
            <a:r>
              <a:rPr lang="en-US" sz="1400" dirty="0" smtClean="0">
                <a:latin typeface="Arial Narrow" pitchFamily="34" charset="0"/>
              </a:rPr>
              <a:t>.</a:t>
            </a:r>
            <a:endParaRPr lang="el-GR" sz="1400" dirty="0">
              <a:latin typeface="Arial Narrow" pitchFamily="34" charset="0"/>
            </a:endParaRPr>
          </a:p>
        </p:txBody>
      </p:sp>
      <p:sp>
        <p:nvSpPr>
          <p:cNvPr id="8" name="7 - Έλλειψη"/>
          <p:cNvSpPr/>
          <p:nvPr/>
        </p:nvSpPr>
        <p:spPr>
          <a:xfrm>
            <a:off x="838986" y="3438525"/>
            <a:ext cx="1206630" cy="944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115314" y="263569"/>
            <a:ext cx="1260410" cy="307777"/>
          </a:xfrm>
          <a:prstGeom prst="rect">
            <a:avLst/>
          </a:prstGeom>
          <a:noFill/>
        </p:spPr>
        <p:txBody>
          <a:bodyPr wrap="none" rtlCol="0">
            <a:spAutoFit/>
          </a:bodyPr>
          <a:lstStyle/>
          <a:p>
            <a:r>
              <a:rPr lang="en-US" sz="1400" dirty="0" smtClean="0">
                <a:solidFill>
                  <a:schemeClr val="bg1"/>
                </a:solidFill>
                <a:latin typeface="Arial Black" pitchFamily="34" charset="0"/>
              </a:rPr>
              <a:t>Pandemics</a:t>
            </a:r>
            <a:endParaRPr lang="el-GR" sz="1400" dirty="0">
              <a:solidFill>
                <a:schemeClr val="bg1"/>
              </a:solidFill>
              <a:latin typeface="Arial Black" pitchFamily="34" charset="0"/>
            </a:endParaRPr>
          </a:p>
        </p:txBody>
      </p:sp>
      <p:grpSp>
        <p:nvGrpSpPr>
          <p:cNvPr id="10" name="9 - Ομάδα"/>
          <p:cNvGrpSpPr/>
          <p:nvPr/>
        </p:nvGrpSpPr>
        <p:grpSpPr>
          <a:xfrm>
            <a:off x="94270" y="686062"/>
            <a:ext cx="2696066" cy="6049716"/>
            <a:chOff x="94270" y="686062"/>
            <a:chExt cx="2696066" cy="5907988"/>
          </a:xfrm>
        </p:grpSpPr>
        <p:pic>
          <p:nvPicPr>
            <p:cNvPr id="75782" name="Picture 6" descr="http://www.ph.ucla.edu/epi/snow/graphics/mirebalais_MINUSTAH.jpg"/>
            <p:cNvPicPr>
              <a:picLocks noChangeAspect="1" noChangeArrowheads="1"/>
            </p:cNvPicPr>
            <p:nvPr/>
          </p:nvPicPr>
          <p:blipFill>
            <a:blip r:embed="rId5" cstate="print"/>
            <a:srcRect/>
            <a:stretch>
              <a:fillRect/>
            </a:stretch>
          </p:blipFill>
          <p:spPr bwMode="auto">
            <a:xfrm>
              <a:off x="94270" y="686062"/>
              <a:ext cx="2696066" cy="5907988"/>
            </a:xfrm>
            <a:prstGeom prst="rect">
              <a:avLst/>
            </a:prstGeom>
            <a:noFill/>
          </p:spPr>
        </p:pic>
        <p:sp>
          <p:nvSpPr>
            <p:cNvPr id="15" name="14 - Έλλειψη"/>
            <p:cNvSpPr/>
            <p:nvPr/>
          </p:nvSpPr>
          <p:spPr>
            <a:xfrm>
              <a:off x="803564" y="701964"/>
              <a:ext cx="1182254" cy="2955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11 - Αριστερό βέλος"/>
          <p:cNvSpPr/>
          <p:nvPr/>
        </p:nvSpPr>
        <p:spPr>
          <a:xfrm>
            <a:off x="905347" y="6364586"/>
            <a:ext cx="371192" cy="253497"/>
          </a:xfrm>
          <a:prstGeom prst="leftArrow">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8858" name="Picture 10" descr="http://www.downtoearth.org.in/dte/userfiles/images/tb2013_map.jpg"/>
          <p:cNvPicPr>
            <a:picLocks noChangeAspect="1" noChangeArrowheads="1"/>
          </p:cNvPicPr>
          <p:nvPr/>
        </p:nvPicPr>
        <p:blipFill>
          <a:blip r:embed="rId2" cstate="print"/>
          <a:srcRect t="5204"/>
          <a:stretch>
            <a:fillRect/>
          </a:stretch>
        </p:blipFill>
        <p:spPr bwMode="auto">
          <a:xfrm>
            <a:off x="94270" y="986828"/>
            <a:ext cx="8334506" cy="4292181"/>
          </a:xfrm>
          <a:prstGeom prst="rect">
            <a:avLst/>
          </a:prstGeom>
          <a:noFill/>
        </p:spPr>
      </p:pic>
      <p:grpSp>
        <p:nvGrpSpPr>
          <p:cNvPr id="8" name="7 - Ομάδα"/>
          <p:cNvGrpSpPr/>
          <p:nvPr/>
        </p:nvGrpSpPr>
        <p:grpSpPr>
          <a:xfrm>
            <a:off x="1819747" y="2245259"/>
            <a:ext cx="7324253" cy="4612741"/>
            <a:chOff x="75789" y="732257"/>
            <a:chExt cx="7324253" cy="4612741"/>
          </a:xfrm>
        </p:grpSpPr>
        <p:pic>
          <p:nvPicPr>
            <p:cNvPr id="78852" name="Picture 4" descr="http://gamapserver.who.int/mapLibrary/Files/Maps/Global_previous_cases_mdr_tb_2011.png"/>
            <p:cNvPicPr>
              <a:picLocks noChangeAspect="1" noChangeArrowheads="1"/>
            </p:cNvPicPr>
            <p:nvPr/>
          </p:nvPicPr>
          <p:blipFill>
            <a:blip r:embed="rId3" cstate="print"/>
            <a:srcRect l="5010" t="5035" r="5577" b="15184"/>
            <a:stretch>
              <a:fillRect/>
            </a:stretch>
          </p:blipFill>
          <p:spPr bwMode="auto">
            <a:xfrm>
              <a:off x="75789" y="732257"/>
              <a:ext cx="7324253" cy="4612741"/>
            </a:xfrm>
            <a:prstGeom prst="rect">
              <a:avLst/>
            </a:prstGeom>
            <a:noFill/>
          </p:spPr>
        </p:pic>
        <p:pic>
          <p:nvPicPr>
            <p:cNvPr id="5" name="Picture 4" descr="http://gamapserver.who.int/mapLibrary/Files/Maps/Global_previous_cases_mdr_tb_2011.png"/>
            <p:cNvPicPr>
              <a:picLocks noChangeAspect="1" noChangeArrowheads="1"/>
            </p:cNvPicPr>
            <p:nvPr/>
          </p:nvPicPr>
          <p:blipFill>
            <a:blip r:embed="rId3" cstate="print"/>
            <a:srcRect l="62987" t="84952" r="22053" b="9178"/>
            <a:stretch>
              <a:fillRect/>
            </a:stretch>
          </p:blipFill>
          <p:spPr bwMode="auto">
            <a:xfrm>
              <a:off x="5929459" y="4920791"/>
              <a:ext cx="1357461" cy="339365"/>
            </a:xfrm>
            <a:prstGeom prst="rect">
              <a:avLst/>
            </a:prstGeom>
            <a:noFill/>
          </p:spPr>
        </p:pic>
        <p:pic>
          <p:nvPicPr>
            <p:cNvPr id="6" name="Picture 4" descr="http://gamapserver.who.int/mapLibrary/Files/Maps/Global_previous_cases_mdr_tb_2011.png"/>
            <p:cNvPicPr>
              <a:picLocks noChangeAspect="1" noChangeArrowheads="1"/>
            </p:cNvPicPr>
            <p:nvPr/>
          </p:nvPicPr>
          <p:blipFill>
            <a:blip r:embed="rId3" cstate="print"/>
            <a:srcRect l="79539" t="84952" r="5577" b="7412"/>
            <a:stretch>
              <a:fillRect/>
            </a:stretch>
          </p:blipFill>
          <p:spPr bwMode="auto">
            <a:xfrm>
              <a:off x="141402" y="4498157"/>
              <a:ext cx="1219201" cy="441489"/>
            </a:xfrm>
            <a:prstGeom prst="rect">
              <a:avLst/>
            </a:prstGeom>
            <a:noFill/>
          </p:spPr>
        </p:pic>
        <p:sp>
          <p:nvSpPr>
            <p:cNvPr id="7" name="6 - Ορθογώνιο"/>
            <p:cNvSpPr/>
            <p:nvPr/>
          </p:nvSpPr>
          <p:spPr>
            <a:xfrm>
              <a:off x="152438" y="4060844"/>
              <a:ext cx="116570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2012</a:t>
              </a:r>
              <a:endParaRPr lang="el-GR"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sp>
        <p:nvSpPr>
          <p:cNvPr id="19" name="18 - TextBox"/>
          <p:cNvSpPr txBox="1"/>
          <p:nvPr/>
        </p:nvSpPr>
        <p:spPr>
          <a:xfrm>
            <a:off x="133786" y="263569"/>
            <a:ext cx="1260410" cy="307777"/>
          </a:xfrm>
          <a:prstGeom prst="rect">
            <a:avLst/>
          </a:prstGeom>
          <a:noFill/>
        </p:spPr>
        <p:txBody>
          <a:bodyPr wrap="none" rtlCol="0">
            <a:spAutoFit/>
          </a:bodyPr>
          <a:lstStyle/>
          <a:p>
            <a:r>
              <a:rPr lang="en-US" sz="1400" dirty="0" smtClean="0">
                <a:solidFill>
                  <a:schemeClr val="bg1"/>
                </a:solidFill>
                <a:latin typeface="Arial Black" pitchFamily="34" charset="0"/>
              </a:rPr>
              <a:t>Pandemics</a:t>
            </a:r>
            <a:endParaRPr lang="el-GR" sz="1400" dirty="0">
              <a:solidFill>
                <a:schemeClr val="bg1"/>
              </a:solidFill>
              <a:latin typeface="Arial Black" pitchFamily="34" charset="0"/>
            </a:endParaRPr>
          </a:p>
        </p:txBody>
      </p:sp>
      <p:pic>
        <p:nvPicPr>
          <p:cNvPr id="94210" name="Picture 2" descr="https://encrypted-tbn3.gstatic.com/images?q=tbn:ANd9GcTbtlmKAh8ta6NhUZ5KKx75jg9RpXtjKnpWdqFAusJFRJNg8DVm"/>
          <p:cNvPicPr>
            <a:picLocks noChangeAspect="1" noChangeArrowheads="1"/>
          </p:cNvPicPr>
          <p:nvPr/>
        </p:nvPicPr>
        <p:blipFill>
          <a:blip r:embed="rId4" cstate="print"/>
          <a:srcRect/>
          <a:stretch>
            <a:fillRect/>
          </a:stretch>
        </p:blipFill>
        <p:spPr bwMode="auto">
          <a:xfrm>
            <a:off x="152400" y="4273873"/>
            <a:ext cx="1526791" cy="2368261"/>
          </a:xfrm>
          <a:prstGeom prst="rect">
            <a:avLst/>
          </a:prstGeom>
          <a:noFill/>
        </p:spPr>
      </p:pic>
      <p:pic>
        <p:nvPicPr>
          <p:cNvPr id="94212" name="Picture 4" descr="http://www.decisionpointcenter.com/wp-content/uploads/2013/05/153019986-300x293.jpg"/>
          <p:cNvPicPr>
            <a:picLocks noChangeAspect="1" noChangeArrowheads="1"/>
          </p:cNvPicPr>
          <p:nvPr/>
        </p:nvPicPr>
        <p:blipFill>
          <a:blip r:embed="rId5" cstate="print"/>
          <a:srcRect l="5869" t="5088" r="5242" b="5885"/>
          <a:stretch>
            <a:fillRect/>
          </a:stretch>
        </p:blipFill>
        <p:spPr bwMode="auto">
          <a:xfrm>
            <a:off x="1870673" y="4595777"/>
            <a:ext cx="1117600" cy="1052946"/>
          </a:xfrm>
          <a:prstGeom prst="rect">
            <a:avLst/>
          </a:prstGeom>
          <a:noFill/>
        </p:spPr>
      </p:pic>
      <p:pic>
        <p:nvPicPr>
          <p:cNvPr id="21" name="Picture 10" descr="http://www.downtoearth.org.in/dte/userfiles/images/tb2013_map.jpg"/>
          <p:cNvPicPr>
            <a:picLocks noChangeAspect="1" noChangeArrowheads="1"/>
          </p:cNvPicPr>
          <p:nvPr/>
        </p:nvPicPr>
        <p:blipFill>
          <a:blip r:embed="rId2" cstate="print"/>
          <a:srcRect l="4605" t="319" r="62698" b="94453"/>
          <a:stretch>
            <a:fillRect/>
          </a:stretch>
        </p:blipFill>
        <p:spPr bwMode="auto">
          <a:xfrm>
            <a:off x="99602" y="651849"/>
            <a:ext cx="2571184" cy="3259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4212"/>
                                        </p:tgtEl>
                                        <p:attrNameLst>
                                          <p:attrName>style.visibility</p:attrName>
                                        </p:attrNameLst>
                                      </p:cBhvr>
                                      <p:to>
                                        <p:strVal val="visible"/>
                                      </p:to>
                                    </p:set>
                                    <p:animEffect transition="in" filter="dissolve">
                                      <p:cBhvr>
                                        <p:cTn id="11"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Ορθογώνιο"/>
          <p:cNvSpPr/>
          <p:nvPr/>
        </p:nvSpPr>
        <p:spPr>
          <a:xfrm>
            <a:off x="9053"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7826" name="Picture 2" descr="http://www.who.int/entity/csr/disease/crimean_congoHF/Global_CCHFRisk_20080918.png"/>
          <p:cNvPicPr>
            <a:picLocks noChangeAspect="1" noChangeArrowheads="1"/>
          </p:cNvPicPr>
          <p:nvPr/>
        </p:nvPicPr>
        <p:blipFill>
          <a:blip r:embed="rId2" cstate="print"/>
          <a:srcRect t="2453" r="1243" b="14671"/>
          <a:stretch>
            <a:fillRect/>
          </a:stretch>
        </p:blipFill>
        <p:spPr bwMode="auto">
          <a:xfrm>
            <a:off x="9236" y="659876"/>
            <a:ext cx="7117237" cy="3789576"/>
          </a:xfrm>
          <a:prstGeom prst="rect">
            <a:avLst/>
          </a:prstGeom>
          <a:noFill/>
        </p:spPr>
      </p:pic>
      <p:pic>
        <p:nvPicPr>
          <p:cNvPr id="4" name="Picture 4" descr="http://www.who.int/entity/csr/disease/ebola/Global_EbolaOutbreakRisk_20090510.png"/>
          <p:cNvPicPr>
            <a:picLocks noChangeAspect="1" noChangeArrowheads="1"/>
          </p:cNvPicPr>
          <p:nvPr/>
        </p:nvPicPr>
        <p:blipFill>
          <a:blip r:embed="rId3" cstate="print"/>
          <a:srcRect l="82504" t="84790" r="4934" b="9014"/>
          <a:stretch>
            <a:fillRect/>
          </a:stretch>
        </p:blipFill>
        <p:spPr bwMode="auto">
          <a:xfrm>
            <a:off x="0" y="4468306"/>
            <a:ext cx="1084083" cy="358218"/>
          </a:xfrm>
          <a:prstGeom prst="rect">
            <a:avLst/>
          </a:prstGeom>
          <a:noFill/>
        </p:spPr>
      </p:pic>
      <p:pic>
        <p:nvPicPr>
          <p:cNvPr id="77832" name="Picture 8" descr="http://www.gettyicons.com/free-icons/101/insects/png/256/tick_256.png"/>
          <p:cNvPicPr>
            <a:picLocks noChangeAspect="1" noChangeArrowheads="1"/>
          </p:cNvPicPr>
          <p:nvPr/>
        </p:nvPicPr>
        <p:blipFill>
          <a:blip r:embed="rId4" cstate="print"/>
          <a:srcRect/>
          <a:stretch>
            <a:fillRect/>
          </a:stretch>
        </p:blipFill>
        <p:spPr bwMode="auto">
          <a:xfrm rot="19976681">
            <a:off x="6109342" y="1200724"/>
            <a:ext cx="699188" cy="699188"/>
          </a:xfrm>
          <a:prstGeom prst="rect">
            <a:avLst/>
          </a:prstGeom>
          <a:noFill/>
        </p:spPr>
      </p:pic>
      <p:sp>
        <p:nvSpPr>
          <p:cNvPr id="11" name="10 - TextBox"/>
          <p:cNvSpPr txBox="1"/>
          <p:nvPr/>
        </p:nvSpPr>
        <p:spPr>
          <a:xfrm>
            <a:off x="115314" y="263569"/>
            <a:ext cx="1957267" cy="307777"/>
          </a:xfrm>
          <a:prstGeom prst="rect">
            <a:avLst/>
          </a:prstGeom>
          <a:noFill/>
        </p:spPr>
        <p:txBody>
          <a:bodyPr wrap="none" rtlCol="0">
            <a:spAutoFit/>
          </a:bodyPr>
          <a:lstStyle/>
          <a:p>
            <a:r>
              <a:rPr lang="en-US" sz="1400" dirty="0" smtClean="0">
                <a:solidFill>
                  <a:schemeClr val="bg1"/>
                </a:solidFill>
                <a:latin typeface="Arial Black" pitchFamily="34" charset="0"/>
              </a:rPr>
              <a:t>Future pandemics</a:t>
            </a:r>
            <a:endParaRPr lang="el-GR" sz="1400" dirty="0">
              <a:solidFill>
                <a:schemeClr val="bg1"/>
              </a:solidFill>
              <a:latin typeface="Arial Black" pitchFamily="34" charset="0"/>
            </a:endParaRPr>
          </a:p>
        </p:txBody>
      </p:sp>
      <p:grpSp>
        <p:nvGrpSpPr>
          <p:cNvPr id="13" name="12 - Ομάδα"/>
          <p:cNvGrpSpPr/>
          <p:nvPr/>
        </p:nvGrpSpPr>
        <p:grpSpPr>
          <a:xfrm>
            <a:off x="1278533" y="1920968"/>
            <a:ext cx="7226011" cy="4081807"/>
            <a:chOff x="1278533" y="1920968"/>
            <a:chExt cx="7226011" cy="4081807"/>
          </a:xfrm>
        </p:grpSpPr>
        <p:pic>
          <p:nvPicPr>
            <p:cNvPr id="77828" name="Picture 4" descr="http://www.who.int/entity/csr/disease/ebola/Global_EbolaOutbreakRisk_20090510.png"/>
            <p:cNvPicPr>
              <a:picLocks noChangeAspect="1" noChangeArrowheads="1"/>
            </p:cNvPicPr>
            <p:nvPr/>
          </p:nvPicPr>
          <p:blipFill>
            <a:blip r:embed="rId3" cstate="print"/>
            <a:srcRect l="1031" t="2804" r="1311" b="14857"/>
            <a:stretch>
              <a:fillRect/>
            </a:stretch>
          </p:blipFill>
          <p:spPr bwMode="auto">
            <a:xfrm>
              <a:off x="1278533" y="1920968"/>
              <a:ext cx="7226011" cy="4081807"/>
            </a:xfrm>
            <a:prstGeom prst="rect">
              <a:avLst/>
            </a:prstGeom>
            <a:noFill/>
          </p:spPr>
        </p:pic>
        <p:pic>
          <p:nvPicPr>
            <p:cNvPr id="93188" name="Picture 4" descr="http://fc01.deviantart.net/fs71/i/2012/345/b/2/bat_png_by_camelfobia-d5npsu0.png"/>
            <p:cNvPicPr>
              <a:picLocks noChangeAspect="1" noChangeArrowheads="1"/>
            </p:cNvPicPr>
            <p:nvPr/>
          </p:nvPicPr>
          <p:blipFill>
            <a:blip r:embed="rId5" cstate="print"/>
            <a:srcRect l="8852" t="11517" r="13249" b="15715"/>
            <a:stretch>
              <a:fillRect/>
            </a:stretch>
          </p:blipFill>
          <p:spPr bwMode="auto">
            <a:xfrm>
              <a:off x="6793223" y="2403655"/>
              <a:ext cx="983795" cy="609599"/>
            </a:xfrm>
            <a:prstGeom prst="rect">
              <a:avLst/>
            </a:prstGeom>
            <a:noFill/>
          </p:spPr>
        </p:pic>
      </p:grpSp>
      <p:grpSp>
        <p:nvGrpSpPr>
          <p:cNvPr id="14" name="13 - Ομάδα"/>
          <p:cNvGrpSpPr/>
          <p:nvPr/>
        </p:nvGrpSpPr>
        <p:grpSpPr>
          <a:xfrm>
            <a:off x="2489821" y="3125325"/>
            <a:ext cx="6598763" cy="3660251"/>
            <a:chOff x="2545237" y="3197749"/>
            <a:chExt cx="6598763" cy="3660251"/>
          </a:xfrm>
        </p:grpSpPr>
        <p:pic>
          <p:nvPicPr>
            <p:cNvPr id="77830" name="Picture 6" descr="http://healthgis2013.com/wp-content/uploads/2013/01/Global_DengueTransmission_ITHRiskMap.png"/>
            <p:cNvPicPr>
              <a:picLocks noChangeAspect="1" noChangeArrowheads="1"/>
            </p:cNvPicPr>
            <p:nvPr/>
          </p:nvPicPr>
          <p:blipFill>
            <a:blip r:embed="rId6" cstate="print"/>
            <a:srcRect l="928" t="3293" r="1195" b="15673"/>
            <a:stretch>
              <a:fillRect/>
            </a:stretch>
          </p:blipFill>
          <p:spPr bwMode="auto">
            <a:xfrm>
              <a:off x="2545237" y="3197749"/>
              <a:ext cx="6598763" cy="3660251"/>
            </a:xfrm>
            <a:prstGeom prst="rect">
              <a:avLst/>
            </a:prstGeom>
            <a:noFill/>
          </p:spPr>
        </p:pic>
        <p:pic>
          <p:nvPicPr>
            <p:cNvPr id="77834" name="Picture 10" descr="http://www.vermillion.us/vertical/Sites/%7B8BD61E4F-5987-4501-83EE-250AEA532A8F%7D/uploads/MC900438036.png"/>
            <p:cNvPicPr>
              <a:picLocks noChangeAspect="1" noChangeArrowheads="1"/>
            </p:cNvPicPr>
            <p:nvPr/>
          </p:nvPicPr>
          <p:blipFill>
            <a:blip r:embed="rId7" cstate="print"/>
            <a:srcRect/>
            <a:stretch>
              <a:fillRect/>
            </a:stretch>
          </p:blipFill>
          <p:spPr bwMode="auto">
            <a:xfrm>
              <a:off x="7873639" y="3438525"/>
              <a:ext cx="1270361" cy="127036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 name="6 - Ομάδα"/>
          <p:cNvGrpSpPr/>
          <p:nvPr/>
        </p:nvGrpSpPr>
        <p:grpSpPr>
          <a:xfrm>
            <a:off x="6400800" y="4835951"/>
            <a:ext cx="2743200" cy="2022049"/>
            <a:chOff x="6680210" y="5099901"/>
            <a:chExt cx="2463790" cy="1758099"/>
          </a:xfrm>
        </p:grpSpPr>
        <p:pic>
          <p:nvPicPr>
            <p:cNvPr id="80901" name="Picture 5" descr="https://encrypted-tbn0.gstatic.com/images?q=tbn:ANd9GcRHJjbRcksvB_9EDzj51ZTttOJhG6ZHvTvFcJrVe4GdGd_sUJ2G"/>
            <p:cNvPicPr>
              <a:picLocks noChangeAspect="1" noChangeArrowheads="1"/>
            </p:cNvPicPr>
            <p:nvPr/>
          </p:nvPicPr>
          <p:blipFill>
            <a:blip r:embed="rId2" cstate="print"/>
            <a:srcRect/>
            <a:stretch>
              <a:fillRect/>
            </a:stretch>
          </p:blipFill>
          <p:spPr bwMode="auto">
            <a:xfrm>
              <a:off x="6680210" y="5147035"/>
              <a:ext cx="2463790" cy="1710965"/>
            </a:xfrm>
            <a:prstGeom prst="rect">
              <a:avLst/>
            </a:prstGeom>
            <a:noFill/>
          </p:spPr>
        </p:pic>
        <p:sp>
          <p:nvSpPr>
            <p:cNvPr id="6" name="5 - Ορθογώνιο"/>
            <p:cNvSpPr/>
            <p:nvPr/>
          </p:nvSpPr>
          <p:spPr>
            <a:xfrm>
              <a:off x="7569724" y="5099901"/>
              <a:ext cx="735290" cy="24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 name="1 - TextBox"/>
          <p:cNvSpPr txBox="1"/>
          <p:nvPr/>
        </p:nvSpPr>
        <p:spPr>
          <a:xfrm>
            <a:off x="115314" y="263569"/>
            <a:ext cx="2125582" cy="307777"/>
          </a:xfrm>
          <a:prstGeom prst="rect">
            <a:avLst/>
          </a:prstGeom>
          <a:noFill/>
        </p:spPr>
        <p:txBody>
          <a:bodyPr wrap="none" rtlCol="0">
            <a:spAutoFit/>
          </a:bodyPr>
          <a:lstStyle/>
          <a:p>
            <a:r>
              <a:rPr lang="en-US" sz="1400" dirty="0" smtClean="0">
                <a:solidFill>
                  <a:schemeClr val="bg1"/>
                </a:solidFill>
                <a:latin typeface="Arial Black" pitchFamily="34" charset="0"/>
              </a:rPr>
              <a:t>Future pandemics ?</a:t>
            </a:r>
            <a:endParaRPr lang="el-GR" sz="1400" dirty="0">
              <a:solidFill>
                <a:schemeClr val="bg1"/>
              </a:solidFill>
              <a:latin typeface="Arial Black" pitchFamily="34" charset="0"/>
            </a:endParaRPr>
          </a:p>
        </p:txBody>
      </p:sp>
      <p:pic>
        <p:nvPicPr>
          <p:cNvPr id="80898" name="Picture 2" descr="File:Global spread of H5N1 map.svg"/>
          <p:cNvPicPr>
            <a:picLocks noChangeAspect="1" noChangeArrowheads="1"/>
          </p:cNvPicPr>
          <p:nvPr/>
        </p:nvPicPr>
        <p:blipFill>
          <a:blip r:embed="rId3" cstate="print"/>
          <a:srcRect/>
          <a:stretch>
            <a:fillRect/>
          </a:stretch>
        </p:blipFill>
        <p:spPr bwMode="auto">
          <a:xfrm>
            <a:off x="183855" y="811800"/>
            <a:ext cx="8686768" cy="4462828"/>
          </a:xfrm>
          <a:prstGeom prst="rect">
            <a:avLst/>
          </a:prstGeom>
          <a:noFill/>
        </p:spPr>
      </p:pic>
      <p:pic>
        <p:nvPicPr>
          <p:cNvPr id="80899" name="Picture 3"/>
          <p:cNvPicPr>
            <a:picLocks noChangeAspect="1" noChangeArrowheads="1"/>
          </p:cNvPicPr>
          <p:nvPr/>
        </p:nvPicPr>
        <p:blipFill>
          <a:blip r:embed="rId4" cstate="print"/>
          <a:srcRect l="28631" t="55435" r="30045" b="36096"/>
          <a:stretch>
            <a:fillRect/>
          </a:stretch>
        </p:blipFill>
        <p:spPr bwMode="auto">
          <a:xfrm>
            <a:off x="0" y="631593"/>
            <a:ext cx="4279769" cy="871773"/>
          </a:xfrm>
          <a:prstGeom prst="rect">
            <a:avLst/>
          </a:prstGeom>
          <a:noFill/>
          <a:ln w="9525">
            <a:noFill/>
            <a:miter lim="800000"/>
            <a:headEnd/>
            <a:tailEnd/>
          </a:ln>
        </p:spPr>
      </p:pic>
      <p:pic>
        <p:nvPicPr>
          <p:cNvPr id="3074" name="Picture 2" descr="http://www.bitsofscience.org/wordpress-3.0.1/wordpress/wp-content/uploads/flu-pandemic-la-nina.jpg"/>
          <p:cNvPicPr>
            <a:picLocks noChangeAspect="1" noChangeArrowheads="1"/>
          </p:cNvPicPr>
          <p:nvPr/>
        </p:nvPicPr>
        <p:blipFill>
          <a:blip r:embed="rId5" cstate="print"/>
          <a:srcRect/>
          <a:stretch>
            <a:fillRect/>
          </a:stretch>
        </p:blipFill>
        <p:spPr bwMode="auto">
          <a:xfrm>
            <a:off x="209687" y="3594040"/>
            <a:ext cx="5404774" cy="3069310"/>
          </a:xfrm>
          <a:prstGeom prst="rect">
            <a:avLst/>
          </a:prstGeom>
          <a:noFill/>
        </p:spPr>
      </p:pic>
      <p:sp>
        <p:nvSpPr>
          <p:cNvPr id="9" name="8 - Ορθογώνιο"/>
          <p:cNvSpPr/>
          <p:nvPr/>
        </p:nvSpPr>
        <p:spPr>
          <a:xfrm>
            <a:off x="7420504" y="2316885"/>
            <a:ext cx="116570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2005</a:t>
            </a:r>
            <a:endParaRPr lang="el-GR"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0" name="9 - Έλλειψη"/>
          <p:cNvSpPr/>
          <p:nvPr/>
        </p:nvSpPr>
        <p:spPr>
          <a:xfrm>
            <a:off x="942109" y="665018"/>
            <a:ext cx="415636" cy="249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7044" name="Picture 4" descr="birds   animation"/>
          <p:cNvPicPr>
            <a:picLocks noChangeAspect="1" noChangeArrowheads="1" noCrop="1"/>
          </p:cNvPicPr>
          <p:nvPr/>
        </p:nvPicPr>
        <p:blipFill>
          <a:blip r:embed="rId6" cstate="print"/>
          <a:srcRect/>
          <a:stretch>
            <a:fillRect/>
          </a:stretch>
        </p:blipFill>
        <p:spPr bwMode="auto">
          <a:xfrm>
            <a:off x="2972896" y="2969543"/>
            <a:ext cx="1371085" cy="8734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7044"/>
                                        </p:tgtEl>
                                        <p:attrNameLst>
                                          <p:attrName>style.visibility</p:attrName>
                                        </p:attrNameLst>
                                      </p:cBhvr>
                                      <p:to>
                                        <p:strVal val="visible"/>
                                      </p:to>
                                    </p:set>
                                    <p:animEffect transition="in" filter="dissolve">
                                      <p:cBhvr>
                                        <p:cTn id="11"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3974" name="Picture 6" descr="File:H1N1 map by confirmed cases.svg"/>
          <p:cNvPicPr>
            <a:picLocks noChangeAspect="1" noChangeArrowheads="1"/>
          </p:cNvPicPr>
          <p:nvPr/>
        </p:nvPicPr>
        <p:blipFill>
          <a:blip r:embed="rId2" cstate="print"/>
          <a:srcRect l="3126" r="4823"/>
          <a:stretch>
            <a:fillRect/>
          </a:stretch>
        </p:blipFill>
        <p:spPr bwMode="auto">
          <a:xfrm>
            <a:off x="0" y="659876"/>
            <a:ext cx="9144000" cy="5015060"/>
          </a:xfrm>
          <a:prstGeom prst="rect">
            <a:avLst/>
          </a:prstGeom>
          <a:noFill/>
        </p:spPr>
      </p:pic>
      <p:sp>
        <p:nvSpPr>
          <p:cNvPr id="5" name="4 - TextBox"/>
          <p:cNvSpPr txBox="1"/>
          <p:nvPr/>
        </p:nvSpPr>
        <p:spPr>
          <a:xfrm>
            <a:off x="2592216" y="5670023"/>
            <a:ext cx="3752374" cy="646331"/>
          </a:xfrm>
          <a:prstGeom prst="rect">
            <a:avLst/>
          </a:prstGeom>
          <a:solidFill>
            <a:srgbClr val="CC0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dirty="0" smtClean="0">
                <a:latin typeface="Arial Black" pitchFamily="34" charset="0"/>
              </a:rPr>
              <a:t>284,500 fatalities (estimate)</a:t>
            </a:r>
          </a:p>
          <a:p>
            <a:pPr algn="ctr"/>
            <a:r>
              <a:rPr lang="en-US" dirty="0" smtClean="0">
                <a:solidFill>
                  <a:srgbClr val="FFFF00"/>
                </a:solidFill>
                <a:latin typeface="Arial Black" pitchFamily="34" charset="0"/>
              </a:rPr>
              <a:t>18,000 lab confirmed</a:t>
            </a:r>
            <a:endParaRPr lang="el-GR" dirty="0">
              <a:solidFill>
                <a:srgbClr val="FFFF00"/>
              </a:solidFill>
              <a:latin typeface="Arial Black" pitchFamily="34" charset="0"/>
            </a:endParaRPr>
          </a:p>
        </p:txBody>
      </p:sp>
      <p:sp>
        <p:nvSpPr>
          <p:cNvPr id="6" name="5 - TextBox"/>
          <p:cNvSpPr txBox="1"/>
          <p:nvPr/>
        </p:nvSpPr>
        <p:spPr>
          <a:xfrm>
            <a:off x="593892" y="2545237"/>
            <a:ext cx="1274644" cy="276999"/>
          </a:xfrm>
          <a:prstGeom prst="rect">
            <a:avLst/>
          </a:prstGeom>
          <a:noFill/>
        </p:spPr>
        <p:txBody>
          <a:bodyPr wrap="none" rtlCol="0">
            <a:spAutoFit/>
          </a:bodyPr>
          <a:lstStyle/>
          <a:p>
            <a:r>
              <a:rPr lang="en-US" sz="1200" b="1" dirty="0" smtClean="0"/>
              <a:t>Veracruz, Mexico</a:t>
            </a:r>
            <a:endParaRPr lang="el-GR" sz="1200" b="1" dirty="0"/>
          </a:p>
        </p:txBody>
      </p:sp>
      <p:pic>
        <p:nvPicPr>
          <p:cNvPr id="83972" name="Picture 4" descr="http://thumbs.dreamstime.com/z/swine-flu-h1n1-pig-head-10795450.jpg"/>
          <p:cNvPicPr>
            <a:picLocks noChangeAspect="1" noChangeArrowheads="1"/>
          </p:cNvPicPr>
          <p:nvPr/>
        </p:nvPicPr>
        <p:blipFill>
          <a:blip r:embed="rId3" cstate="print"/>
          <a:srcRect l="5802" t="15685" r="8920" b="19749"/>
          <a:stretch>
            <a:fillRect/>
          </a:stretch>
        </p:blipFill>
        <p:spPr bwMode="auto">
          <a:xfrm>
            <a:off x="597126" y="3379788"/>
            <a:ext cx="1404594" cy="850488"/>
          </a:xfrm>
          <a:prstGeom prst="rect">
            <a:avLst/>
          </a:prstGeom>
          <a:noFill/>
        </p:spPr>
      </p:pic>
      <p:sp>
        <p:nvSpPr>
          <p:cNvPr id="4" name="3 - Ορθογώνιο"/>
          <p:cNvSpPr/>
          <p:nvPr/>
        </p:nvSpPr>
        <p:spPr>
          <a:xfrm>
            <a:off x="3222127" y="4187959"/>
            <a:ext cx="431342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Apr 2009 – Aug 2010</a:t>
            </a:r>
            <a:endParaRPr lang="el-GR"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8" name="7 - Εικόνα" descr="red-arrow-curved-upright.png"/>
          <p:cNvPicPr>
            <a:picLocks noChangeAspect="1"/>
          </p:cNvPicPr>
          <p:nvPr/>
        </p:nvPicPr>
        <p:blipFill>
          <a:blip r:embed="rId4" cstate="print"/>
          <a:stretch>
            <a:fillRect/>
          </a:stretch>
        </p:blipFill>
        <p:spPr>
          <a:xfrm rot="9657828">
            <a:off x="1063152" y="2238281"/>
            <a:ext cx="455776" cy="455776"/>
          </a:xfrm>
          <a:prstGeom prst="rect">
            <a:avLst/>
          </a:prstGeom>
        </p:spPr>
      </p:pic>
      <p:pic>
        <p:nvPicPr>
          <p:cNvPr id="83975" name="Picture 7"/>
          <p:cNvPicPr>
            <a:picLocks noChangeAspect="1" noChangeArrowheads="1"/>
          </p:cNvPicPr>
          <p:nvPr/>
        </p:nvPicPr>
        <p:blipFill>
          <a:blip r:embed="rId5" cstate="print"/>
          <a:srcRect l="28631" t="28872" r="56752" b="55152"/>
          <a:stretch>
            <a:fillRect/>
          </a:stretch>
        </p:blipFill>
        <p:spPr bwMode="auto">
          <a:xfrm>
            <a:off x="6804961" y="5076857"/>
            <a:ext cx="2339039" cy="1597794"/>
          </a:xfrm>
          <a:prstGeom prst="rect">
            <a:avLst/>
          </a:prstGeom>
          <a:noFill/>
          <a:ln w="9525">
            <a:noFill/>
            <a:miter lim="800000"/>
            <a:headEnd/>
            <a:tailEnd/>
          </a:ln>
        </p:spPr>
      </p:pic>
      <p:sp>
        <p:nvSpPr>
          <p:cNvPr id="9" name="8 - TextBox"/>
          <p:cNvSpPr txBox="1"/>
          <p:nvPr/>
        </p:nvSpPr>
        <p:spPr>
          <a:xfrm>
            <a:off x="115314" y="263569"/>
            <a:ext cx="2125582" cy="307777"/>
          </a:xfrm>
          <a:prstGeom prst="rect">
            <a:avLst/>
          </a:prstGeom>
          <a:noFill/>
        </p:spPr>
        <p:txBody>
          <a:bodyPr wrap="none" rtlCol="0">
            <a:spAutoFit/>
          </a:bodyPr>
          <a:lstStyle/>
          <a:p>
            <a:r>
              <a:rPr lang="en-US" sz="1400" dirty="0" smtClean="0">
                <a:solidFill>
                  <a:schemeClr val="bg1"/>
                </a:solidFill>
                <a:latin typeface="Arial Black" pitchFamily="34" charset="0"/>
              </a:rPr>
              <a:t>Future pandemics ?</a:t>
            </a:r>
            <a:endParaRPr lang="el-GR" sz="1400" dirty="0">
              <a:solidFill>
                <a:schemeClr val="bg1"/>
              </a:solidFill>
              <a:latin typeface="Arial Black" pitchFamily="34" charset="0"/>
            </a:endParaRPr>
          </a:p>
        </p:txBody>
      </p:sp>
      <p:pic>
        <p:nvPicPr>
          <p:cNvPr id="90114" name="Picture 2" descr="http://nowwemove.com/wp-content/uploads/WHO_Logo.png"/>
          <p:cNvPicPr>
            <a:picLocks noChangeAspect="1" noChangeArrowheads="1"/>
          </p:cNvPicPr>
          <p:nvPr/>
        </p:nvPicPr>
        <p:blipFill>
          <a:blip r:embed="rId6" cstate="print"/>
          <a:srcRect/>
          <a:stretch>
            <a:fillRect/>
          </a:stretch>
        </p:blipFill>
        <p:spPr bwMode="auto">
          <a:xfrm>
            <a:off x="188188" y="4818928"/>
            <a:ext cx="1064636" cy="10646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Ορθογώνιο"/>
          <p:cNvSpPr/>
          <p:nvPr/>
        </p:nvSpPr>
        <p:spPr>
          <a:xfrm>
            <a:off x="141402" y="671563"/>
            <a:ext cx="8220173" cy="1569660"/>
          </a:xfrm>
          <a:prstGeom prst="rect">
            <a:avLst/>
          </a:prstGeom>
        </p:spPr>
        <p:txBody>
          <a:bodyPr wrap="square">
            <a:spAutoFit/>
          </a:bodyPr>
          <a:lstStyle/>
          <a:p>
            <a:r>
              <a:rPr lang="en-US" sz="1600" b="1" dirty="0" smtClean="0">
                <a:solidFill>
                  <a:srgbClr val="FF0000"/>
                </a:solidFill>
                <a:latin typeface="Arial Narrow" pitchFamily="34" charset="0"/>
              </a:rPr>
              <a:t>Severe acute respiratory syndrome</a:t>
            </a:r>
            <a:r>
              <a:rPr lang="en-US" sz="1600" dirty="0" smtClean="0">
                <a:solidFill>
                  <a:srgbClr val="FF0000"/>
                </a:solidFill>
                <a:latin typeface="Arial Narrow" pitchFamily="34" charset="0"/>
              </a:rPr>
              <a:t> </a:t>
            </a:r>
            <a:r>
              <a:rPr lang="en-US" sz="1600" dirty="0" smtClean="0">
                <a:latin typeface="Arial Narrow" pitchFamily="34" charset="0"/>
              </a:rPr>
              <a:t>(SARS)</a:t>
            </a:r>
          </a:p>
          <a:p>
            <a:r>
              <a:rPr lang="en-US" sz="1600" dirty="0" smtClean="0">
                <a:latin typeface="Arial Narrow" pitchFamily="34" charset="0"/>
              </a:rPr>
              <a:t>Viral respiratory disease of </a:t>
            </a:r>
            <a:r>
              <a:rPr lang="en-US" sz="1600" dirty="0" err="1" smtClean="0">
                <a:latin typeface="Arial Narrow" pitchFamily="34" charset="0"/>
              </a:rPr>
              <a:t>zoonotic</a:t>
            </a:r>
            <a:r>
              <a:rPr lang="en-US" sz="1600" dirty="0" smtClean="0">
                <a:latin typeface="Arial Narrow" pitchFamily="34" charset="0"/>
              </a:rPr>
              <a:t> origin caused by the SARS </a:t>
            </a:r>
            <a:r>
              <a:rPr lang="en-US" sz="1600" dirty="0" err="1" smtClean="0">
                <a:latin typeface="Arial Narrow" pitchFamily="34" charset="0"/>
              </a:rPr>
              <a:t>coronavirus</a:t>
            </a:r>
            <a:r>
              <a:rPr lang="en-US" sz="1600" dirty="0" smtClean="0">
                <a:latin typeface="Arial Narrow" pitchFamily="34" charset="0"/>
              </a:rPr>
              <a:t> (SARS-</a:t>
            </a:r>
            <a:r>
              <a:rPr lang="en-US" sz="1600" dirty="0" err="1" smtClean="0">
                <a:latin typeface="Arial Narrow" pitchFamily="34" charset="0"/>
              </a:rPr>
              <a:t>CoV</a:t>
            </a:r>
            <a:r>
              <a:rPr lang="en-US" sz="1600" dirty="0" smtClean="0">
                <a:latin typeface="Arial Narrow" pitchFamily="34" charset="0"/>
              </a:rPr>
              <a:t>).</a:t>
            </a:r>
          </a:p>
          <a:p>
            <a:r>
              <a:rPr lang="en-US" sz="1600" b="1" dirty="0" smtClean="0">
                <a:solidFill>
                  <a:srgbClr val="FF0000"/>
                </a:solidFill>
                <a:latin typeface="Arial Narrow" pitchFamily="34" charset="0"/>
              </a:rPr>
              <a:t>November 2002 – July 2003</a:t>
            </a:r>
            <a:r>
              <a:rPr lang="en-US" sz="1600" dirty="0" smtClean="0">
                <a:latin typeface="Arial Narrow" pitchFamily="34" charset="0"/>
              </a:rPr>
              <a:t>	: outbreak in Southern China</a:t>
            </a:r>
          </a:p>
          <a:p>
            <a:r>
              <a:rPr lang="en-US" sz="1600" dirty="0" smtClean="0">
                <a:latin typeface="Arial Narrow" pitchFamily="34" charset="0"/>
              </a:rPr>
              <a:t>Fatalities			: 8,273 cases and </a:t>
            </a:r>
            <a:r>
              <a:rPr lang="en-US" sz="1600" b="1" dirty="0" smtClean="0">
                <a:solidFill>
                  <a:srgbClr val="FF0000"/>
                </a:solidFill>
                <a:latin typeface="Arial Narrow" pitchFamily="34" charset="0"/>
              </a:rPr>
              <a:t>775 deaths </a:t>
            </a:r>
            <a:r>
              <a:rPr lang="en-US" sz="1600" dirty="0" smtClean="0">
                <a:latin typeface="Arial Narrow" pitchFamily="34" charset="0"/>
              </a:rPr>
              <a:t>reported in multiple countries</a:t>
            </a:r>
          </a:p>
          <a:p>
            <a:r>
              <a:rPr lang="en-US" sz="1600" dirty="0" smtClean="0">
                <a:latin typeface="Arial Narrow" pitchFamily="34" charset="0"/>
              </a:rPr>
              <a:t>Majority of cases		: Hong Kong (9.6% fatality)</a:t>
            </a:r>
          </a:p>
          <a:p>
            <a:r>
              <a:rPr lang="en-US" sz="1600" dirty="0" smtClean="0">
                <a:latin typeface="Arial Narrow" pitchFamily="34" charset="0"/>
              </a:rPr>
              <a:t>                                                                  </a:t>
            </a:r>
            <a:r>
              <a:rPr lang="en-US" sz="1600" b="1" dirty="0" smtClean="0">
                <a:solidFill>
                  <a:srgbClr val="FF0000"/>
                </a:solidFill>
                <a:latin typeface="Arial Narrow" pitchFamily="34" charset="0"/>
              </a:rPr>
              <a:t> </a:t>
            </a:r>
            <a:r>
              <a:rPr lang="en-US" sz="1600" b="1" dirty="0" smtClean="0">
                <a:solidFill>
                  <a:srgbClr val="FF0000"/>
                </a:solidFill>
                <a:latin typeface="Arial Narrow" pitchFamily="34" charset="0"/>
                <a:sym typeface="Wingdings"/>
              </a:rPr>
              <a:t></a:t>
            </a:r>
            <a:r>
              <a:rPr lang="en-US" sz="1600" b="1" dirty="0" smtClean="0">
                <a:solidFill>
                  <a:srgbClr val="FF0000"/>
                </a:solidFill>
                <a:latin typeface="Arial Narrow" pitchFamily="34" charset="0"/>
              </a:rPr>
              <a:t>37 countries </a:t>
            </a:r>
            <a:r>
              <a:rPr lang="en-US" sz="1600" dirty="0" smtClean="0">
                <a:latin typeface="Arial Narrow" pitchFamily="34" charset="0"/>
              </a:rPr>
              <a:t>in early 2003</a:t>
            </a:r>
            <a:endParaRPr lang="el-GR" sz="1600" dirty="0">
              <a:latin typeface="Arial Narrow" pitchFamily="34" charset="0"/>
            </a:endParaRPr>
          </a:p>
        </p:txBody>
      </p:sp>
      <p:pic>
        <p:nvPicPr>
          <p:cNvPr id="76802" name="Picture 2" descr="File:Sars-corona.png"/>
          <p:cNvPicPr>
            <a:picLocks noChangeAspect="1" noChangeArrowheads="1"/>
          </p:cNvPicPr>
          <p:nvPr/>
        </p:nvPicPr>
        <p:blipFill>
          <a:blip r:embed="rId2" cstate="print"/>
          <a:srcRect/>
          <a:stretch>
            <a:fillRect/>
          </a:stretch>
        </p:blipFill>
        <p:spPr bwMode="auto">
          <a:xfrm>
            <a:off x="7367080" y="1092576"/>
            <a:ext cx="1619250" cy="1152526"/>
          </a:xfrm>
          <a:prstGeom prst="rect">
            <a:avLst/>
          </a:prstGeom>
          <a:ln>
            <a:noFill/>
          </a:ln>
          <a:effectLst>
            <a:softEdge rad="112500"/>
          </a:effectLst>
        </p:spPr>
      </p:pic>
      <p:pic>
        <p:nvPicPr>
          <p:cNvPr id="76804" name="Picture 4" descr="File:Sars Cases and Deaths.pdf"/>
          <p:cNvPicPr>
            <a:picLocks noChangeAspect="1" noChangeArrowheads="1"/>
          </p:cNvPicPr>
          <p:nvPr/>
        </p:nvPicPr>
        <p:blipFill>
          <a:blip r:embed="rId3" cstate="print"/>
          <a:srcRect l="6313" t="9957" r="5049" b="4270"/>
          <a:stretch>
            <a:fillRect/>
          </a:stretch>
        </p:blipFill>
        <p:spPr bwMode="auto">
          <a:xfrm>
            <a:off x="2450969" y="2275523"/>
            <a:ext cx="6551629" cy="4464642"/>
          </a:xfrm>
          <a:prstGeom prst="rect">
            <a:avLst/>
          </a:prstGeom>
          <a:noFill/>
        </p:spPr>
      </p:pic>
      <p:sp>
        <p:nvSpPr>
          <p:cNvPr id="5" name="4 - TextBox"/>
          <p:cNvSpPr txBox="1"/>
          <p:nvPr/>
        </p:nvSpPr>
        <p:spPr>
          <a:xfrm>
            <a:off x="198438" y="245097"/>
            <a:ext cx="2395336" cy="338554"/>
          </a:xfrm>
          <a:prstGeom prst="rect">
            <a:avLst/>
          </a:prstGeom>
          <a:noFill/>
        </p:spPr>
        <p:txBody>
          <a:bodyPr wrap="none" rtlCol="0">
            <a:spAutoFit/>
          </a:bodyPr>
          <a:lstStyle/>
          <a:p>
            <a:r>
              <a:rPr lang="en-US" sz="1600" dirty="0" smtClean="0">
                <a:solidFill>
                  <a:schemeClr val="bg1"/>
                </a:solidFill>
                <a:latin typeface="Arial Black" pitchFamily="34" charset="0"/>
              </a:rPr>
              <a:t>Future pandemics ?</a:t>
            </a:r>
            <a:endParaRPr lang="el-GR" sz="1600" dirty="0">
              <a:solidFill>
                <a:schemeClr val="bg1"/>
              </a:solidFill>
              <a:latin typeface="Arial Black" pitchFamily="34" charset="0"/>
            </a:endParaRPr>
          </a:p>
        </p:txBody>
      </p:sp>
      <p:pic>
        <p:nvPicPr>
          <p:cNvPr id="92162" name="Picture 2" descr="http://static.tumblr.com/yjlctbe/naslra3ru/sarscover.jpg"/>
          <p:cNvPicPr>
            <a:picLocks noChangeAspect="1" noChangeArrowheads="1"/>
          </p:cNvPicPr>
          <p:nvPr/>
        </p:nvPicPr>
        <p:blipFill>
          <a:blip r:embed="rId4" cstate="print"/>
          <a:srcRect/>
          <a:stretch>
            <a:fillRect/>
          </a:stretch>
        </p:blipFill>
        <p:spPr bwMode="auto">
          <a:xfrm rot="21107803">
            <a:off x="246948" y="3059199"/>
            <a:ext cx="2065482" cy="2721273"/>
          </a:xfrm>
          <a:prstGeom prst="rect">
            <a:avLst/>
          </a:prstGeom>
          <a:noFill/>
          <a:effectLst>
            <a:outerShdw blurRad="76200" dir="13500000" sy="23000" kx="1200000" algn="br" rotWithShape="0">
              <a:prstClr val="black">
                <a:alpha val="20000"/>
              </a:prstClr>
            </a:outerShdw>
          </a:effectLst>
        </p:spPr>
      </p:pic>
      <p:pic>
        <p:nvPicPr>
          <p:cNvPr id="92164" name="Picture 4" descr="http://www.clker.com/cliparts/u/f/Q/C/D/a/red-arrow-curve-hi.png"/>
          <p:cNvPicPr>
            <a:picLocks noChangeAspect="1" noChangeArrowheads="1"/>
          </p:cNvPicPr>
          <p:nvPr/>
        </p:nvPicPr>
        <p:blipFill>
          <a:blip r:embed="rId5" cstate="print"/>
          <a:srcRect/>
          <a:stretch>
            <a:fillRect/>
          </a:stretch>
        </p:blipFill>
        <p:spPr bwMode="auto">
          <a:xfrm flipH="1" flipV="1">
            <a:off x="5006109" y="2612630"/>
            <a:ext cx="2776392" cy="10456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dissolve">
                                      <p:cBhvr>
                                        <p:cTn id="7" dur="2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4994" name="Picture 2" descr="http://images.medicaldaily.com/data/images/full/10731/mers-cov-map-jpg.jpg"/>
          <p:cNvPicPr>
            <a:picLocks noChangeAspect="1" noChangeArrowheads="1"/>
          </p:cNvPicPr>
          <p:nvPr/>
        </p:nvPicPr>
        <p:blipFill>
          <a:blip r:embed="rId2" cstate="print"/>
          <a:srcRect/>
          <a:stretch>
            <a:fillRect/>
          </a:stretch>
        </p:blipFill>
        <p:spPr bwMode="auto">
          <a:xfrm>
            <a:off x="155575" y="1084082"/>
            <a:ext cx="8809316" cy="5544124"/>
          </a:xfrm>
          <a:prstGeom prst="rect">
            <a:avLst/>
          </a:prstGeom>
          <a:noFill/>
        </p:spPr>
      </p:pic>
      <p:sp>
        <p:nvSpPr>
          <p:cNvPr id="3" name="2 - Ορθογώνιο"/>
          <p:cNvSpPr/>
          <p:nvPr/>
        </p:nvSpPr>
        <p:spPr>
          <a:xfrm>
            <a:off x="87832" y="692574"/>
            <a:ext cx="5842188" cy="338554"/>
          </a:xfrm>
          <a:prstGeom prst="rect">
            <a:avLst/>
          </a:prstGeom>
        </p:spPr>
        <p:txBody>
          <a:bodyPr wrap="square">
            <a:spAutoFit/>
          </a:bodyPr>
          <a:lstStyle/>
          <a:p>
            <a:r>
              <a:rPr lang="en-US" sz="1600" b="1" u="sng" dirty="0" smtClean="0">
                <a:latin typeface="Arial Narrow" pitchFamily="34" charset="0"/>
              </a:rPr>
              <a:t>SARS-like</a:t>
            </a:r>
            <a:r>
              <a:rPr lang="en-US" sz="1600" b="1" dirty="0" smtClean="0">
                <a:latin typeface="Arial Narrow" pitchFamily="34" charset="0"/>
              </a:rPr>
              <a:t>: Middle East respiratory syndrome </a:t>
            </a:r>
            <a:r>
              <a:rPr lang="en-US" sz="1600" b="1" dirty="0" err="1" smtClean="0">
                <a:latin typeface="Arial Narrow" pitchFamily="34" charset="0"/>
              </a:rPr>
              <a:t>coronavirus</a:t>
            </a:r>
            <a:r>
              <a:rPr lang="en-US" sz="1600" b="1" dirty="0" smtClean="0">
                <a:latin typeface="Arial Narrow" pitchFamily="34" charset="0"/>
              </a:rPr>
              <a:t> (</a:t>
            </a:r>
            <a:r>
              <a:rPr lang="en-US" sz="1600" b="1" dirty="0" smtClean="0">
                <a:solidFill>
                  <a:srgbClr val="FF0000"/>
                </a:solidFill>
                <a:latin typeface="Arial Narrow" pitchFamily="34" charset="0"/>
              </a:rPr>
              <a:t>MERS-</a:t>
            </a:r>
            <a:r>
              <a:rPr lang="en-US" sz="1600" b="1" dirty="0" err="1" smtClean="0">
                <a:solidFill>
                  <a:srgbClr val="FF0000"/>
                </a:solidFill>
                <a:latin typeface="Arial Narrow" pitchFamily="34" charset="0"/>
              </a:rPr>
              <a:t>CoV</a:t>
            </a:r>
            <a:r>
              <a:rPr lang="en-US" sz="1600" b="1" dirty="0" smtClean="0">
                <a:latin typeface="Arial Narrow" pitchFamily="34" charset="0"/>
              </a:rPr>
              <a:t>)</a:t>
            </a:r>
            <a:endParaRPr lang="en-US" sz="1600" b="1" dirty="0">
              <a:latin typeface="Arial Narrow" pitchFamily="34" charset="0"/>
            </a:endParaRPr>
          </a:p>
        </p:txBody>
      </p:sp>
      <p:sp>
        <p:nvSpPr>
          <p:cNvPr id="4" name="3 - Ορθογώνιο"/>
          <p:cNvSpPr/>
          <p:nvPr/>
        </p:nvSpPr>
        <p:spPr>
          <a:xfrm>
            <a:off x="3075918" y="3092072"/>
            <a:ext cx="2483117"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Apr </a:t>
            </a: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2009 </a:t>
            </a: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rPr>
              <a:t>►</a:t>
            </a:r>
            <a:endParaRPr lang="el-GR"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84996" name="Picture 4" descr="http://fc01.deviantart.net/fs71/i/2012/345/b/2/bat_png_by_camelfobia-d5npsu0.png"/>
          <p:cNvPicPr>
            <a:picLocks noChangeAspect="1" noChangeArrowheads="1"/>
          </p:cNvPicPr>
          <p:nvPr/>
        </p:nvPicPr>
        <p:blipFill>
          <a:blip r:embed="rId3" cstate="print"/>
          <a:srcRect l="8754" t="11548" r="12927" b="14507"/>
          <a:stretch>
            <a:fillRect/>
          </a:stretch>
        </p:blipFill>
        <p:spPr bwMode="auto">
          <a:xfrm>
            <a:off x="199143" y="1140643"/>
            <a:ext cx="4259735" cy="2667786"/>
          </a:xfrm>
          <a:prstGeom prst="rect">
            <a:avLst/>
          </a:prstGeom>
          <a:noFill/>
        </p:spPr>
      </p:pic>
      <p:pic>
        <p:nvPicPr>
          <p:cNvPr id="84998" name="Picture 6" descr="http://somaliperson.com/somaliperson/camel.png"/>
          <p:cNvPicPr>
            <a:picLocks noChangeAspect="1" noChangeArrowheads="1"/>
          </p:cNvPicPr>
          <p:nvPr/>
        </p:nvPicPr>
        <p:blipFill>
          <a:blip r:embed="rId4" cstate="print"/>
          <a:srcRect l="16440" r="16562" b="1232"/>
          <a:stretch>
            <a:fillRect/>
          </a:stretch>
        </p:blipFill>
        <p:spPr bwMode="auto">
          <a:xfrm>
            <a:off x="5297864" y="3181097"/>
            <a:ext cx="3572758" cy="3116008"/>
          </a:xfrm>
          <a:prstGeom prst="rect">
            <a:avLst/>
          </a:prstGeom>
          <a:noFill/>
        </p:spPr>
      </p:pic>
      <p:pic>
        <p:nvPicPr>
          <p:cNvPr id="7" name="Picture 2" descr="http://www.floridacharts.com/FLQUERY/Images/warning-icon.png"/>
          <p:cNvPicPr>
            <a:picLocks noChangeAspect="1" noChangeArrowheads="1"/>
          </p:cNvPicPr>
          <p:nvPr/>
        </p:nvPicPr>
        <p:blipFill>
          <a:blip r:embed="rId5" cstate="print"/>
          <a:srcRect/>
          <a:stretch>
            <a:fillRect/>
          </a:stretch>
        </p:blipFill>
        <p:spPr bwMode="auto">
          <a:xfrm>
            <a:off x="256524" y="5504981"/>
            <a:ext cx="1018094" cy="848412"/>
          </a:xfrm>
          <a:prstGeom prst="rect">
            <a:avLst/>
          </a:prstGeom>
          <a:noFill/>
        </p:spPr>
      </p:pic>
      <p:sp>
        <p:nvSpPr>
          <p:cNvPr id="8" name="7 - TextBox"/>
          <p:cNvSpPr txBox="1"/>
          <p:nvPr/>
        </p:nvSpPr>
        <p:spPr>
          <a:xfrm>
            <a:off x="115314" y="263569"/>
            <a:ext cx="2125582" cy="307777"/>
          </a:xfrm>
          <a:prstGeom prst="rect">
            <a:avLst/>
          </a:prstGeom>
          <a:noFill/>
        </p:spPr>
        <p:txBody>
          <a:bodyPr wrap="none" rtlCol="0">
            <a:spAutoFit/>
          </a:bodyPr>
          <a:lstStyle/>
          <a:p>
            <a:r>
              <a:rPr lang="en-US" sz="1400" dirty="0" smtClean="0">
                <a:solidFill>
                  <a:schemeClr val="bg1"/>
                </a:solidFill>
                <a:latin typeface="Arial Black" pitchFamily="34" charset="0"/>
              </a:rPr>
              <a:t>Future pandemics ?</a:t>
            </a:r>
            <a:endParaRPr lang="el-GR" sz="1400" dirty="0">
              <a:solidFill>
                <a:schemeClr val="bg1"/>
              </a:solidFill>
              <a:latin typeface="Arial Black" pitchFamily="34" charset="0"/>
            </a:endParaRPr>
          </a:p>
        </p:txBody>
      </p:sp>
      <p:sp>
        <p:nvSpPr>
          <p:cNvPr id="9" name="8 - Ορθογώνιο"/>
          <p:cNvSpPr/>
          <p:nvPr/>
        </p:nvSpPr>
        <p:spPr>
          <a:xfrm>
            <a:off x="4867552" y="6611779"/>
            <a:ext cx="4304145" cy="246221"/>
          </a:xfrm>
          <a:prstGeom prst="rect">
            <a:avLst/>
          </a:prstGeom>
        </p:spPr>
        <p:txBody>
          <a:bodyPr wrap="square">
            <a:spAutoFit/>
          </a:bodyPr>
          <a:lstStyle/>
          <a:p>
            <a:r>
              <a:rPr lang="en-US" sz="1000" dirty="0" smtClean="0">
                <a:latin typeface="Arial Narrow" pitchFamily="34" charset="0"/>
              </a:rPr>
              <a:t>http://www.thelancet.com/journals/laninf/article/PIIS1473-3099%2813%2970204-4/fulltext</a:t>
            </a:r>
            <a:endParaRPr lang="el-GR" sz="10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additive="base">
                                        <p:cTn id="7" dur="500" fill="hold"/>
                                        <p:tgtEl>
                                          <p:spTgt spid="84996"/>
                                        </p:tgtEl>
                                        <p:attrNameLst>
                                          <p:attrName>ppt_x</p:attrName>
                                        </p:attrNameLst>
                                      </p:cBhvr>
                                      <p:tavLst>
                                        <p:tav tm="0">
                                          <p:val>
                                            <p:strVal val="0-#ppt_w/2"/>
                                          </p:val>
                                        </p:tav>
                                        <p:tav tm="100000">
                                          <p:val>
                                            <p:strVal val="#ppt_x"/>
                                          </p:val>
                                        </p:tav>
                                      </p:tavLst>
                                    </p:anim>
                                    <p:anim calcmode="lin" valueType="num">
                                      <p:cBhvr additive="base">
                                        <p:cTn id="8" dur="500" fill="hold"/>
                                        <p:tgtEl>
                                          <p:spTgt spid="8499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4998"/>
                                        </p:tgtEl>
                                        <p:attrNameLst>
                                          <p:attrName>style.visibility</p:attrName>
                                        </p:attrNameLst>
                                      </p:cBhvr>
                                      <p:to>
                                        <p:strVal val="visible"/>
                                      </p:to>
                                    </p:set>
                                    <p:anim calcmode="lin" valueType="num">
                                      <p:cBhvr additive="base">
                                        <p:cTn id="13" dur="500" fill="hold"/>
                                        <p:tgtEl>
                                          <p:spTgt spid="84998"/>
                                        </p:tgtEl>
                                        <p:attrNameLst>
                                          <p:attrName>ppt_x</p:attrName>
                                        </p:attrNameLst>
                                      </p:cBhvr>
                                      <p:tavLst>
                                        <p:tav tm="0">
                                          <p:val>
                                            <p:strVal val="1+#ppt_w/2"/>
                                          </p:val>
                                        </p:tav>
                                        <p:tav tm="100000">
                                          <p:val>
                                            <p:strVal val="#ppt_x"/>
                                          </p:val>
                                        </p:tav>
                                      </p:tavLst>
                                    </p:anim>
                                    <p:anim calcmode="lin" valueType="num">
                                      <p:cBhvr additive="base">
                                        <p:cTn id="14" dur="500" fill="hold"/>
                                        <p:tgtEl>
                                          <p:spTgt spid="84998"/>
                                        </p:tgtEl>
                                        <p:attrNameLst>
                                          <p:attrName>ppt_y</p:attrName>
                                        </p:attrNameLst>
                                      </p:cBhvr>
                                      <p:tavLst>
                                        <p:tav tm="0">
                                          <p:val>
                                            <p:strVal val="#ppt_y"/>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9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9817" name="Picture 9" descr="http://www.uq.edu.au/vdu/Cases-China_administrative.gif"/>
          <p:cNvPicPr>
            <a:picLocks noChangeAspect="1" noChangeArrowheads="1"/>
          </p:cNvPicPr>
          <p:nvPr/>
        </p:nvPicPr>
        <p:blipFill>
          <a:blip r:embed="rId2" cstate="print"/>
          <a:srcRect b="1795"/>
          <a:stretch>
            <a:fillRect/>
          </a:stretch>
        </p:blipFill>
        <p:spPr bwMode="auto">
          <a:xfrm>
            <a:off x="4922290" y="2050473"/>
            <a:ext cx="4000037" cy="4651985"/>
          </a:xfrm>
          <a:prstGeom prst="rect">
            <a:avLst/>
          </a:prstGeom>
          <a:noFill/>
        </p:spPr>
      </p:pic>
      <p:pic>
        <p:nvPicPr>
          <p:cNvPr id="16" name="15 - Εικόνα" descr="red-arrow-curved-upright.png"/>
          <p:cNvPicPr>
            <a:picLocks noChangeAspect="1"/>
          </p:cNvPicPr>
          <p:nvPr/>
        </p:nvPicPr>
        <p:blipFill>
          <a:blip r:embed="rId3" cstate="print"/>
          <a:stretch>
            <a:fillRect/>
          </a:stretch>
        </p:blipFill>
        <p:spPr>
          <a:xfrm flipV="1">
            <a:off x="7768317" y="4909650"/>
            <a:ext cx="577981" cy="577981"/>
          </a:xfrm>
          <a:prstGeom prst="rect">
            <a:avLst/>
          </a:prstGeom>
        </p:spPr>
      </p:pic>
      <p:grpSp>
        <p:nvGrpSpPr>
          <p:cNvPr id="28" name="27 - Ομάδα"/>
          <p:cNvGrpSpPr/>
          <p:nvPr/>
        </p:nvGrpSpPr>
        <p:grpSpPr>
          <a:xfrm>
            <a:off x="3810424" y="1896848"/>
            <a:ext cx="1676028" cy="1280918"/>
            <a:chOff x="4833413" y="1896848"/>
            <a:chExt cx="1676028" cy="1280918"/>
          </a:xfrm>
        </p:grpSpPr>
        <p:grpSp>
          <p:nvGrpSpPr>
            <p:cNvPr id="15" name="14 - Ομάδα"/>
            <p:cNvGrpSpPr/>
            <p:nvPr/>
          </p:nvGrpSpPr>
          <p:grpSpPr>
            <a:xfrm>
              <a:off x="4833413" y="1896848"/>
              <a:ext cx="1676028" cy="1280918"/>
              <a:chOff x="5580668" y="889262"/>
              <a:chExt cx="1508288" cy="1137501"/>
            </a:xfrm>
          </p:grpSpPr>
          <p:pic>
            <p:nvPicPr>
              <p:cNvPr id="119819" name="Picture 11" descr="http://lh5.ggpht.com/-DYVBtWUGKco/UX7RE6Eb7RI/AAAAAAAAPJo/f3Vk2FVQMKI/image%25255B4%25255D.png?imgmax=800"/>
              <p:cNvPicPr>
                <a:picLocks noChangeAspect="1" noChangeArrowheads="1"/>
              </p:cNvPicPr>
              <p:nvPr/>
            </p:nvPicPr>
            <p:blipFill>
              <a:blip r:embed="rId4" cstate="print"/>
              <a:srcRect l="1624" t="10170" r="2361" b="3643"/>
              <a:stretch>
                <a:fillRect/>
              </a:stretch>
            </p:blipFill>
            <p:spPr bwMode="auto">
              <a:xfrm>
                <a:off x="5590094" y="923827"/>
                <a:ext cx="1498862" cy="1088405"/>
              </a:xfrm>
              <a:prstGeom prst="rect">
                <a:avLst/>
              </a:prstGeom>
              <a:noFill/>
            </p:spPr>
          </p:pic>
          <p:sp>
            <p:nvSpPr>
              <p:cNvPr id="12" name="11 - Ορθογώνιο"/>
              <p:cNvSpPr/>
              <p:nvPr/>
            </p:nvSpPr>
            <p:spPr>
              <a:xfrm>
                <a:off x="5580668" y="1781666"/>
                <a:ext cx="424206" cy="24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Ορθογώνιο"/>
              <p:cNvSpPr/>
              <p:nvPr/>
            </p:nvSpPr>
            <p:spPr>
              <a:xfrm>
                <a:off x="6647468" y="1896359"/>
                <a:ext cx="424206" cy="13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Ορθογώνιο"/>
              <p:cNvSpPr/>
              <p:nvPr/>
            </p:nvSpPr>
            <p:spPr>
              <a:xfrm>
                <a:off x="5627802" y="889262"/>
                <a:ext cx="917542" cy="138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7" name="16 - TextBox"/>
            <p:cNvSpPr txBox="1"/>
            <p:nvPr/>
          </p:nvSpPr>
          <p:spPr>
            <a:xfrm>
              <a:off x="5208620" y="2425096"/>
              <a:ext cx="668773" cy="307777"/>
            </a:xfrm>
            <a:prstGeom prst="rect">
              <a:avLst/>
            </a:prstGeom>
            <a:noFill/>
          </p:spPr>
          <p:txBody>
            <a:bodyPr wrap="none" rtlCol="0">
              <a:spAutoFit/>
            </a:bodyPr>
            <a:lstStyle/>
            <a:p>
              <a:r>
                <a:rPr lang="en-US" sz="1400" b="1" dirty="0" smtClean="0">
                  <a:solidFill>
                    <a:schemeClr val="bg1"/>
                  </a:solidFill>
                  <a:latin typeface="Arial Narrow" pitchFamily="34" charset="0"/>
                </a:rPr>
                <a:t>CHINA</a:t>
              </a:r>
              <a:endParaRPr lang="el-GR" sz="1400" b="1" dirty="0">
                <a:solidFill>
                  <a:schemeClr val="bg1"/>
                </a:solidFill>
                <a:latin typeface="Arial Narrow" pitchFamily="34" charset="0"/>
              </a:endParaRPr>
            </a:p>
          </p:txBody>
        </p:sp>
      </p:grpSp>
      <p:grpSp>
        <p:nvGrpSpPr>
          <p:cNvPr id="22" name="21 - Ομάδα"/>
          <p:cNvGrpSpPr/>
          <p:nvPr/>
        </p:nvGrpSpPr>
        <p:grpSpPr>
          <a:xfrm>
            <a:off x="5681903" y="796967"/>
            <a:ext cx="1605299" cy="1375972"/>
            <a:chOff x="6009530" y="678728"/>
            <a:chExt cx="1605299" cy="1375972"/>
          </a:xfrm>
        </p:grpSpPr>
        <p:pic>
          <p:nvPicPr>
            <p:cNvPr id="119823" name="Picture 15" descr="https://encrypted-tbn3.gstatic.com/images?q=tbn:ANd9GcRhK2iDua8heaRmyvB7SrSOnYO6pDz_ZSLF4pwRv_MzyeewpdGG"/>
            <p:cNvPicPr>
              <a:picLocks noChangeAspect="1" noChangeArrowheads="1"/>
            </p:cNvPicPr>
            <p:nvPr/>
          </p:nvPicPr>
          <p:blipFill>
            <a:blip r:embed="rId5" cstate="print"/>
            <a:srcRect/>
            <a:stretch>
              <a:fillRect/>
            </a:stretch>
          </p:blipFill>
          <p:spPr bwMode="auto">
            <a:xfrm>
              <a:off x="6009530" y="678729"/>
              <a:ext cx="1605299" cy="1375971"/>
            </a:xfrm>
            <a:prstGeom prst="rect">
              <a:avLst/>
            </a:prstGeom>
            <a:noFill/>
          </p:spPr>
        </p:pic>
        <p:sp>
          <p:nvSpPr>
            <p:cNvPr id="20" name="19 - Έλλειψη"/>
            <p:cNvSpPr/>
            <p:nvPr/>
          </p:nvSpPr>
          <p:spPr>
            <a:xfrm>
              <a:off x="6853284" y="678728"/>
              <a:ext cx="744719" cy="4807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Έλλειψη"/>
            <p:cNvSpPr/>
            <p:nvPr/>
          </p:nvSpPr>
          <p:spPr>
            <a:xfrm>
              <a:off x="7022969" y="1029092"/>
              <a:ext cx="293801" cy="243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8" name="Picture 4" descr="http://www.thebigeasyrascals.nl/new-red-button-rotated-left-hi.png"/>
          <p:cNvPicPr>
            <a:picLocks noChangeAspect="1" noChangeArrowheads="1"/>
          </p:cNvPicPr>
          <p:nvPr/>
        </p:nvPicPr>
        <p:blipFill>
          <a:blip r:embed="rId6" cstate="print"/>
          <a:srcRect/>
          <a:stretch>
            <a:fillRect/>
          </a:stretch>
        </p:blipFill>
        <p:spPr bwMode="auto">
          <a:xfrm>
            <a:off x="3597078" y="1805037"/>
            <a:ext cx="757858" cy="751543"/>
          </a:xfrm>
          <a:prstGeom prst="rect">
            <a:avLst/>
          </a:prstGeom>
          <a:noFill/>
        </p:spPr>
      </p:pic>
      <p:grpSp>
        <p:nvGrpSpPr>
          <p:cNvPr id="19" name="18 - Ομάδα"/>
          <p:cNvGrpSpPr/>
          <p:nvPr/>
        </p:nvGrpSpPr>
        <p:grpSpPr>
          <a:xfrm>
            <a:off x="8054262" y="969350"/>
            <a:ext cx="955207" cy="1659118"/>
            <a:chOff x="2992738" y="4450737"/>
            <a:chExt cx="955207" cy="1659118"/>
          </a:xfrm>
        </p:grpSpPr>
        <p:grpSp>
          <p:nvGrpSpPr>
            <p:cNvPr id="23" name="12 - Ομάδα"/>
            <p:cNvGrpSpPr/>
            <p:nvPr/>
          </p:nvGrpSpPr>
          <p:grpSpPr>
            <a:xfrm>
              <a:off x="3278642" y="4450737"/>
              <a:ext cx="669303" cy="1659118"/>
              <a:chOff x="2856321" y="884140"/>
              <a:chExt cx="669303" cy="1659118"/>
            </a:xfrm>
          </p:grpSpPr>
          <p:pic>
            <p:nvPicPr>
              <p:cNvPr id="25" name="Picture 2" descr="http://britrish.files.wordpress.com/2011/10/traffic_lights_3_states.png?w=604"/>
              <p:cNvPicPr>
                <a:picLocks noChangeAspect="1" noChangeArrowheads="1"/>
              </p:cNvPicPr>
              <p:nvPr/>
            </p:nvPicPr>
            <p:blipFill>
              <a:blip r:embed="rId7" cstate="print"/>
              <a:srcRect l="36031" t="4849" r="36943" b="25476"/>
              <a:stretch>
                <a:fillRect/>
              </a:stretch>
            </p:blipFill>
            <p:spPr bwMode="auto">
              <a:xfrm>
                <a:off x="2856321" y="884140"/>
                <a:ext cx="669303" cy="1659118"/>
              </a:xfrm>
              <a:prstGeom prst="rect">
                <a:avLst/>
              </a:prstGeom>
              <a:noFill/>
            </p:spPr>
          </p:pic>
          <p:sp>
            <p:nvSpPr>
              <p:cNvPr id="26" name="25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4" name="23 - TextBox"/>
            <p:cNvSpPr txBox="1"/>
            <p:nvPr/>
          </p:nvSpPr>
          <p:spPr>
            <a:xfrm rot="16200000">
              <a:off x="2431783" y="5095309"/>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27" name="26 - TextBox"/>
          <p:cNvSpPr txBox="1"/>
          <p:nvPr/>
        </p:nvSpPr>
        <p:spPr>
          <a:xfrm>
            <a:off x="115314" y="263569"/>
            <a:ext cx="2125582" cy="307777"/>
          </a:xfrm>
          <a:prstGeom prst="rect">
            <a:avLst/>
          </a:prstGeom>
          <a:noFill/>
        </p:spPr>
        <p:txBody>
          <a:bodyPr wrap="none" rtlCol="0">
            <a:spAutoFit/>
          </a:bodyPr>
          <a:lstStyle/>
          <a:p>
            <a:r>
              <a:rPr lang="en-US" sz="1400" dirty="0" smtClean="0">
                <a:solidFill>
                  <a:schemeClr val="bg1"/>
                </a:solidFill>
                <a:latin typeface="Arial Black" pitchFamily="34" charset="0"/>
              </a:rPr>
              <a:t>Future pandemics ?</a:t>
            </a:r>
            <a:endParaRPr lang="el-GR" sz="1400" dirty="0">
              <a:solidFill>
                <a:schemeClr val="bg1"/>
              </a:solidFill>
              <a:latin typeface="Arial Black" pitchFamily="34" charset="0"/>
            </a:endParaRPr>
          </a:p>
        </p:txBody>
      </p:sp>
      <p:sp>
        <p:nvSpPr>
          <p:cNvPr id="119809" name="Rectangle 1"/>
          <p:cNvSpPr>
            <a:spLocks noChangeArrowheads="1"/>
          </p:cNvSpPr>
          <p:nvPr/>
        </p:nvSpPr>
        <p:spPr bwMode="auto">
          <a:xfrm>
            <a:off x="99583" y="947910"/>
            <a:ext cx="525073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FF0000"/>
                </a:solidFill>
                <a:effectLst/>
                <a:latin typeface="Arial Narrow" pitchFamily="34" charset="0"/>
                <a:cs typeface="Arial" charset="0"/>
              </a:rPr>
              <a:t>H7N9</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is</a:t>
            </a:r>
            <a:r>
              <a:rPr kumimoji="0" lang="el-GR" sz="1600" b="0" i="0" u="none" strike="noStrike" cap="none" normalizeH="0" baseline="0" dirty="0" smtClean="0">
                <a:ln>
                  <a:noFill/>
                </a:ln>
                <a:solidFill>
                  <a:schemeClr val="tx1"/>
                </a:solidFill>
                <a:effectLst/>
                <a:latin typeface="Arial Narrow" pitchFamily="34" charset="0"/>
                <a:cs typeface="Arial" charset="0"/>
              </a:rPr>
              <a:t> a </a:t>
            </a:r>
            <a:r>
              <a:rPr kumimoji="0" lang="el-GR" sz="1600" b="0" i="0" u="none" strike="noStrike" cap="none" normalizeH="0" baseline="0" dirty="0" err="1" smtClean="0">
                <a:ln>
                  <a:noFill/>
                </a:ln>
                <a:solidFill>
                  <a:schemeClr val="tx1"/>
                </a:solidFill>
                <a:effectLst/>
                <a:latin typeface="Arial Black" pitchFamily="34" charset="0"/>
                <a:cs typeface="Arial" charset="0"/>
              </a:rPr>
              <a:t>new</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bird</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flu</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subtype</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of</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Influenza</a:t>
            </a:r>
            <a:r>
              <a:rPr kumimoji="0" lang="el-GR" sz="1600" b="0" i="0" u="none" strike="noStrike" cap="none" normalizeH="0" baseline="0" dirty="0" smtClean="0">
                <a:ln>
                  <a:noFill/>
                </a:ln>
                <a:solidFill>
                  <a:schemeClr val="tx1"/>
                </a:solidFill>
                <a:effectLst/>
                <a:latin typeface="Arial Narrow" pitchFamily="34" charset="0"/>
                <a:cs typeface="Arial" charset="0"/>
              </a:rPr>
              <a:t> A (</a:t>
            </a:r>
            <a:r>
              <a:rPr kumimoji="0" lang="el-GR" sz="1600" b="0" i="0" u="none" strike="noStrike" cap="none" normalizeH="0" baseline="0" dirty="0" err="1" smtClean="0">
                <a:ln>
                  <a:noFill/>
                </a:ln>
                <a:solidFill>
                  <a:schemeClr val="tx1"/>
                </a:solidFill>
                <a:effectLst/>
                <a:latin typeface="Arial Narrow" pitchFamily="34" charset="0"/>
                <a:cs typeface="Arial" charset="0"/>
              </a:rPr>
              <a:t>avian</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flu</a:t>
            </a:r>
            <a:r>
              <a:rPr kumimoji="0" lang="el-GR" sz="1600" b="0" i="0" u="none" strike="noStrike" cap="none" normalizeH="0" baseline="0" dirty="0" smtClean="0">
                <a:ln>
                  <a:noFill/>
                </a:ln>
                <a:solidFill>
                  <a:schemeClr val="tx1"/>
                </a:solidFill>
                <a:effectLst/>
                <a:latin typeface="Arial Narrow" pitchFamily="34" charset="0"/>
                <a:cs typeface="Arial" charset="0"/>
              </a:rPr>
              <a:t> )</a:t>
            </a:r>
            <a:endParaRPr kumimoji="0" lang="en-US" sz="1600" b="0" i="0" u="none" strike="noStrike" cap="none" normalizeH="0" baseline="0" dirty="0" smtClean="0">
              <a:ln>
                <a:noFill/>
              </a:ln>
              <a:solidFill>
                <a:schemeClr val="tx1"/>
              </a:solidFill>
              <a:effectLst/>
              <a:latin typeface="Arial Narrow" pitchFamily="34" charset="0"/>
              <a:cs typeface="Arial"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1600" dirty="0" smtClean="0">
                <a:latin typeface="Arial Narrow" pitchFamily="34" charset="0"/>
                <a:cs typeface="Arial" charset="0"/>
              </a:rPr>
              <a:t>      </a:t>
            </a:r>
            <a:r>
              <a:rPr lang="en-US" sz="1600" dirty="0" smtClean="0">
                <a:latin typeface="Arial Narrow" pitchFamily="34" charset="0"/>
                <a:cs typeface="Arial" charset="0"/>
                <a:sym typeface="Wingdings"/>
              </a:rPr>
              <a:t></a:t>
            </a:r>
            <a:r>
              <a:rPr kumimoji="0" lang="el-GR" sz="1600" b="0" i="0" u="none" strike="noStrike" cap="none" normalizeH="0" baseline="0" dirty="0" smtClean="0">
                <a:ln>
                  <a:noFill/>
                </a:ln>
                <a:solidFill>
                  <a:schemeClr val="tx1"/>
                </a:solidFill>
                <a:effectLst/>
                <a:latin typeface="Arial Narrow" pitchFamily="34" charset="0"/>
                <a:cs typeface="Arial" charset="0"/>
              </a:rPr>
              <a:t> "H7" </a:t>
            </a:r>
            <a:r>
              <a:rPr kumimoji="0" lang="el-GR" sz="1600" b="0" i="0" u="none" strike="noStrike" cap="none" normalizeH="0" baseline="0" dirty="0" err="1" smtClean="0">
                <a:ln>
                  <a:noFill/>
                </a:ln>
                <a:solidFill>
                  <a:schemeClr val="tx1"/>
                </a:solidFill>
                <a:effectLst/>
                <a:latin typeface="Arial Narrow" pitchFamily="34" charset="0"/>
                <a:cs typeface="Arial" charset="0"/>
              </a:rPr>
              <a:t>viruses</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normally</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circulate</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amongst</a:t>
            </a:r>
            <a:r>
              <a:rPr kumimoji="0" lang="el-GR" sz="1600" b="0" i="0" u="none" strike="noStrike" cap="none" normalizeH="0" baseline="0" dirty="0" smtClean="0">
                <a:ln>
                  <a:noFill/>
                </a:ln>
                <a:solidFill>
                  <a:schemeClr val="tx1"/>
                </a:solidFill>
                <a:effectLst/>
                <a:latin typeface="Arial Narrow" pitchFamily="34" charset="0"/>
                <a:cs typeface="Arial" charset="0"/>
              </a:rPr>
              <a:t> </a:t>
            </a:r>
            <a:r>
              <a:rPr kumimoji="0" lang="el-GR" sz="1600" b="0" i="0" u="none" strike="noStrike" cap="none" normalizeH="0" baseline="0" dirty="0" err="1" smtClean="0">
                <a:ln>
                  <a:noFill/>
                </a:ln>
                <a:solidFill>
                  <a:schemeClr val="tx1"/>
                </a:solidFill>
                <a:effectLst/>
                <a:latin typeface="Arial Narrow" pitchFamily="34" charset="0"/>
                <a:cs typeface="Arial" charset="0"/>
              </a:rPr>
              <a:t>birds</a:t>
            </a:r>
            <a:endParaRPr kumimoji="0" lang="en-US" sz="1600" b="0" i="0" u="none" strike="noStrike" cap="none" normalizeH="0" baseline="0" dirty="0" smtClean="0">
              <a:ln>
                <a:noFill/>
              </a:ln>
              <a:solidFill>
                <a:schemeClr val="tx1"/>
              </a:solidFill>
              <a:effectLst/>
              <a:latin typeface="Arial Narrow" pitchFamily="34" charset="0"/>
              <a:cs typeface="Arial" charset="0"/>
            </a:endParaRPr>
          </a:p>
          <a:p>
            <a:pPr marL="0" marR="0" lvl="0" indent="0" defTabSz="914400" rtl="0" eaLnBrk="1" fontAlgn="base" latinLnBrk="0" hangingPunct="1">
              <a:lnSpc>
                <a:spcPct val="100000"/>
              </a:lnSpc>
              <a:spcBef>
                <a:spcPct val="0"/>
              </a:spcBef>
              <a:spcAft>
                <a:spcPct val="0"/>
              </a:spcAft>
              <a:buClrTx/>
              <a:buSzTx/>
              <a:buFontTx/>
              <a:buNone/>
              <a:tabLst/>
            </a:pPr>
            <a:endParaRPr lang="en-US" sz="1600" dirty="0" smtClean="0">
              <a:latin typeface="Arial Narrow" pitchFamily="34" charset="0"/>
              <a:cs typeface="Arial" charset="0"/>
            </a:endParaRPr>
          </a:p>
          <a:p>
            <a:pPr lvl="0" fontAlgn="base">
              <a:spcBef>
                <a:spcPct val="0"/>
              </a:spcBef>
              <a:spcAft>
                <a:spcPct val="0"/>
              </a:spcAft>
            </a:pPr>
            <a:r>
              <a:rPr lang="en-US" sz="1600" b="1" dirty="0" smtClean="0">
                <a:solidFill>
                  <a:srgbClr val="FF0000"/>
                </a:solidFill>
                <a:latin typeface="Arial Narrow" pitchFamily="34" charset="0"/>
              </a:rPr>
              <a:t>FIRST case </a:t>
            </a:r>
            <a:r>
              <a:rPr lang="en-US" sz="1600" dirty="0" smtClean="0">
                <a:latin typeface="Arial Narrow"/>
              </a:rPr>
              <a:t>►</a:t>
            </a:r>
            <a:r>
              <a:rPr lang="en-US" sz="1600" dirty="0" smtClean="0">
                <a:latin typeface="Arial Narrow" pitchFamily="34" charset="0"/>
              </a:rPr>
              <a:t>Taiwan – </a:t>
            </a:r>
            <a:r>
              <a:rPr lang="en-US" sz="1600" b="1" dirty="0" smtClean="0">
                <a:solidFill>
                  <a:srgbClr val="FF0000"/>
                </a:solidFill>
                <a:latin typeface="Arial Narrow" pitchFamily="34" charset="0"/>
              </a:rPr>
              <a:t>April 24, 2013</a:t>
            </a:r>
          </a:p>
          <a:p>
            <a:pPr lvl="0" fontAlgn="base">
              <a:spcBef>
                <a:spcPct val="0"/>
              </a:spcBef>
              <a:spcAft>
                <a:spcPct val="0"/>
              </a:spcAft>
            </a:pPr>
            <a:endParaRPr lang="en-US" sz="1600" dirty="0" smtClean="0">
              <a:latin typeface="Arial Narrow" pitchFamily="34" charset="0"/>
            </a:endParaRPr>
          </a:p>
          <a:p>
            <a:pPr marL="0" marR="0" lvl="0" indent="0"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dirty="0" smtClean="0">
              <a:ln>
                <a:noFill/>
              </a:ln>
              <a:solidFill>
                <a:schemeClr val="tx1"/>
              </a:solidFill>
              <a:effectLst/>
              <a:latin typeface="Arial Narrow" pitchFamily="34" charset="0"/>
              <a:cs typeface="Arial" charset="0"/>
            </a:endParaRPr>
          </a:p>
          <a:p>
            <a:pPr marL="0" marR="0" lvl="0" indent="0" defTabSz="914400" rtl="0" eaLnBrk="1" fontAlgn="base" latinLnBrk="0" hangingPunct="1">
              <a:lnSpc>
                <a:spcPct val="100000"/>
              </a:lnSpc>
              <a:spcBef>
                <a:spcPct val="0"/>
              </a:spcBef>
              <a:spcAft>
                <a:spcPct val="0"/>
              </a:spcAft>
              <a:buClrTx/>
              <a:buSzTx/>
              <a:buFontTx/>
              <a:buNone/>
              <a:tabLst/>
            </a:pPr>
            <a:endParaRPr lang="en-US" sz="1600" dirty="0" smtClean="0">
              <a:latin typeface="Arial Narrow" pitchFamily="34" charset="0"/>
              <a:cs typeface="Arial"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cs typeface="Arial" charset="0"/>
            </a:endParaRPr>
          </a:p>
          <a:p>
            <a:pPr marL="0" marR="0" lvl="0" indent="0" defTabSz="914400" rtl="0" eaLnBrk="1" fontAlgn="base" latinLnBrk="0" hangingPunct="1">
              <a:lnSpc>
                <a:spcPct val="100000"/>
              </a:lnSpc>
              <a:spcBef>
                <a:spcPct val="0"/>
              </a:spcBef>
              <a:spcAft>
                <a:spcPct val="0"/>
              </a:spcAft>
              <a:buClrTx/>
              <a:buSzTx/>
              <a:buFontTx/>
              <a:buNone/>
              <a:tabLst/>
            </a:pPr>
            <a:endParaRPr lang="en-US" sz="1600" dirty="0" smtClean="0">
              <a:latin typeface="Arial Narrow" pitchFamily="34" charset="0"/>
              <a:cs typeface="Arial"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cs typeface="Arial"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l-GR" sz="1600" b="1" i="0" u="none" strike="noStrike" cap="none" normalizeH="0" baseline="0" dirty="0" err="1" smtClean="0">
                <a:ln>
                  <a:noFill/>
                </a:ln>
                <a:solidFill>
                  <a:schemeClr val="tx1"/>
                </a:solidFill>
                <a:effectLst/>
                <a:latin typeface="Arial Narrow" pitchFamily="34" charset="0"/>
                <a:cs typeface="Arial" charset="0"/>
              </a:rPr>
              <a:t>Since</a:t>
            </a:r>
            <a:r>
              <a:rPr kumimoji="0" lang="el-GR" sz="1600" b="1" i="0" u="none" strike="noStrike" cap="none" normalizeH="0" baseline="0" dirty="0" smtClean="0">
                <a:ln>
                  <a:noFill/>
                </a:ln>
                <a:solidFill>
                  <a:schemeClr val="tx1"/>
                </a:solidFill>
                <a:effectLst/>
                <a:latin typeface="Arial Narrow" pitchFamily="34" charset="0"/>
                <a:cs typeface="Arial" charset="0"/>
              </a:rPr>
              <a:t> </a:t>
            </a:r>
            <a:r>
              <a:rPr kumimoji="0" lang="el-GR" sz="1600" b="1" i="0" u="none" strike="noStrike" cap="none" normalizeH="0" baseline="0" dirty="0" err="1" smtClean="0">
                <a:ln>
                  <a:noFill/>
                </a:ln>
                <a:solidFill>
                  <a:schemeClr val="tx1"/>
                </a:solidFill>
                <a:effectLst/>
                <a:latin typeface="Arial Narrow" pitchFamily="34" charset="0"/>
                <a:cs typeface="Arial" charset="0"/>
              </a:rPr>
              <a:t>that</a:t>
            </a:r>
            <a:r>
              <a:rPr kumimoji="0" lang="el-GR" sz="1600" b="1" i="0" u="none" strike="noStrike" cap="none" normalizeH="0" baseline="0" dirty="0" smtClean="0">
                <a:ln>
                  <a:noFill/>
                </a:ln>
                <a:solidFill>
                  <a:schemeClr val="tx1"/>
                </a:solidFill>
                <a:effectLst/>
                <a:latin typeface="Arial Narrow" pitchFamily="34" charset="0"/>
                <a:cs typeface="Arial" charset="0"/>
              </a:rPr>
              <a:t> </a:t>
            </a:r>
            <a:r>
              <a:rPr kumimoji="0" lang="el-GR" sz="1600" b="1" i="0" u="none" strike="noStrike" cap="none" normalizeH="0" baseline="0" dirty="0" err="1" smtClean="0">
                <a:ln>
                  <a:noFill/>
                </a:ln>
                <a:solidFill>
                  <a:schemeClr val="tx1"/>
                </a:solidFill>
                <a:effectLst/>
                <a:latin typeface="Arial Narrow" pitchFamily="34" charset="0"/>
                <a:cs typeface="Arial" charset="0"/>
              </a:rPr>
              <a:t>time</a:t>
            </a:r>
            <a:r>
              <a:rPr kumimoji="0" lang="el-GR" sz="1600" b="1" i="0" u="none" strike="noStrike" cap="none" normalizeH="0" baseline="0" dirty="0" smtClean="0">
                <a:ln>
                  <a:noFill/>
                </a:ln>
                <a:solidFill>
                  <a:schemeClr val="tx1"/>
                </a:solidFill>
                <a:effectLst/>
                <a:latin typeface="Arial Narrow" pitchFamily="34" charset="0"/>
                <a:cs typeface="Arial" charset="0"/>
              </a:rPr>
              <a:t>:   </a:t>
            </a:r>
            <a:endParaRPr kumimoji="0" lang="en-US" sz="1600" b="1" i="0" u="none" strike="noStrike" cap="none" normalizeH="0" baseline="0" dirty="0" smtClean="0">
              <a:ln>
                <a:noFill/>
              </a:ln>
              <a:solidFill>
                <a:schemeClr val="tx1"/>
              </a:solidFill>
              <a:effectLst/>
              <a:latin typeface="Arial Narrow" pitchFamily="34" charset="0"/>
              <a:cs typeface="Arial" charset="0"/>
            </a:endParaRPr>
          </a:p>
          <a:p>
            <a:pPr marL="358775" indent="-358775" eaLnBrk="0" fontAlgn="base" hangingPunct="0">
              <a:spcBef>
                <a:spcPct val="0"/>
              </a:spcBef>
              <a:spcAft>
                <a:spcPct val="0"/>
              </a:spcAft>
              <a:buClr>
                <a:srgbClr val="FF0000"/>
              </a:buClr>
              <a:buSzPct val="120000"/>
              <a:buFont typeface="Wingdings" pitchFamily="2" charset="2"/>
              <a:buChar char="þ"/>
            </a:pPr>
            <a:r>
              <a:rPr lang="en-US" sz="1600" dirty="0" smtClean="0">
                <a:solidFill>
                  <a:srgbClr val="505050"/>
                </a:solidFill>
                <a:latin typeface="Arial Narrow" pitchFamily="34" charset="0"/>
              </a:rPr>
              <a:t>135 confirmed H7N9 cases, </a:t>
            </a:r>
            <a:r>
              <a:rPr lang="en-US" sz="1600" b="1" u="sng" dirty="0" smtClean="0">
                <a:solidFill>
                  <a:srgbClr val="505050"/>
                </a:solidFill>
                <a:latin typeface="Arial Narrow" pitchFamily="34" charset="0"/>
              </a:rPr>
              <a:t>44 deaths </a:t>
            </a:r>
            <a:r>
              <a:rPr lang="en-US" sz="1600" dirty="0" smtClean="0">
                <a:solidFill>
                  <a:srgbClr val="505050"/>
                </a:solidFill>
                <a:latin typeface="Arial Narrow" pitchFamily="34" charset="0"/>
              </a:rPr>
              <a:t>(</a:t>
            </a:r>
            <a:r>
              <a:rPr lang="en-US" sz="1600" b="1" dirty="0" smtClean="0">
                <a:solidFill>
                  <a:srgbClr val="FF0000"/>
                </a:solidFill>
                <a:latin typeface="Arial Narrow" pitchFamily="34" charset="0"/>
              </a:rPr>
              <a:t>kill rate: 33%</a:t>
            </a:r>
            <a:r>
              <a:rPr lang="en-US" sz="1600" dirty="0" smtClean="0">
                <a:latin typeface="Arial Narrow" pitchFamily="34" charset="0"/>
              </a:rPr>
              <a:t>);</a:t>
            </a:r>
          </a:p>
          <a:p>
            <a:pPr marL="358775" indent="-358775" eaLnBrk="0" fontAlgn="base" hangingPunct="0">
              <a:spcBef>
                <a:spcPct val="0"/>
              </a:spcBef>
              <a:spcAft>
                <a:spcPct val="0"/>
              </a:spcAft>
              <a:buClr>
                <a:srgbClr val="FF0000"/>
              </a:buClr>
              <a:buSzPct val="120000"/>
              <a:buFont typeface="Wingdings" pitchFamily="2" charset="2"/>
              <a:buChar char="þ"/>
            </a:pPr>
            <a:r>
              <a:rPr lang="en-US" sz="1600" dirty="0" smtClean="0">
                <a:solidFill>
                  <a:srgbClr val="505050"/>
                </a:solidFill>
                <a:latin typeface="Arial Narrow" pitchFamily="34" charset="0"/>
              </a:rPr>
              <a:t>Dual infections from multiple strains of bird flu have also been reported;</a:t>
            </a:r>
          </a:p>
          <a:p>
            <a:pPr marL="358775" indent="-358775" eaLnBrk="0" fontAlgn="base" hangingPunct="0">
              <a:spcBef>
                <a:spcPct val="0"/>
              </a:spcBef>
              <a:spcAft>
                <a:spcPct val="0"/>
              </a:spcAft>
              <a:buClr>
                <a:srgbClr val="FF0000"/>
              </a:buClr>
              <a:buSzPct val="120000"/>
              <a:buFont typeface="Wingdings" pitchFamily="2" charset="2"/>
              <a:buChar char="þ"/>
            </a:pPr>
            <a:r>
              <a:rPr lang="en-US" sz="1600" dirty="0" smtClean="0">
                <a:solidFill>
                  <a:srgbClr val="505050"/>
                </a:solidFill>
                <a:latin typeface="Arial Narrow" pitchFamily="34" charset="0"/>
              </a:rPr>
              <a:t>British Medical Journal reports the virus can be transmitted via </a:t>
            </a:r>
            <a:r>
              <a:rPr lang="en-US" sz="1600" b="1" dirty="0" smtClean="0">
                <a:solidFill>
                  <a:srgbClr val="505050"/>
                </a:solidFill>
                <a:latin typeface="Arial Narrow" pitchFamily="34" charset="0"/>
              </a:rPr>
              <a:t>human contact</a:t>
            </a:r>
            <a:r>
              <a:rPr lang="en-US" sz="1600" dirty="0" smtClean="0">
                <a:solidFill>
                  <a:srgbClr val="505050"/>
                </a:solidFill>
                <a:latin typeface="Arial Narrow" pitchFamily="34" charset="0"/>
              </a:rPr>
              <a:t>;</a:t>
            </a:r>
          </a:p>
          <a:p>
            <a:pPr marL="358775" indent="-358775" eaLnBrk="0" fontAlgn="base" hangingPunct="0">
              <a:spcBef>
                <a:spcPct val="0"/>
              </a:spcBef>
              <a:spcAft>
                <a:spcPct val="0"/>
              </a:spcAft>
              <a:buClr>
                <a:srgbClr val="FF0000"/>
              </a:buClr>
              <a:buSzPct val="120000"/>
              <a:buFont typeface="Wingdings" pitchFamily="2" charset="2"/>
              <a:buChar char="þ"/>
            </a:pPr>
            <a:r>
              <a:rPr lang="en-US" sz="1600" dirty="0" smtClean="0">
                <a:solidFill>
                  <a:srgbClr val="505050"/>
                </a:solidFill>
                <a:latin typeface="Arial Narrow" pitchFamily="34" charset="0"/>
              </a:rPr>
              <a:t>National Institutes of Health reports the virus is capable of </a:t>
            </a:r>
            <a:r>
              <a:rPr lang="en-US" sz="1600" b="1" dirty="0" smtClean="0">
                <a:solidFill>
                  <a:srgbClr val="505050"/>
                </a:solidFill>
                <a:latin typeface="Arial Narrow" pitchFamily="34" charset="0"/>
              </a:rPr>
              <a:t>airborne transmission</a:t>
            </a:r>
            <a:r>
              <a:rPr lang="en-US" sz="1600" dirty="0" smtClean="0">
                <a:solidFill>
                  <a:srgbClr val="505050"/>
                </a:solidFill>
                <a:latin typeface="Arial Narrow" pitchFamily="34" charset="0"/>
              </a:rPr>
              <a:t>;</a:t>
            </a:r>
          </a:p>
          <a:p>
            <a:pPr marL="358775" indent="-358775" eaLnBrk="0" fontAlgn="base" hangingPunct="0">
              <a:spcBef>
                <a:spcPct val="0"/>
              </a:spcBef>
              <a:spcAft>
                <a:spcPct val="0"/>
              </a:spcAft>
              <a:buClr>
                <a:srgbClr val="FF0000"/>
              </a:buClr>
              <a:buSzPct val="120000"/>
              <a:buFont typeface="Wingdings" pitchFamily="2" charset="2"/>
              <a:buChar char="þ"/>
            </a:pPr>
            <a:r>
              <a:rPr lang="en-US" sz="1600" dirty="0" smtClean="0">
                <a:solidFill>
                  <a:srgbClr val="505050"/>
                </a:solidFill>
                <a:latin typeface="Arial Narrow" pitchFamily="34" charset="0"/>
              </a:rPr>
              <a:t>H7N9 virus may also be spread through </a:t>
            </a:r>
            <a:r>
              <a:rPr lang="en-US" sz="1600" b="1" u="sng" dirty="0" smtClean="0">
                <a:solidFill>
                  <a:srgbClr val="505050"/>
                </a:solidFill>
                <a:latin typeface="Arial Narrow" pitchFamily="34" charset="0"/>
              </a:rPr>
              <a:t>human feces</a:t>
            </a:r>
          </a:p>
          <a:p>
            <a:pPr marL="358775" indent="-358775" eaLnBrk="0" fontAlgn="base" hangingPunct="0">
              <a:spcBef>
                <a:spcPct val="0"/>
              </a:spcBef>
              <a:spcAft>
                <a:spcPct val="0"/>
              </a:spcAft>
              <a:buClr>
                <a:srgbClr val="FF0000"/>
              </a:buClr>
              <a:buSzPct val="120000"/>
            </a:pPr>
            <a:r>
              <a:rPr lang="en-US" sz="1600" dirty="0" smtClean="0">
                <a:solidFill>
                  <a:srgbClr val="505050"/>
                </a:solidFill>
                <a:latin typeface="Arial Narrow" pitchFamily="34" charset="0"/>
              </a:rPr>
              <a:t>               </a:t>
            </a:r>
            <a:r>
              <a:rPr lang="en-US" sz="1600" dirty="0" smtClean="0">
                <a:solidFill>
                  <a:srgbClr val="505050"/>
                </a:solidFill>
                <a:latin typeface="Arial Narrow"/>
              </a:rPr>
              <a:t>►</a:t>
            </a:r>
            <a:r>
              <a:rPr lang="en-US" sz="1600" dirty="0" smtClean="0">
                <a:solidFill>
                  <a:srgbClr val="505050"/>
                </a:solidFill>
                <a:latin typeface="Arial Narrow" pitchFamily="34" charset="0"/>
              </a:rPr>
              <a:t>fears the virus could be spread through sewage pipes</a:t>
            </a:r>
          </a:p>
          <a:p>
            <a:pPr marL="358775" indent="-358775" eaLnBrk="0" fontAlgn="base" hangingPunct="0">
              <a:spcBef>
                <a:spcPct val="0"/>
              </a:spcBef>
              <a:spcAft>
                <a:spcPct val="0"/>
              </a:spcAft>
              <a:buClr>
                <a:srgbClr val="FF0000"/>
              </a:buClr>
              <a:buSzPct val="120000"/>
            </a:pPr>
            <a:r>
              <a:rPr lang="en-US" sz="1600" dirty="0" smtClean="0">
                <a:solidFill>
                  <a:srgbClr val="505050"/>
                </a:solidFill>
                <a:latin typeface="Arial Narrow" pitchFamily="34" charset="0"/>
              </a:rPr>
              <a:t>                    in the same way SARS in Hong Kong (2003 outbreak)</a:t>
            </a:r>
          </a:p>
          <a:p>
            <a:pPr marL="358775" indent="-358775" eaLnBrk="0" fontAlgn="base" hangingPunct="0">
              <a:spcBef>
                <a:spcPct val="0"/>
              </a:spcBef>
              <a:spcAft>
                <a:spcPct val="0"/>
              </a:spcAft>
              <a:buClr>
                <a:srgbClr val="FF0000"/>
              </a:buClr>
              <a:buSzPct val="120000"/>
              <a:buFont typeface="Wingdings" pitchFamily="2" charset="2"/>
              <a:buChar char="þ"/>
            </a:pPr>
            <a:r>
              <a:rPr lang="en-US" sz="1600" dirty="0" smtClean="0">
                <a:solidFill>
                  <a:srgbClr val="505050"/>
                </a:solidFill>
                <a:latin typeface="Arial Narrow" pitchFamily="34" charset="0"/>
              </a:rPr>
              <a:t>Still </a:t>
            </a:r>
            <a:r>
              <a:rPr lang="en-US" sz="1600" b="1" dirty="0" smtClean="0">
                <a:solidFill>
                  <a:srgbClr val="FF0000"/>
                </a:solidFill>
                <a:latin typeface="Arial Narrow" pitchFamily="34" charset="0"/>
              </a:rPr>
              <a:t>no vaccine </a:t>
            </a:r>
            <a:r>
              <a:rPr lang="en-US" sz="1600" dirty="0" smtClean="0">
                <a:solidFill>
                  <a:srgbClr val="505050"/>
                </a:solidFill>
                <a:latin typeface="Arial Narrow" pitchFamily="34" charset="0"/>
              </a:rPr>
              <a:t>for the virus, though efforts are underway</a:t>
            </a:r>
          </a:p>
          <a:p>
            <a:pPr marL="0" marR="0" lvl="0" indent="0" defTabSz="914400" rtl="0" eaLnBrk="0" fontAlgn="base"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Narrow" pitchFamily="34" charset="0"/>
                <a:cs typeface="Arial" charset="0"/>
              </a:rPr>
              <a:t>                       </a:t>
            </a:r>
            <a:endParaRPr kumimoji="0" lang="el-GR" sz="1600" b="0" i="1" u="none" strike="noStrike" cap="none" normalizeH="0" baseline="0" dirty="0" smtClean="0">
              <a:ln>
                <a:noFill/>
              </a:ln>
              <a:solidFill>
                <a:schemeClr val="tx1"/>
              </a:solidFill>
              <a:effectLst/>
              <a:latin typeface="Arial Narrow" pitchFamily="34" charset="0"/>
              <a:cs typeface="Arial" charset="0"/>
            </a:endParaRPr>
          </a:p>
        </p:txBody>
      </p:sp>
      <p:pic>
        <p:nvPicPr>
          <p:cNvPr id="88066" name="Picture 2" descr="http://heroeswiki.com/images/thumb/0/0b/Cdc_logo.png/250px-Cdc_logo.png"/>
          <p:cNvPicPr>
            <a:picLocks noChangeAspect="1" noChangeArrowheads="1"/>
          </p:cNvPicPr>
          <p:nvPr/>
        </p:nvPicPr>
        <p:blipFill>
          <a:blip r:embed="rId8" cstate="print"/>
          <a:srcRect/>
          <a:stretch>
            <a:fillRect/>
          </a:stretch>
        </p:blipFill>
        <p:spPr bwMode="auto">
          <a:xfrm>
            <a:off x="7134640" y="6049097"/>
            <a:ext cx="891760" cy="692006"/>
          </a:xfrm>
          <a:prstGeom prst="rect">
            <a:avLst/>
          </a:prstGeom>
          <a:noFill/>
        </p:spPr>
      </p:pic>
      <p:cxnSp>
        <p:nvCxnSpPr>
          <p:cNvPr id="29" name="28 - Ευθύγραμμο βέλος σύνδεσης"/>
          <p:cNvCxnSpPr/>
          <p:nvPr/>
        </p:nvCxnSpPr>
        <p:spPr>
          <a:xfrm flipV="1">
            <a:off x="8331200" y="6567054"/>
            <a:ext cx="147782" cy="1662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9809">
                                            <p:txEl>
                                              <p:pRg st="10" end="10"/>
                                            </p:txEl>
                                          </p:spTgt>
                                        </p:tgtEl>
                                        <p:attrNameLst>
                                          <p:attrName>style.visibility</p:attrName>
                                        </p:attrNameLst>
                                      </p:cBhvr>
                                      <p:to>
                                        <p:strVal val="visible"/>
                                      </p:to>
                                    </p:set>
                                    <p:anim calcmode="lin" valueType="num">
                                      <p:cBhvr additive="base">
                                        <p:cTn id="12" dur="500" fill="hold"/>
                                        <p:tgtEl>
                                          <p:spTgt spid="119809">
                                            <p:txEl>
                                              <p:pRg st="10" end="1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9809">
                                            <p:txEl>
                                              <p:pRg st="10" end="1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9809">
                                            <p:txEl>
                                              <p:pRg st="11" end="11"/>
                                            </p:txEl>
                                          </p:spTgt>
                                        </p:tgtEl>
                                        <p:attrNameLst>
                                          <p:attrName>style.visibility</p:attrName>
                                        </p:attrNameLst>
                                      </p:cBhvr>
                                      <p:to>
                                        <p:strVal val="visible"/>
                                      </p:to>
                                    </p:set>
                                    <p:anim calcmode="lin" valueType="num">
                                      <p:cBhvr additive="base">
                                        <p:cTn id="16" dur="500" fill="hold"/>
                                        <p:tgtEl>
                                          <p:spTgt spid="119809">
                                            <p:txEl>
                                              <p:pRg st="11" end="1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9809">
                                            <p:txEl>
                                              <p:pRg st="11" end="1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9809">
                                            <p:txEl>
                                              <p:pRg st="12" end="12"/>
                                            </p:txEl>
                                          </p:spTgt>
                                        </p:tgtEl>
                                        <p:attrNameLst>
                                          <p:attrName>style.visibility</p:attrName>
                                        </p:attrNameLst>
                                      </p:cBhvr>
                                      <p:to>
                                        <p:strVal val="visible"/>
                                      </p:to>
                                    </p:set>
                                    <p:anim calcmode="lin" valueType="num">
                                      <p:cBhvr additive="base">
                                        <p:cTn id="20" dur="500" fill="hold"/>
                                        <p:tgtEl>
                                          <p:spTgt spid="119809">
                                            <p:txEl>
                                              <p:pRg st="12" end="1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9809">
                                            <p:txEl>
                                              <p:pRg st="12" end="1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9809">
                                            <p:txEl>
                                              <p:pRg st="13" end="13"/>
                                            </p:txEl>
                                          </p:spTgt>
                                        </p:tgtEl>
                                        <p:attrNameLst>
                                          <p:attrName>style.visibility</p:attrName>
                                        </p:attrNameLst>
                                      </p:cBhvr>
                                      <p:to>
                                        <p:strVal val="visible"/>
                                      </p:to>
                                    </p:set>
                                    <p:anim calcmode="lin" valueType="num">
                                      <p:cBhvr additive="base">
                                        <p:cTn id="24" dur="500" fill="hold"/>
                                        <p:tgtEl>
                                          <p:spTgt spid="119809">
                                            <p:txEl>
                                              <p:pRg st="13" end="1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9809">
                                            <p:txEl>
                                              <p:pRg st="13" end="1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9809">
                                            <p:txEl>
                                              <p:pRg st="14" end="14"/>
                                            </p:txEl>
                                          </p:spTgt>
                                        </p:tgtEl>
                                        <p:attrNameLst>
                                          <p:attrName>style.visibility</p:attrName>
                                        </p:attrNameLst>
                                      </p:cBhvr>
                                      <p:to>
                                        <p:strVal val="visible"/>
                                      </p:to>
                                    </p:set>
                                    <p:anim calcmode="lin" valueType="num">
                                      <p:cBhvr additive="base">
                                        <p:cTn id="28" dur="500" fill="hold"/>
                                        <p:tgtEl>
                                          <p:spTgt spid="119809">
                                            <p:txEl>
                                              <p:pRg st="14" end="1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9809">
                                            <p:txEl>
                                              <p:pRg st="14" end="1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19809">
                                            <p:txEl>
                                              <p:pRg st="15" end="15"/>
                                            </p:txEl>
                                          </p:spTgt>
                                        </p:tgtEl>
                                        <p:attrNameLst>
                                          <p:attrName>style.visibility</p:attrName>
                                        </p:attrNameLst>
                                      </p:cBhvr>
                                      <p:to>
                                        <p:strVal val="visible"/>
                                      </p:to>
                                    </p:set>
                                    <p:anim calcmode="lin" valueType="num">
                                      <p:cBhvr additive="base">
                                        <p:cTn id="32" dur="500" fill="hold"/>
                                        <p:tgtEl>
                                          <p:spTgt spid="119809">
                                            <p:txEl>
                                              <p:pRg st="15" end="1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9809">
                                            <p:txEl>
                                              <p:pRg st="15" end="1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9809">
                                            <p:txEl>
                                              <p:pRg st="16" end="16"/>
                                            </p:txEl>
                                          </p:spTgt>
                                        </p:tgtEl>
                                        <p:attrNameLst>
                                          <p:attrName>style.visibility</p:attrName>
                                        </p:attrNameLst>
                                      </p:cBhvr>
                                      <p:to>
                                        <p:strVal val="visible"/>
                                      </p:to>
                                    </p:set>
                                    <p:anim calcmode="lin" valueType="num">
                                      <p:cBhvr additive="base">
                                        <p:cTn id="36" dur="500" fill="hold"/>
                                        <p:tgtEl>
                                          <p:spTgt spid="119809">
                                            <p:txEl>
                                              <p:pRg st="16" end="1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9809">
                                            <p:txEl>
                                              <p:pRg st="16" end="16"/>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9809">
                                            <p:txEl>
                                              <p:pRg st="17" end="17"/>
                                            </p:txEl>
                                          </p:spTgt>
                                        </p:tgtEl>
                                        <p:attrNameLst>
                                          <p:attrName>style.visibility</p:attrName>
                                        </p:attrNameLst>
                                      </p:cBhvr>
                                      <p:to>
                                        <p:strVal val="visible"/>
                                      </p:to>
                                    </p:set>
                                    <p:anim calcmode="lin" valueType="num">
                                      <p:cBhvr additive="base">
                                        <p:cTn id="40" dur="500" fill="hold"/>
                                        <p:tgtEl>
                                          <p:spTgt spid="119809">
                                            <p:txEl>
                                              <p:pRg st="17" end="1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19809">
                                            <p:txEl>
                                              <p:pRg st="17" end="17"/>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19809">
                                            <p:txEl>
                                              <p:pRg st="18" end="18"/>
                                            </p:txEl>
                                          </p:spTgt>
                                        </p:tgtEl>
                                        <p:attrNameLst>
                                          <p:attrName>style.visibility</p:attrName>
                                        </p:attrNameLst>
                                      </p:cBhvr>
                                      <p:to>
                                        <p:strVal val="visible"/>
                                      </p:to>
                                    </p:set>
                                    <p:anim calcmode="lin" valueType="num">
                                      <p:cBhvr additive="base">
                                        <p:cTn id="44" dur="500" fill="hold"/>
                                        <p:tgtEl>
                                          <p:spTgt spid="119809">
                                            <p:txEl>
                                              <p:pRg st="18" end="1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9809">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th07.deviantart.net/fs71/PRE/i/2013/027/9/0/nature_s_revenge_by_janmeryl-d5t052s.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2 - TextBox"/>
          <p:cNvSpPr txBox="1"/>
          <p:nvPr/>
        </p:nvSpPr>
        <p:spPr>
          <a:xfrm>
            <a:off x="7080380" y="339365"/>
            <a:ext cx="1800941" cy="830997"/>
          </a:xfrm>
          <a:prstGeom prst="rect">
            <a:avLst/>
          </a:prstGeom>
          <a:noFill/>
        </p:spPr>
        <p:txBody>
          <a:bodyPr wrap="none" rtlCol="0">
            <a:spAutoFit/>
          </a:bodyPr>
          <a:lstStyle/>
          <a:p>
            <a:pPr algn="r"/>
            <a:r>
              <a:rPr lang="en-US" sz="2400" dirty="0" smtClean="0">
                <a:solidFill>
                  <a:schemeClr val="bg2">
                    <a:lumMod val="50000"/>
                  </a:schemeClr>
                </a:solidFill>
                <a:latin typeface="Arial Black" pitchFamily="34" charset="0"/>
              </a:rPr>
              <a:t>Nature’s</a:t>
            </a:r>
          </a:p>
          <a:p>
            <a:pPr algn="r"/>
            <a:r>
              <a:rPr lang="en-US" sz="2400" dirty="0" smtClean="0">
                <a:solidFill>
                  <a:schemeClr val="bg2">
                    <a:lumMod val="50000"/>
                  </a:schemeClr>
                </a:solidFill>
                <a:latin typeface="Arial Black" pitchFamily="34" charset="0"/>
              </a:rPr>
              <a:t>Revenge?</a:t>
            </a:r>
            <a:endParaRPr lang="el-GR" sz="2400" dirty="0">
              <a:solidFill>
                <a:schemeClr val="bg2">
                  <a:lumMod val="50000"/>
                </a:schemeClr>
              </a:solidFill>
              <a:latin typeface="Arial Black" pitchFamily="34" charset="0"/>
            </a:endParaRPr>
          </a:p>
        </p:txBody>
      </p:sp>
      <p:grpSp>
        <p:nvGrpSpPr>
          <p:cNvPr id="10" name="9 - Ομάδα"/>
          <p:cNvGrpSpPr/>
          <p:nvPr/>
        </p:nvGrpSpPr>
        <p:grpSpPr>
          <a:xfrm>
            <a:off x="6826313" y="4671586"/>
            <a:ext cx="2317687" cy="1638679"/>
            <a:chOff x="6826313" y="4671586"/>
            <a:chExt cx="2317687" cy="1638679"/>
          </a:xfrm>
        </p:grpSpPr>
        <p:pic>
          <p:nvPicPr>
            <p:cNvPr id="81926" name="Picture 6" descr="http://www.ledsign.com.au/images/Coffeegif.gif"/>
            <p:cNvPicPr>
              <a:picLocks noChangeAspect="1" noChangeArrowheads="1" noCrop="1"/>
            </p:cNvPicPr>
            <p:nvPr/>
          </p:nvPicPr>
          <p:blipFill>
            <a:blip r:embed="rId3" cstate="print"/>
            <a:srcRect/>
            <a:stretch>
              <a:fillRect/>
            </a:stretch>
          </p:blipFill>
          <p:spPr bwMode="auto">
            <a:xfrm>
              <a:off x="6953059" y="4686951"/>
              <a:ext cx="1999465" cy="1499599"/>
            </a:xfrm>
            <a:prstGeom prst="rect">
              <a:avLst/>
            </a:prstGeom>
            <a:noFill/>
          </p:spPr>
        </p:pic>
        <p:pic>
          <p:nvPicPr>
            <p:cNvPr id="7" name="Picture 2" descr="http://th07.deviantart.net/fs71/PRE/i/2013/027/9/0/nature_s_revenge_by_janmeryl-d5t052s.jpg"/>
            <p:cNvPicPr>
              <a:picLocks noChangeAspect="1" noChangeArrowheads="1"/>
            </p:cNvPicPr>
            <p:nvPr/>
          </p:nvPicPr>
          <p:blipFill>
            <a:blip r:embed="rId2" cstate="print"/>
            <a:srcRect l="71106" t="70517" r="22260" b="8229"/>
            <a:stretch>
              <a:fillRect/>
            </a:stretch>
          </p:blipFill>
          <p:spPr bwMode="auto">
            <a:xfrm>
              <a:off x="6826313" y="4671586"/>
              <a:ext cx="606582" cy="1566251"/>
            </a:xfrm>
            <a:prstGeom prst="rect">
              <a:avLst/>
            </a:prstGeom>
            <a:noFill/>
          </p:spPr>
        </p:pic>
        <p:pic>
          <p:nvPicPr>
            <p:cNvPr id="8" name="Picture 2" descr="http://th07.deviantart.net/fs71/PRE/i/2013/027/9/0/nature_s_revenge_by_janmeryl-d5t052s.jpg"/>
            <p:cNvPicPr>
              <a:picLocks noChangeAspect="1" noChangeArrowheads="1"/>
            </p:cNvPicPr>
            <p:nvPr/>
          </p:nvPicPr>
          <p:blipFill>
            <a:blip r:embed="rId2" cstate="print"/>
            <a:srcRect l="92805" t="70517" b="8229"/>
            <a:stretch>
              <a:fillRect/>
            </a:stretch>
          </p:blipFill>
          <p:spPr bwMode="auto">
            <a:xfrm>
              <a:off x="8573634" y="4673081"/>
              <a:ext cx="570366" cy="1537595"/>
            </a:xfrm>
            <a:prstGeom prst="rect">
              <a:avLst/>
            </a:prstGeom>
            <a:noFill/>
          </p:spPr>
        </p:pic>
        <p:pic>
          <p:nvPicPr>
            <p:cNvPr id="9" name="Picture 2" descr="http://th07.deviantart.net/fs71/PRE/i/2013/027/9/0/nature_s_revenge_by_janmeryl-d5t052s.jpg"/>
            <p:cNvPicPr>
              <a:picLocks noChangeAspect="1" noChangeArrowheads="1"/>
            </p:cNvPicPr>
            <p:nvPr/>
          </p:nvPicPr>
          <p:blipFill>
            <a:blip r:embed="rId2" cstate="print"/>
            <a:srcRect l="92805" t="70517" b="8229"/>
            <a:stretch>
              <a:fillRect/>
            </a:stretch>
          </p:blipFill>
          <p:spPr bwMode="auto">
            <a:xfrm>
              <a:off x="7395174" y="6083929"/>
              <a:ext cx="1241832" cy="22633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5410" name="Picture 2" descr="http://www.wallpixy.com/wp-content/uploads/funny-lion-and-zebra-wallpaper.jpg"/>
          <p:cNvPicPr>
            <a:picLocks noChangeAspect="1" noChangeArrowheads="1"/>
          </p:cNvPicPr>
          <p:nvPr/>
        </p:nvPicPr>
        <p:blipFill>
          <a:blip r:embed="rId2" cstate="print"/>
          <a:srcRect t="2577" b="3995"/>
          <a:stretch>
            <a:fillRect/>
          </a:stretch>
        </p:blipFill>
        <p:spPr bwMode="auto">
          <a:xfrm>
            <a:off x="0" y="1027522"/>
            <a:ext cx="9144000" cy="5599521"/>
          </a:xfrm>
          <a:prstGeom prst="rect">
            <a:avLst/>
          </a:prstGeom>
          <a:noFill/>
        </p:spPr>
      </p:pic>
      <p:grpSp>
        <p:nvGrpSpPr>
          <p:cNvPr id="20" name="19 - Ομάδα"/>
          <p:cNvGrpSpPr/>
          <p:nvPr/>
        </p:nvGrpSpPr>
        <p:grpSpPr>
          <a:xfrm>
            <a:off x="449293" y="4690882"/>
            <a:ext cx="947578" cy="1659118"/>
            <a:chOff x="3239626" y="731741"/>
            <a:chExt cx="947578" cy="1659118"/>
          </a:xfrm>
        </p:grpSpPr>
        <p:pic>
          <p:nvPicPr>
            <p:cNvPr id="147458" name="Picture 2" descr="http://britrish.files.wordpress.com/2011/10/traffic_lights_3_states.png?w=604"/>
            <p:cNvPicPr>
              <a:picLocks noChangeAspect="1" noChangeArrowheads="1"/>
            </p:cNvPicPr>
            <p:nvPr/>
          </p:nvPicPr>
          <p:blipFill>
            <a:blip r:embed="rId3" cstate="print"/>
            <a:srcRect l="5261" t="4849" r="68093" b="25476"/>
            <a:stretch>
              <a:fillRect/>
            </a:stretch>
          </p:blipFill>
          <p:spPr bwMode="auto">
            <a:xfrm>
              <a:off x="3527328" y="731741"/>
              <a:ext cx="659876" cy="1659118"/>
            </a:xfrm>
            <a:prstGeom prst="rect">
              <a:avLst/>
            </a:prstGeom>
            <a:noFill/>
          </p:spPr>
        </p:pic>
        <p:sp>
          <p:nvSpPr>
            <p:cNvPr id="15" name="14 - TextBox"/>
            <p:cNvSpPr txBox="1"/>
            <p:nvPr/>
          </p:nvSpPr>
          <p:spPr>
            <a:xfrm rot="16200000">
              <a:off x="2799762" y="1338606"/>
              <a:ext cx="1249060"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SEVERE</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21" name="20 - Ομάδα"/>
          <p:cNvGrpSpPr/>
          <p:nvPr/>
        </p:nvGrpSpPr>
        <p:grpSpPr>
          <a:xfrm>
            <a:off x="1517140" y="4728025"/>
            <a:ext cx="924570" cy="1594267"/>
            <a:chOff x="4016780" y="1808811"/>
            <a:chExt cx="924570" cy="1594267"/>
          </a:xfrm>
        </p:grpSpPr>
        <p:grpSp>
          <p:nvGrpSpPr>
            <p:cNvPr id="9" name="8 - Ομάδα"/>
            <p:cNvGrpSpPr/>
            <p:nvPr/>
          </p:nvGrpSpPr>
          <p:grpSpPr>
            <a:xfrm>
              <a:off x="4319181" y="1808811"/>
              <a:ext cx="622169" cy="1594267"/>
              <a:chOff x="1282045" y="922690"/>
              <a:chExt cx="622169" cy="1594267"/>
            </a:xfrm>
          </p:grpSpPr>
          <p:pic>
            <p:nvPicPr>
              <p:cNvPr id="147460" name="Picture 4" descr="http://upload.wikimedia.org/wikipedia/commons/thumb/2/24/Traffic_lights_4_states.svg/580px-Traffic_lights_4_states.svg.png"/>
              <p:cNvPicPr>
                <a:picLocks noChangeAspect="1" noChangeArrowheads="1"/>
              </p:cNvPicPr>
              <p:nvPr/>
            </p:nvPicPr>
            <p:blipFill>
              <a:blip r:embed="rId4" cstate="print"/>
              <a:srcRect l="25311" r="53256" b="22108"/>
              <a:stretch>
                <a:fillRect/>
              </a:stretch>
            </p:blipFill>
            <p:spPr bwMode="auto">
              <a:xfrm>
                <a:off x="1282045" y="922690"/>
                <a:ext cx="622169" cy="1594267"/>
              </a:xfrm>
              <a:prstGeom prst="rect">
                <a:avLst/>
              </a:prstGeom>
              <a:noFill/>
            </p:spPr>
          </p:pic>
          <p:sp>
            <p:nvSpPr>
              <p:cNvPr id="7" name="6 - Έλλειψη"/>
              <p:cNvSpPr/>
              <p:nvPr/>
            </p:nvSpPr>
            <p:spPr>
              <a:xfrm>
                <a:off x="1404593" y="1517713"/>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6" name="15 - TextBox"/>
            <p:cNvSpPr txBox="1"/>
            <p:nvPr/>
          </p:nvSpPr>
          <p:spPr>
            <a:xfrm rot="16200000">
              <a:off x="3762864" y="2424260"/>
              <a:ext cx="87716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HIGH</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22" name="21 - Ομάδα"/>
          <p:cNvGrpSpPr/>
          <p:nvPr/>
        </p:nvGrpSpPr>
        <p:grpSpPr>
          <a:xfrm>
            <a:off x="2636193" y="4690882"/>
            <a:ext cx="947697" cy="1659118"/>
            <a:chOff x="4804359" y="2874768"/>
            <a:chExt cx="947697" cy="1659118"/>
          </a:xfrm>
        </p:grpSpPr>
        <p:grpSp>
          <p:nvGrpSpPr>
            <p:cNvPr id="10" name="9 - Ομάδα"/>
            <p:cNvGrpSpPr/>
            <p:nvPr/>
          </p:nvGrpSpPr>
          <p:grpSpPr>
            <a:xfrm>
              <a:off x="5092180" y="2874768"/>
              <a:ext cx="659876" cy="1659118"/>
              <a:chOff x="2092751" y="885711"/>
              <a:chExt cx="659876" cy="1659118"/>
            </a:xfrm>
          </p:grpSpPr>
          <p:pic>
            <p:nvPicPr>
              <p:cNvPr id="4" name="Picture 2" descr="http://britrish.files.wordpress.com/2011/10/traffic_lights_3_states.png?w=604"/>
              <p:cNvPicPr>
                <a:picLocks noChangeAspect="1" noChangeArrowheads="1"/>
              </p:cNvPicPr>
              <p:nvPr/>
            </p:nvPicPr>
            <p:blipFill>
              <a:blip r:embed="rId3" cstate="print"/>
              <a:srcRect l="66800" t="4849" r="6555" b="25476"/>
              <a:stretch>
                <a:fillRect/>
              </a:stretch>
            </p:blipFill>
            <p:spPr bwMode="auto">
              <a:xfrm>
                <a:off x="2092751" y="885711"/>
                <a:ext cx="659876" cy="1659118"/>
              </a:xfrm>
              <a:prstGeom prst="rect">
                <a:avLst/>
              </a:prstGeom>
              <a:noFill/>
            </p:spPr>
          </p:pic>
          <p:sp>
            <p:nvSpPr>
              <p:cNvPr id="8" name="7 - Έλλειψη"/>
              <p:cNvSpPr/>
              <p:nvPr/>
            </p:nvSpPr>
            <p:spPr>
              <a:xfrm>
                <a:off x="2235723" y="1509857"/>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7" name="16 - TextBox"/>
            <p:cNvSpPr txBox="1"/>
            <p:nvPr/>
          </p:nvSpPr>
          <p:spPr>
            <a:xfrm rot="16200000">
              <a:off x="4205926" y="3501533"/>
              <a:ext cx="15661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ELEVATED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23" name="22 - Ομάδα"/>
          <p:cNvGrpSpPr/>
          <p:nvPr/>
        </p:nvGrpSpPr>
        <p:grpSpPr>
          <a:xfrm>
            <a:off x="3814774" y="4690882"/>
            <a:ext cx="955207" cy="1659118"/>
            <a:chOff x="6143195" y="1704274"/>
            <a:chExt cx="955207" cy="1659118"/>
          </a:xfrm>
        </p:grpSpPr>
        <p:grpSp>
          <p:nvGrpSpPr>
            <p:cNvPr id="13" name="12 - Ομάδα"/>
            <p:cNvGrpSpPr/>
            <p:nvPr/>
          </p:nvGrpSpPr>
          <p:grpSpPr>
            <a:xfrm>
              <a:off x="6429099" y="1704274"/>
              <a:ext cx="669303" cy="1659118"/>
              <a:chOff x="2856321" y="884140"/>
              <a:chExt cx="669303" cy="1659118"/>
            </a:xfrm>
          </p:grpSpPr>
          <p:pic>
            <p:nvPicPr>
              <p:cNvPr id="3" name="Picture 2" descr="http://britrish.files.wordpress.com/2011/10/traffic_lights_3_states.png?w=604"/>
              <p:cNvPicPr>
                <a:picLocks noChangeAspect="1" noChangeArrowheads="1"/>
              </p:cNvPicPr>
              <p:nvPr/>
            </p:nvPicPr>
            <p:blipFill>
              <a:blip r:embed="rId3" cstate="print"/>
              <a:srcRect l="36031" t="4849" r="36943" b="25476"/>
              <a:stretch>
                <a:fillRect/>
              </a:stretch>
            </p:blipFill>
            <p:spPr bwMode="auto">
              <a:xfrm>
                <a:off x="2856321" y="884140"/>
                <a:ext cx="669303" cy="1659118"/>
              </a:xfrm>
              <a:prstGeom prst="rect">
                <a:avLst/>
              </a:prstGeom>
              <a:noFill/>
            </p:spPr>
          </p:pic>
          <p:sp>
            <p:nvSpPr>
              <p:cNvPr id="12" name="11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8" name="17 - TextBox"/>
            <p:cNvSpPr txBox="1"/>
            <p:nvPr/>
          </p:nvSpPr>
          <p:spPr>
            <a:xfrm rot="16200000">
              <a:off x="5582240" y="2348846"/>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24" name="23 - Ομάδα"/>
          <p:cNvGrpSpPr/>
          <p:nvPr/>
        </p:nvGrpSpPr>
        <p:grpSpPr>
          <a:xfrm>
            <a:off x="4960036" y="4690882"/>
            <a:ext cx="929386" cy="1659118"/>
            <a:chOff x="6425112" y="4948665"/>
            <a:chExt cx="929386" cy="1659118"/>
          </a:xfrm>
        </p:grpSpPr>
        <p:pic>
          <p:nvPicPr>
            <p:cNvPr id="11" name="Picture 2" descr="http://britrish.files.wordpress.com/2011/10/traffic_lights_3_states.png?w=604"/>
            <p:cNvPicPr>
              <a:picLocks noChangeAspect="1" noChangeArrowheads="1"/>
            </p:cNvPicPr>
            <p:nvPr/>
          </p:nvPicPr>
          <p:blipFill>
            <a:blip r:embed="rId3" cstate="print"/>
            <a:srcRect l="36031" t="4849" r="36943" b="25476"/>
            <a:stretch>
              <a:fillRect/>
            </a:stretch>
          </p:blipFill>
          <p:spPr bwMode="auto">
            <a:xfrm>
              <a:off x="6685195" y="4948665"/>
              <a:ext cx="669303" cy="1659118"/>
            </a:xfrm>
            <a:prstGeom prst="rect">
              <a:avLst/>
            </a:prstGeom>
            <a:noFill/>
          </p:spPr>
        </p:pic>
        <p:sp>
          <p:nvSpPr>
            <p:cNvPr id="19" name="18 - TextBox"/>
            <p:cNvSpPr txBox="1"/>
            <p:nvPr/>
          </p:nvSpPr>
          <p:spPr>
            <a:xfrm rot="16200000">
              <a:off x="6223262" y="5487970"/>
              <a:ext cx="77303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LOW</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sp>
        <p:nvSpPr>
          <p:cNvPr id="26" name="25 - TextBox"/>
          <p:cNvSpPr txBox="1"/>
          <p:nvPr/>
        </p:nvSpPr>
        <p:spPr>
          <a:xfrm>
            <a:off x="198438" y="254333"/>
            <a:ext cx="3607526" cy="307777"/>
          </a:xfrm>
          <a:prstGeom prst="rect">
            <a:avLst/>
          </a:prstGeom>
          <a:noFill/>
        </p:spPr>
        <p:txBody>
          <a:bodyPr wrap="none" rtlCol="0">
            <a:spAutoFit/>
          </a:bodyPr>
          <a:lstStyle/>
          <a:p>
            <a:r>
              <a:rPr lang="en-US" sz="1400" dirty="0" smtClean="0">
                <a:solidFill>
                  <a:srgbClr val="FFFF00"/>
                </a:solidFill>
                <a:latin typeface="Arial Black" pitchFamily="34" charset="0"/>
              </a:rPr>
              <a:t>Visualization </a:t>
            </a:r>
            <a:r>
              <a:rPr lang="en-US" sz="1400" dirty="0" smtClean="0">
                <a:solidFill>
                  <a:schemeClr val="bg1"/>
                </a:solidFill>
                <a:latin typeface="Arial Black" pitchFamily="34" charset="0"/>
              </a:rPr>
              <a:t>of threat assessment</a:t>
            </a:r>
            <a:endParaRPr lang="el-GR" sz="1400" dirty="0">
              <a:solidFill>
                <a:schemeClr val="bg1"/>
              </a:solidFill>
              <a:latin typeface="Arial Black" pitchFamily="34" charset="0"/>
            </a:endParaRPr>
          </a:p>
        </p:txBody>
      </p:sp>
      <p:pic>
        <p:nvPicPr>
          <p:cNvPr id="160770" name="Picture 2" descr="Terror Alert Chart"/>
          <p:cNvPicPr>
            <a:picLocks noChangeAspect="1" noChangeArrowheads="1"/>
          </p:cNvPicPr>
          <p:nvPr/>
        </p:nvPicPr>
        <p:blipFill>
          <a:blip r:embed="rId5" cstate="print"/>
          <a:srcRect l="18107" t="20088" r="18142" b="10775"/>
          <a:stretch>
            <a:fillRect/>
          </a:stretch>
        </p:blipFill>
        <p:spPr bwMode="auto">
          <a:xfrm>
            <a:off x="207963" y="729672"/>
            <a:ext cx="1133679" cy="1838036"/>
          </a:xfrm>
          <a:prstGeom prst="rect">
            <a:avLst/>
          </a:prstGeom>
          <a:noFill/>
        </p:spPr>
      </p:pic>
      <p:sp>
        <p:nvSpPr>
          <p:cNvPr id="27" name="26 - TextBox"/>
          <p:cNvSpPr txBox="1"/>
          <p:nvPr/>
        </p:nvSpPr>
        <p:spPr>
          <a:xfrm>
            <a:off x="512763" y="6243782"/>
            <a:ext cx="5512856" cy="307777"/>
          </a:xfrm>
          <a:prstGeom prst="rect">
            <a:avLst/>
          </a:prstGeom>
          <a:solidFill>
            <a:srgbClr val="006600">
              <a:alpha val="10000"/>
            </a:srgbClr>
          </a:solidFill>
          <a:ln>
            <a:noFill/>
          </a:ln>
        </p:spPr>
        <p:txBody>
          <a:bodyPr wrap="none" rtlCol="0">
            <a:spAutoFit/>
          </a:bodyPr>
          <a:lstStyle/>
          <a:p>
            <a:r>
              <a:rPr lang="en-US" sz="1400" b="1" dirty="0" smtClean="0"/>
              <a:t>Severe Risk         High Risk        Elevated Risk     General Risk         Low Risk</a:t>
            </a:r>
            <a:endParaRPr lang="el-GR" sz="1400" b="1" dirty="0"/>
          </a:p>
        </p:txBody>
      </p:sp>
      <p:grpSp>
        <p:nvGrpSpPr>
          <p:cNvPr id="30" name="29 - Ομάδα"/>
          <p:cNvGrpSpPr/>
          <p:nvPr/>
        </p:nvGrpSpPr>
        <p:grpSpPr>
          <a:xfrm>
            <a:off x="1403287" y="975135"/>
            <a:ext cx="3959162" cy="674524"/>
            <a:chOff x="1403287" y="975135"/>
            <a:chExt cx="3959162" cy="674524"/>
          </a:xfrm>
        </p:grpSpPr>
        <p:pic>
          <p:nvPicPr>
            <p:cNvPr id="155650" name="Picture 2" descr="Department of Homeland Security Seal: National Terrorism Advisory System"/>
            <p:cNvPicPr>
              <a:picLocks noChangeAspect="1" noChangeArrowheads="1"/>
            </p:cNvPicPr>
            <p:nvPr/>
          </p:nvPicPr>
          <p:blipFill>
            <a:blip r:embed="rId6" cstate="print"/>
            <a:srcRect/>
            <a:stretch>
              <a:fillRect/>
            </a:stretch>
          </p:blipFill>
          <p:spPr bwMode="auto">
            <a:xfrm>
              <a:off x="1403287" y="975135"/>
              <a:ext cx="3959162" cy="674524"/>
            </a:xfrm>
            <a:prstGeom prst="rect">
              <a:avLst/>
            </a:prstGeom>
            <a:noFill/>
          </p:spPr>
        </p:pic>
        <p:sp>
          <p:nvSpPr>
            <p:cNvPr id="29" name="28 - Ορθογώνιο"/>
            <p:cNvSpPr/>
            <p:nvPr/>
          </p:nvSpPr>
          <p:spPr>
            <a:xfrm>
              <a:off x="3625911" y="986920"/>
              <a:ext cx="1706580" cy="646331"/>
            </a:xfrm>
            <a:prstGeom prst="rect">
              <a:avLst/>
            </a:prstGeom>
          </p:spPr>
          <p:txBody>
            <a:bodyPr wrap="square">
              <a:spAutoFit/>
            </a:bodyPr>
            <a:lstStyle/>
            <a:p>
              <a:pPr>
                <a:buFont typeface="Wingdings 2" pitchFamily="18" charset="2"/>
                <a:buChar char=""/>
              </a:pPr>
              <a:r>
                <a:rPr lang="en-US" sz="1200" b="1" dirty="0" smtClean="0">
                  <a:solidFill>
                    <a:srgbClr val="FFFF00"/>
                  </a:solidFill>
                  <a:latin typeface="Arial Narrow" pitchFamily="34" charset="0"/>
                </a:rPr>
                <a:t> Imminent Threat Alert</a:t>
              </a:r>
            </a:p>
            <a:p>
              <a:pPr>
                <a:buFont typeface="Wingdings 2" pitchFamily="18" charset="2"/>
                <a:buChar char=""/>
              </a:pPr>
              <a:r>
                <a:rPr lang="en-US" sz="1200" b="1" dirty="0" smtClean="0">
                  <a:solidFill>
                    <a:srgbClr val="FFFF00"/>
                  </a:solidFill>
                  <a:latin typeface="Arial Narrow" pitchFamily="34" charset="0"/>
                </a:rPr>
                <a:t> Elevated Threat Alert</a:t>
              </a:r>
            </a:p>
            <a:p>
              <a:pPr>
                <a:buFont typeface="Wingdings 2" pitchFamily="18" charset="2"/>
                <a:buChar char=""/>
              </a:pPr>
              <a:r>
                <a:rPr lang="en-US" sz="1200" b="1" dirty="0" smtClean="0">
                  <a:solidFill>
                    <a:srgbClr val="FFFF00"/>
                  </a:solidFill>
                  <a:latin typeface="Arial Narrow" pitchFamily="34" charset="0"/>
                </a:rPr>
                <a:t> Sunset Provision</a:t>
              </a:r>
              <a:endParaRPr lang="en-US" sz="1200" b="1" dirty="0">
                <a:solidFill>
                  <a:srgbClr val="FFFF00"/>
                </a:solidFill>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dissolve">
                                      <p:cBhvr>
                                        <p:cTn id="7" dur="500"/>
                                        <p:tgtEl>
                                          <p:spTgt spid="16077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9053"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482" name="Picture 2" descr="http://www.yapwallpapers.com/wallpapers/2013/04/Extraterrestrial-Planet-768x1366.jpg"/>
          <p:cNvPicPr>
            <a:picLocks noChangeAspect="1" noChangeArrowheads="1"/>
          </p:cNvPicPr>
          <p:nvPr/>
        </p:nvPicPr>
        <p:blipFill>
          <a:blip r:embed="rId2" cstate="print"/>
          <a:srcRect l="4330" r="13299"/>
          <a:stretch>
            <a:fillRect/>
          </a:stretch>
        </p:blipFill>
        <p:spPr bwMode="auto">
          <a:xfrm>
            <a:off x="0" y="0"/>
            <a:ext cx="9144000" cy="6858000"/>
          </a:xfrm>
          <a:prstGeom prst="rect">
            <a:avLst/>
          </a:prstGeom>
          <a:noFill/>
        </p:spPr>
      </p:pic>
      <p:sp>
        <p:nvSpPr>
          <p:cNvPr id="3" name="2 - Ορθογώνιο"/>
          <p:cNvSpPr/>
          <p:nvPr/>
        </p:nvSpPr>
        <p:spPr>
          <a:xfrm>
            <a:off x="1187296" y="2722233"/>
            <a:ext cx="6769417"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EXTRATERRESTRIAL</a:t>
            </a:r>
          </a:p>
          <a:p>
            <a:pPr algn="ct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GTA</a:t>
            </a:r>
            <a:endParaRPr lang="el-GR"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135170" name="Picture 2" descr="http://www.amazing-animations.com/animations/space16.gif"/>
          <p:cNvPicPr>
            <a:picLocks noChangeAspect="1" noChangeArrowheads="1"/>
          </p:cNvPicPr>
          <p:nvPr/>
        </p:nvPicPr>
        <p:blipFill>
          <a:blip r:embed="rId3" cstate="print"/>
          <a:srcRect/>
          <a:stretch>
            <a:fillRect/>
          </a:stretch>
        </p:blipFill>
        <p:spPr bwMode="auto">
          <a:xfrm>
            <a:off x="4934140" y="344032"/>
            <a:ext cx="751438" cy="676294"/>
          </a:xfrm>
          <a:prstGeom prst="rect">
            <a:avLst/>
          </a:prstGeom>
          <a:noFill/>
        </p:spPr>
      </p:pic>
      <p:pic>
        <p:nvPicPr>
          <p:cNvPr id="135174" name="Picture 6" descr="http://a1star.com/images/overlay-stars.gif"/>
          <p:cNvPicPr>
            <a:picLocks noChangeAspect="1" noChangeArrowheads="1" noCrop="1"/>
          </p:cNvPicPr>
          <p:nvPr/>
        </p:nvPicPr>
        <p:blipFill>
          <a:blip r:embed="rId4" cstate="print"/>
          <a:srcRect/>
          <a:stretch>
            <a:fillRect/>
          </a:stretch>
        </p:blipFill>
        <p:spPr bwMode="auto">
          <a:xfrm>
            <a:off x="5611120" y="5193702"/>
            <a:ext cx="2270833" cy="1198045"/>
          </a:xfrm>
          <a:prstGeom prst="rect">
            <a:avLst/>
          </a:prstGeom>
          <a:noFill/>
        </p:spPr>
      </p:pic>
      <p:pic>
        <p:nvPicPr>
          <p:cNvPr id="8" name="Picture 6" descr="http://a1star.com/images/overlay-stars.gif"/>
          <p:cNvPicPr>
            <a:picLocks noChangeAspect="1" noChangeArrowheads="1" noCrop="1"/>
          </p:cNvPicPr>
          <p:nvPr/>
        </p:nvPicPr>
        <p:blipFill>
          <a:blip r:embed="rId4" cstate="print"/>
          <a:srcRect/>
          <a:stretch>
            <a:fillRect/>
          </a:stretch>
        </p:blipFill>
        <p:spPr bwMode="auto">
          <a:xfrm>
            <a:off x="1173414" y="4567504"/>
            <a:ext cx="1922872" cy="908333"/>
          </a:xfrm>
          <a:prstGeom prst="rect">
            <a:avLst/>
          </a:prstGeom>
          <a:noFill/>
        </p:spPr>
      </p:pic>
      <p:pic>
        <p:nvPicPr>
          <p:cNvPr id="9" name="Picture 6" descr="http://a1star.com/images/overlay-stars.gif"/>
          <p:cNvPicPr>
            <a:picLocks noChangeAspect="1" noChangeArrowheads="1" noCrop="1"/>
          </p:cNvPicPr>
          <p:nvPr/>
        </p:nvPicPr>
        <p:blipFill>
          <a:blip r:embed="rId4" cstate="print"/>
          <a:srcRect/>
          <a:stretch>
            <a:fillRect/>
          </a:stretch>
        </p:blipFill>
        <p:spPr bwMode="auto">
          <a:xfrm>
            <a:off x="6862527" y="267108"/>
            <a:ext cx="2031905" cy="1317248"/>
          </a:xfrm>
          <a:prstGeom prst="rect">
            <a:avLst/>
          </a:prstGeom>
          <a:noFill/>
        </p:spPr>
      </p:pic>
      <p:pic>
        <p:nvPicPr>
          <p:cNvPr id="10" name="Picture 6" descr="http://a1star.com/images/overlay-stars.gif"/>
          <p:cNvPicPr>
            <a:picLocks noChangeAspect="1" noChangeArrowheads="1" noCrop="1"/>
          </p:cNvPicPr>
          <p:nvPr/>
        </p:nvPicPr>
        <p:blipFill>
          <a:blip r:embed="rId4" cstate="print"/>
          <a:srcRect/>
          <a:stretch>
            <a:fillRect/>
          </a:stretch>
        </p:blipFill>
        <p:spPr bwMode="auto">
          <a:xfrm>
            <a:off x="195638" y="466284"/>
            <a:ext cx="1820487" cy="90833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458" name="Picture 2" descr="http://welcome-ural.ru/images/SUPPORT/chelyabinsk_meteor.jpg"/>
          <p:cNvPicPr>
            <a:picLocks noChangeAspect="1" noChangeArrowheads="1"/>
          </p:cNvPicPr>
          <p:nvPr/>
        </p:nvPicPr>
        <p:blipFill>
          <a:blip r:embed="rId2" cstate="print"/>
          <a:srcRect/>
          <a:stretch>
            <a:fillRect/>
          </a:stretch>
        </p:blipFill>
        <p:spPr bwMode="auto">
          <a:xfrm>
            <a:off x="4567320" y="1059161"/>
            <a:ext cx="4419600" cy="3238501"/>
          </a:xfrm>
          <a:prstGeom prst="rect">
            <a:avLst/>
          </a:prstGeom>
          <a:noFill/>
        </p:spPr>
      </p:pic>
      <p:sp>
        <p:nvSpPr>
          <p:cNvPr id="3" name="2 - Ορθογώνιο"/>
          <p:cNvSpPr/>
          <p:nvPr/>
        </p:nvSpPr>
        <p:spPr>
          <a:xfrm>
            <a:off x="188536" y="687594"/>
            <a:ext cx="4466591" cy="3785652"/>
          </a:xfrm>
          <a:prstGeom prst="rect">
            <a:avLst/>
          </a:prstGeom>
        </p:spPr>
        <p:txBody>
          <a:bodyPr wrap="square">
            <a:spAutoFit/>
          </a:bodyPr>
          <a:lstStyle/>
          <a:p>
            <a:r>
              <a:rPr lang="en-US" sz="1600" b="1" dirty="0" smtClean="0">
                <a:solidFill>
                  <a:srgbClr val="FF0000"/>
                </a:solidFill>
                <a:latin typeface="Arial Narrow" pitchFamily="34" charset="0"/>
              </a:rPr>
              <a:t>15 February 2013</a:t>
            </a:r>
          </a:p>
          <a:p>
            <a:r>
              <a:rPr lang="en-US" sz="1600" dirty="0" smtClean="0">
                <a:latin typeface="Arial Narrow"/>
              </a:rPr>
              <a:t>►</a:t>
            </a:r>
            <a:r>
              <a:rPr lang="en-US" sz="1600" dirty="0" smtClean="0">
                <a:latin typeface="Arial Narrow" pitchFamily="34" charset="0"/>
              </a:rPr>
              <a:t>Undetected (?) asteroid entered Earth's atmosphere</a:t>
            </a:r>
          </a:p>
          <a:p>
            <a:r>
              <a:rPr lang="en-US" sz="1600" dirty="0" smtClean="0">
                <a:latin typeface="Arial Narrow" pitchFamily="34" charset="0"/>
              </a:rPr>
              <a:t>     over Russia</a:t>
            </a:r>
          </a:p>
          <a:p>
            <a:r>
              <a:rPr lang="en-US" sz="1600" b="1" dirty="0" smtClean="0">
                <a:latin typeface="Arial Narrow" pitchFamily="34" charset="0"/>
              </a:rPr>
              <a:t>Size: </a:t>
            </a:r>
            <a:r>
              <a:rPr lang="en-US" sz="1600" dirty="0" smtClean="0">
                <a:latin typeface="Arial Narrow" pitchFamily="34" charset="0"/>
              </a:rPr>
              <a:t>17-20m</a:t>
            </a:r>
          </a:p>
          <a:p>
            <a:r>
              <a:rPr lang="en-US" sz="1600" b="1" dirty="0" smtClean="0">
                <a:latin typeface="Arial Narrow" pitchFamily="34" charset="0"/>
              </a:rPr>
              <a:t>Initial mass: </a:t>
            </a:r>
            <a:r>
              <a:rPr lang="en-US" sz="1600" dirty="0" smtClean="0">
                <a:latin typeface="Arial Narrow" pitchFamily="34" charset="0"/>
              </a:rPr>
              <a:t>~10,000T</a:t>
            </a:r>
          </a:p>
          <a:p>
            <a:r>
              <a:rPr lang="en-US" sz="1600" b="1" dirty="0" smtClean="0">
                <a:latin typeface="Arial Narrow" pitchFamily="34" charset="0"/>
              </a:rPr>
              <a:t>Speed: </a:t>
            </a:r>
            <a:r>
              <a:rPr lang="en-US" sz="1600" dirty="0" smtClean="0">
                <a:latin typeface="Arial Narrow" pitchFamily="34" charset="0"/>
              </a:rPr>
              <a:t>over 41,000 mph (X60 speed of sound)</a:t>
            </a:r>
          </a:p>
          <a:p>
            <a:r>
              <a:rPr lang="en-US" sz="1600" b="1" dirty="0" smtClean="0">
                <a:latin typeface="Arial Narrow" pitchFamily="34" charset="0"/>
              </a:rPr>
              <a:t>Chelyabinsk </a:t>
            </a:r>
            <a:r>
              <a:rPr lang="en-US" sz="1600" b="1" dirty="0" smtClean="0">
                <a:solidFill>
                  <a:srgbClr val="FF0000"/>
                </a:solidFill>
                <a:latin typeface="Arial Narrow" pitchFamily="34" charset="0"/>
              </a:rPr>
              <a:t>meteor</a:t>
            </a:r>
            <a:r>
              <a:rPr lang="en-US" sz="1600" dirty="0" smtClean="0">
                <a:solidFill>
                  <a:srgbClr val="FF0000"/>
                </a:solidFill>
                <a:latin typeface="Arial Narrow" pitchFamily="34" charset="0"/>
              </a:rPr>
              <a:t> exploded at 76,000 feet</a:t>
            </a:r>
          </a:p>
          <a:p>
            <a:r>
              <a:rPr lang="en-US" sz="1600" b="1" dirty="0" smtClean="0">
                <a:latin typeface="Arial Narrow" pitchFamily="34" charset="0"/>
              </a:rPr>
              <a:t>Energy released: </a:t>
            </a:r>
            <a:r>
              <a:rPr lang="en-US" sz="1600" dirty="0" smtClean="0">
                <a:latin typeface="Arial Narrow" pitchFamily="34" charset="0"/>
              </a:rPr>
              <a:t>~440 kilotons of TNT</a:t>
            </a:r>
          </a:p>
          <a:p>
            <a:r>
              <a:rPr lang="en-US" sz="1600" dirty="0" smtClean="0">
                <a:latin typeface="Arial Narrow" pitchFamily="34" charset="0"/>
              </a:rPr>
              <a:t>                                </a:t>
            </a:r>
            <a:r>
              <a:rPr lang="en-US" sz="1600" dirty="0" smtClean="0">
                <a:latin typeface="Arial Narrow" pitchFamily="34" charset="0"/>
                <a:sym typeface="Wingdings"/>
              </a:rPr>
              <a:t></a:t>
            </a:r>
            <a:r>
              <a:rPr lang="en-US" sz="1600" dirty="0" smtClean="0">
                <a:latin typeface="Arial Narrow" pitchFamily="34" charset="0"/>
              </a:rPr>
              <a:t>X20–30 Hiroshima bomb</a:t>
            </a:r>
          </a:p>
          <a:p>
            <a:endParaRPr lang="en-US" sz="1600" dirty="0" smtClean="0">
              <a:latin typeface="Arial Narrow" pitchFamily="34" charset="0"/>
            </a:endParaRPr>
          </a:p>
          <a:p>
            <a:r>
              <a:rPr lang="en-US" sz="1600" dirty="0" smtClean="0">
                <a:latin typeface="Arial Narrow" pitchFamily="34" charset="0"/>
              </a:rPr>
              <a:t>~1,500 people  (331 children) injured (broken windows)</a:t>
            </a:r>
          </a:p>
          <a:p>
            <a:r>
              <a:rPr lang="en-US" sz="1600" dirty="0" smtClean="0">
                <a:latin typeface="Arial Narrow" pitchFamily="34" charset="0"/>
              </a:rPr>
              <a:t>~ 7,200 buildings in six cities</a:t>
            </a:r>
          </a:p>
          <a:p>
            <a:r>
              <a:rPr lang="en-US" sz="1600" b="1" dirty="0" smtClean="0">
                <a:latin typeface="Arial Narrow" pitchFamily="34" charset="0"/>
              </a:rPr>
              <a:t>Area temperature: </a:t>
            </a:r>
            <a:r>
              <a:rPr lang="en-US" sz="1600" dirty="0" smtClean="0">
                <a:latin typeface="Arial Narrow" pitchFamily="34" charset="0"/>
              </a:rPr>
              <a:t>−15°C (5°F)</a:t>
            </a:r>
          </a:p>
          <a:p>
            <a:endParaRPr lang="en-US" sz="1600" b="1" dirty="0" smtClean="0">
              <a:latin typeface="Arial Narrow" pitchFamily="34" charset="0"/>
            </a:endParaRPr>
          </a:p>
          <a:p>
            <a:r>
              <a:rPr lang="en-US" sz="1600" b="1" dirty="0" smtClean="0">
                <a:solidFill>
                  <a:srgbClr val="FF0000"/>
                </a:solidFill>
                <a:latin typeface="Arial Narrow" pitchFamily="34" charset="0"/>
              </a:rPr>
              <a:t>Previous event: </a:t>
            </a:r>
            <a:r>
              <a:rPr lang="en-US" sz="1600" dirty="0" smtClean="0">
                <a:latin typeface="Arial Narrow" pitchFamily="34" charset="0"/>
              </a:rPr>
              <a:t>Tunguska meteor, Siberia forests (1908)</a:t>
            </a:r>
          </a:p>
        </p:txBody>
      </p:sp>
      <p:pic>
        <p:nvPicPr>
          <p:cNvPr id="4098" name="Picture 2" descr="https://encrypted-tbn3.gstatic.com/images?q=tbn:ANd9GcTU6u5qM6F74g0crPN-lr6o3inxPjd2i3dh7-u-6wYDMvdwpbphZQ"/>
          <p:cNvPicPr>
            <a:picLocks noChangeAspect="1" noChangeArrowheads="1"/>
          </p:cNvPicPr>
          <p:nvPr/>
        </p:nvPicPr>
        <p:blipFill>
          <a:blip r:embed="rId3" cstate="print"/>
          <a:srcRect/>
          <a:stretch>
            <a:fillRect/>
          </a:stretch>
        </p:blipFill>
        <p:spPr bwMode="auto">
          <a:xfrm>
            <a:off x="6189691" y="1113497"/>
            <a:ext cx="2756155" cy="1556197"/>
          </a:xfrm>
          <a:prstGeom prst="rect">
            <a:avLst/>
          </a:prstGeom>
          <a:noFill/>
        </p:spPr>
      </p:pic>
      <p:pic>
        <p:nvPicPr>
          <p:cNvPr id="4100" name="Picture 4" descr="http://rt.com/files/news/russia-meteor-meteorite-asteroid-chelyabinsk-291/viktor-receiving-treatment-followed.jpg"/>
          <p:cNvPicPr>
            <a:picLocks noChangeAspect="1" noChangeArrowheads="1"/>
          </p:cNvPicPr>
          <p:nvPr/>
        </p:nvPicPr>
        <p:blipFill>
          <a:blip r:embed="rId4" cstate="print"/>
          <a:srcRect/>
          <a:stretch>
            <a:fillRect/>
          </a:stretch>
        </p:blipFill>
        <p:spPr bwMode="auto">
          <a:xfrm>
            <a:off x="2969253" y="4905493"/>
            <a:ext cx="2078425" cy="1558819"/>
          </a:xfrm>
          <a:prstGeom prst="rect">
            <a:avLst/>
          </a:prstGeom>
          <a:noFill/>
        </p:spPr>
      </p:pic>
      <p:pic>
        <p:nvPicPr>
          <p:cNvPr id="4102" name="Picture 6" descr="http://news.xinhuanet.com/english/photo/2013-02/15/132170188_101n.jpg"/>
          <p:cNvPicPr>
            <a:picLocks noChangeAspect="1" noChangeArrowheads="1"/>
          </p:cNvPicPr>
          <p:nvPr/>
        </p:nvPicPr>
        <p:blipFill>
          <a:blip r:embed="rId5" cstate="print"/>
          <a:srcRect b="14205"/>
          <a:stretch>
            <a:fillRect/>
          </a:stretch>
        </p:blipFill>
        <p:spPr bwMode="auto">
          <a:xfrm>
            <a:off x="268697" y="4556023"/>
            <a:ext cx="2594783" cy="1547879"/>
          </a:xfrm>
          <a:prstGeom prst="rect">
            <a:avLst/>
          </a:prstGeom>
          <a:noFill/>
        </p:spPr>
      </p:pic>
      <p:pic>
        <p:nvPicPr>
          <p:cNvPr id="4104" name="Picture 8" descr="http://3.bp.blogspot.com/-RnLn5BNC0vo/UR5fVV0b4yI/AAAAAAAAC6E/2ebHvpiga7M/s400/broken+glass+RussianMeteor+rockbleeder.jpg"/>
          <p:cNvPicPr>
            <a:picLocks noChangeAspect="1" noChangeArrowheads="1"/>
          </p:cNvPicPr>
          <p:nvPr/>
        </p:nvPicPr>
        <p:blipFill>
          <a:blip r:embed="rId6" cstate="print"/>
          <a:srcRect/>
          <a:stretch>
            <a:fillRect/>
          </a:stretch>
        </p:blipFill>
        <p:spPr bwMode="auto">
          <a:xfrm>
            <a:off x="5180062" y="4459189"/>
            <a:ext cx="3810000" cy="2162176"/>
          </a:xfrm>
          <a:prstGeom prst="rect">
            <a:avLst/>
          </a:prstGeom>
          <a:noFill/>
        </p:spPr>
      </p:pic>
      <p:sp>
        <p:nvSpPr>
          <p:cNvPr id="8" name="7 - TextBox"/>
          <p:cNvSpPr txBox="1"/>
          <p:nvPr/>
        </p:nvSpPr>
        <p:spPr>
          <a:xfrm>
            <a:off x="198438" y="263569"/>
            <a:ext cx="1569917" cy="307777"/>
          </a:xfrm>
          <a:prstGeom prst="rect">
            <a:avLst/>
          </a:prstGeom>
          <a:noFill/>
        </p:spPr>
        <p:txBody>
          <a:bodyPr wrap="none" rtlCol="0">
            <a:spAutoFit/>
          </a:bodyPr>
          <a:lstStyle/>
          <a:p>
            <a:r>
              <a:rPr lang="en-US" sz="1400" dirty="0" smtClean="0">
                <a:solidFill>
                  <a:schemeClr val="bg1"/>
                </a:solidFill>
                <a:latin typeface="Arial Black" pitchFamily="34" charset="0"/>
              </a:rPr>
              <a:t>Meteor attack</a:t>
            </a:r>
            <a:endParaRPr lang="el-GR" sz="1400" dirty="0">
              <a:solidFill>
                <a:schemeClr val="bg1"/>
              </a:solidFill>
              <a:latin typeface="Arial Black" pitchFamily="34" charset="0"/>
            </a:endParaRPr>
          </a:p>
        </p:txBody>
      </p:sp>
      <p:pic>
        <p:nvPicPr>
          <p:cNvPr id="134148" name="Picture 4" descr="Animated comet moving tail"/>
          <p:cNvPicPr>
            <a:picLocks noChangeAspect="1" noChangeArrowheads="1" noCrop="1"/>
          </p:cNvPicPr>
          <p:nvPr/>
        </p:nvPicPr>
        <p:blipFill>
          <a:blip r:embed="rId7" cstate="print"/>
          <a:srcRect/>
          <a:stretch>
            <a:fillRect/>
          </a:stretch>
        </p:blipFill>
        <p:spPr bwMode="auto">
          <a:xfrm rot="771853" flipH="1">
            <a:off x="3396716" y="147096"/>
            <a:ext cx="1428750" cy="9525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 Ορθογώνιο"/>
          <p:cNvSpPr/>
          <p:nvPr/>
        </p:nvSpPr>
        <p:spPr>
          <a:xfrm>
            <a:off x="0" y="787652"/>
            <a:ext cx="3929204" cy="6052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1682" name="Picture 2" descr="http://i.dailymail.co.uk/i/pix/2013/08/13/article-2391291-1B45F3B5000005DC-589_634x515_popup.jpg"/>
          <p:cNvPicPr>
            <a:picLocks noChangeAspect="1" noChangeArrowheads="1"/>
          </p:cNvPicPr>
          <p:nvPr/>
        </p:nvPicPr>
        <p:blipFill>
          <a:blip r:embed="rId2" cstate="print"/>
          <a:srcRect t="10557" b="11061"/>
          <a:stretch>
            <a:fillRect/>
          </a:stretch>
        </p:blipFill>
        <p:spPr bwMode="auto">
          <a:xfrm>
            <a:off x="0" y="970960"/>
            <a:ext cx="9144000" cy="5772740"/>
          </a:xfrm>
          <a:prstGeom prst="rect">
            <a:avLst/>
          </a:prstGeom>
          <a:ln>
            <a:noFill/>
          </a:ln>
          <a:effectLst>
            <a:softEdge rad="112500"/>
          </a:effectLst>
        </p:spPr>
      </p:pic>
      <p:sp>
        <p:nvSpPr>
          <p:cNvPr id="3" name="2 - Ορθογώνιο"/>
          <p:cNvSpPr/>
          <p:nvPr/>
        </p:nvSpPr>
        <p:spPr>
          <a:xfrm>
            <a:off x="132076" y="5330591"/>
            <a:ext cx="4095892" cy="923330"/>
          </a:xfrm>
          <a:prstGeom prst="rect">
            <a:avLst/>
          </a:prstGeom>
        </p:spPr>
        <p:txBody>
          <a:bodyPr wrap="square">
            <a:spAutoFit/>
          </a:bodyPr>
          <a:lstStyle/>
          <a:p>
            <a:r>
              <a:rPr lang="en-US" sz="1200" dirty="0" smtClean="0">
                <a:solidFill>
                  <a:srgbClr val="00FFFF"/>
                </a:solidFill>
                <a:latin typeface="Arial Black" pitchFamily="34" charset="0"/>
              </a:rPr>
              <a:t>Known Potentially Hazardous Asteroids</a:t>
            </a:r>
          </a:p>
          <a:p>
            <a:r>
              <a:rPr lang="en-US" sz="1400" dirty="0" smtClean="0">
                <a:solidFill>
                  <a:schemeClr val="bg1"/>
                </a:solidFill>
                <a:latin typeface="Arial Narrow" pitchFamily="34" charset="0"/>
              </a:rPr>
              <a:t>Number	: over 1,400  (as of early 2013)</a:t>
            </a:r>
          </a:p>
          <a:p>
            <a:r>
              <a:rPr lang="en-US" sz="1400" dirty="0" smtClean="0">
                <a:solidFill>
                  <a:schemeClr val="bg1"/>
                </a:solidFill>
                <a:latin typeface="Arial Narrow" pitchFamily="34" charset="0"/>
              </a:rPr>
              <a:t>Size	: at least 460 feet / 140 meters</a:t>
            </a:r>
          </a:p>
          <a:p>
            <a:r>
              <a:rPr lang="en-US" sz="1400" dirty="0" smtClean="0">
                <a:solidFill>
                  <a:schemeClr val="bg1"/>
                </a:solidFill>
                <a:latin typeface="Arial Narrow" pitchFamily="34" charset="0"/>
              </a:rPr>
              <a:t>Orbit	: close to the Earth's orbit</a:t>
            </a:r>
            <a:endParaRPr lang="en-US" sz="1400" dirty="0">
              <a:solidFill>
                <a:schemeClr val="bg1"/>
              </a:solidFill>
              <a:latin typeface="Arial Narrow" pitchFamily="34" charset="0"/>
            </a:endParaRPr>
          </a:p>
        </p:txBody>
      </p:sp>
      <p:pic>
        <p:nvPicPr>
          <p:cNvPr id="71684" name="Picture 4" descr="http://www.huntlogo.com/wp-content/uploads/2011/08/NASA-Logo.png"/>
          <p:cNvPicPr>
            <a:picLocks noChangeAspect="1" noChangeArrowheads="1"/>
          </p:cNvPicPr>
          <p:nvPr/>
        </p:nvPicPr>
        <p:blipFill>
          <a:blip r:embed="rId3" cstate="print"/>
          <a:srcRect/>
          <a:stretch>
            <a:fillRect/>
          </a:stretch>
        </p:blipFill>
        <p:spPr bwMode="auto">
          <a:xfrm>
            <a:off x="257930" y="658093"/>
            <a:ext cx="1171195" cy="973857"/>
          </a:xfrm>
          <a:prstGeom prst="rect">
            <a:avLst/>
          </a:prstGeom>
          <a:noFill/>
        </p:spPr>
      </p:pic>
      <p:sp>
        <p:nvSpPr>
          <p:cNvPr id="5" name="4 - TextBox"/>
          <p:cNvSpPr txBox="1"/>
          <p:nvPr/>
        </p:nvSpPr>
        <p:spPr>
          <a:xfrm>
            <a:off x="1486172" y="764043"/>
            <a:ext cx="1059906" cy="307777"/>
          </a:xfrm>
          <a:prstGeom prst="rect">
            <a:avLst/>
          </a:prstGeom>
          <a:noFill/>
        </p:spPr>
        <p:txBody>
          <a:bodyPr wrap="none" rtlCol="0">
            <a:spAutoFit/>
          </a:bodyPr>
          <a:lstStyle/>
          <a:p>
            <a:r>
              <a:rPr lang="en-US" sz="1400" b="1" dirty="0" smtClean="0">
                <a:solidFill>
                  <a:srgbClr val="0000FF"/>
                </a:solidFill>
                <a:latin typeface="Arial Narrow" pitchFamily="34" charset="0"/>
              </a:rPr>
              <a:t>August 2013</a:t>
            </a:r>
            <a:endParaRPr lang="el-GR" sz="1400" b="1" dirty="0">
              <a:solidFill>
                <a:srgbClr val="0000FF"/>
              </a:solidFill>
              <a:latin typeface="Arial Narrow" pitchFamily="34" charset="0"/>
            </a:endParaRPr>
          </a:p>
        </p:txBody>
      </p:sp>
      <p:pic>
        <p:nvPicPr>
          <p:cNvPr id="71686" name="Picture 6" descr="http://www.iefimerida.gr/sites/default/files/a1_10.jpg"/>
          <p:cNvPicPr>
            <a:picLocks noChangeAspect="1" noChangeArrowheads="1"/>
          </p:cNvPicPr>
          <p:nvPr/>
        </p:nvPicPr>
        <p:blipFill>
          <a:blip r:embed="rId4" cstate="print"/>
          <a:srcRect/>
          <a:stretch>
            <a:fillRect/>
          </a:stretch>
        </p:blipFill>
        <p:spPr bwMode="auto">
          <a:xfrm>
            <a:off x="5383731" y="1262560"/>
            <a:ext cx="2222009" cy="1244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 name="6 - Ομάδα"/>
          <p:cNvGrpSpPr/>
          <p:nvPr/>
        </p:nvGrpSpPr>
        <p:grpSpPr>
          <a:xfrm>
            <a:off x="7802311" y="1240672"/>
            <a:ext cx="955207" cy="1659118"/>
            <a:chOff x="6143195" y="1704274"/>
            <a:chExt cx="955207" cy="1659118"/>
          </a:xfrm>
        </p:grpSpPr>
        <p:grpSp>
          <p:nvGrpSpPr>
            <p:cNvPr id="4" name="12 - Ομάδα"/>
            <p:cNvGrpSpPr/>
            <p:nvPr/>
          </p:nvGrpSpPr>
          <p:grpSpPr>
            <a:xfrm>
              <a:off x="6429099" y="1704274"/>
              <a:ext cx="669303" cy="1659118"/>
              <a:chOff x="2856321" y="884140"/>
              <a:chExt cx="669303" cy="1659118"/>
            </a:xfrm>
          </p:grpSpPr>
          <p:pic>
            <p:nvPicPr>
              <p:cNvPr id="10" name="Picture 2" descr="http://britrish.files.wordpress.com/2011/10/traffic_lights_3_states.png?w=604"/>
              <p:cNvPicPr>
                <a:picLocks noChangeAspect="1" noChangeArrowheads="1"/>
              </p:cNvPicPr>
              <p:nvPr/>
            </p:nvPicPr>
            <p:blipFill>
              <a:blip r:embed="rId5" cstate="print"/>
              <a:srcRect l="36031" t="4849" r="36943" b="25476"/>
              <a:stretch>
                <a:fillRect/>
              </a:stretch>
            </p:blipFill>
            <p:spPr bwMode="auto">
              <a:xfrm>
                <a:off x="2856321" y="884140"/>
                <a:ext cx="669303" cy="1659118"/>
              </a:xfrm>
              <a:prstGeom prst="rect">
                <a:avLst/>
              </a:prstGeom>
              <a:noFill/>
            </p:spPr>
          </p:pic>
          <p:sp>
            <p:nvSpPr>
              <p:cNvPr id="11" name="10 - Έλλειψη"/>
              <p:cNvSpPr/>
              <p:nvPr/>
            </p:nvSpPr>
            <p:spPr>
              <a:xfrm>
                <a:off x="3000865" y="1511428"/>
                <a:ext cx="377072" cy="39592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8 - TextBox"/>
            <p:cNvSpPr txBox="1"/>
            <p:nvPr/>
          </p:nvSpPr>
          <p:spPr>
            <a:xfrm rot="16200000">
              <a:off x="5582240" y="2348846"/>
              <a:ext cx="149124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effectLst>
                    <a:outerShdw blurRad="76200" dist="50800" dir="5400000" algn="tl" rotWithShape="0">
                      <a:srgbClr val="000000">
                        <a:alpha val="65000"/>
                      </a:srgbClr>
                    </a:outerShdw>
                  </a:effectLst>
                  <a:latin typeface="Arial Black" pitchFamily="34" charset="0"/>
                </a:rPr>
                <a:t>GUARDED</a:t>
              </a:r>
              <a:endParaRPr lang="el-GR" b="1" spc="50" dirty="0">
                <a:ln w="11430"/>
                <a:effectLst>
                  <a:outerShdw blurRad="76200" dist="50800" dir="5400000" algn="tl" rotWithShape="0">
                    <a:srgbClr val="000000">
                      <a:alpha val="65000"/>
                    </a:srgbClr>
                  </a:outerShdw>
                </a:effectLst>
                <a:latin typeface="Arial Black" pitchFamily="34" charset="0"/>
              </a:endParaRPr>
            </a:p>
          </p:txBody>
        </p:sp>
      </p:grpSp>
      <p:grpSp>
        <p:nvGrpSpPr>
          <p:cNvPr id="6" name="13 - Ομάδα"/>
          <p:cNvGrpSpPr/>
          <p:nvPr/>
        </p:nvGrpSpPr>
        <p:grpSpPr>
          <a:xfrm>
            <a:off x="267077" y="1631950"/>
            <a:ext cx="4974879" cy="3023276"/>
            <a:chOff x="267077" y="1631950"/>
            <a:chExt cx="4974879" cy="3023276"/>
          </a:xfrm>
        </p:grpSpPr>
        <p:sp>
          <p:nvSpPr>
            <p:cNvPr id="12" name="11 - Ορθογώνιο"/>
            <p:cNvSpPr/>
            <p:nvPr/>
          </p:nvSpPr>
          <p:spPr>
            <a:xfrm>
              <a:off x="267077" y="1631950"/>
              <a:ext cx="4974879" cy="1077218"/>
            </a:xfrm>
            <a:prstGeom prst="rect">
              <a:avLst/>
            </a:prstGeom>
          </p:spPr>
          <p:txBody>
            <a:bodyPr wrap="square">
              <a:spAutoFit/>
            </a:bodyPr>
            <a:lstStyle/>
            <a:p>
              <a:r>
                <a:rPr lang="en-US" sz="1600" b="1" dirty="0" smtClean="0">
                  <a:solidFill>
                    <a:srgbClr val="FFFF00"/>
                  </a:solidFill>
                  <a:latin typeface="Arial Narrow" pitchFamily="34" charset="0"/>
                </a:rPr>
                <a:t>99942 </a:t>
              </a:r>
              <a:r>
                <a:rPr lang="en-US" sz="1600" b="1" dirty="0" err="1" smtClean="0">
                  <a:solidFill>
                    <a:srgbClr val="FFFF00"/>
                  </a:solidFill>
                  <a:latin typeface="Arial Narrow" pitchFamily="34" charset="0"/>
                </a:rPr>
                <a:t>Apophis</a:t>
              </a:r>
              <a:endParaRPr lang="en-US" sz="1600" b="1" dirty="0" smtClean="0">
                <a:solidFill>
                  <a:srgbClr val="FFFF00"/>
                </a:solidFill>
                <a:latin typeface="Arial Narrow" pitchFamily="34" charset="0"/>
              </a:endParaRPr>
            </a:p>
            <a:p>
              <a:r>
                <a:rPr lang="en-US" sz="1600" b="1" dirty="0" smtClean="0">
                  <a:solidFill>
                    <a:srgbClr val="00FFFF"/>
                  </a:solidFill>
                  <a:latin typeface="Arial Narrow" pitchFamily="34" charset="0"/>
                </a:rPr>
                <a:t>2029</a:t>
              </a:r>
              <a:r>
                <a:rPr lang="en-US" sz="1600" dirty="0" smtClean="0">
                  <a:solidFill>
                    <a:schemeClr val="bg1"/>
                  </a:solidFill>
                  <a:latin typeface="Arial Narrow" pitchFamily="34" charset="0"/>
                </a:rPr>
                <a:t> close encounter with Earth</a:t>
              </a:r>
            </a:p>
            <a:p>
              <a:r>
                <a:rPr lang="en-US" sz="1600" dirty="0" smtClean="0">
                  <a:solidFill>
                    <a:schemeClr val="bg1"/>
                  </a:solidFill>
                  <a:latin typeface="Arial Narrow" pitchFamily="34" charset="0"/>
                </a:rPr>
                <a:t>IF passes through a </a:t>
              </a:r>
              <a:r>
                <a:rPr lang="en-US" sz="1600" u="sng" dirty="0" smtClean="0">
                  <a:solidFill>
                    <a:schemeClr val="bg1"/>
                  </a:solidFill>
                  <a:latin typeface="Arial Narrow" pitchFamily="34" charset="0"/>
                </a:rPr>
                <a:t>gravitational keyhole</a:t>
              </a:r>
              <a:r>
                <a:rPr lang="en-US" sz="1600" dirty="0" smtClean="0">
                  <a:solidFill>
                    <a:schemeClr val="bg1"/>
                  </a:solidFill>
                  <a:latin typeface="Arial Narrow" pitchFamily="34" charset="0"/>
                </a:rPr>
                <a:t> (800 m – ½ mile wide)</a:t>
              </a:r>
            </a:p>
            <a:p>
              <a:r>
                <a:rPr lang="en-US" sz="1600" u="sng" dirty="0" smtClean="0">
                  <a:solidFill>
                    <a:schemeClr val="bg1"/>
                  </a:solidFill>
                  <a:latin typeface="Arial Narrow" pitchFamily="34" charset="0"/>
                </a:rPr>
                <a:t>Future impact</a:t>
              </a:r>
              <a:r>
                <a:rPr lang="en-US" sz="1600" dirty="0" smtClean="0">
                  <a:solidFill>
                    <a:schemeClr val="bg1"/>
                  </a:solidFill>
                  <a:latin typeface="Arial Narrow" pitchFamily="34" charset="0"/>
                </a:rPr>
                <a:t> </a:t>
              </a:r>
              <a:r>
                <a:rPr lang="en-US" sz="1600" dirty="0" smtClean="0">
                  <a:solidFill>
                    <a:schemeClr val="bg1"/>
                  </a:solidFill>
                  <a:latin typeface="Arial Narrow"/>
                </a:rPr>
                <a:t>►</a:t>
              </a:r>
              <a:r>
                <a:rPr lang="en-US" sz="1600" dirty="0" smtClean="0">
                  <a:solidFill>
                    <a:schemeClr val="bg1"/>
                  </a:solidFill>
                  <a:latin typeface="Arial Narrow" pitchFamily="34" charset="0"/>
                </a:rPr>
                <a:t> April 13, </a:t>
              </a:r>
              <a:r>
                <a:rPr lang="en-US" sz="1600" b="1" dirty="0" smtClean="0">
                  <a:solidFill>
                    <a:srgbClr val="00FFFF"/>
                  </a:solidFill>
                  <a:latin typeface="Arial Narrow" pitchFamily="34" charset="0"/>
                </a:rPr>
                <a:t>2036</a:t>
              </a:r>
              <a:endParaRPr lang="el-GR" sz="1600" b="1" dirty="0">
                <a:solidFill>
                  <a:srgbClr val="00FFFF"/>
                </a:solidFill>
                <a:latin typeface="Arial Narrow" pitchFamily="34" charset="0"/>
              </a:endParaRPr>
            </a:p>
          </p:txBody>
        </p:sp>
        <p:pic>
          <p:nvPicPr>
            <p:cNvPr id="149506" name="Picture 2" descr="http://www.daviddarling.info/images/Apophis_orbit.gif"/>
            <p:cNvPicPr>
              <a:picLocks noChangeAspect="1" noChangeArrowheads="1"/>
            </p:cNvPicPr>
            <p:nvPr/>
          </p:nvPicPr>
          <p:blipFill>
            <a:blip r:embed="rId6" cstate="print"/>
            <a:srcRect l="42551" t="18399" r="5440"/>
            <a:stretch>
              <a:fillRect/>
            </a:stretch>
          </p:blipFill>
          <p:spPr bwMode="auto">
            <a:xfrm>
              <a:off x="325925" y="2743200"/>
              <a:ext cx="2100404" cy="1912026"/>
            </a:xfrm>
            <a:prstGeom prst="rect">
              <a:avLst/>
            </a:prstGeom>
            <a:noFill/>
          </p:spPr>
        </p:pic>
      </p:grpSp>
      <p:sp>
        <p:nvSpPr>
          <p:cNvPr id="15" name="14 - TextBox"/>
          <p:cNvSpPr txBox="1"/>
          <p:nvPr/>
        </p:nvSpPr>
        <p:spPr>
          <a:xfrm>
            <a:off x="198438" y="263569"/>
            <a:ext cx="1710661" cy="307777"/>
          </a:xfrm>
          <a:prstGeom prst="rect">
            <a:avLst/>
          </a:prstGeom>
          <a:noFill/>
        </p:spPr>
        <p:txBody>
          <a:bodyPr wrap="none" rtlCol="0">
            <a:spAutoFit/>
          </a:bodyPr>
          <a:lstStyle/>
          <a:p>
            <a:r>
              <a:rPr lang="en-US" sz="1400" dirty="0" smtClean="0">
                <a:solidFill>
                  <a:schemeClr val="bg1"/>
                </a:solidFill>
                <a:latin typeface="Arial Black" pitchFamily="34" charset="0"/>
              </a:rPr>
              <a:t>Asteroid attack</a:t>
            </a:r>
            <a:endParaRPr lang="el-GR" sz="1400" dirty="0">
              <a:solidFill>
                <a:schemeClr val="bg1"/>
              </a:solidFill>
              <a:latin typeface="Arial Black" pitchFamily="34" charset="0"/>
            </a:endParaRPr>
          </a:p>
        </p:txBody>
      </p:sp>
      <p:grpSp>
        <p:nvGrpSpPr>
          <p:cNvPr id="20" name="19 - Ομάδα"/>
          <p:cNvGrpSpPr/>
          <p:nvPr/>
        </p:nvGrpSpPr>
        <p:grpSpPr>
          <a:xfrm>
            <a:off x="4037847" y="4083113"/>
            <a:ext cx="4879816" cy="2408222"/>
            <a:chOff x="4037847" y="4083113"/>
            <a:chExt cx="4879816" cy="2408222"/>
          </a:xfrm>
        </p:grpSpPr>
        <p:pic>
          <p:nvPicPr>
            <p:cNvPr id="133123" name="Picture 3"/>
            <p:cNvPicPr>
              <a:picLocks noChangeAspect="1" noChangeArrowheads="1"/>
            </p:cNvPicPr>
            <p:nvPr/>
          </p:nvPicPr>
          <p:blipFill>
            <a:blip r:embed="rId7" cstate="print"/>
            <a:srcRect l="20952" t="15607" r="25842" b="44680"/>
            <a:stretch>
              <a:fillRect/>
            </a:stretch>
          </p:blipFill>
          <p:spPr bwMode="auto">
            <a:xfrm>
              <a:off x="4037847" y="4083113"/>
              <a:ext cx="4879816" cy="2408222"/>
            </a:xfrm>
            <a:prstGeom prst="rect">
              <a:avLst/>
            </a:prstGeom>
            <a:noFill/>
            <a:ln w="9525">
              <a:solidFill>
                <a:schemeClr val="tx2">
                  <a:lumMod val="40000"/>
                  <a:lumOff val="60000"/>
                </a:schemeClr>
              </a:solidFill>
              <a:miter lim="800000"/>
              <a:headEnd/>
              <a:tailEnd/>
            </a:ln>
          </p:spPr>
        </p:pic>
        <p:pic>
          <p:nvPicPr>
            <p:cNvPr id="19" name="Picture 3"/>
            <p:cNvPicPr>
              <a:picLocks noChangeAspect="1" noChangeArrowheads="1"/>
            </p:cNvPicPr>
            <p:nvPr/>
          </p:nvPicPr>
          <p:blipFill>
            <a:blip r:embed="rId7" cstate="print"/>
            <a:srcRect l="60651" t="61151" r="22713" b="20116"/>
            <a:stretch>
              <a:fillRect/>
            </a:stretch>
          </p:blipFill>
          <p:spPr bwMode="auto">
            <a:xfrm>
              <a:off x="6590923" y="5350601"/>
              <a:ext cx="1294646" cy="986828"/>
            </a:xfrm>
            <a:prstGeom prst="rect">
              <a:avLst/>
            </a:prstGeom>
            <a:noFill/>
            <a:ln w="9525">
              <a:solidFill>
                <a:schemeClr val="bg1"/>
              </a:solidFill>
              <a:miter lim="800000"/>
              <a:headEnd/>
              <a:tailEnd/>
            </a:ln>
          </p:spPr>
        </p:pic>
      </p:grpSp>
      <p:sp>
        <p:nvSpPr>
          <p:cNvPr id="22" name="21 - TextBox"/>
          <p:cNvSpPr txBox="1"/>
          <p:nvPr/>
        </p:nvSpPr>
        <p:spPr>
          <a:xfrm>
            <a:off x="8564574" y="4336619"/>
            <a:ext cx="367408" cy="1200329"/>
          </a:xfrm>
          <a:prstGeom prst="rect">
            <a:avLst/>
          </a:prstGeom>
          <a:noFill/>
        </p:spPr>
        <p:txBody>
          <a:bodyPr wrap="none" rtlCol="0">
            <a:spAutoFit/>
          </a:bodyPr>
          <a:lstStyle/>
          <a:p>
            <a:r>
              <a:rPr lang="en-US" sz="1200" b="1" dirty="0" smtClean="0">
                <a:solidFill>
                  <a:schemeClr val="tx2">
                    <a:lumMod val="40000"/>
                    <a:lumOff val="60000"/>
                  </a:schemeClr>
                </a:solidFill>
                <a:latin typeface="Arial Narrow" pitchFamily="34" charset="0"/>
              </a:rPr>
              <a:t>DE</a:t>
            </a:r>
          </a:p>
          <a:p>
            <a:r>
              <a:rPr lang="en-US" sz="1200" b="1" dirty="0" smtClean="0">
                <a:solidFill>
                  <a:schemeClr val="tx2">
                    <a:lumMod val="40000"/>
                    <a:lumOff val="60000"/>
                  </a:schemeClr>
                </a:solidFill>
                <a:latin typeface="Arial Narrow" pitchFamily="34" charset="0"/>
              </a:rPr>
              <a:t>FR</a:t>
            </a:r>
          </a:p>
          <a:p>
            <a:r>
              <a:rPr lang="en-US" sz="1200" b="1" dirty="0" smtClean="0">
                <a:solidFill>
                  <a:schemeClr val="tx2">
                    <a:lumMod val="40000"/>
                    <a:lumOff val="60000"/>
                  </a:schemeClr>
                </a:solidFill>
                <a:latin typeface="Arial Narrow" pitchFamily="34" charset="0"/>
              </a:rPr>
              <a:t>UK</a:t>
            </a:r>
          </a:p>
          <a:p>
            <a:r>
              <a:rPr lang="en-US" sz="1200" b="1" dirty="0" smtClean="0">
                <a:solidFill>
                  <a:schemeClr val="tx2">
                    <a:lumMod val="40000"/>
                    <a:lumOff val="60000"/>
                  </a:schemeClr>
                </a:solidFill>
                <a:latin typeface="Arial Narrow" pitchFamily="34" charset="0"/>
              </a:rPr>
              <a:t>US</a:t>
            </a:r>
          </a:p>
          <a:p>
            <a:r>
              <a:rPr lang="en-US" sz="1200" b="1" dirty="0" smtClean="0">
                <a:solidFill>
                  <a:schemeClr val="tx2">
                    <a:lumMod val="40000"/>
                    <a:lumOff val="60000"/>
                  </a:schemeClr>
                </a:solidFill>
                <a:latin typeface="Arial Narrow" pitchFamily="34" charset="0"/>
              </a:rPr>
              <a:t>ES</a:t>
            </a:r>
          </a:p>
          <a:p>
            <a:r>
              <a:rPr lang="en-US" sz="1200" b="1" dirty="0" smtClean="0">
                <a:solidFill>
                  <a:schemeClr val="tx2">
                    <a:lumMod val="40000"/>
                    <a:lumOff val="60000"/>
                  </a:schemeClr>
                </a:solidFill>
                <a:latin typeface="Arial Narrow" pitchFamily="34" charset="0"/>
              </a:rPr>
              <a:t>RU</a:t>
            </a:r>
            <a:endParaRPr lang="el-GR" sz="1200" b="1" dirty="0">
              <a:solidFill>
                <a:schemeClr val="tx2">
                  <a:lumMod val="40000"/>
                  <a:lumOff val="60000"/>
                </a:schemeClr>
              </a:solidFill>
              <a:latin typeface="Arial Narrow" pitchFamily="34" charset="0"/>
            </a:endParaRPr>
          </a:p>
        </p:txBody>
      </p:sp>
      <p:pic>
        <p:nvPicPr>
          <p:cNvPr id="23" name="22 - Εικόνα" descr="red-arrow-curved-upright.png"/>
          <p:cNvPicPr>
            <a:picLocks noChangeAspect="1"/>
          </p:cNvPicPr>
          <p:nvPr/>
        </p:nvPicPr>
        <p:blipFill>
          <a:blip r:embed="rId8" cstate="print"/>
          <a:stretch>
            <a:fillRect/>
          </a:stretch>
        </p:blipFill>
        <p:spPr>
          <a:xfrm rot="16200000" flipV="1">
            <a:off x="7525693" y="4852657"/>
            <a:ext cx="665994" cy="665994"/>
          </a:xfrm>
          <a:prstGeom prst="rect">
            <a:avLst/>
          </a:prstGeom>
        </p:spPr>
      </p:pic>
      <p:sp>
        <p:nvSpPr>
          <p:cNvPr id="24" name="23 - Ορθογώνιο"/>
          <p:cNvSpPr/>
          <p:nvPr/>
        </p:nvSpPr>
        <p:spPr>
          <a:xfrm>
            <a:off x="7704629" y="3950503"/>
            <a:ext cx="1132041" cy="246221"/>
          </a:xfrm>
          <a:prstGeom prst="rect">
            <a:avLst/>
          </a:prstGeom>
          <a:solidFill>
            <a:schemeClr val="tx1"/>
          </a:solidFill>
          <a:ln>
            <a:solidFill>
              <a:schemeClr val="tx2">
                <a:lumMod val="40000"/>
                <a:lumOff val="60000"/>
              </a:schemeClr>
            </a:solidFill>
          </a:ln>
        </p:spPr>
        <p:txBody>
          <a:bodyPr wrap="none">
            <a:spAutoFit/>
          </a:bodyPr>
          <a:lstStyle/>
          <a:p>
            <a:r>
              <a:rPr lang="en-US" sz="1000" b="1" dirty="0" smtClean="0">
                <a:solidFill>
                  <a:schemeClr val="tx2">
                    <a:lumMod val="40000"/>
                    <a:lumOff val="60000"/>
                  </a:schemeClr>
                </a:solidFill>
                <a:latin typeface="Arial Narrow" pitchFamily="34" charset="0"/>
              </a:rPr>
              <a:t>www.neoshield.net</a:t>
            </a:r>
            <a:endParaRPr lang="el-GR" sz="1000" b="1" dirty="0">
              <a:solidFill>
                <a:schemeClr val="tx2">
                  <a:lumMod val="40000"/>
                  <a:lumOff val="60000"/>
                </a:schemeClr>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out)">
                                      <p:cBhvr>
                                        <p:cTn id="12" dur="500"/>
                                        <p:tgtEl>
                                          <p:spTgt spid="20"/>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14885</TotalTime>
  <Words>2161</Words>
  <Application>Microsoft Office PowerPoint</Application>
  <PresentationFormat>Προβολή στην οθόνη (4:3)</PresentationFormat>
  <Paragraphs>520</Paragraphs>
  <Slides>58</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58</vt:i4>
      </vt:variant>
    </vt:vector>
  </HeadingPairs>
  <TitlesOfParts>
    <vt:vector size="59"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turbo_x</dc:creator>
  <cp:lastModifiedBy>turbo_x</cp:lastModifiedBy>
  <cp:revision>959</cp:revision>
  <dcterms:created xsi:type="dcterms:W3CDTF">2013-08-12T18:05:20Z</dcterms:created>
  <dcterms:modified xsi:type="dcterms:W3CDTF">2013-10-28T06:56:20Z</dcterms:modified>
</cp:coreProperties>
</file>