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256" r:id="rId2"/>
    <p:sldId id="263" r:id="rId3"/>
    <p:sldId id="257" r:id="rId4"/>
    <p:sldId id="262" r:id="rId5"/>
    <p:sldId id="312" r:id="rId6"/>
    <p:sldId id="335" r:id="rId7"/>
    <p:sldId id="336" r:id="rId8"/>
    <p:sldId id="259" r:id="rId9"/>
    <p:sldId id="261" r:id="rId10"/>
    <p:sldId id="273" r:id="rId11"/>
    <p:sldId id="276" r:id="rId12"/>
    <p:sldId id="278" r:id="rId13"/>
    <p:sldId id="279" r:id="rId14"/>
    <p:sldId id="280" r:id="rId15"/>
    <p:sldId id="283" r:id="rId16"/>
    <p:sldId id="331" r:id="rId17"/>
    <p:sldId id="332" r:id="rId18"/>
    <p:sldId id="333" r:id="rId19"/>
    <p:sldId id="334" r:id="rId20"/>
    <p:sldId id="330" r:id="rId21"/>
    <p:sldId id="285" r:id="rId22"/>
    <p:sldId id="297" r:id="rId23"/>
    <p:sldId id="298" r:id="rId24"/>
    <p:sldId id="287" r:id="rId25"/>
    <p:sldId id="267" r:id="rId26"/>
    <p:sldId id="327" r:id="rId27"/>
    <p:sldId id="289" r:id="rId28"/>
    <p:sldId id="292" r:id="rId29"/>
    <p:sldId id="291" r:id="rId30"/>
    <p:sldId id="296" r:id="rId31"/>
    <p:sldId id="306" r:id="rId32"/>
    <p:sldId id="319" r:id="rId33"/>
    <p:sldId id="302" r:id="rId34"/>
    <p:sldId id="303" r:id="rId35"/>
    <p:sldId id="304" r:id="rId36"/>
    <p:sldId id="305" r:id="rId37"/>
    <p:sldId id="326" r:id="rId38"/>
    <p:sldId id="328" r:id="rId39"/>
    <p:sldId id="329" r:id="rId40"/>
    <p:sldId id="295" r:id="rId41"/>
    <p:sldId id="258" r:id="rId42"/>
    <p:sldId id="265" r:id="rId43"/>
    <p:sldId id="264" r:id="rId4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B40092"/>
    <a:srgbClr val="CC9900"/>
    <a:srgbClr val="CC6600"/>
    <a:srgbClr val="8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914" autoAdjust="0"/>
  </p:normalViewPr>
  <p:slideViewPr>
    <p:cSldViewPr showGuides="1">
      <p:cViewPr varScale="1">
        <p:scale>
          <a:sx n="106" d="100"/>
          <a:sy n="106" d="100"/>
        </p:scale>
        <p:origin x="-1044" y="-84"/>
      </p:cViewPr>
      <p:guideLst>
        <p:guide orient="horz" pos="360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84"/>
    </p:cViewPr>
  </p:sorter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D50E1-7276-4193-8682-664DC9E078B0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EB9E26-E866-41D9-8DE0-9CEFC1369EF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F2D438E9-7F9A-4CE7-AF1E-65CDEEE682A3}" type="slidenum">
              <a:rPr lang="el-GR"/>
              <a:pPr/>
              <a:t>35</a:t>
            </a:fld>
            <a:endParaRPr 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http://www.nature.com/srep/2013/130717/srep00810/full/srep00810.html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EB9E26-E866-41D9-8DE0-9CEFC1369EF2}" type="slidenum">
              <a:rPr lang="el-GR" smtClean="0"/>
              <a:pPr/>
              <a:t>37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Τίτλος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7" name="16 - Υπότιτλος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30" name="29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19" name="18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- Ψαλίδισμα και στρογγύλεμα μίας γωνίας του ορθογωνίου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 τρίγωνο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10" name="9 - Ελεύθερη σχεδίαση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10 - Ελεύθερη σχεδίαση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Ελεύθερη σχεδίαση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7 - Ελεύθερη σχεδίαση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8 - Θέση τίτλου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0" name="29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AD03D1C-18C2-47B4-BDE9-840216DFB4D7}" type="datetimeFigureOut">
              <a:rPr lang="el-GR" smtClean="0"/>
              <a:pPr/>
              <a:t>30/4/2014</a:t>
            </a:fld>
            <a:endParaRPr lang="el-GR"/>
          </a:p>
        </p:txBody>
      </p:sp>
      <p:sp>
        <p:nvSpPr>
          <p:cNvPr id="22" name="21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18" name="17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6FDBB8B-85F7-4B9D-8FD7-6A83164822D4}" type="slidenum">
              <a:rPr lang="el-GR" smtClean="0"/>
              <a:pPr/>
              <a:t>‹#›</a:t>
            </a:fld>
            <a:endParaRPr lang="el-GR"/>
          </a:p>
        </p:txBody>
      </p:sp>
      <p:grpSp>
        <p:nvGrpSpPr>
          <p:cNvPr id="2" name="1 - Ομάδα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11 - Ελεύθερη σχεδίαση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12 - Ελεύθερη σχεδίαση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gif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gif"/><Relationship Id="rId4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gif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gif"/><Relationship Id="rId4" Type="http://schemas.openxmlformats.org/officeDocument/2006/relationships/image" Target="../media/image8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5.jpeg"/><Relationship Id="rId7" Type="http://schemas.openxmlformats.org/officeDocument/2006/relationships/image" Target="../media/image97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96.jpeg"/><Relationship Id="rId9" Type="http://schemas.openxmlformats.org/officeDocument/2006/relationships/image" Target="../media/image9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gif"/><Relationship Id="rId3" Type="http://schemas.openxmlformats.org/officeDocument/2006/relationships/image" Target="../media/image107.pn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gi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11.png"/><Relationship Id="rId4" Type="http://schemas.openxmlformats.org/officeDocument/2006/relationships/image" Target="../media/image12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gif"/><Relationship Id="rId3" Type="http://schemas.openxmlformats.org/officeDocument/2006/relationships/image" Target="../media/image130.jpeg"/><Relationship Id="rId7" Type="http://schemas.openxmlformats.org/officeDocument/2006/relationships/image" Target="../media/image134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gif"/><Relationship Id="rId4" Type="http://schemas.openxmlformats.org/officeDocument/2006/relationships/image" Target="../media/image13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11" Type="http://schemas.openxmlformats.org/officeDocument/2006/relationships/image" Target="../media/image145.jpeg"/><Relationship Id="rId5" Type="http://schemas.openxmlformats.org/officeDocument/2006/relationships/image" Target="../media/image139.png"/><Relationship Id="rId10" Type="http://schemas.openxmlformats.org/officeDocument/2006/relationships/image" Target="../media/image144.jpeg"/><Relationship Id="rId4" Type="http://schemas.openxmlformats.org/officeDocument/2006/relationships/image" Target="../media/image138.jpeg"/><Relationship Id="rId9" Type="http://schemas.openxmlformats.org/officeDocument/2006/relationships/image" Target="../media/image1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png"/><Relationship Id="rId11" Type="http://schemas.openxmlformats.org/officeDocument/2006/relationships/image" Target="../media/image28.png"/><Relationship Id="rId5" Type="http://schemas.openxmlformats.org/officeDocument/2006/relationships/image" Target="../media/image149.jpeg"/><Relationship Id="rId10" Type="http://schemas.openxmlformats.org/officeDocument/2006/relationships/image" Target="../media/image27.png"/><Relationship Id="rId4" Type="http://schemas.openxmlformats.org/officeDocument/2006/relationships/image" Target="../media/image148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5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157.jpeg"/><Relationship Id="rId7" Type="http://schemas.openxmlformats.org/officeDocument/2006/relationships/image" Target="../media/image28.pn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.png"/><Relationship Id="rId4" Type="http://schemas.openxmlformats.org/officeDocument/2006/relationships/image" Target="../media/image1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gif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jpeg"/><Relationship Id="rId3" Type="http://schemas.openxmlformats.org/officeDocument/2006/relationships/image" Target="../media/image170.png"/><Relationship Id="rId7" Type="http://schemas.openxmlformats.org/officeDocument/2006/relationships/image" Target="../media/image174.jpe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jpeg"/><Relationship Id="rId11" Type="http://schemas.openxmlformats.org/officeDocument/2006/relationships/image" Target="../media/image28.png"/><Relationship Id="rId5" Type="http://schemas.openxmlformats.org/officeDocument/2006/relationships/image" Target="../media/image172.jpeg"/><Relationship Id="rId10" Type="http://schemas.openxmlformats.org/officeDocument/2006/relationships/image" Target="../media/image27.png"/><Relationship Id="rId4" Type="http://schemas.openxmlformats.org/officeDocument/2006/relationships/image" Target="../media/image171.jpe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png"/><Relationship Id="rId11" Type="http://schemas.openxmlformats.org/officeDocument/2006/relationships/image" Target="../media/image181.png"/><Relationship Id="rId5" Type="http://schemas.openxmlformats.org/officeDocument/2006/relationships/image" Target="../media/image178.gif"/><Relationship Id="rId10" Type="http://schemas.openxmlformats.org/officeDocument/2006/relationships/image" Target="../media/image28.png"/><Relationship Id="rId4" Type="http://schemas.openxmlformats.org/officeDocument/2006/relationships/image" Target="../media/image177.jpeg"/><Relationship Id="rId9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4.png"/><Relationship Id="rId4" Type="http://schemas.openxmlformats.org/officeDocument/2006/relationships/image" Target="../media/image112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5" Type="http://schemas.openxmlformats.org/officeDocument/2006/relationships/image" Target="../media/image187.gif"/><Relationship Id="rId4" Type="http://schemas.openxmlformats.org/officeDocument/2006/relationships/image" Target="../media/image18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3" Type="http://schemas.openxmlformats.org/officeDocument/2006/relationships/image" Target="../media/image190.png"/><Relationship Id="rId7" Type="http://schemas.openxmlformats.org/officeDocument/2006/relationships/image" Target="../media/image192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gif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gif"/><Relationship Id="rId5" Type="http://schemas.openxmlformats.org/officeDocument/2006/relationships/image" Target="../media/image193.jpeg"/><Relationship Id="rId4" Type="http://schemas.openxmlformats.org/officeDocument/2006/relationships/image" Target="../media/image3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8.jpeg"/><Relationship Id="rId7" Type="http://schemas.openxmlformats.org/officeDocument/2006/relationships/image" Target="../media/image201.pn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27.png"/><Relationship Id="rId10" Type="http://schemas.openxmlformats.org/officeDocument/2006/relationships/image" Target="../media/image204.png"/><Relationship Id="rId4" Type="http://schemas.openxmlformats.org/officeDocument/2006/relationships/image" Target="../media/image199.png"/><Relationship Id="rId9" Type="http://schemas.openxmlformats.org/officeDocument/2006/relationships/image" Target="../media/image20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gif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9.gif"/><Relationship Id="rId5" Type="http://schemas.openxmlformats.org/officeDocument/2006/relationships/image" Target="../media/image208.gif"/><Relationship Id="rId4" Type="http://schemas.openxmlformats.org/officeDocument/2006/relationships/image" Target="../media/image20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- Ορθογώνιο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14 - Εικόνα" descr="Symbols.PNG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</a:blip>
          <a:stretch>
            <a:fillRect/>
          </a:stretch>
        </p:blipFill>
        <p:spPr>
          <a:xfrm>
            <a:off x="3994793" y="2078850"/>
            <a:ext cx="1154413" cy="3293985"/>
          </a:xfrm>
          <a:prstGeom prst="rect">
            <a:avLst/>
          </a:prstGeom>
        </p:spPr>
      </p:pic>
      <p:sp>
        <p:nvSpPr>
          <p:cNvPr id="13" name="12 - Ελεύθερη σχεδίαση"/>
          <p:cNvSpPr/>
          <p:nvPr/>
        </p:nvSpPr>
        <p:spPr>
          <a:xfrm>
            <a:off x="4996206" y="4812288"/>
            <a:ext cx="4308050" cy="2116583"/>
          </a:xfrm>
          <a:custGeom>
            <a:avLst/>
            <a:gdLst>
              <a:gd name="connsiteX0" fmla="*/ 895547 w 4308050"/>
              <a:gd name="connsiteY0" fmla="*/ 297040 h 2116583"/>
              <a:gd name="connsiteX1" fmla="*/ 829559 w 4308050"/>
              <a:gd name="connsiteY1" fmla="*/ 287613 h 2116583"/>
              <a:gd name="connsiteX2" fmla="*/ 801279 w 4308050"/>
              <a:gd name="connsiteY2" fmla="*/ 278186 h 2116583"/>
              <a:gd name="connsiteX3" fmla="*/ 707010 w 4308050"/>
              <a:gd name="connsiteY3" fmla="*/ 259333 h 2116583"/>
              <a:gd name="connsiteX4" fmla="*/ 622169 w 4308050"/>
              <a:gd name="connsiteY4" fmla="*/ 297040 h 2116583"/>
              <a:gd name="connsiteX5" fmla="*/ 603316 w 4308050"/>
              <a:gd name="connsiteY5" fmla="*/ 353601 h 2116583"/>
              <a:gd name="connsiteX6" fmla="*/ 593889 w 4308050"/>
              <a:gd name="connsiteY6" fmla="*/ 381881 h 2116583"/>
              <a:gd name="connsiteX7" fmla="*/ 584462 w 4308050"/>
              <a:gd name="connsiteY7" fmla="*/ 466722 h 2116583"/>
              <a:gd name="connsiteX8" fmla="*/ 556182 w 4308050"/>
              <a:gd name="connsiteY8" fmla="*/ 476149 h 2116583"/>
              <a:gd name="connsiteX9" fmla="*/ 499621 w 4308050"/>
              <a:gd name="connsiteY9" fmla="*/ 485576 h 2116583"/>
              <a:gd name="connsiteX10" fmla="*/ 452487 w 4308050"/>
              <a:gd name="connsiteY10" fmla="*/ 495003 h 2116583"/>
              <a:gd name="connsiteX11" fmla="*/ 424206 w 4308050"/>
              <a:gd name="connsiteY11" fmla="*/ 617551 h 2116583"/>
              <a:gd name="connsiteX12" fmla="*/ 395926 w 4308050"/>
              <a:gd name="connsiteY12" fmla="*/ 645832 h 2116583"/>
              <a:gd name="connsiteX13" fmla="*/ 339365 w 4308050"/>
              <a:gd name="connsiteY13" fmla="*/ 664685 h 2116583"/>
              <a:gd name="connsiteX14" fmla="*/ 329938 w 4308050"/>
              <a:gd name="connsiteY14" fmla="*/ 768380 h 2116583"/>
              <a:gd name="connsiteX15" fmla="*/ 273378 w 4308050"/>
              <a:gd name="connsiteY15" fmla="*/ 806087 h 2116583"/>
              <a:gd name="connsiteX16" fmla="*/ 245097 w 4308050"/>
              <a:gd name="connsiteY16" fmla="*/ 824941 h 2116583"/>
              <a:gd name="connsiteX17" fmla="*/ 216817 w 4308050"/>
              <a:gd name="connsiteY17" fmla="*/ 834368 h 2116583"/>
              <a:gd name="connsiteX18" fmla="*/ 188536 w 4308050"/>
              <a:gd name="connsiteY18" fmla="*/ 853221 h 2116583"/>
              <a:gd name="connsiteX19" fmla="*/ 122549 w 4308050"/>
              <a:gd name="connsiteY19" fmla="*/ 872075 h 2116583"/>
              <a:gd name="connsiteX20" fmla="*/ 65988 w 4308050"/>
              <a:gd name="connsiteY20" fmla="*/ 909782 h 2116583"/>
              <a:gd name="connsiteX21" fmla="*/ 75415 w 4308050"/>
              <a:gd name="connsiteY21" fmla="*/ 938063 h 2116583"/>
              <a:gd name="connsiteX22" fmla="*/ 169683 w 4308050"/>
              <a:gd name="connsiteY22" fmla="*/ 1013477 h 2116583"/>
              <a:gd name="connsiteX23" fmla="*/ 226243 w 4308050"/>
              <a:gd name="connsiteY23" fmla="*/ 1032331 h 2116583"/>
              <a:gd name="connsiteX24" fmla="*/ 254524 w 4308050"/>
              <a:gd name="connsiteY24" fmla="*/ 1041757 h 2116583"/>
              <a:gd name="connsiteX25" fmla="*/ 282804 w 4308050"/>
              <a:gd name="connsiteY25" fmla="*/ 1060611 h 2116583"/>
              <a:gd name="connsiteX26" fmla="*/ 235670 w 4308050"/>
              <a:gd name="connsiteY26" fmla="*/ 1098318 h 2116583"/>
              <a:gd name="connsiteX27" fmla="*/ 179109 w 4308050"/>
              <a:gd name="connsiteY27" fmla="*/ 1126599 h 2116583"/>
              <a:gd name="connsiteX28" fmla="*/ 150829 w 4308050"/>
              <a:gd name="connsiteY28" fmla="*/ 1145452 h 2116583"/>
              <a:gd name="connsiteX29" fmla="*/ 122549 w 4308050"/>
              <a:gd name="connsiteY29" fmla="*/ 1154879 h 2116583"/>
              <a:gd name="connsiteX30" fmla="*/ 65988 w 4308050"/>
              <a:gd name="connsiteY30" fmla="*/ 1202013 h 2116583"/>
              <a:gd name="connsiteX31" fmla="*/ 28281 w 4308050"/>
              <a:gd name="connsiteY31" fmla="*/ 1258574 h 2116583"/>
              <a:gd name="connsiteX32" fmla="*/ 9427 w 4308050"/>
              <a:gd name="connsiteY32" fmla="*/ 1286854 h 2116583"/>
              <a:gd name="connsiteX33" fmla="*/ 0 w 4308050"/>
              <a:gd name="connsiteY33" fmla="*/ 1315135 h 2116583"/>
              <a:gd name="connsiteX34" fmla="*/ 28281 w 4308050"/>
              <a:gd name="connsiteY34" fmla="*/ 1371696 h 2116583"/>
              <a:gd name="connsiteX35" fmla="*/ 56561 w 4308050"/>
              <a:gd name="connsiteY35" fmla="*/ 1390549 h 2116583"/>
              <a:gd name="connsiteX36" fmla="*/ 84841 w 4308050"/>
              <a:gd name="connsiteY36" fmla="*/ 1418830 h 2116583"/>
              <a:gd name="connsiteX37" fmla="*/ 150829 w 4308050"/>
              <a:gd name="connsiteY37" fmla="*/ 1447110 h 2116583"/>
              <a:gd name="connsiteX38" fmla="*/ 395926 w 4308050"/>
              <a:gd name="connsiteY38" fmla="*/ 1465964 h 2116583"/>
              <a:gd name="connsiteX39" fmla="*/ 348792 w 4308050"/>
              <a:gd name="connsiteY39" fmla="*/ 1522524 h 2116583"/>
              <a:gd name="connsiteX40" fmla="*/ 282804 w 4308050"/>
              <a:gd name="connsiteY40" fmla="*/ 1550805 h 2116583"/>
              <a:gd name="connsiteX41" fmla="*/ 254524 w 4308050"/>
              <a:gd name="connsiteY41" fmla="*/ 1569658 h 2116583"/>
              <a:gd name="connsiteX42" fmla="*/ 245097 w 4308050"/>
              <a:gd name="connsiteY42" fmla="*/ 1597939 h 2116583"/>
              <a:gd name="connsiteX43" fmla="*/ 282804 w 4308050"/>
              <a:gd name="connsiteY43" fmla="*/ 1692207 h 2116583"/>
              <a:gd name="connsiteX44" fmla="*/ 311085 w 4308050"/>
              <a:gd name="connsiteY44" fmla="*/ 1701634 h 2116583"/>
              <a:gd name="connsiteX45" fmla="*/ 367646 w 4308050"/>
              <a:gd name="connsiteY45" fmla="*/ 1739341 h 2116583"/>
              <a:gd name="connsiteX46" fmla="*/ 678730 w 4308050"/>
              <a:gd name="connsiteY46" fmla="*/ 1711060 h 2116583"/>
              <a:gd name="connsiteX47" fmla="*/ 707010 w 4308050"/>
              <a:gd name="connsiteY47" fmla="*/ 1682780 h 2116583"/>
              <a:gd name="connsiteX48" fmla="*/ 716437 w 4308050"/>
              <a:gd name="connsiteY48" fmla="*/ 1654500 h 2116583"/>
              <a:gd name="connsiteX49" fmla="*/ 895547 w 4308050"/>
              <a:gd name="connsiteY49" fmla="*/ 1645073 h 2116583"/>
              <a:gd name="connsiteX50" fmla="*/ 923827 w 4308050"/>
              <a:gd name="connsiteY50" fmla="*/ 1654500 h 2116583"/>
              <a:gd name="connsiteX51" fmla="*/ 1018095 w 4308050"/>
              <a:gd name="connsiteY51" fmla="*/ 1682780 h 2116583"/>
              <a:gd name="connsiteX52" fmla="*/ 1093509 w 4308050"/>
              <a:gd name="connsiteY52" fmla="*/ 1739341 h 2116583"/>
              <a:gd name="connsiteX53" fmla="*/ 1159497 w 4308050"/>
              <a:gd name="connsiteY53" fmla="*/ 1758194 h 2116583"/>
              <a:gd name="connsiteX54" fmla="*/ 1216058 w 4308050"/>
              <a:gd name="connsiteY54" fmla="*/ 1777048 h 2116583"/>
              <a:gd name="connsiteX55" fmla="*/ 1244338 w 4308050"/>
              <a:gd name="connsiteY55" fmla="*/ 1767621 h 2116583"/>
              <a:gd name="connsiteX56" fmla="*/ 1291472 w 4308050"/>
              <a:gd name="connsiteY56" fmla="*/ 1711060 h 2116583"/>
              <a:gd name="connsiteX57" fmla="*/ 1319753 w 4308050"/>
              <a:gd name="connsiteY57" fmla="*/ 1692207 h 2116583"/>
              <a:gd name="connsiteX58" fmla="*/ 1376314 w 4308050"/>
              <a:gd name="connsiteY58" fmla="*/ 1673353 h 2116583"/>
              <a:gd name="connsiteX59" fmla="*/ 1480008 w 4308050"/>
              <a:gd name="connsiteY59" fmla="*/ 1682780 h 2116583"/>
              <a:gd name="connsiteX60" fmla="*/ 1536569 w 4308050"/>
              <a:gd name="connsiteY60" fmla="*/ 1720487 h 2116583"/>
              <a:gd name="connsiteX61" fmla="*/ 1555423 w 4308050"/>
              <a:gd name="connsiteY61" fmla="*/ 1748768 h 2116583"/>
              <a:gd name="connsiteX62" fmla="*/ 1611984 w 4308050"/>
              <a:gd name="connsiteY62" fmla="*/ 1795902 h 2116583"/>
              <a:gd name="connsiteX63" fmla="*/ 1668545 w 4308050"/>
              <a:gd name="connsiteY63" fmla="*/ 1814755 h 2116583"/>
              <a:gd name="connsiteX64" fmla="*/ 1696825 w 4308050"/>
              <a:gd name="connsiteY64" fmla="*/ 1824182 h 2116583"/>
              <a:gd name="connsiteX65" fmla="*/ 1753386 w 4308050"/>
              <a:gd name="connsiteY65" fmla="*/ 1861889 h 2116583"/>
              <a:gd name="connsiteX66" fmla="*/ 1781666 w 4308050"/>
              <a:gd name="connsiteY66" fmla="*/ 1871316 h 2116583"/>
              <a:gd name="connsiteX67" fmla="*/ 1847654 w 4308050"/>
              <a:gd name="connsiteY67" fmla="*/ 1899597 h 2116583"/>
              <a:gd name="connsiteX68" fmla="*/ 1932495 w 4308050"/>
              <a:gd name="connsiteY68" fmla="*/ 1946731 h 2116583"/>
              <a:gd name="connsiteX69" fmla="*/ 2149312 w 4308050"/>
              <a:gd name="connsiteY69" fmla="*/ 1937304 h 2116583"/>
              <a:gd name="connsiteX70" fmla="*/ 2243580 w 4308050"/>
              <a:gd name="connsiteY70" fmla="*/ 1937304 h 2116583"/>
              <a:gd name="connsiteX71" fmla="*/ 2300140 w 4308050"/>
              <a:gd name="connsiteY71" fmla="*/ 1975011 h 2116583"/>
              <a:gd name="connsiteX72" fmla="*/ 2328421 w 4308050"/>
              <a:gd name="connsiteY72" fmla="*/ 1993865 h 2116583"/>
              <a:gd name="connsiteX73" fmla="*/ 2384982 w 4308050"/>
              <a:gd name="connsiteY73" fmla="*/ 2012718 h 2116583"/>
              <a:gd name="connsiteX74" fmla="*/ 2413262 w 4308050"/>
              <a:gd name="connsiteY74" fmla="*/ 2022145 h 2116583"/>
              <a:gd name="connsiteX75" fmla="*/ 2545237 w 4308050"/>
              <a:gd name="connsiteY75" fmla="*/ 2031572 h 2116583"/>
              <a:gd name="connsiteX76" fmla="*/ 2582945 w 4308050"/>
              <a:gd name="connsiteY76" fmla="*/ 2040999 h 2116583"/>
              <a:gd name="connsiteX77" fmla="*/ 2639505 w 4308050"/>
              <a:gd name="connsiteY77" fmla="*/ 2069279 h 2116583"/>
              <a:gd name="connsiteX78" fmla="*/ 2677213 w 4308050"/>
              <a:gd name="connsiteY78" fmla="*/ 2078706 h 2116583"/>
              <a:gd name="connsiteX79" fmla="*/ 2705493 w 4308050"/>
              <a:gd name="connsiteY79" fmla="*/ 2088133 h 2116583"/>
              <a:gd name="connsiteX80" fmla="*/ 2799761 w 4308050"/>
              <a:gd name="connsiteY80" fmla="*/ 2097559 h 2116583"/>
              <a:gd name="connsiteX81" fmla="*/ 2922309 w 4308050"/>
              <a:gd name="connsiteY81" fmla="*/ 2097559 h 2116583"/>
              <a:gd name="connsiteX82" fmla="*/ 2978870 w 4308050"/>
              <a:gd name="connsiteY82" fmla="*/ 2059852 h 2116583"/>
              <a:gd name="connsiteX83" fmla="*/ 3054285 w 4308050"/>
              <a:gd name="connsiteY83" fmla="*/ 2069279 h 2116583"/>
              <a:gd name="connsiteX84" fmla="*/ 3082565 w 4308050"/>
              <a:gd name="connsiteY84" fmla="*/ 2078706 h 2116583"/>
              <a:gd name="connsiteX85" fmla="*/ 3157980 w 4308050"/>
              <a:gd name="connsiteY85" fmla="*/ 2069279 h 2116583"/>
              <a:gd name="connsiteX86" fmla="*/ 3186260 w 4308050"/>
              <a:gd name="connsiteY86" fmla="*/ 2059852 h 2116583"/>
              <a:gd name="connsiteX87" fmla="*/ 3242821 w 4308050"/>
              <a:gd name="connsiteY87" fmla="*/ 2012718 h 2116583"/>
              <a:gd name="connsiteX88" fmla="*/ 3261674 w 4308050"/>
              <a:gd name="connsiteY88" fmla="*/ 1956157 h 2116583"/>
              <a:gd name="connsiteX89" fmla="*/ 3271101 w 4308050"/>
              <a:gd name="connsiteY89" fmla="*/ 1927877 h 2116583"/>
              <a:gd name="connsiteX90" fmla="*/ 3289955 w 4308050"/>
              <a:gd name="connsiteY90" fmla="*/ 1899597 h 2116583"/>
              <a:gd name="connsiteX91" fmla="*/ 3299382 w 4308050"/>
              <a:gd name="connsiteY91" fmla="*/ 1871316 h 2116583"/>
              <a:gd name="connsiteX92" fmla="*/ 3403076 w 4308050"/>
              <a:gd name="connsiteY92" fmla="*/ 1833609 h 2116583"/>
              <a:gd name="connsiteX93" fmla="*/ 3431357 w 4308050"/>
              <a:gd name="connsiteY93" fmla="*/ 1824182 h 2116583"/>
              <a:gd name="connsiteX94" fmla="*/ 3506771 w 4308050"/>
              <a:gd name="connsiteY94" fmla="*/ 1805328 h 2116583"/>
              <a:gd name="connsiteX95" fmla="*/ 3535052 w 4308050"/>
              <a:gd name="connsiteY95" fmla="*/ 1795902 h 2116583"/>
              <a:gd name="connsiteX96" fmla="*/ 3610466 w 4308050"/>
              <a:gd name="connsiteY96" fmla="*/ 1786475 h 2116583"/>
              <a:gd name="connsiteX97" fmla="*/ 3638747 w 4308050"/>
              <a:gd name="connsiteY97" fmla="*/ 1777048 h 2116583"/>
              <a:gd name="connsiteX98" fmla="*/ 3667027 w 4308050"/>
              <a:gd name="connsiteY98" fmla="*/ 1758194 h 2116583"/>
              <a:gd name="connsiteX99" fmla="*/ 3704734 w 4308050"/>
              <a:gd name="connsiteY99" fmla="*/ 1748768 h 2116583"/>
              <a:gd name="connsiteX100" fmla="*/ 3742441 w 4308050"/>
              <a:gd name="connsiteY100" fmla="*/ 1729914 h 2116583"/>
              <a:gd name="connsiteX101" fmla="*/ 3770722 w 4308050"/>
              <a:gd name="connsiteY101" fmla="*/ 1711060 h 2116583"/>
              <a:gd name="connsiteX102" fmla="*/ 3817856 w 4308050"/>
              <a:gd name="connsiteY102" fmla="*/ 1701634 h 2116583"/>
              <a:gd name="connsiteX103" fmla="*/ 3846136 w 4308050"/>
              <a:gd name="connsiteY103" fmla="*/ 1692207 h 2116583"/>
              <a:gd name="connsiteX104" fmla="*/ 3874417 w 4308050"/>
              <a:gd name="connsiteY104" fmla="*/ 1635646 h 2116583"/>
              <a:gd name="connsiteX105" fmla="*/ 3855563 w 4308050"/>
              <a:gd name="connsiteY105" fmla="*/ 1531951 h 2116583"/>
              <a:gd name="connsiteX106" fmla="*/ 3836709 w 4308050"/>
              <a:gd name="connsiteY106" fmla="*/ 1503671 h 2116583"/>
              <a:gd name="connsiteX107" fmla="*/ 3836709 w 4308050"/>
              <a:gd name="connsiteY107" fmla="*/ 1399976 h 2116583"/>
              <a:gd name="connsiteX108" fmla="*/ 3864990 w 4308050"/>
              <a:gd name="connsiteY108" fmla="*/ 1390549 h 2116583"/>
              <a:gd name="connsiteX109" fmla="*/ 3921551 w 4308050"/>
              <a:gd name="connsiteY109" fmla="*/ 1352842 h 2116583"/>
              <a:gd name="connsiteX110" fmla="*/ 3949831 w 4308050"/>
              <a:gd name="connsiteY110" fmla="*/ 1333988 h 2116583"/>
              <a:gd name="connsiteX111" fmla="*/ 4006392 w 4308050"/>
              <a:gd name="connsiteY111" fmla="*/ 1315135 h 2116583"/>
              <a:gd name="connsiteX112" fmla="*/ 4034672 w 4308050"/>
              <a:gd name="connsiteY112" fmla="*/ 1305708 h 2116583"/>
              <a:gd name="connsiteX113" fmla="*/ 4053526 w 4308050"/>
              <a:gd name="connsiteY113" fmla="*/ 1277427 h 2116583"/>
              <a:gd name="connsiteX114" fmla="*/ 4034672 w 4308050"/>
              <a:gd name="connsiteY114" fmla="*/ 1126599 h 2116583"/>
              <a:gd name="connsiteX115" fmla="*/ 4062953 w 4308050"/>
              <a:gd name="connsiteY115" fmla="*/ 947489 h 2116583"/>
              <a:gd name="connsiteX116" fmla="*/ 4091233 w 4308050"/>
              <a:gd name="connsiteY116" fmla="*/ 928636 h 2116583"/>
              <a:gd name="connsiteX117" fmla="*/ 4110087 w 4308050"/>
              <a:gd name="connsiteY117" fmla="*/ 900355 h 2116583"/>
              <a:gd name="connsiteX118" fmla="*/ 4138367 w 4308050"/>
              <a:gd name="connsiteY118" fmla="*/ 881502 h 2116583"/>
              <a:gd name="connsiteX119" fmla="*/ 4157221 w 4308050"/>
              <a:gd name="connsiteY119" fmla="*/ 824941 h 2116583"/>
              <a:gd name="connsiteX120" fmla="*/ 4166648 w 4308050"/>
              <a:gd name="connsiteY120" fmla="*/ 796660 h 2116583"/>
              <a:gd name="connsiteX121" fmla="*/ 4138367 w 4308050"/>
              <a:gd name="connsiteY121" fmla="*/ 636405 h 2116583"/>
              <a:gd name="connsiteX122" fmla="*/ 4091233 w 4308050"/>
              <a:gd name="connsiteY122" fmla="*/ 570417 h 2116583"/>
              <a:gd name="connsiteX123" fmla="*/ 4081806 w 4308050"/>
              <a:gd name="connsiteY123" fmla="*/ 542137 h 2116583"/>
              <a:gd name="connsiteX124" fmla="*/ 4100660 w 4308050"/>
              <a:gd name="connsiteY124" fmla="*/ 457296 h 2116583"/>
              <a:gd name="connsiteX125" fmla="*/ 4166648 w 4308050"/>
              <a:gd name="connsiteY125" fmla="*/ 372454 h 2116583"/>
              <a:gd name="connsiteX126" fmla="*/ 4194928 w 4308050"/>
              <a:gd name="connsiteY126" fmla="*/ 353601 h 2116583"/>
              <a:gd name="connsiteX127" fmla="*/ 4223208 w 4308050"/>
              <a:gd name="connsiteY127" fmla="*/ 344174 h 2116583"/>
              <a:gd name="connsiteX128" fmla="*/ 4279769 w 4308050"/>
              <a:gd name="connsiteY128" fmla="*/ 297040 h 2116583"/>
              <a:gd name="connsiteX129" fmla="*/ 4308050 w 4308050"/>
              <a:gd name="connsiteY129" fmla="*/ 278186 h 2116583"/>
              <a:gd name="connsiteX130" fmla="*/ 4260916 w 4308050"/>
              <a:gd name="connsiteY130" fmla="*/ 183918 h 2116583"/>
              <a:gd name="connsiteX131" fmla="*/ 4166648 w 4308050"/>
              <a:gd name="connsiteY131" fmla="*/ 155638 h 2116583"/>
              <a:gd name="connsiteX132" fmla="*/ 4138367 w 4308050"/>
              <a:gd name="connsiteY132" fmla="*/ 146211 h 2116583"/>
              <a:gd name="connsiteX133" fmla="*/ 4053526 w 4308050"/>
              <a:gd name="connsiteY133" fmla="*/ 136784 h 2116583"/>
              <a:gd name="connsiteX134" fmla="*/ 3893270 w 4308050"/>
              <a:gd name="connsiteY134" fmla="*/ 108504 h 2116583"/>
              <a:gd name="connsiteX135" fmla="*/ 3808429 w 4308050"/>
              <a:gd name="connsiteY135" fmla="*/ 146211 h 2116583"/>
              <a:gd name="connsiteX136" fmla="*/ 3714161 w 4308050"/>
              <a:gd name="connsiteY136" fmla="*/ 127357 h 2116583"/>
              <a:gd name="connsiteX137" fmla="*/ 3657600 w 4308050"/>
              <a:gd name="connsiteY137" fmla="*/ 108504 h 2116583"/>
              <a:gd name="connsiteX138" fmla="*/ 3601039 w 4308050"/>
              <a:gd name="connsiteY138" fmla="*/ 99077 h 2116583"/>
              <a:gd name="connsiteX139" fmla="*/ 3478491 w 4308050"/>
              <a:gd name="connsiteY139" fmla="*/ 70797 h 2116583"/>
              <a:gd name="connsiteX140" fmla="*/ 3403076 w 4308050"/>
              <a:gd name="connsiteY140" fmla="*/ 61370 h 2116583"/>
              <a:gd name="connsiteX141" fmla="*/ 3374796 w 4308050"/>
              <a:gd name="connsiteY141" fmla="*/ 51943 h 2116583"/>
              <a:gd name="connsiteX142" fmla="*/ 3252248 w 4308050"/>
              <a:gd name="connsiteY142" fmla="*/ 33089 h 2116583"/>
              <a:gd name="connsiteX143" fmla="*/ 3223967 w 4308050"/>
              <a:gd name="connsiteY143" fmla="*/ 23663 h 2116583"/>
              <a:gd name="connsiteX144" fmla="*/ 3157980 w 4308050"/>
              <a:gd name="connsiteY144" fmla="*/ 4809 h 2116583"/>
              <a:gd name="connsiteX145" fmla="*/ 2969443 w 4308050"/>
              <a:gd name="connsiteY145" fmla="*/ 14236 h 2116583"/>
              <a:gd name="connsiteX146" fmla="*/ 2912883 w 4308050"/>
              <a:gd name="connsiteY146" fmla="*/ 42516 h 2116583"/>
              <a:gd name="connsiteX147" fmla="*/ 2884602 w 4308050"/>
              <a:gd name="connsiteY147" fmla="*/ 51943 h 2116583"/>
              <a:gd name="connsiteX148" fmla="*/ 2846895 w 4308050"/>
              <a:gd name="connsiteY148" fmla="*/ 61370 h 2116583"/>
              <a:gd name="connsiteX149" fmla="*/ 2818615 w 4308050"/>
              <a:gd name="connsiteY149" fmla="*/ 70797 h 2116583"/>
              <a:gd name="connsiteX150" fmla="*/ 2771481 w 4308050"/>
              <a:gd name="connsiteY150" fmla="*/ 80223 h 2116583"/>
              <a:gd name="connsiteX151" fmla="*/ 2686639 w 4308050"/>
              <a:gd name="connsiteY151" fmla="*/ 99077 h 2116583"/>
              <a:gd name="connsiteX152" fmla="*/ 2168165 w 4308050"/>
              <a:gd name="connsiteY152" fmla="*/ 80223 h 2116583"/>
              <a:gd name="connsiteX153" fmla="*/ 2092751 w 4308050"/>
              <a:gd name="connsiteY153" fmla="*/ 70797 h 2116583"/>
              <a:gd name="connsiteX154" fmla="*/ 1951349 w 4308050"/>
              <a:gd name="connsiteY154" fmla="*/ 51943 h 2116583"/>
              <a:gd name="connsiteX155" fmla="*/ 1838227 w 4308050"/>
              <a:gd name="connsiteY155" fmla="*/ 33089 h 2116583"/>
              <a:gd name="connsiteX156" fmla="*/ 1640264 w 4308050"/>
              <a:gd name="connsiteY156" fmla="*/ 42516 h 2116583"/>
              <a:gd name="connsiteX157" fmla="*/ 1527142 w 4308050"/>
              <a:gd name="connsiteY157" fmla="*/ 70797 h 2116583"/>
              <a:gd name="connsiteX158" fmla="*/ 1498862 w 4308050"/>
              <a:gd name="connsiteY158" fmla="*/ 80223 h 2116583"/>
              <a:gd name="connsiteX159" fmla="*/ 1414021 w 4308050"/>
              <a:gd name="connsiteY159" fmla="*/ 89650 h 2116583"/>
              <a:gd name="connsiteX160" fmla="*/ 1376314 w 4308050"/>
              <a:gd name="connsiteY160" fmla="*/ 99077 h 2116583"/>
              <a:gd name="connsiteX161" fmla="*/ 1329180 w 4308050"/>
              <a:gd name="connsiteY161" fmla="*/ 108504 h 2116583"/>
              <a:gd name="connsiteX162" fmla="*/ 1272619 w 4308050"/>
              <a:gd name="connsiteY162" fmla="*/ 127357 h 2116583"/>
              <a:gd name="connsiteX163" fmla="*/ 1244338 w 4308050"/>
              <a:gd name="connsiteY163" fmla="*/ 136784 h 2116583"/>
              <a:gd name="connsiteX164" fmla="*/ 1216058 w 4308050"/>
              <a:gd name="connsiteY164" fmla="*/ 155638 h 2116583"/>
              <a:gd name="connsiteX165" fmla="*/ 1159497 w 4308050"/>
              <a:gd name="connsiteY165" fmla="*/ 221625 h 2116583"/>
              <a:gd name="connsiteX166" fmla="*/ 1102936 w 4308050"/>
              <a:gd name="connsiteY166" fmla="*/ 259333 h 2116583"/>
              <a:gd name="connsiteX167" fmla="*/ 1055802 w 4308050"/>
              <a:gd name="connsiteY167" fmla="*/ 268759 h 2116583"/>
              <a:gd name="connsiteX168" fmla="*/ 895547 w 4308050"/>
              <a:gd name="connsiteY168" fmla="*/ 297040 h 2116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4308050" h="2116583">
                <a:moveTo>
                  <a:pt x="895547" y="297040"/>
                </a:moveTo>
                <a:cubicBezTo>
                  <a:pt x="857840" y="300182"/>
                  <a:pt x="851347" y="291971"/>
                  <a:pt x="829559" y="287613"/>
                </a:cubicBezTo>
                <a:cubicBezTo>
                  <a:pt x="819815" y="285664"/>
                  <a:pt x="810961" y="280420"/>
                  <a:pt x="801279" y="278186"/>
                </a:cubicBezTo>
                <a:cubicBezTo>
                  <a:pt x="770054" y="270980"/>
                  <a:pt x="707010" y="259333"/>
                  <a:pt x="707010" y="259333"/>
                </a:cubicBezTo>
                <a:cubicBezTo>
                  <a:pt x="651571" y="267252"/>
                  <a:pt x="642250" y="251857"/>
                  <a:pt x="622169" y="297040"/>
                </a:cubicBezTo>
                <a:cubicBezTo>
                  <a:pt x="614098" y="315201"/>
                  <a:pt x="609600" y="334747"/>
                  <a:pt x="603316" y="353601"/>
                </a:cubicBezTo>
                <a:lnTo>
                  <a:pt x="593889" y="381881"/>
                </a:lnTo>
                <a:cubicBezTo>
                  <a:pt x="590747" y="410161"/>
                  <a:pt x="595030" y="440303"/>
                  <a:pt x="584462" y="466722"/>
                </a:cubicBezTo>
                <a:cubicBezTo>
                  <a:pt x="580772" y="475948"/>
                  <a:pt x="565882" y="473993"/>
                  <a:pt x="556182" y="476149"/>
                </a:cubicBezTo>
                <a:cubicBezTo>
                  <a:pt x="537523" y="480295"/>
                  <a:pt x="518426" y="482157"/>
                  <a:pt x="499621" y="485576"/>
                </a:cubicBezTo>
                <a:cubicBezTo>
                  <a:pt x="483857" y="488442"/>
                  <a:pt x="468198" y="491861"/>
                  <a:pt x="452487" y="495003"/>
                </a:cubicBezTo>
                <a:cubicBezTo>
                  <a:pt x="401512" y="571463"/>
                  <a:pt x="475467" y="450953"/>
                  <a:pt x="424206" y="617551"/>
                </a:cubicBezTo>
                <a:cubicBezTo>
                  <a:pt x="420285" y="630293"/>
                  <a:pt x="407580" y="639358"/>
                  <a:pt x="395926" y="645832"/>
                </a:cubicBezTo>
                <a:cubicBezTo>
                  <a:pt x="378553" y="655483"/>
                  <a:pt x="339365" y="664685"/>
                  <a:pt x="339365" y="664685"/>
                </a:cubicBezTo>
                <a:cubicBezTo>
                  <a:pt x="336223" y="699250"/>
                  <a:pt x="339473" y="735008"/>
                  <a:pt x="329938" y="768380"/>
                </a:cubicBezTo>
                <a:cubicBezTo>
                  <a:pt x="321003" y="799652"/>
                  <a:pt x="294649" y="795451"/>
                  <a:pt x="273378" y="806087"/>
                </a:cubicBezTo>
                <a:cubicBezTo>
                  <a:pt x="263244" y="811154"/>
                  <a:pt x="255231" y="819874"/>
                  <a:pt x="245097" y="824941"/>
                </a:cubicBezTo>
                <a:cubicBezTo>
                  <a:pt x="236209" y="829385"/>
                  <a:pt x="225705" y="829924"/>
                  <a:pt x="216817" y="834368"/>
                </a:cubicBezTo>
                <a:cubicBezTo>
                  <a:pt x="206683" y="839435"/>
                  <a:pt x="198950" y="848758"/>
                  <a:pt x="188536" y="853221"/>
                </a:cubicBezTo>
                <a:cubicBezTo>
                  <a:pt x="167179" y="862374"/>
                  <a:pt x="143187" y="860610"/>
                  <a:pt x="122549" y="872075"/>
                </a:cubicBezTo>
                <a:cubicBezTo>
                  <a:pt x="102741" y="883079"/>
                  <a:pt x="65988" y="909782"/>
                  <a:pt x="65988" y="909782"/>
                </a:cubicBezTo>
                <a:cubicBezTo>
                  <a:pt x="69130" y="919209"/>
                  <a:pt x="70589" y="929377"/>
                  <a:pt x="75415" y="938063"/>
                </a:cubicBezTo>
                <a:cubicBezTo>
                  <a:pt x="114178" y="1007836"/>
                  <a:pt x="100368" y="990372"/>
                  <a:pt x="169683" y="1013477"/>
                </a:cubicBezTo>
                <a:lnTo>
                  <a:pt x="226243" y="1032331"/>
                </a:lnTo>
                <a:lnTo>
                  <a:pt x="254524" y="1041757"/>
                </a:lnTo>
                <a:cubicBezTo>
                  <a:pt x="263951" y="1048042"/>
                  <a:pt x="280582" y="1049501"/>
                  <a:pt x="282804" y="1060611"/>
                </a:cubicBezTo>
                <a:cubicBezTo>
                  <a:pt x="288134" y="1087261"/>
                  <a:pt x="248654" y="1093990"/>
                  <a:pt x="235670" y="1098318"/>
                </a:cubicBezTo>
                <a:cubicBezTo>
                  <a:pt x="154634" y="1152344"/>
                  <a:pt x="257158" y="1087575"/>
                  <a:pt x="179109" y="1126599"/>
                </a:cubicBezTo>
                <a:cubicBezTo>
                  <a:pt x="168976" y="1131666"/>
                  <a:pt x="160962" y="1140385"/>
                  <a:pt x="150829" y="1145452"/>
                </a:cubicBezTo>
                <a:cubicBezTo>
                  <a:pt x="141941" y="1149896"/>
                  <a:pt x="131437" y="1150435"/>
                  <a:pt x="122549" y="1154879"/>
                </a:cubicBezTo>
                <a:cubicBezTo>
                  <a:pt x="102743" y="1164782"/>
                  <a:pt x="79255" y="1184955"/>
                  <a:pt x="65988" y="1202013"/>
                </a:cubicBezTo>
                <a:cubicBezTo>
                  <a:pt x="52077" y="1219899"/>
                  <a:pt x="40850" y="1239720"/>
                  <a:pt x="28281" y="1258574"/>
                </a:cubicBezTo>
                <a:lnTo>
                  <a:pt x="9427" y="1286854"/>
                </a:lnTo>
                <a:cubicBezTo>
                  <a:pt x="6285" y="1296281"/>
                  <a:pt x="0" y="1305198"/>
                  <a:pt x="0" y="1315135"/>
                </a:cubicBezTo>
                <a:cubicBezTo>
                  <a:pt x="0" y="1330469"/>
                  <a:pt x="18749" y="1362164"/>
                  <a:pt x="28281" y="1371696"/>
                </a:cubicBezTo>
                <a:cubicBezTo>
                  <a:pt x="36292" y="1379707"/>
                  <a:pt x="47858" y="1383296"/>
                  <a:pt x="56561" y="1390549"/>
                </a:cubicBezTo>
                <a:cubicBezTo>
                  <a:pt x="66803" y="1399084"/>
                  <a:pt x="74599" y="1410295"/>
                  <a:pt x="84841" y="1418830"/>
                </a:cubicBezTo>
                <a:cubicBezTo>
                  <a:pt x="106312" y="1436722"/>
                  <a:pt x="122246" y="1444252"/>
                  <a:pt x="150829" y="1447110"/>
                </a:cubicBezTo>
                <a:cubicBezTo>
                  <a:pt x="232363" y="1455264"/>
                  <a:pt x="395926" y="1465964"/>
                  <a:pt x="395926" y="1465964"/>
                </a:cubicBezTo>
                <a:cubicBezTo>
                  <a:pt x="380893" y="1488513"/>
                  <a:pt x="371886" y="1506028"/>
                  <a:pt x="348792" y="1522524"/>
                </a:cubicBezTo>
                <a:cubicBezTo>
                  <a:pt x="303022" y="1555217"/>
                  <a:pt x="323833" y="1530291"/>
                  <a:pt x="282804" y="1550805"/>
                </a:cubicBezTo>
                <a:cubicBezTo>
                  <a:pt x="272671" y="1555872"/>
                  <a:pt x="263951" y="1563374"/>
                  <a:pt x="254524" y="1569658"/>
                </a:cubicBezTo>
                <a:cubicBezTo>
                  <a:pt x="251382" y="1579085"/>
                  <a:pt x="245097" y="1588002"/>
                  <a:pt x="245097" y="1597939"/>
                </a:cubicBezTo>
                <a:cubicBezTo>
                  <a:pt x="245097" y="1645141"/>
                  <a:pt x="245601" y="1667404"/>
                  <a:pt x="282804" y="1692207"/>
                </a:cubicBezTo>
                <a:cubicBezTo>
                  <a:pt x="291072" y="1697719"/>
                  <a:pt x="302399" y="1696808"/>
                  <a:pt x="311085" y="1701634"/>
                </a:cubicBezTo>
                <a:cubicBezTo>
                  <a:pt x="330893" y="1712638"/>
                  <a:pt x="367646" y="1739341"/>
                  <a:pt x="367646" y="1739341"/>
                </a:cubicBezTo>
                <a:cubicBezTo>
                  <a:pt x="476626" y="1735708"/>
                  <a:pt x="594211" y="1781493"/>
                  <a:pt x="678730" y="1711060"/>
                </a:cubicBezTo>
                <a:cubicBezTo>
                  <a:pt x="688971" y="1702525"/>
                  <a:pt x="697583" y="1692207"/>
                  <a:pt x="707010" y="1682780"/>
                </a:cubicBezTo>
                <a:cubicBezTo>
                  <a:pt x="710152" y="1673353"/>
                  <a:pt x="710230" y="1662259"/>
                  <a:pt x="716437" y="1654500"/>
                </a:cubicBezTo>
                <a:cubicBezTo>
                  <a:pt x="755435" y="1605753"/>
                  <a:pt x="872117" y="1643609"/>
                  <a:pt x="895547" y="1645073"/>
                </a:cubicBezTo>
                <a:cubicBezTo>
                  <a:pt x="904974" y="1648215"/>
                  <a:pt x="914127" y="1652345"/>
                  <a:pt x="923827" y="1654500"/>
                </a:cubicBezTo>
                <a:cubicBezTo>
                  <a:pt x="966357" y="1663951"/>
                  <a:pt x="983799" y="1657058"/>
                  <a:pt x="1018095" y="1682780"/>
                </a:cubicBezTo>
                <a:cubicBezTo>
                  <a:pt x="1087725" y="1735003"/>
                  <a:pt x="1022522" y="1708918"/>
                  <a:pt x="1093509" y="1739341"/>
                </a:cubicBezTo>
                <a:cubicBezTo>
                  <a:pt x="1118154" y="1749903"/>
                  <a:pt x="1132916" y="1750220"/>
                  <a:pt x="1159497" y="1758194"/>
                </a:cubicBezTo>
                <a:cubicBezTo>
                  <a:pt x="1178532" y="1763905"/>
                  <a:pt x="1216058" y="1777048"/>
                  <a:pt x="1216058" y="1777048"/>
                </a:cubicBezTo>
                <a:cubicBezTo>
                  <a:pt x="1225485" y="1773906"/>
                  <a:pt x="1236070" y="1773133"/>
                  <a:pt x="1244338" y="1767621"/>
                </a:cubicBezTo>
                <a:cubicBezTo>
                  <a:pt x="1290677" y="1736729"/>
                  <a:pt x="1256686" y="1745846"/>
                  <a:pt x="1291472" y="1711060"/>
                </a:cubicBezTo>
                <a:cubicBezTo>
                  <a:pt x="1299483" y="1703049"/>
                  <a:pt x="1309400" y="1696808"/>
                  <a:pt x="1319753" y="1692207"/>
                </a:cubicBezTo>
                <a:cubicBezTo>
                  <a:pt x="1337914" y="1684136"/>
                  <a:pt x="1376314" y="1673353"/>
                  <a:pt x="1376314" y="1673353"/>
                </a:cubicBezTo>
                <a:cubicBezTo>
                  <a:pt x="1410879" y="1676495"/>
                  <a:pt x="1446711" y="1672987"/>
                  <a:pt x="1480008" y="1682780"/>
                </a:cubicBezTo>
                <a:cubicBezTo>
                  <a:pt x="1501746" y="1689174"/>
                  <a:pt x="1536569" y="1720487"/>
                  <a:pt x="1536569" y="1720487"/>
                </a:cubicBezTo>
                <a:cubicBezTo>
                  <a:pt x="1542854" y="1729914"/>
                  <a:pt x="1548170" y="1740064"/>
                  <a:pt x="1555423" y="1748768"/>
                </a:cubicBezTo>
                <a:cubicBezTo>
                  <a:pt x="1568481" y="1764438"/>
                  <a:pt x="1592356" y="1787178"/>
                  <a:pt x="1611984" y="1795902"/>
                </a:cubicBezTo>
                <a:cubicBezTo>
                  <a:pt x="1630145" y="1803973"/>
                  <a:pt x="1649691" y="1808471"/>
                  <a:pt x="1668545" y="1814755"/>
                </a:cubicBezTo>
                <a:cubicBezTo>
                  <a:pt x="1677972" y="1817897"/>
                  <a:pt x="1688557" y="1818670"/>
                  <a:pt x="1696825" y="1824182"/>
                </a:cubicBezTo>
                <a:cubicBezTo>
                  <a:pt x="1715679" y="1836751"/>
                  <a:pt x="1731890" y="1854723"/>
                  <a:pt x="1753386" y="1861889"/>
                </a:cubicBezTo>
                <a:cubicBezTo>
                  <a:pt x="1762813" y="1865031"/>
                  <a:pt x="1772778" y="1866872"/>
                  <a:pt x="1781666" y="1871316"/>
                </a:cubicBezTo>
                <a:cubicBezTo>
                  <a:pt x="1846766" y="1903867"/>
                  <a:pt x="1769179" y="1879978"/>
                  <a:pt x="1847654" y="1899597"/>
                </a:cubicBezTo>
                <a:cubicBezTo>
                  <a:pt x="1912483" y="1942816"/>
                  <a:pt x="1882719" y="1930138"/>
                  <a:pt x="1932495" y="1946731"/>
                </a:cubicBezTo>
                <a:cubicBezTo>
                  <a:pt x="2004767" y="1943589"/>
                  <a:pt x="2077184" y="1942852"/>
                  <a:pt x="2149312" y="1937304"/>
                </a:cubicBezTo>
                <a:cubicBezTo>
                  <a:pt x="2256258" y="1929077"/>
                  <a:pt x="2038985" y="1908076"/>
                  <a:pt x="2243580" y="1937304"/>
                </a:cubicBezTo>
                <a:lnTo>
                  <a:pt x="2300140" y="1975011"/>
                </a:lnTo>
                <a:cubicBezTo>
                  <a:pt x="2309567" y="1981296"/>
                  <a:pt x="2317673" y="1990282"/>
                  <a:pt x="2328421" y="1993865"/>
                </a:cubicBezTo>
                <a:lnTo>
                  <a:pt x="2384982" y="2012718"/>
                </a:lnTo>
                <a:cubicBezTo>
                  <a:pt x="2394409" y="2015860"/>
                  <a:pt x="2403351" y="2021437"/>
                  <a:pt x="2413262" y="2022145"/>
                </a:cubicBezTo>
                <a:lnTo>
                  <a:pt x="2545237" y="2031572"/>
                </a:lnTo>
                <a:cubicBezTo>
                  <a:pt x="2557806" y="2034714"/>
                  <a:pt x="2571036" y="2035895"/>
                  <a:pt x="2582945" y="2040999"/>
                </a:cubicBezTo>
                <a:cubicBezTo>
                  <a:pt x="2665574" y="2076411"/>
                  <a:pt x="2560061" y="2046580"/>
                  <a:pt x="2639505" y="2069279"/>
                </a:cubicBezTo>
                <a:cubicBezTo>
                  <a:pt x="2651963" y="2072838"/>
                  <a:pt x="2664755" y="2075147"/>
                  <a:pt x="2677213" y="2078706"/>
                </a:cubicBezTo>
                <a:cubicBezTo>
                  <a:pt x="2686767" y="2081436"/>
                  <a:pt x="2695672" y="2086622"/>
                  <a:pt x="2705493" y="2088133"/>
                </a:cubicBezTo>
                <a:cubicBezTo>
                  <a:pt x="2736705" y="2092935"/>
                  <a:pt x="2768338" y="2094417"/>
                  <a:pt x="2799761" y="2097559"/>
                </a:cubicBezTo>
                <a:cubicBezTo>
                  <a:pt x="2847674" y="2107142"/>
                  <a:pt x="2869042" y="2116583"/>
                  <a:pt x="2922309" y="2097559"/>
                </a:cubicBezTo>
                <a:cubicBezTo>
                  <a:pt x="2943648" y="2089938"/>
                  <a:pt x="2978870" y="2059852"/>
                  <a:pt x="2978870" y="2059852"/>
                </a:cubicBezTo>
                <a:cubicBezTo>
                  <a:pt x="3004008" y="2062994"/>
                  <a:pt x="3029360" y="2064747"/>
                  <a:pt x="3054285" y="2069279"/>
                </a:cubicBezTo>
                <a:cubicBezTo>
                  <a:pt x="3064061" y="2071057"/>
                  <a:pt x="3072628" y="2078706"/>
                  <a:pt x="3082565" y="2078706"/>
                </a:cubicBezTo>
                <a:cubicBezTo>
                  <a:pt x="3107899" y="2078706"/>
                  <a:pt x="3132842" y="2072421"/>
                  <a:pt x="3157980" y="2069279"/>
                </a:cubicBezTo>
                <a:cubicBezTo>
                  <a:pt x="3167407" y="2066137"/>
                  <a:pt x="3177372" y="2064296"/>
                  <a:pt x="3186260" y="2059852"/>
                </a:cubicBezTo>
                <a:cubicBezTo>
                  <a:pt x="3212509" y="2046727"/>
                  <a:pt x="3221972" y="2033567"/>
                  <a:pt x="3242821" y="2012718"/>
                </a:cubicBezTo>
                <a:lnTo>
                  <a:pt x="3261674" y="1956157"/>
                </a:lnTo>
                <a:cubicBezTo>
                  <a:pt x="3264816" y="1946730"/>
                  <a:pt x="3265589" y="1936145"/>
                  <a:pt x="3271101" y="1927877"/>
                </a:cubicBezTo>
                <a:lnTo>
                  <a:pt x="3289955" y="1899597"/>
                </a:lnTo>
                <a:cubicBezTo>
                  <a:pt x="3293097" y="1890170"/>
                  <a:pt x="3293870" y="1879584"/>
                  <a:pt x="3299382" y="1871316"/>
                </a:cubicBezTo>
                <a:cubicBezTo>
                  <a:pt x="3328778" y="1827222"/>
                  <a:pt x="3346355" y="1840699"/>
                  <a:pt x="3403076" y="1833609"/>
                </a:cubicBezTo>
                <a:cubicBezTo>
                  <a:pt x="3412503" y="1830467"/>
                  <a:pt x="3421770" y="1826797"/>
                  <a:pt x="3431357" y="1824182"/>
                </a:cubicBezTo>
                <a:cubicBezTo>
                  <a:pt x="3456356" y="1817364"/>
                  <a:pt x="3482189" y="1813521"/>
                  <a:pt x="3506771" y="1805328"/>
                </a:cubicBezTo>
                <a:cubicBezTo>
                  <a:pt x="3516198" y="1802186"/>
                  <a:pt x="3525275" y="1797679"/>
                  <a:pt x="3535052" y="1795902"/>
                </a:cubicBezTo>
                <a:cubicBezTo>
                  <a:pt x="3559977" y="1791370"/>
                  <a:pt x="3585328" y="1789617"/>
                  <a:pt x="3610466" y="1786475"/>
                </a:cubicBezTo>
                <a:cubicBezTo>
                  <a:pt x="3619893" y="1783333"/>
                  <a:pt x="3629859" y="1781492"/>
                  <a:pt x="3638747" y="1777048"/>
                </a:cubicBezTo>
                <a:cubicBezTo>
                  <a:pt x="3648880" y="1771981"/>
                  <a:pt x="3656613" y="1762657"/>
                  <a:pt x="3667027" y="1758194"/>
                </a:cubicBezTo>
                <a:cubicBezTo>
                  <a:pt x="3678935" y="1753090"/>
                  <a:pt x="3692165" y="1751910"/>
                  <a:pt x="3704734" y="1748768"/>
                </a:cubicBezTo>
                <a:cubicBezTo>
                  <a:pt x="3717303" y="1742483"/>
                  <a:pt x="3730240" y="1736886"/>
                  <a:pt x="3742441" y="1729914"/>
                </a:cubicBezTo>
                <a:cubicBezTo>
                  <a:pt x="3752278" y="1724293"/>
                  <a:pt x="3760114" y="1715038"/>
                  <a:pt x="3770722" y="1711060"/>
                </a:cubicBezTo>
                <a:cubicBezTo>
                  <a:pt x="3785724" y="1705434"/>
                  <a:pt x="3802312" y="1705520"/>
                  <a:pt x="3817856" y="1701634"/>
                </a:cubicBezTo>
                <a:cubicBezTo>
                  <a:pt x="3827496" y="1699224"/>
                  <a:pt x="3836709" y="1695349"/>
                  <a:pt x="3846136" y="1692207"/>
                </a:cubicBezTo>
                <a:cubicBezTo>
                  <a:pt x="3855668" y="1677909"/>
                  <a:pt x="3874417" y="1655160"/>
                  <a:pt x="3874417" y="1635646"/>
                </a:cubicBezTo>
                <a:cubicBezTo>
                  <a:pt x="3874417" y="1616150"/>
                  <a:pt x="3868820" y="1558465"/>
                  <a:pt x="3855563" y="1531951"/>
                </a:cubicBezTo>
                <a:cubicBezTo>
                  <a:pt x="3850496" y="1521818"/>
                  <a:pt x="3842994" y="1513098"/>
                  <a:pt x="3836709" y="1503671"/>
                </a:cubicBezTo>
                <a:cubicBezTo>
                  <a:pt x="3831984" y="1475316"/>
                  <a:pt x="3817387" y="1428960"/>
                  <a:pt x="3836709" y="1399976"/>
                </a:cubicBezTo>
                <a:cubicBezTo>
                  <a:pt x="3842221" y="1391708"/>
                  <a:pt x="3856304" y="1395375"/>
                  <a:pt x="3864990" y="1390549"/>
                </a:cubicBezTo>
                <a:cubicBezTo>
                  <a:pt x="3884798" y="1379545"/>
                  <a:pt x="3902697" y="1365411"/>
                  <a:pt x="3921551" y="1352842"/>
                </a:cubicBezTo>
                <a:cubicBezTo>
                  <a:pt x="3930978" y="1346557"/>
                  <a:pt x="3939083" y="1337571"/>
                  <a:pt x="3949831" y="1333988"/>
                </a:cubicBezTo>
                <a:lnTo>
                  <a:pt x="4006392" y="1315135"/>
                </a:lnTo>
                <a:lnTo>
                  <a:pt x="4034672" y="1305708"/>
                </a:lnTo>
                <a:cubicBezTo>
                  <a:pt x="4040957" y="1296281"/>
                  <a:pt x="4052819" y="1288735"/>
                  <a:pt x="4053526" y="1277427"/>
                </a:cubicBezTo>
                <a:cubicBezTo>
                  <a:pt x="4058889" y="1191625"/>
                  <a:pt x="4053283" y="1182431"/>
                  <a:pt x="4034672" y="1126599"/>
                </a:cubicBezTo>
                <a:cubicBezTo>
                  <a:pt x="4037870" y="1075431"/>
                  <a:pt x="4017716" y="992726"/>
                  <a:pt x="4062953" y="947489"/>
                </a:cubicBezTo>
                <a:cubicBezTo>
                  <a:pt x="4070964" y="939478"/>
                  <a:pt x="4081806" y="934920"/>
                  <a:pt x="4091233" y="928636"/>
                </a:cubicBezTo>
                <a:cubicBezTo>
                  <a:pt x="4097518" y="919209"/>
                  <a:pt x="4102076" y="908366"/>
                  <a:pt x="4110087" y="900355"/>
                </a:cubicBezTo>
                <a:cubicBezTo>
                  <a:pt x="4118098" y="892344"/>
                  <a:pt x="4132362" y="891109"/>
                  <a:pt x="4138367" y="881502"/>
                </a:cubicBezTo>
                <a:cubicBezTo>
                  <a:pt x="4148900" y="864649"/>
                  <a:pt x="4150936" y="843795"/>
                  <a:pt x="4157221" y="824941"/>
                </a:cubicBezTo>
                <a:lnTo>
                  <a:pt x="4166648" y="796660"/>
                </a:lnTo>
                <a:cubicBezTo>
                  <a:pt x="4164403" y="771971"/>
                  <a:pt x="4163054" y="669321"/>
                  <a:pt x="4138367" y="636405"/>
                </a:cubicBezTo>
                <a:cubicBezTo>
                  <a:pt x="4131962" y="627865"/>
                  <a:pt x="4098125" y="584201"/>
                  <a:pt x="4091233" y="570417"/>
                </a:cubicBezTo>
                <a:cubicBezTo>
                  <a:pt x="4086789" y="561529"/>
                  <a:pt x="4084948" y="551564"/>
                  <a:pt x="4081806" y="542137"/>
                </a:cubicBezTo>
                <a:cubicBezTo>
                  <a:pt x="4082798" y="537178"/>
                  <a:pt x="4096222" y="466172"/>
                  <a:pt x="4100660" y="457296"/>
                </a:cubicBezTo>
                <a:cubicBezTo>
                  <a:pt x="4115676" y="427264"/>
                  <a:pt x="4140046" y="394622"/>
                  <a:pt x="4166648" y="372454"/>
                </a:cubicBezTo>
                <a:cubicBezTo>
                  <a:pt x="4175351" y="365201"/>
                  <a:pt x="4184795" y="358668"/>
                  <a:pt x="4194928" y="353601"/>
                </a:cubicBezTo>
                <a:cubicBezTo>
                  <a:pt x="4203816" y="349157"/>
                  <a:pt x="4214320" y="348618"/>
                  <a:pt x="4223208" y="344174"/>
                </a:cubicBezTo>
                <a:cubicBezTo>
                  <a:pt x="4258317" y="326619"/>
                  <a:pt x="4248495" y="323102"/>
                  <a:pt x="4279769" y="297040"/>
                </a:cubicBezTo>
                <a:cubicBezTo>
                  <a:pt x="4288473" y="289787"/>
                  <a:pt x="4298623" y="284471"/>
                  <a:pt x="4308050" y="278186"/>
                </a:cubicBezTo>
                <a:cubicBezTo>
                  <a:pt x="4301295" y="251166"/>
                  <a:pt x="4291525" y="194120"/>
                  <a:pt x="4260916" y="183918"/>
                </a:cubicBezTo>
                <a:cubicBezTo>
                  <a:pt x="4126485" y="139109"/>
                  <a:pt x="4266387" y="184135"/>
                  <a:pt x="4166648" y="155638"/>
                </a:cubicBezTo>
                <a:cubicBezTo>
                  <a:pt x="4157093" y="152908"/>
                  <a:pt x="4148169" y="147845"/>
                  <a:pt x="4138367" y="146211"/>
                </a:cubicBezTo>
                <a:cubicBezTo>
                  <a:pt x="4110300" y="141533"/>
                  <a:pt x="4081806" y="139926"/>
                  <a:pt x="4053526" y="136784"/>
                </a:cubicBezTo>
                <a:cubicBezTo>
                  <a:pt x="3968087" y="79825"/>
                  <a:pt x="4019531" y="97025"/>
                  <a:pt x="3893270" y="108504"/>
                </a:cubicBezTo>
                <a:cubicBezTo>
                  <a:pt x="3825961" y="130940"/>
                  <a:pt x="3853245" y="116333"/>
                  <a:pt x="3808429" y="146211"/>
                </a:cubicBezTo>
                <a:cubicBezTo>
                  <a:pt x="3770203" y="139840"/>
                  <a:pt x="3749321" y="137905"/>
                  <a:pt x="3714161" y="127357"/>
                </a:cubicBezTo>
                <a:cubicBezTo>
                  <a:pt x="3695126" y="121646"/>
                  <a:pt x="3677203" y="111771"/>
                  <a:pt x="3657600" y="108504"/>
                </a:cubicBezTo>
                <a:cubicBezTo>
                  <a:pt x="3638746" y="105362"/>
                  <a:pt x="3619728" y="103082"/>
                  <a:pt x="3601039" y="99077"/>
                </a:cubicBezTo>
                <a:cubicBezTo>
                  <a:pt x="3545890" y="87259"/>
                  <a:pt x="3528891" y="78551"/>
                  <a:pt x="3478491" y="70797"/>
                </a:cubicBezTo>
                <a:cubicBezTo>
                  <a:pt x="3453452" y="66945"/>
                  <a:pt x="3428214" y="64512"/>
                  <a:pt x="3403076" y="61370"/>
                </a:cubicBezTo>
                <a:cubicBezTo>
                  <a:pt x="3393649" y="58228"/>
                  <a:pt x="3384540" y="53892"/>
                  <a:pt x="3374796" y="51943"/>
                </a:cubicBezTo>
                <a:cubicBezTo>
                  <a:pt x="3299568" y="36897"/>
                  <a:pt x="3322397" y="48677"/>
                  <a:pt x="3252248" y="33089"/>
                </a:cubicBezTo>
                <a:cubicBezTo>
                  <a:pt x="3242548" y="30933"/>
                  <a:pt x="3233522" y="26393"/>
                  <a:pt x="3223967" y="23663"/>
                </a:cubicBezTo>
                <a:cubicBezTo>
                  <a:pt x="3141144" y="0"/>
                  <a:pt x="3225760" y="27403"/>
                  <a:pt x="3157980" y="4809"/>
                </a:cubicBezTo>
                <a:cubicBezTo>
                  <a:pt x="3095134" y="7951"/>
                  <a:pt x="3032131" y="8785"/>
                  <a:pt x="2969443" y="14236"/>
                </a:cubicBezTo>
                <a:cubicBezTo>
                  <a:pt x="2940762" y="16730"/>
                  <a:pt x="2937634" y="30141"/>
                  <a:pt x="2912883" y="42516"/>
                </a:cubicBezTo>
                <a:cubicBezTo>
                  <a:pt x="2903995" y="46960"/>
                  <a:pt x="2894157" y="49213"/>
                  <a:pt x="2884602" y="51943"/>
                </a:cubicBezTo>
                <a:cubicBezTo>
                  <a:pt x="2872145" y="55502"/>
                  <a:pt x="2859352" y="57811"/>
                  <a:pt x="2846895" y="61370"/>
                </a:cubicBezTo>
                <a:cubicBezTo>
                  <a:pt x="2837341" y="64100"/>
                  <a:pt x="2828255" y="68387"/>
                  <a:pt x="2818615" y="70797"/>
                </a:cubicBezTo>
                <a:cubicBezTo>
                  <a:pt x="2803071" y="74683"/>
                  <a:pt x="2787025" y="76337"/>
                  <a:pt x="2771481" y="80223"/>
                </a:cubicBezTo>
                <a:cubicBezTo>
                  <a:pt x="2678641" y="103432"/>
                  <a:pt x="2842304" y="73132"/>
                  <a:pt x="2686639" y="99077"/>
                </a:cubicBezTo>
                <a:lnTo>
                  <a:pt x="2168165" y="80223"/>
                </a:lnTo>
                <a:cubicBezTo>
                  <a:pt x="2142860" y="79018"/>
                  <a:pt x="2117930" y="73595"/>
                  <a:pt x="2092751" y="70797"/>
                </a:cubicBezTo>
                <a:cubicBezTo>
                  <a:pt x="1908403" y="50315"/>
                  <a:pt x="2067064" y="72364"/>
                  <a:pt x="1951349" y="51943"/>
                </a:cubicBezTo>
                <a:lnTo>
                  <a:pt x="1838227" y="33089"/>
                </a:lnTo>
                <a:cubicBezTo>
                  <a:pt x="1772239" y="36231"/>
                  <a:pt x="1706146" y="37636"/>
                  <a:pt x="1640264" y="42516"/>
                </a:cubicBezTo>
                <a:cubicBezTo>
                  <a:pt x="1591300" y="46143"/>
                  <a:pt x="1573555" y="55326"/>
                  <a:pt x="1527142" y="70797"/>
                </a:cubicBezTo>
                <a:cubicBezTo>
                  <a:pt x="1517715" y="73939"/>
                  <a:pt x="1508738" y="79126"/>
                  <a:pt x="1498862" y="80223"/>
                </a:cubicBezTo>
                <a:lnTo>
                  <a:pt x="1414021" y="89650"/>
                </a:lnTo>
                <a:cubicBezTo>
                  <a:pt x="1401452" y="92792"/>
                  <a:pt x="1388961" y="96266"/>
                  <a:pt x="1376314" y="99077"/>
                </a:cubicBezTo>
                <a:cubicBezTo>
                  <a:pt x="1360673" y="102553"/>
                  <a:pt x="1344638" y="104288"/>
                  <a:pt x="1329180" y="108504"/>
                </a:cubicBezTo>
                <a:cubicBezTo>
                  <a:pt x="1310007" y="113733"/>
                  <a:pt x="1291473" y="121073"/>
                  <a:pt x="1272619" y="127357"/>
                </a:cubicBezTo>
                <a:lnTo>
                  <a:pt x="1244338" y="136784"/>
                </a:lnTo>
                <a:cubicBezTo>
                  <a:pt x="1234911" y="143069"/>
                  <a:pt x="1224069" y="147627"/>
                  <a:pt x="1216058" y="155638"/>
                </a:cubicBezTo>
                <a:cubicBezTo>
                  <a:pt x="1171777" y="199919"/>
                  <a:pt x="1205677" y="185707"/>
                  <a:pt x="1159497" y="221625"/>
                </a:cubicBezTo>
                <a:cubicBezTo>
                  <a:pt x="1141611" y="235537"/>
                  <a:pt x="1125155" y="254889"/>
                  <a:pt x="1102936" y="259333"/>
                </a:cubicBezTo>
                <a:cubicBezTo>
                  <a:pt x="1087225" y="262475"/>
                  <a:pt x="1071715" y="266887"/>
                  <a:pt x="1055802" y="268759"/>
                </a:cubicBezTo>
                <a:cubicBezTo>
                  <a:pt x="960143" y="280013"/>
                  <a:pt x="933254" y="293898"/>
                  <a:pt x="895547" y="297040"/>
                </a:cubicBez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268" name="Picture 4" descr="http://www.nats.aero/wp-content/themes/nats-sas/map/images/highlight/airpor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877097" y="3789040"/>
            <a:ext cx="4009938" cy="2205245"/>
          </a:xfrm>
          <a:prstGeom prst="rect">
            <a:avLst/>
          </a:prstGeom>
          <a:noFill/>
        </p:spPr>
      </p:pic>
      <p:pic>
        <p:nvPicPr>
          <p:cNvPr id="7" name="6 - Εικόνα" descr="airplan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2673660" y="4185955"/>
            <a:ext cx="503185" cy="503185"/>
          </a:xfrm>
          <a:prstGeom prst="rect">
            <a:avLst/>
          </a:prstGeom>
        </p:spPr>
      </p:pic>
      <p:pic>
        <p:nvPicPr>
          <p:cNvPr id="11276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77145" y="3699030"/>
            <a:ext cx="3115753" cy="3023955"/>
          </a:xfrm>
          <a:prstGeom prst="rect">
            <a:avLst/>
          </a:prstGeom>
          <a:noFill/>
        </p:spPr>
      </p:pic>
      <p:pic>
        <p:nvPicPr>
          <p:cNvPr id="1026" name="Picture 2" descr="http://www.icpem.net/Portals/0/images/icddsweblogo.g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07415" y="45005"/>
            <a:ext cx="772383" cy="953725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8307415" y="924834"/>
            <a:ext cx="80021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 Narrow" pitchFamily="34" charset="0"/>
              </a:rPr>
              <a:t>April 3, 2014</a:t>
            </a:r>
            <a:endParaRPr lang="el-GR" sz="1000" b="1" dirty="0">
              <a:latin typeface="Arial Narrow" pitchFamily="34" charset="0"/>
            </a:endParaRPr>
          </a:p>
        </p:txBody>
      </p:sp>
      <p:pic>
        <p:nvPicPr>
          <p:cNvPr id="47106" name="Picture 2" descr="comic-0035.gif from 123gifs.eu Download &amp; Greeting Card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7165" y="1673805"/>
            <a:ext cx="540060" cy="286186"/>
          </a:xfrm>
          <a:prstGeom prst="rect">
            <a:avLst/>
          </a:prstGeom>
          <a:noFill/>
        </p:spPr>
      </p:pic>
      <p:pic>
        <p:nvPicPr>
          <p:cNvPr id="47108" name="Picture 4" descr="fish jumping out of the water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1313765"/>
            <a:ext cx="765085" cy="366767"/>
          </a:xfrm>
          <a:prstGeom prst="rect">
            <a:avLst/>
          </a:prstGeom>
          <a:noFill/>
        </p:spPr>
      </p:pic>
      <p:pic>
        <p:nvPicPr>
          <p:cNvPr id="19" name="18 - Εικόνα" descr="smoke_cloud.png"/>
          <p:cNvPicPr>
            <a:picLocks noChangeAspect="1"/>
          </p:cNvPicPr>
          <p:nvPr/>
        </p:nvPicPr>
        <p:blipFill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lum bright="24000"/>
          </a:blip>
          <a:stretch>
            <a:fillRect/>
          </a:stretch>
        </p:blipFill>
        <p:spPr>
          <a:xfrm rot="17230259">
            <a:off x="-79759" y="-187645"/>
            <a:ext cx="2743206" cy="2743206"/>
          </a:xfrm>
          <a:prstGeom prst="rect">
            <a:avLst/>
          </a:prstGeom>
        </p:spPr>
      </p:pic>
      <p:pic>
        <p:nvPicPr>
          <p:cNvPr id="11270" name="Picture 6" descr="http://img1.wikia.nocookie.net/__cb20130424224535/sqmegapolis/images/6/6d/Coastal_Hote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6011381" cy="3600400"/>
          </a:xfrm>
          <a:prstGeom prst="rect">
            <a:avLst/>
          </a:prstGeom>
          <a:noFill/>
        </p:spPr>
      </p:pic>
      <p:pic>
        <p:nvPicPr>
          <p:cNvPr id="14" name="13 - Εικόνα" descr="crosshair.png"/>
          <p:cNvPicPr>
            <a:picLocks noChangeAspect="1"/>
          </p:cNvPicPr>
          <p:nvPr/>
        </p:nvPicPr>
        <p:blipFill>
          <a:blip r:embed="rId1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81125" y="242887"/>
            <a:ext cx="6381750" cy="6372225"/>
          </a:xfrm>
          <a:prstGeom prst="rect">
            <a:avLst/>
          </a:prstGeom>
        </p:spPr>
      </p:pic>
      <p:sp>
        <p:nvSpPr>
          <p:cNvPr id="16" name="15 - TextBox"/>
          <p:cNvSpPr txBox="1"/>
          <p:nvPr/>
        </p:nvSpPr>
        <p:spPr>
          <a:xfrm>
            <a:off x="0" y="5910661"/>
            <a:ext cx="264687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latin typeface="Arial Narrow" pitchFamily="34" charset="0"/>
              </a:rPr>
              <a:t>Brig Gen (</a:t>
            </a:r>
            <a:r>
              <a:rPr lang="en-US" sz="1100" b="1" dirty="0" err="1" smtClean="0">
                <a:latin typeface="Arial Narrow" pitchFamily="34" charset="0"/>
              </a:rPr>
              <a:t>ret’d</a:t>
            </a:r>
            <a:r>
              <a:rPr lang="en-US" sz="1100" b="1" dirty="0" smtClean="0">
                <a:latin typeface="Arial Narrow" pitchFamily="34" charset="0"/>
              </a:rPr>
              <a:t>) </a:t>
            </a:r>
            <a:r>
              <a:rPr lang="en-US" sz="1100" b="1" dirty="0" err="1" smtClean="0">
                <a:latin typeface="Arial Narrow" pitchFamily="34" charset="0"/>
              </a:rPr>
              <a:t>Ioannis</a:t>
            </a:r>
            <a:r>
              <a:rPr lang="en-US" sz="1100" b="1" dirty="0" smtClean="0">
                <a:latin typeface="Arial Narrow" pitchFamily="34" charset="0"/>
              </a:rPr>
              <a:t> </a:t>
            </a:r>
            <a:r>
              <a:rPr lang="en-US" sz="1100" b="1" dirty="0" err="1" smtClean="0">
                <a:latin typeface="Arial Narrow" pitchFamily="34" charset="0"/>
              </a:rPr>
              <a:t>Galatas</a:t>
            </a:r>
            <a:r>
              <a:rPr lang="en-US" sz="1100" b="1" dirty="0" smtClean="0">
                <a:latin typeface="Arial Narrow" pitchFamily="34" charset="0"/>
              </a:rPr>
              <a:t>, MD, MA, MC</a:t>
            </a:r>
          </a:p>
          <a:p>
            <a:r>
              <a:rPr lang="en-US" sz="1100" b="1" dirty="0" smtClean="0">
                <a:latin typeface="Arial Narrow" pitchFamily="34" charset="0"/>
              </a:rPr>
              <a:t>Consultant in Allergy &amp; Clinical Immunology</a:t>
            </a:r>
          </a:p>
          <a:p>
            <a:r>
              <a:rPr lang="en-US" sz="1100" b="1" dirty="0" smtClean="0">
                <a:latin typeface="Arial Narrow" pitchFamily="34" charset="0"/>
              </a:rPr>
              <a:t>CBRNE Planner &amp; Instructor</a:t>
            </a:r>
          </a:p>
          <a:p>
            <a:r>
              <a:rPr lang="en-US" sz="1100" b="1" dirty="0" smtClean="0">
                <a:latin typeface="Arial Narrow" pitchFamily="34" charset="0"/>
              </a:rPr>
              <a:t>Senior Asymmetric Threats Analyst</a:t>
            </a:r>
          </a:p>
          <a:p>
            <a:r>
              <a:rPr lang="en-US" sz="1100" b="1" dirty="0" smtClean="0">
                <a:solidFill>
                  <a:srgbClr val="0000FF"/>
                </a:solidFill>
                <a:latin typeface="Arial Narrow" pitchFamily="34" charset="0"/>
              </a:rPr>
              <a:t>Athens. Greece</a:t>
            </a:r>
            <a:endParaRPr lang="el-GR" sz="11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pic>
        <p:nvPicPr>
          <p:cNvPr id="8" name="7 - Εικόνα" descr="Lear-jet-flying-in-turbulent-sky-Animated-gif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382470" y="3789040"/>
            <a:ext cx="1624245" cy="1268941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2790309" y="2348880"/>
            <a:ext cx="6237186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n-GB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CBRNE </a:t>
            </a:r>
            <a:r>
              <a:rPr lang="en-GB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Hardening</a:t>
            </a:r>
          </a:p>
          <a:p>
            <a:pPr algn="r"/>
            <a:r>
              <a:rPr lang="en-GB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of </a:t>
            </a:r>
            <a:r>
              <a:rPr lang="en-GB" sz="3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Soft </a:t>
            </a:r>
            <a:r>
              <a:rPr lang="en-GB" sz="32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Targets</a:t>
            </a:r>
          </a:p>
          <a:p>
            <a:pPr algn="r"/>
            <a:r>
              <a:rPr lang="en-GB" sz="2000" dirty="0" smtClean="0">
                <a:latin typeface="Arial Black" pitchFamily="34" charset="0"/>
              </a:rPr>
              <a:t>Airports</a:t>
            </a:r>
            <a:r>
              <a:rPr lang="en-GB" sz="2000" dirty="0">
                <a:latin typeface="Arial Black" pitchFamily="34" charset="0"/>
              </a:rPr>
              <a:t>, Shopping Malls &amp;</a:t>
            </a:r>
            <a:r>
              <a:rPr lang="en-GB" sz="2000" dirty="0" smtClean="0">
                <a:latin typeface="Arial Black" pitchFamily="34" charset="0"/>
              </a:rPr>
              <a:t> </a:t>
            </a:r>
            <a:r>
              <a:rPr lang="en-GB" sz="2000" dirty="0">
                <a:latin typeface="Arial Black" pitchFamily="34" charset="0"/>
              </a:rPr>
              <a:t>Luxury </a:t>
            </a:r>
            <a:r>
              <a:rPr lang="en-GB" sz="2000" dirty="0" smtClean="0">
                <a:latin typeface="Arial Black" pitchFamily="34" charset="0"/>
              </a:rPr>
              <a:t>Hotels</a:t>
            </a:r>
            <a:endParaRPr lang="el-GR" sz="2000" dirty="0">
              <a:latin typeface="Arial Black" pitchFamily="34" charset="0"/>
            </a:endParaRPr>
          </a:p>
        </p:txBody>
      </p:sp>
      <p:pic>
        <p:nvPicPr>
          <p:cNvPr id="18" name="17 - Εικόνα" descr="Logo_CBRNE_T NSL_transp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5005" y="5540195"/>
            <a:ext cx="431540" cy="4209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http://www.worldofstock.com/slides/PWO21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1771" y="4554125"/>
            <a:ext cx="2020349" cy="130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- Ορθογώνιο"/>
          <p:cNvSpPr/>
          <p:nvPr/>
        </p:nvSpPr>
        <p:spPr>
          <a:xfrm>
            <a:off x="0" y="0"/>
            <a:ext cx="19760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Mode of operation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70406" y="953725"/>
            <a:ext cx="3511484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  <a:cs typeface="Aharoni" pitchFamily="2" charset="-79"/>
              </a:rPr>
              <a:t>Between 9/11 and 2005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Preferred mode of attack was the vehicle-borne improvised explosive device (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VBIED</a:t>
            </a:r>
            <a:r>
              <a:rPr lang="en-US" sz="1600" dirty="0" smtClean="0">
                <a:latin typeface="Arial Narrow" pitchFamily="34" charset="0"/>
              </a:rPr>
              <a:t>) driven by a suicide bomber: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2002 bombings of the Sheraton and Marriott hotels in Karachi;</a:t>
            </a: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2003 attack on the JW Marriott in Jakarta;</a:t>
            </a: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2004 assault on the Hilton Hotel and Casino in </a:t>
            </a:r>
            <a:r>
              <a:rPr lang="en-US" sz="1600" dirty="0" err="1" smtClean="0">
                <a:latin typeface="Arial Narrow" pitchFamily="34" charset="0"/>
              </a:rPr>
              <a:t>Taba</a:t>
            </a:r>
            <a:r>
              <a:rPr lang="en-US" sz="1600" dirty="0" smtClean="0">
                <a:latin typeface="Arial Narrow" pitchFamily="34" charset="0"/>
              </a:rPr>
              <a:t>, Egypt.</a:t>
            </a:r>
          </a:p>
        </p:txBody>
      </p:sp>
      <p:pic>
        <p:nvPicPr>
          <p:cNvPr id="57346" name="Picture 2" descr="Vbied Pi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6525" y="3963847"/>
            <a:ext cx="3240360" cy="2390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- Ορθογώνιο"/>
          <p:cNvSpPr/>
          <p:nvPr/>
        </p:nvSpPr>
        <p:spPr>
          <a:xfrm>
            <a:off x="4031940" y="955462"/>
            <a:ext cx="511206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After 2005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Hotels began to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harden</a:t>
            </a:r>
            <a:r>
              <a:rPr lang="en-US" sz="1600" dirty="0" smtClean="0">
                <a:latin typeface="Arial Narrow" pitchFamily="34" charset="0"/>
              </a:rPr>
              <a:t> their perimeter defenses.</a:t>
            </a:r>
          </a:p>
          <a:p>
            <a:endParaRPr lang="en-US" sz="1600" b="1" dirty="0" smtClean="0">
              <a:latin typeface="Arial Narrow" pitchFamily="34" charset="0"/>
            </a:endParaRPr>
          </a:p>
          <a:p>
            <a:r>
              <a:rPr lang="en-US" sz="1600" b="1" dirty="0" smtClean="0">
                <a:latin typeface="Arial Narrow" pitchFamily="34" charset="0"/>
              </a:rPr>
              <a:t>Terrorists have sought out new and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innovative</a:t>
            </a:r>
            <a:r>
              <a:rPr lang="en-US" sz="1600" b="1" dirty="0" smtClean="0">
                <a:latin typeface="Arial Narrow" pitchFamily="34" charset="0"/>
              </a:rPr>
              <a:t> modes of attack: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2008 Mumbai attacks were an obvious attempt to thwart such defenses;</a:t>
            </a: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endParaRPr lang="en-US" sz="1600" dirty="0" smtClean="0">
              <a:latin typeface="Arial Narrow" pitchFamily="34" charset="0"/>
            </a:endParaRPr>
          </a:p>
          <a:p>
            <a:pPr marL="358775" indent="-358775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2009 twin suicide attacks on the JW Marriott and Ritz Carlton in Jakarta, carried out by a pair of JI operatives, one of which had checked in as a guest days prior to the attack</a:t>
            </a:r>
          </a:p>
          <a:p>
            <a:endParaRPr lang="el-GR" sz="1600" dirty="0">
              <a:latin typeface="Arial Narrow" pitchFamily="34" charset="0"/>
            </a:endParaRPr>
          </a:p>
        </p:txBody>
      </p:sp>
      <p:pic>
        <p:nvPicPr>
          <p:cNvPr id="7" name="Picture 2" descr="http://www.newsforindia.in/wp-content/uploads/2009/11/250px-2008_Mumbai_attacks.svg_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7105" y="4149080"/>
            <a:ext cx="2773112" cy="2385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61510" y="1206908"/>
            <a:ext cx="87178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dirty="0" smtClean="0">
                <a:latin typeface="Arial Black" pitchFamily="34" charset="0"/>
              </a:rPr>
              <a:t>It will not happen to us!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dirty="0" smtClean="0">
                <a:latin typeface="Arial Narrow" pitchFamily="34" charset="0"/>
              </a:rPr>
              <a:t>We are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far away </a:t>
            </a:r>
            <a:r>
              <a:rPr lang="en-US" dirty="0" smtClean="0">
                <a:latin typeface="Arial Narrow" pitchFamily="34" charset="0"/>
              </a:rPr>
              <a:t>from the front lines of War on Terror;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b="1" dirty="0" smtClean="0">
                <a:latin typeface="Arial Narrow" pitchFamily="34" charset="0"/>
              </a:rPr>
              <a:t>Statistical</a:t>
            </a:r>
            <a:r>
              <a:rPr lang="en-US" dirty="0" smtClean="0">
                <a:latin typeface="Arial Narrow" pitchFamily="34" charset="0"/>
              </a:rPr>
              <a:t> perception:</a:t>
            </a:r>
          </a:p>
          <a:p>
            <a:pPr marL="263525" indent="-263525">
              <a:buClr>
                <a:srgbClr val="FF0000"/>
              </a:buClr>
            </a:pPr>
            <a:r>
              <a:rPr lang="en-US" dirty="0" smtClean="0">
                <a:latin typeface="Arial Narrow" pitchFamily="34" charset="0"/>
              </a:rPr>
              <a:t>            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  <a:sym typeface="Wingdings"/>
              </a:rPr>
              <a:t></a:t>
            </a:r>
            <a:r>
              <a:rPr lang="en-US" dirty="0" smtClean="0">
                <a:latin typeface="Arial Narrow" pitchFamily="34" charset="0"/>
                <a:sym typeface="Wingdings"/>
              </a:rPr>
              <a:t> </a:t>
            </a:r>
            <a:r>
              <a:rPr lang="en-US" i="1" dirty="0" smtClean="0">
                <a:latin typeface="Arial Narrow" pitchFamily="34" charset="0"/>
              </a:rPr>
              <a:t>Brian Jenkins </a:t>
            </a:r>
            <a:r>
              <a:rPr lang="en-US" dirty="0" smtClean="0">
                <a:latin typeface="Arial Narrow" pitchFamily="34" charset="0"/>
              </a:rPr>
              <a:t>(2009):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fewer than 500 </a:t>
            </a:r>
            <a:r>
              <a:rPr lang="en-US" dirty="0" smtClean="0">
                <a:latin typeface="Arial Narrow" pitchFamily="34" charset="0"/>
              </a:rPr>
              <a:t>hotel guests worldwide have been killed by terrorists </a:t>
            </a:r>
          </a:p>
          <a:p>
            <a:pPr marL="263525" indent="-263525">
              <a:buClr>
                <a:srgbClr val="FF0000"/>
              </a:buClr>
            </a:pPr>
            <a:r>
              <a:rPr lang="en-US" dirty="0" smtClean="0">
                <a:latin typeface="Arial Narrow" pitchFamily="34" charset="0"/>
              </a:rPr>
              <a:t>                                                     over the past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40 yrs</a:t>
            </a:r>
            <a:r>
              <a:rPr lang="en-US" dirty="0" smtClean="0">
                <a:latin typeface="Arial Narrow" pitchFamily="34" charset="0"/>
              </a:rPr>
              <a:t> (total global hotel population: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~10million</a:t>
            </a:r>
            <a:r>
              <a:rPr lang="en-US" dirty="0" smtClean="0">
                <a:latin typeface="Arial Narrow" pitchFamily="34" charset="0"/>
              </a:rPr>
              <a:t>)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Cost</a:t>
            </a:r>
            <a:r>
              <a:rPr lang="en-US" dirty="0" smtClean="0">
                <a:latin typeface="Arial Narrow" pitchFamily="34" charset="0"/>
              </a:rPr>
              <a:t> of counter-terrorism/CBRNE hardening can be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high</a:t>
            </a:r>
            <a:r>
              <a:rPr lang="en-US" dirty="0" smtClean="0">
                <a:latin typeface="Arial Narrow" pitchFamily="34" charset="0"/>
              </a:rPr>
              <a:t>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dirty="0" smtClean="0">
                <a:latin typeface="Arial Narrow" pitchFamily="34" charset="0"/>
              </a:rPr>
              <a:t>Presence of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visible</a:t>
            </a:r>
            <a:r>
              <a:rPr lang="en-US" dirty="0" smtClean="0">
                <a:latin typeface="Arial Narrow" pitchFamily="34" charset="0"/>
              </a:rPr>
              <a:t> security measures may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undermine the welcoming ambiance</a:t>
            </a:r>
            <a:r>
              <a:rPr lang="en-US" dirty="0" smtClean="0">
                <a:latin typeface="Arial Narrow" pitchFamily="34" charset="0"/>
              </a:rPr>
              <a:t> that luxury hotels work hard to cultivate and </a:t>
            </a:r>
            <a:r>
              <a:rPr lang="en-US" b="1" u="sng" dirty="0" smtClean="0">
                <a:latin typeface="Arial Narrow" pitchFamily="34" charset="0"/>
              </a:rPr>
              <a:t>drive away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guests;</a:t>
            </a:r>
          </a:p>
          <a:p>
            <a:pPr marL="263525" indent="-263525">
              <a:buClr>
                <a:srgbClr val="FF0000"/>
              </a:buClr>
            </a:pPr>
            <a:endParaRPr lang="en-US" dirty="0" smtClean="0">
              <a:latin typeface="Arial Narrow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0"/>
            <a:ext cx="96372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Mindset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9154" name="Picture 2" descr="http://www.fearlessfatloss.com/wp-content/uploads/2012/11/head-with-gea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21860" y="728700"/>
            <a:ext cx="1890210" cy="18902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28279" y="1291482"/>
            <a:ext cx="5848866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September 2008</a:t>
            </a:r>
          </a:p>
          <a:p>
            <a:endParaRPr lang="en-US" sz="1400" b="1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US" sz="1400" b="1" dirty="0" smtClean="0">
                <a:latin typeface="Arial Narrow" pitchFamily="34" charset="0"/>
              </a:rPr>
              <a:t>Marriott Hotel </a:t>
            </a:r>
            <a:r>
              <a:rPr lang="en-US" sz="1400" dirty="0" smtClean="0">
                <a:latin typeface="Arial Narrow" pitchFamily="34" charset="0"/>
              </a:rPr>
              <a:t>in Islamabad (“</a:t>
            </a:r>
            <a:r>
              <a:rPr lang="en-US" sz="1400" b="1" u="sng" dirty="0" smtClean="0">
                <a:latin typeface="Arial Narrow" pitchFamily="34" charset="0"/>
              </a:rPr>
              <a:t>the world’s most protected hotel</a:t>
            </a:r>
            <a:r>
              <a:rPr lang="en-US" sz="1400" dirty="0" smtClean="0">
                <a:latin typeface="Arial Narrow" pitchFamily="34" charset="0"/>
              </a:rPr>
              <a:t>”)</a:t>
            </a:r>
          </a:p>
          <a:p>
            <a:r>
              <a:rPr lang="en-US" sz="1400" dirty="0" smtClean="0">
                <a:latin typeface="Arial Narrow" pitchFamily="34" charset="0"/>
              </a:rPr>
              <a:t>had formidable antiterrorism systems in place:</a:t>
            </a:r>
          </a:p>
          <a:p>
            <a:endParaRPr lang="en-US" sz="1400" dirty="0" smtClean="0">
              <a:latin typeface="Arial Narrow" pitchFamily="34" charset="0"/>
            </a:endParaRP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60 security officers on duty;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Four bomb sniffing dogs;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62 security cameras monitored by 3 security officers;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Under-vehicle cameras;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Walk-through metal detectors to screen everyone entering the building;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Entrance gate with </a:t>
            </a:r>
            <a:r>
              <a:rPr lang="en-US" sz="1600" b="1" u="sng" dirty="0" smtClean="0">
                <a:solidFill>
                  <a:srgbClr val="FF0000"/>
                </a:solidFill>
                <a:latin typeface="Arial Narrow" pitchFamily="34" charset="0"/>
              </a:rPr>
              <a:t>Delta Barrier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(drop-down &amp; hydraulic barrier) – manned by shotgun-armed security officers;</a:t>
            </a:r>
          </a:p>
          <a:p>
            <a:pPr marL="263525" indent="-263525">
              <a:buClr>
                <a:schemeClr val="tx1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FF0000"/>
                </a:solidFill>
                <a:latin typeface="Arial Narrow" pitchFamily="34" charset="0"/>
              </a:rPr>
              <a:t>Hotel was 132 ft from the vehicle inspection point</a:t>
            </a:r>
          </a:p>
          <a:p>
            <a:endParaRPr lang="en-US" sz="1400" dirty="0" smtClean="0">
              <a:latin typeface="Arial Narrow" pitchFamily="34" charset="0"/>
            </a:endParaRPr>
          </a:p>
          <a:p>
            <a:r>
              <a:rPr lang="en-US" sz="1400" dirty="0" smtClean="0">
                <a:latin typeface="Arial Narrow" pitchFamily="34" charset="0"/>
              </a:rPr>
              <a:t>A </a:t>
            </a:r>
            <a:r>
              <a:rPr lang="en-US" sz="1400" b="1" u="sng" dirty="0" smtClean="0">
                <a:latin typeface="Arial Narrow" pitchFamily="34" charset="0"/>
              </a:rPr>
              <a:t>suicide bomber</a:t>
            </a:r>
            <a:r>
              <a:rPr lang="en-US" sz="1400" b="1" dirty="0" smtClean="0">
                <a:latin typeface="Arial Narrow" pitchFamily="34" charset="0"/>
              </a:rPr>
              <a:t> </a:t>
            </a:r>
            <a:r>
              <a:rPr lang="en-US" sz="1400" dirty="0" smtClean="0">
                <a:latin typeface="Arial Narrow" pitchFamily="34" charset="0"/>
              </a:rPr>
              <a:t>detonated his charge after his </a:t>
            </a:r>
            <a:r>
              <a:rPr lang="en-US" sz="1400" b="1" u="sng" dirty="0" smtClean="0">
                <a:latin typeface="Arial Narrow" pitchFamily="34" charset="0"/>
              </a:rPr>
              <a:t>vehicle</a:t>
            </a:r>
            <a:r>
              <a:rPr lang="en-US" sz="1400" dirty="0" smtClean="0">
                <a:latin typeface="Arial Narrow" pitchFamily="34" charset="0"/>
              </a:rPr>
              <a:t> slammed into the Delta Barrier.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The blast from the powerful </a:t>
            </a:r>
            <a:r>
              <a:rPr lang="en-US" sz="1400" b="1" u="sng" dirty="0" smtClean="0">
                <a:solidFill>
                  <a:srgbClr val="FF0000"/>
                </a:solidFill>
                <a:latin typeface="Arial Narrow" pitchFamily="34" charset="0"/>
              </a:rPr>
              <a:t>1,320 pound bomb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ripped a </a:t>
            </a:r>
            <a:r>
              <a:rPr lang="en-US" sz="1400" b="1" u="sng" dirty="0" smtClean="0">
                <a:solidFill>
                  <a:srgbClr val="FF0000"/>
                </a:solidFill>
                <a:latin typeface="Arial Narrow" pitchFamily="34" charset="0"/>
              </a:rPr>
              <a:t>25X60 ft crater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in front of the hotel, destroyed most of the upper floor rooms of the property, and ignited</a:t>
            </a:r>
          </a:p>
          <a:p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a </a:t>
            </a:r>
            <a:r>
              <a:rPr lang="en-US" sz="1400" b="1" dirty="0" smtClean="0">
                <a:solidFill>
                  <a:srgbClr val="FF0000"/>
                </a:solidFill>
                <a:latin typeface="Arial Narrow" pitchFamily="34" charset="0"/>
              </a:rPr>
              <a:t>blaze</a:t>
            </a:r>
            <a:r>
              <a:rPr lang="en-US" sz="1400" dirty="0" smtClean="0">
                <a:solidFill>
                  <a:srgbClr val="FF0000"/>
                </a:solidFill>
                <a:latin typeface="Arial Narrow" pitchFamily="34" charset="0"/>
              </a:rPr>
              <a:t> that burned for two days.</a:t>
            </a:r>
          </a:p>
          <a:p>
            <a:endParaRPr lang="en-US" sz="14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US" sz="1400" dirty="0" smtClean="0">
                <a:latin typeface="Arial Narrow"/>
              </a:rPr>
              <a:t>►</a:t>
            </a:r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56 people died; 270 injured</a:t>
            </a:r>
          </a:p>
          <a:p>
            <a:endParaRPr lang="en-US" sz="1400" dirty="0" smtClean="0">
              <a:solidFill>
                <a:srgbClr val="FF0000"/>
              </a:solidFill>
              <a:latin typeface="Arial Narrow" pitchFamily="34" charset="0"/>
            </a:endParaRPr>
          </a:p>
          <a:p>
            <a:r>
              <a:rPr lang="en-US" sz="2800" b="1" dirty="0" smtClean="0">
                <a:latin typeface="Arial Black" pitchFamily="34" charset="0"/>
              </a:rPr>
              <a:t>  BUT </a:t>
            </a:r>
            <a:r>
              <a:rPr lang="en-US" sz="1600" b="1" dirty="0" smtClean="0">
                <a:latin typeface="Arial Narrow" pitchFamily="34" charset="0"/>
              </a:rPr>
              <a:t>without hardening, casualties might exceed </a:t>
            </a:r>
            <a:r>
              <a:rPr lang="en-US" sz="1600" b="1" dirty="0" smtClean="0">
                <a:solidFill>
                  <a:srgbClr val="FF0000"/>
                </a:solidFill>
                <a:latin typeface="Arial Black" pitchFamily="34" charset="0"/>
              </a:rPr>
              <a:t>1,000</a:t>
            </a:r>
            <a:r>
              <a:rPr lang="en-US" sz="1600" b="1" dirty="0" smtClean="0">
                <a:latin typeface="Arial Narrow" pitchFamily="34" charset="0"/>
              </a:rPr>
              <a:t>!</a:t>
            </a:r>
            <a:endParaRPr lang="el-GR" sz="1400" dirty="0">
              <a:latin typeface="Arial Black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0"/>
            <a:ext cx="347479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Marriott International experience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0178" name="Picture 2" descr="http://newsimg.bbc.co.uk/media/images/45037000/jpg/_45037424_wideshot2_afp4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2140" y="4194924"/>
            <a:ext cx="3311860" cy="2474536"/>
          </a:xfrm>
          <a:prstGeom prst="rect">
            <a:avLst/>
          </a:prstGeom>
          <a:noFill/>
        </p:spPr>
      </p:pic>
      <p:pic>
        <p:nvPicPr>
          <p:cNvPr id="50180" name="Picture 4" descr="http://graphics8.nytimes.com/images/2008/09/20/weekinreview/25086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0650" y="1904214"/>
            <a:ext cx="3311860" cy="2311140"/>
          </a:xfrm>
          <a:prstGeom prst="rect">
            <a:avLst/>
          </a:prstGeom>
          <a:noFill/>
        </p:spPr>
      </p:pic>
      <p:pic>
        <p:nvPicPr>
          <p:cNvPr id="50182" name="Picture 6" descr="http://www.globaljihad.net/templates/default/media/map08a/islamabad.JPG"/>
          <p:cNvPicPr>
            <a:picLocks noChangeAspect="1" noChangeArrowheads="1"/>
          </p:cNvPicPr>
          <p:nvPr/>
        </p:nvPicPr>
        <p:blipFill>
          <a:blip r:embed="rId4" cstate="print"/>
          <a:srcRect l="4168" t="4850" r="5203" b="4895"/>
          <a:stretch>
            <a:fillRect/>
          </a:stretch>
        </p:blipFill>
        <p:spPr bwMode="auto">
          <a:xfrm>
            <a:off x="7452320" y="773705"/>
            <a:ext cx="1536569" cy="136688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7" name="Picture 2" descr="http://www.seeklogo.com/images/M/Marriott_Hotels_Resorts_Suites-logo-2D048798B5-seeklogo.com.gif"/>
          <p:cNvPicPr>
            <a:picLocks noChangeAspect="1" noChangeArrowheads="1"/>
          </p:cNvPicPr>
          <p:nvPr/>
        </p:nvPicPr>
        <p:blipFill>
          <a:blip r:embed="rId5" cstate="print"/>
          <a:srcRect t="24247" b="23794"/>
          <a:stretch>
            <a:fillRect/>
          </a:stretch>
        </p:blipFill>
        <p:spPr bwMode="auto">
          <a:xfrm>
            <a:off x="6327195" y="773705"/>
            <a:ext cx="1074655" cy="510524"/>
          </a:xfrm>
          <a:prstGeom prst="rect">
            <a:avLst/>
          </a:prstGeom>
          <a:noFill/>
        </p:spPr>
      </p:pic>
      <p:pic>
        <p:nvPicPr>
          <p:cNvPr id="46082" name="Picture 2" descr="http://www.deltascientific.com/images/portable/DSC900.jpg"/>
          <p:cNvPicPr>
            <a:picLocks noChangeAspect="1" noChangeArrowheads="1"/>
          </p:cNvPicPr>
          <p:nvPr/>
        </p:nvPicPr>
        <p:blipFill>
          <a:blip r:embed="rId6" cstate="print"/>
          <a:srcRect l="1631" t="15106" r="3240" b="4326"/>
          <a:stretch>
            <a:fillRect/>
          </a:stretch>
        </p:blipFill>
        <p:spPr bwMode="auto">
          <a:xfrm>
            <a:off x="4481990" y="1403775"/>
            <a:ext cx="2070230" cy="131617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23638" y="1058779"/>
            <a:ext cx="887895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 smtClean="0">
                <a:latin typeface="Arial Narrow" pitchFamily="34" charset="0"/>
              </a:rPr>
              <a:t>Preventing</a:t>
            </a:r>
            <a:r>
              <a:rPr lang="en-US" dirty="0" smtClean="0">
                <a:latin typeface="Arial Narrow" pitchFamily="34" charset="0"/>
              </a:rPr>
              <a:t> attacks is largely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impossible</a:t>
            </a:r>
            <a:r>
              <a:rPr lang="en-US" dirty="0" smtClean="0">
                <a:latin typeface="Arial Narrow" pitchFamily="34" charset="0"/>
              </a:rPr>
              <a:t> once they have reached their operational stage;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 pitchFamily="34" charset="0"/>
              </a:rPr>
              <a:t>Target hardening </a:t>
            </a:r>
            <a:r>
              <a:rPr lang="en-US" dirty="0" smtClean="0">
                <a:latin typeface="Arial Narrow" pitchFamily="34" charset="0"/>
              </a:rPr>
              <a:t>also entails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more subtle methods </a:t>
            </a:r>
            <a:r>
              <a:rPr lang="en-US" b="1" dirty="0" smtClean="0">
                <a:latin typeface="Arial Narrow" pitchFamily="34" charset="0"/>
              </a:rPr>
              <a:t>that often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go undetected</a:t>
            </a:r>
            <a:r>
              <a:rPr lang="en-US" dirty="0" smtClean="0">
                <a:latin typeface="Arial Narrow" pitchFamily="34" charset="0"/>
              </a:rPr>
              <a:t>:</a:t>
            </a:r>
          </a:p>
          <a:p>
            <a:endParaRPr lang="en-US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Limitation of public disclosure of nonessential information </a:t>
            </a:r>
            <a:r>
              <a:rPr lang="en-US" dirty="0" smtClean="0">
                <a:latin typeface="Arial Narrow" pitchFamily="34" charset="0"/>
              </a:rPr>
              <a:t>about a property such as building diagrams;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dirty="0" smtClean="0">
                <a:latin typeface="Arial Narrow" pitchFamily="34" charset="0"/>
              </a:rPr>
              <a:t>Dispatching both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plainclothes</a:t>
            </a:r>
            <a:r>
              <a:rPr lang="en-US" dirty="0" smtClean="0">
                <a:latin typeface="Arial Narrow" pitchFamily="34" charset="0"/>
              </a:rPr>
              <a:t> security officers and uniformed “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greeters” </a:t>
            </a:r>
            <a:r>
              <a:rPr lang="en-US" dirty="0" smtClean="0">
                <a:latin typeface="Arial Narrow" pitchFamily="34" charset="0"/>
              </a:rPr>
              <a:t>to lobby areas to discreetly look for individuals casing buildings or taking suspicious photographs of entrances or CCTVs;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dirty="0" smtClean="0">
                <a:latin typeface="Arial Narrow" pitchFamily="34" charset="0"/>
              </a:rPr>
              <a:t>Terrorists often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seek employment </a:t>
            </a:r>
            <a:r>
              <a:rPr lang="en-US" dirty="0" smtClean="0">
                <a:latin typeface="Arial Narrow" pitchFamily="34" charset="0"/>
              </a:rPr>
              <a:t>at hotels as cover for conducting surveillance</a:t>
            </a:r>
          </a:p>
          <a:p>
            <a:r>
              <a:rPr lang="en-US" dirty="0" smtClean="0">
                <a:latin typeface="Arial Narrow" pitchFamily="34" charset="0"/>
              </a:rPr>
              <a:t>              </a:t>
            </a:r>
            <a:r>
              <a:rPr lang="en-US" dirty="0" smtClean="0">
                <a:latin typeface="Arial Narrow" pitchFamily="34" charset="0"/>
                <a:sym typeface="Wingdings"/>
              </a:rPr>
              <a:t> </a:t>
            </a:r>
            <a:r>
              <a:rPr lang="en-US" dirty="0" smtClean="0">
                <a:latin typeface="Arial Narrow" pitchFamily="34" charset="0"/>
              </a:rPr>
              <a:t>rigorous background checks (criminal records)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0" y="0"/>
            <a:ext cx="190456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Target Hardening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Picture 2" descr="http://www.sosy-lab.org/~dbeyer/OrgICSE09/hotel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535" y="3969060"/>
            <a:ext cx="3825425" cy="2430269"/>
          </a:xfrm>
          <a:prstGeom prst="rect">
            <a:avLst/>
          </a:prstGeom>
          <a:noFill/>
        </p:spPr>
      </p:pic>
      <p:pic>
        <p:nvPicPr>
          <p:cNvPr id="45058" name="Picture 2" descr="https://3back.com/wp-content/uploads/images/Colored%20People%20Shaking%20Han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945" y="4644135"/>
            <a:ext cx="2279830" cy="1709873"/>
          </a:xfrm>
          <a:prstGeom prst="rect">
            <a:avLst/>
          </a:prstGeom>
          <a:noFill/>
        </p:spPr>
      </p:pic>
      <p:pic>
        <p:nvPicPr>
          <p:cNvPr id="45060" name="Picture 4" descr="http://www.lobdock.com/wp-content/uploads/2013/11/rental-background-check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3699030"/>
            <a:ext cx="2031348" cy="2025495"/>
          </a:xfrm>
          <a:prstGeom prst="rect">
            <a:avLst/>
          </a:prstGeom>
          <a:noFill/>
        </p:spPr>
      </p:pic>
      <p:pic>
        <p:nvPicPr>
          <p:cNvPr id="35842" name="Picture 2" descr="http://www.hofmann-verlag.eu/media/erdkugel_und_www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6805" y="5499230"/>
            <a:ext cx="1289720" cy="10317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71500" y="1086121"/>
            <a:ext cx="603067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Arial Narrow" pitchFamily="34" charset="0"/>
              </a:rPr>
              <a:t>Existing properties are built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with aesthetics, convenience, and cost uppermost in mind </a:t>
            </a:r>
            <a:r>
              <a:rPr lang="en-US" sz="1600" dirty="0" smtClean="0">
                <a:latin typeface="Arial Narrow" pitchFamily="34" charset="0"/>
              </a:rPr>
              <a:t>– </a:t>
            </a:r>
            <a:r>
              <a:rPr lang="en-US" sz="1600" b="1" u="sng" dirty="0" smtClean="0">
                <a:latin typeface="Arial Narrow" pitchFamily="34" charset="0"/>
              </a:rPr>
              <a:t>not safety </a:t>
            </a:r>
            <a:r>
              <a:rPr lang="en-US" sz="1600" dirty="0" smtClean="0">
                <a:latin typeface="Arial Narrow" pitchFamily="34" charset="0"/>
              </a:rPr>
              <a:t>from suicide bombers, urban guerrillas or new emerging threats;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Built-in features </a:t>
            </a:r>
            <a:r>
              <a:rPr lang="en-US" sz="1600" dirty="0" smtClean="0">
                <a:latin typeface="Arial Narrow" pitchFamily="34" charset="0"/>
              </a:rPr>
              <a:t>make them vulnerable to Mumbai-style assaults including </a:t>
            </a:r>
            <a:r>
              <a:rPr lang="en-US" sz="1600" b="1" dirty="0" smtClean="0">
                <a:latin typeface="Arial Narrow" pitchFamily="34" charset="0"/>
              </a:rPr>
              <a:t>long hallways, spiral staircases, and towering atriums;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Usually are situated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close to</a:t>
            </a:r>
            <a:r>
              <a:rPr lang="en-US" sz="1600" dirty="0" smtClean="0">
                <a:latin typeface="Arial Narrow" pitchFamily="34" charset="0"/>
              </a:rPr>
              <a:t> busy streets, giving terrorists easy access,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or </a:t>
            </a:r>
            <a:r>
              <a:rPr lang="en-US" sz="1600" dirty="0" smtClean="0">
                <a:latin typeface="Arial Narrow" pitchFamily="34" charset="0"/>
              </a:rPr>
              <a:t>within close proximity to embassies or government buildings, leaving them vulnerable to </a:t>
            </a:r>
            <a:r>
              <a:rPr lang="en-US" sz="1600" b="1" u="sng" dirty="0" smtClean="0">
                <a:latin typeface="Arial Narrow" pitchFamily="34" charset="0"/>
              </a:rPr>
              <a:t>collateral damage </a:t>
            </a:r>
            <a:r>
              <a:rPr lang="en-US" sz="1600" dirty="0" smtClean="0">
                <a:latin typeface="Arial Narrow" pitchFamily="34" charset="0"/>
              </a:rPr>
              <a:t>from attacks directed elsewhere;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u="sng" dirty="0" smtClean="0">
                <a:latin typeface="Arial Narrow" pitchFamily="34" charset="0"/>
              </a:rPr>
              <a:t>Requirements for hotels to be built in </a:t>
            </a:r>
            <a:r>
              <a:rPr lang="en-US" sz="1600" b="1" u="sng" dirty="0" smtClean="0">
                <a:solidFill>
                  <a:srgbClr val="FF0000"/>
                </a:solidFill>
                <a:latin typeface="Arial Narrow" pitchFamily="34" charset="0"/>
              </a:rPr>
              <a:t>high threat </a:t>
            </a:r>
            <a:r>
              <a:rPr lang="en-US" sz="1600" u="sng" dirty="0" smtClean="0">
                <a:latin typeface="Arial Narrow" pitchFamily="34" charset="0"/>
              </a:rPr>
              <a:t>locations include:</a:t>
            </a:r>
          </a:p>
          <a:p>
            <a:pPr marL="263525" indent="-263525">
              <a:buClr>
                <a:srgbClr val="006600"/>
              </a:buClr>
              <a:buSzPct val="11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Shatter-resistant window films;</a:t>
            </a:r>
          </a:p>
          <a:p>
            <a:pPr marL="263525" indent="-263525">
              <a:buClr>
                <a:srgbClr val="006600"/>
              </a:buClr>
              <a:buSzPct val="11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Walk-through metal detectors;</a:t>
            </a:r>
          </a:p>
          <a:p>
            <a:pPr marL="263525" indent="-263525">
              <a:buClr>
                <a:srgbClr val="006600"/>
              </a:buClr>
              <a:buSzPct val="11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Exterior security cameras;</a:t>
            </a:r>
          </a:p>
          <a:p>
            <a:pPr marL="263525" indent="-263525">
              <a:buClr>
                <a:srgbClr val="006600"/>
              </a:buClr>
              <a:buSzPct val="11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Hydraulic barriers; and</a:t>
            </a:r>
          </a:p>
          <a:p>
            <a:pPr marL="263525" indent="-263525">
              <a:buClr>
                <a:srgbClr val="006600"/>
              </a:buClr>
              <a:buSzPct val="11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Bomb-sniffing dogs.</a:t>
            </a:r>
            <a:endParaRPr lang="el-GR" sz="1600" dirty="0">
              <a:latin typeface="Arial Narrow" pitchFamily="34" charset="0"/>
            </a:endParaRPr>
          </a:p>
        </p:txBody>
      </p:sp>
      <p:grpSp>
        <p:nvGrpSpPr>
          <p:cNvPr id="4" name="5 - Ομάδα"/>
          <p:cNvGrpSpPr/>
          <p:nvPr/>
        </p:nvGrpSpPr>
        <p:grpSpPr>
          <a:xfrm>
            <a:off x="6165130" y="772644"/>
            <a:ext cx="2978870" cy="1987402"/>
            <a:chOff x="6165130" y="1281702"/>
            <a:chExt cx="2978870" cy="1987402"/>
          </a:xfrm>
        </p:grpSpPr>
        <p:pic>
          <p:nvPicPr>
            <p:cNvPr id="47106" name="Picture 2" descr="http://www.hotelchatter.com/pages/upload/gallery/gallery-780-image-7247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65130" y="1281702"/>
              <a:ext cx="2978870" cy="198740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5" name="Picture 2" descr="http://www.hotelchatter.com/pages/upload/gallery/gallery-780-image-7247.jpg"/>
            <p:cNvPicPr>
              <a:picLocks noChangeAspect="1" noChangeArrowheads="1"/>
            </p:cNvPicPr>
            <p:nvPr/>
          </p:nvPicPr>
          <p:blipFill>
            <a:blip r:embed="rId2" cstate="print"/>
            <a:srcRect l="67985" t="70613" b="16106"/>
            <a:stretch>
              <a:fillRect/>
            </a:stretch>
          </p:blipFill>
          <p:spPr bwMode="auto">
            <a:xfrm>
              <a:off x="8163609" y="2818612"/>
              <a:ext cx="953678" cy="41479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47108" name="Picture 4" descr="http://farm2.staticflickr.com/1415/1302296182_b680b4314c_z.jpg?zz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5131" y="2708920"/>
            <a:ext cx="2978870" cy="2246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10" name="Picture 6" descr="http://www.westquaycars.com/suitsyou/local/images/1284474330-Homepage_g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3632" y="4914165"/>
            <a:ext cx="2980368" cy="1871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13 - Ομάδα"/>
          <p:cNvGrpSpPr/>
          <p:nvPr/>
        </p:nvGrpSpPr>
        <p:grpSpPr>
          <a:xfrm>
            <a:off x="2456765" y="4419110"/>
            <a:ext cx="3583285" cy="2254483"/>
            <a:chOff x="2456765" y="4419110"/>
            <a:chExt cx="3583285" cy="2254483"/>
          </a:xfrm>
        </p:grpSpPr>
        <p:sp>
          <p:nvSpPr>
            <p:cNvPr id="10" name="9 - Έλλειψη"/>
            <p:cNvSpPr/>
            <p:nvPr/>
          </p:nvSpPr>
          <p:spPr>
            <a:xfrm>
              <a:off x="2456765" y="4419110"/>
              <a:ext cx="3060340" cy="1890210"/>
            </a:xfrm>
            <a:prstGeom prst="ellipse">
              <a:avLst/>
            </a:prstGeom>
            <a:solidFill>
              <a:srgbClr val="FFC000"/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1" name="10 - TextBox"/>
            <p:cNvSpPr txBox="1"/>
            <p:nvPr/>
          </p:nvSpPr>
          <p:spPr>
            <a:xfrm>
              <a:off x="2726795" y="4779150"/>
              <a:ext cx="2534925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Arial Black" pitchFamily="34" charset="0"/>
                </a:rPr>
                <a:t>Modern technologies</a:t>
              </a:r>
            </a:p>
            <a:p>
              <a:r>
                <a:rPr lang="en-US" sz="1600" dirty="0" smtClean="0">
                  <a:latin typeface="Arial Black" pitchFamily="34" charset="0"/>
                </a:rPr>
                <a:t>allow </a:t>
              </a:r>
              <a:r>
                <a:rPr lang="en-US" sz="1600" dirty="0" smtClean="0">
                  <a:solidFill>
                    <a:srgbClr val="FF0000"/>
                  </a:solidFill>
                  <a:latin typeface="Arial Black" pitchFamily="34" charset="0"/>
                </a:rPr>
                <a:t>detection</a:t>
              </a:r>
              <a:r>
                <a:rPr lang="en-US" sz="1600" dirty="0" smtClean="0">
                  <a:latin typeface="Arial Black" pitchFamily="34" charset="0"/>
                </a:rPr>
                <a:t> of</a:t>
              </a:r>
            </a:p>
            <a:p>
              <a:r>
                <a:rPr lang="en-US" sz="1600" dirty="0" smtClean="0">
                  <a:latin typeface="Arial Black" pitchFamily="34" charset="0"/>
                </a:rPr>
                <a:t>CWAs, explosives</a:t>
              </a:r>
            </a:p>
            <a:p>
              <a:r>
                <a:rPr lang="en-US" sz="1600" dirty="0" smtClean="0">
                  <a:latin typeface="Arial Black" pitchFamily="34" charset="0"/>
                </a:rPr>
                <a:t>&amp; narcotics</a:t>
              </a:r>
              <a:endParaRPr lang="el-GR" sz="1600" dirty="0">
                <a:latin typeface="Arial Black" pitchFamily="34" charset="0"/>
              </a:endParaRPr>
            </a:p>
          </p:txBody>
        </p:sp>
        <p:pic>
          <p:nvPicPr>
            <p:cNvPr id="44036" name="Picture 4" descr="http://www.asec.ru/img/catalog/mmtd.png"/>
            <p:cNvPicPr>
              <a:picLocks noChangeAspect="1" noChangeArrowheads="1"/>
            </p:cNvPicPr>
            <p:nvPr/>
          </p:nvPicPr>
          <p:blipFill>
            <a:blip r:embed="rId5" cstate="print"/>
            <a:srcRect t="25200" b="25976"/>
            <a:stretch>
              <a:fillRect/>
            </a:stretch>
          </p:blipFill>
          <p:spPr bwMode="auto">
            <a:xfrm>
              <a:off x="4166955" y="5454225"/>
              <a:ext cx="1873095" cy="121936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7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2 - Ορθογώνιο"/>
          <p:cNvSpPr/>
          <p:nvPr/>
        </p:nvSpPr>
        <p:spPr>
          <a:xfrm>
            <a:off x="263950" y="826085"/>
            <a:ext cx="861609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600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SzPct val="120000"/>
            </a:pP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Business travel managers </a:t>
            </a:r>
            <a:r>
              <a:rPr lang="en-US" sz="1600" b="1" u="sng" dirty="0" smtClean="0">
                <a:latin typeface="Arial Narrow" pitchFamily="34" charset="0"/>
              </a:rPr>
              <a:t>inquire</a:t>
            </a:r>
            <a:r>
              <a:rPr lang="en-US" sz="1600" dirty="0" smtClean="0">
                <a:latin typeface="Arial Narrow" pitchFamily="34" charset="0"/>
              </a:rPr>
              <a:t> terrorism-related issues before recommending specific properties, such as:</a:t>
            </a:r>
          </a:p>
          <a:p>
            <a:pPr marL="263525" indent="-263525">
              <a:buClr>
                <a:srgbClr val="FF0000"/>
              </a:buClr>
              <a:buSzPct val="120000"/>
            </a:pPr>
            <a:r>
              <a:rPr lang="en-US" sz="1600" dirty="0" smtClean="0">
                <a:latin typeface="Arial Narrow" pitchFamily="34" charset="0"/>
              </a:rPr>
              <a:t> </a:t>
            </a:r>
          </a:p>
          <a:p>
            <a:pPr marL="263525" indent="-263525">
              <a:buClr>
                <a:srgbClr val="0066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whether </a:t>
            </a:r>
            <a:r>
              <a:rPr lang="en-US" sz="1600" b="1" u="sng" dirty="0" smtClean="0">
                <a:latin typeface="Arial Narrow" pitchFamily="34" charset="0"/>
              </a:rPr>
              <a:t>blueprints</a:t>
            </a:r>
            <a:r>
              <a:rPr lang="en-US" sz="1600" dirty="0" smtClean="0">
                <a:latin typeface="Arial Narrow" pitchFamily="34" charset="0"/>
              </a:rPr>
              <a:t> have been provided to security officials;</a:t>
            </a:r>
          </a:p>
          <a:p>
            <a:pPr marL="263525" indent="-263525">
              <a:buClr>
                <a:srgbClr val="0066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whether </a:t>
            </a:r>
            <a:r>
              <a:rPr lang="en-US" sz="1600" b="1" u="sng" dirty="0" smtClean="0">
                <a:latin typeface="Arial Narrow" pitchFamily="34" charset="0"/>
              </a:rPr>
              <a:t>secondary communication systems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exist for guests trapped inside rooms in the event of an attack;</a:t>
            </a:r>
          </a:p>
          <a:p>
            <a:pPr marL="263525" indent="-263525">
              <a:buClr>
                <a:srgbClr val="0066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whether </a:t>
            </a:r>
            <a:r>
              <a:rPr lang="en-US" sz="1600" b="1" u="sng" dirty="0" smtClean="0">
                <a:latin typeface="Arial Narrow" pitchFamily="34" charset="0"/>
              </a:rPr>
              <a:t>hotel staff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have been trained in evacuation techniques; and</a:t>
            </a:r>
          </a:p>
          <a:p>
            <a:pPr marL="263525" indent="-263525">
              <a:buClr>
                <a:srgbClr val="0066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what </a:t>
            </a:r>
            <a:r>
              <a:rPr lang="en-US" sz="1600" b="1" u="sng" dirty="0" smtClean="0">
                <a:latin typeface="Arial Narrow" pitchFamily="34" charset="0"/>
              </a:rPr>
              <a:t>surveillance systems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dirty="0" smtClean="0">
                <a:latin typeface="Arial Narrow" pitchFamily="34" charset="0"/>
              </a:rPr>
              <a:t>are in place to assist authorities in the event of an incident</a:t>
            </a:r>
            <a:endParaRPr lang="el-GR" sz="1600" dirty="0">
              <a:latin typeface="Arial Narrow" pitchFamily="34" charset="0"/>
            </a:endParaRPr>
          </a:p>
        </p:txBody>
      </p:sp>
      <p:sp>
        <p:nvSpPr>
          <p:cNvPr id="5" name="4 - Ορθογώνιο"/>
          <p:cNvSpPr/>
          <p:nvPr/>
        </p:nvSpPr>
        <p:spPr>
          <a:xfrm>
            <a:off x="746575" y="3113965"/>
            <a:ext cx="7560840" cy="261610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“People visiting (high risk) environments aren’t looking for the softest beds now,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or the best meeting space;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they’re looking for the best security.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If you invest in security,</a:t>
            </a:r>
          </a:p>
          <a:p>
            <a:pPr algn="ctr"/>
            <a:r>
              <a:rPr lang="en-US" sz="2400" dirty="0" smtClean="0">
                <a:solidFill>
                  <a:srgbClr val="FFC000"/>
                </a:solidFill>
                <a:latin typeface="Arial Black" pitchFamily="34" charset="0"/>
              </a:rPr>
              <a:t>you’ll get the customers.”</a:t>
            </a:r>
          </a:p>
          <a:p>
            <a:pPr algn="ctr"/>
            <a:r>
              <a:rPr lang="en-US" sz="2000" b="1" dirty="0" smtClean="0">
                <a:latin typeface="Arial Narrow" pitchFamily="34" charset="0"/>
              </a:rPr>
              <a:t>(Meyers, 2009)</a:t>
            </a:r>
            <a:endParaRPr lang="el-GR" sz="2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Graphic: Anti-terror measures for public buildings"/>
          <p:cNvPicPr/>
          <p:nvPr/>
        </p:nvPicPr>
        <p:blipFill>
          <a:blip r:embed="rId2" cstate="print"/>
          <a:srcRect t="5737"/>
          <a:stretch>
            <a:fillRect/>
          </a:stretch>
        </p:blipFill>
        <p:spPr bwMode="auto">
          <a:xfrm>
            <a:off x="1016605" y="1358770"/>
            <a:ext cx="7155795" cy="427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4 - Επεξήγηση με στρογγυλεμένο παραλληλόγραμμο"/>
          <p:cNvSpPr/>
          <p:nvPr/>
        </p:nvSpPr>
        <p:spPr>
          <a:xfrm>
            <a:off x="7137285" y="4374105"/>
            <a:ext cx="1305145" cy="630070"/>
          </a:xfrm>
          <a:prstGeom prst="wedgeRoundRectCallout">
            <a:avLst>
              <a:gd name="adj1" fmla="val -294578"/>
              <a:gd name="adj2" fmla="val -6323"/>
              <a:gd name="adj3" fmla="val 16667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r>
              <a:rPr lang="en-US" sz="1600" baseline="30000" dirty="0" smtClean="0">
                <a:solidFill>
                  <a:schemeClr val="tx1"/>
                </a:solidFill>
                <a:latin typeface="Arial Black" pitchFamily="34" charset="0"/>
              </a:rPr>
              <a:t>nd</a:t>
            </a:r>
            <a:r>
              <a:rPr lang="en-US" sz="1600" dirty="0" smtClean="0">
                <a:solidFill>
                  <a:schemeClr val="tx1"/>
                </a:solidFill>
                <a:latin typeface="Arial Black" pitchFamily="34" charset="0"/>
              </a:rPr>
              <a:t> line</a:t>
            </a:r>
          </a:p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 pitchFamily="34" charset="0"/>
              </a:rPr>
              <a:t>of defense</a:t>
            </a:r>
            <a:endParaRPr lang="el-GR" sz="1200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6" name="5 - Επεξήγηση με στρογγυλεμένο παραλληλόγραμμο"/>
          <p:cNvSpPr/>
          <p:nvPr/>
        </p:nvSpPr>
        <p:spPr>
          <a:xfrm>
            <a:off x="6912260" y="6084295"/>
            <a:ext cx="1305145" cy="630070"/>
          </a:xfrm>
          <a:prstGeom prst="wedgeRoundRectCallout">
            <a:avLst>
              <a:gd name="adj1" fmla="val -140010"/>
              <a:gd name="adj2" fmla="val -66169"/>
              <a:gd name="adj3" fmla="val 16667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itchFamily="34" charset="0"/>
              </a:rPr>
              <a:t>3</a:t>
            </a:r>
            <a:r>
              <a:rPr lang="en-US" sz="1600" baseline="30000" dirty="0" smtClean="0">
                <a:latin typeface="Arial Black" pitchFamily="34" charset="0"/>
              </a:rPr>
              <a:t>rd</a:t>
            </a:r>
            <a:r>
              <a:rPr lang="en-US" sz="1600" dirty="0" smtClean="0">
                <a:latin typeface="Arial Black" pitchFamily="34" charset="0"/>
              </a:rPr>
              <a:t> line</a:t>
            </a:r>
          </a:p>
          <a:p>
            <a:pPr algn="ctr"/>
            <a:r>
              <a:rPr lang="en-US" sz="1200" dirty="0" smtClean="0">
                <a:latin typeface="Arial Black" pitchFamily="34" charset="0"/>
              </a:rPr>
              <a:t>of defense</a:t>
            </a:r>
            <a:endParaRPr lang="el-GR" sz="1200" dirty="0">
              <a:latin typeface="Arial Black" pitchFamily="34" charset="0"/>
            </a:endParaRPr>
          </a:p>
        </p:txBody>
      </p:sp>
      <p:sp>
        <p:nvSpPr>
          <p:cNvPr id="7" name="6 - Ορθογώνιο"/>
          <p:cNvSpPr/>
          <p:nvPr/>
        </p:nvSpPr>
        <p:spPr>
          <a:xfrm>
            <a:off x="431540" y="998730"/>
            <a:ext cx="8325925" cy="4950550"/>
          </a:xfrm>
          <a:prstGeom prst="rect">
            <a:avLst/>
          </a:prstGeom>
          <a:noFill/>
          <a:ln>
            <a:solidFill>
              <a:srgbClr val="0066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Επεξήγηση με στρογγυλεμένο παραλληλόγραμμο"/>
          <p:cNvSpPr/>
          <p:nvPr/>
        </p:nvSpPr>
        <p:spPr>
          <a:xfrm>
            <a:off x="7677345" y="2078850"/>
            <a:ext cx="1305145" cy="630070"/>
          </a:xfrm>
          <a:prstGeom prst="wedgeRoundRectCallout">
            <a:avLst>
              <a:gd name="adj1" fmla="val -138565"/>
              <a:gd name="adj2" fmla="val 156758"/>
              <a:gd name="adj3" fmla="val 1666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Arial Black" pitchFamily="34" charset="0"/>
              </a:rPr>
              <a:t>1</a:t>
            </a:r>
            <a:r>
              <a:rPr lang="en-US" sz="1600" baseline="30000" dirty="0" smtClean="0">
                <a:latin typeface="Arial Black" pitchFamily="34" charset="0"/>
              </a:rPr>
              <a:t>st</a:t>
            </a:r>
            <a:r>
              <a:rPr lang="en-US" sz="1600" dirty="0" smtClean="0">
                <a:latin typeface="Arial Black" pitchFamily="34" charset="0"/>
              </a:rPr>
              <a:t> line</a:t>
            </a:r>
          </a:p>
          <a:p>
            <a:pPr algn="ctr"/>
            <a:r>
              <a:rPr lang="en-US" sz="1200" dirty="0" smtClean="0">
                <a:latin typeface="Arial Black" pitchFamily="34" charset="0"/>
              </a:rPr>
              <a:t>of defense</a:t>
            </a:r>
            <a:endParaRPr lang="el-GR" sz="1200" dirty="0">
              <a:latin typeface="Arial Black" pitchFamily="34" charset="0"/>
            </a:endParaRPr>
          </a:p>
        </p:txBody>
      </p:sp>
      <p:pic>
        <p:nvPicPr>
          <p:cNvPr id="8" name="Εικόνα 10" descr="http://4.bp.blogspot.com/_NjUov1-0KnU/TPLFziq5GmI/AAAAAAAAMhU/gPYVGkdJ3aU/s1600/69%2Ba.jpg"/>
          <p:cNvPicPr>
            <a:picLocks noChangeAspect="1" noChangeArrowheads="1"/>
          </p:cNvPicPr>
          <p:nvPr/>
        </p:nvPicPr>
        <p:blipFill>
          <a:blip r:embed="rId3" cstate="print"/>
          <a:srcRect r="15216"/>
          <a:stretch>
            <a:fillRect/>
          </a:stretch>
        </p:blipFill>
        <p:spPr bwMode="auto">
          <a:xfrm>
            <a:off x="476545" y="4554125"/>
            <a:ext cx="1712279" cy="1350150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10" name="irc_mi" descr="http://www.fbi.gov/news/news_blog/image/laser-in-cockpi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6685" y="548680"/>
            <a:ext cx="1260900" cy="752885"/>
          </a:xfrm>
          <a:prstGeom prst="ellipse">
            <a:avLst/>
          </a:prstGeom>
          <a:ln>
            <a:noFill/>
          </a:ln>
          <a:effectLst/>
        </p:spPr>
      </p:pic>
      <p:pic>
        <p:nvPicPr>
          <p:cNvPr id="40962" name="Picture 2" descr="http://img3.wikia.nocookie.net/__cb20120722225813/maxpayne/images/4/40/Rp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835" y="503675"/>
            <a:ext cx="2476826" cy="1035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http://terrortrendsbulletin.files.wordpress.com/2012/11/070630_glasgow_jeep_2p-grid-6x2.jpg?w=53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998730"/>
            <a:ext cx="5930990" cy="3773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2 - Εικόνα" descr="http://terrortrendsbulletin.files.wordpress.com/2012/11/r156609_566609.jpg?w=530&amp;h=34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015" y="4104075"/>
            <a:ext cx="4285212" cy="262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3 - Εικόνα" descr="http://terrortrendsbulletin.files.wordpress.com/2012/11/jeep.jpg?w=530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7105" y="908720"/>
            <a:ext cx="3427967" cy="2164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TextBox"/>
          <p:cNvSpPr txBox="1"/>
          <p:nvPr/>
        </p:nvSpPr>
        <p:spPr>
          <a:xfrm>
            <a:off x="161510" y="4869160"/>
            <a:ext cx="233628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Black" pitchFamily="34" charset="0"/>
              </a:rPr>
              <a:t>30 June 2007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Glasgow International Airport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Dead: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1</a:t>
            </a:r>
            <a:r>
              <a:rPr lang="en-US" sz="1600" dirty="0" smtClean="0">
                <a:latin typeface="Arial Narrow" pitchFamily="34" charset="0"/>
              </a:rPr>
              <a:t> (suicide bomber)</a:t>
            </a:r>
          </a:p>
          <a:p>
            <a:r>
              <a:rPr lang="en-US" sz="1600" dirty="0" smtClean="0">
                <a:latin typeface="Arial Narrow" pitchFamily="34" charset="0"/>
              </a:rPr>
              <a:t>Non-fatal injuries: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5</a:t>
            </a:r>
          </a:p>
          <a:p>
            <a:endParaRPr lang="el-GR" sz="1600" dirty="0">
              <a:latin typeface="Arial Narrow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12" descr="http://tandoorhouse.ca/images/logofir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96725" y="3068112"/>
            <a:ext cx="519386" cy="360888"/>
          </a:xfrm>
          <a:prstGeom prst="rect">
            <a:avLst/>
          </a:prstGeom>
          <a:noFill/>
        </p:spPr>
      </p:pic>
      <p:pic>
        <p:nvPicPr>
          <p:cNvPr id="11" name="Picture 12" descr="http://tandoorhouse.ca/images/logofire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978950"/>
            <a:ext cx="765085" cy="540060"/>
          </a:xfrm>
          <a:prstGeom prst="rect">
            <a:avLst/>
          </a:prstGeom>
          <a:noFill/>
        </p:spPr>
      </p:pic>
      <p:pic>
        <p:nvPicPr>
          <p:cNvPr id="41986" name="Picture 2" descr="http://i.telegraph.co.uk/multimedia/archive/01202/glasgowsuspects_1202248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21850" y="5049180"/>
            <a:ext cx="1681200" cy="1052578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1990" name="Picture 6" descr="http://www.designtagebuch.de/wp-content/uploads/mediathek/2013/07/glasgow-airport-logo-600x333.jpg"/>
          <p:cNvPicPr>
            <a:picLocks noChangeAspect="1" noChangeArrowheads="1"/>
          </p:cNvPicPr>
          <p:nvPr/>
        </p:nvPicPr>
        <p:blipFill>
          <a:blip r:embed="rId7" cstate="print"/>
          <a:srcRect l="59062" t="5676" r="3926" b="26217"/>
          <a:stretch>
            <a:fillRect/>
          </a:stretch>
        </p:blipFill>
        <p:spPr bwMode="auto">
          <a:xfrm>
            <a:off x="251520" y="1088740"/>
            <a:ext cx="810090" cy="82732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http://l1.yimg.com/bt/api/res/1.2/qJS9xzCKP13lrt27plShRg--/YXBwaWQ9eW5ld3M7cT04NTt3PTYzMA--/http:/l.yimg.com/os/publish-images/news/2013-11-02/ff00f707-a5e8-45cf-9b05-ae9df1ee3c01_8b4c239d-ef67-4b34-b30b-a3aba5e14bc6_graphic_LAX_shooting_S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510" y="1088740"/>
            <a:ext cx="6948282" cy="5227756"/>
          </a:xfrm>
          <a:prstGeom prst="rect">
            <a:avLst/>
          </a:prstGeom>
          <a:noFill/>
        </p:spPr>
      </p:pic>
      <p:sp>
        <p:nvSpPr>
          <p:cNvPr id="7" name="6 - TextBox"/>
          <p:cNvSpPr txBox="1"/>
          <p:nvPr/>
        </p:nvSpPr>
        <p:spPr>
          <a:xfrm>
            <a:off x="251520" y="5589240"/>
            <a:ext cx="14586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Arial Black" pitchFamily="34" charset="0"/>
              </a:rPr>
              <a:t>1 Nov 2013</a:t>
            </a:r>
          </a:p>
          <a:p>
            <a:r>
              <a:rPr lang="en-US" sz="14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LAX Intern Airport</a:t>
            </a:r>
          </a:p>
          <a:p>
            <a:r>
              <a:rPr lang="en-US" sz="1400" dirty="0" smtClean="0">
                <a:latin typeface="Arial Narrow" pitchFamily="34" charset="0"/>
              </a:rPr>
              <a:t>Dead: 1 TSA officer</a:t>
            </a:r>
          </a:p>
          <a:p>
            <a:r>
              <a:rPr lang="en-US" sz="1400" dirty="0" smtClean="0">
                <a:latin typeface="Arial Narrow" pitchFamily="34" charset="0"/>
              </a:rPr>
              <a:t>Wounded: 7</a:t>
            </a:r>
            <a:endParaRPr lang="el-GR" sz="1400" dirty="0">
              <a:latin typeface="Arial Narrow" pitchFamily="34" charset="0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8 - Ορθογώνιο"/>
          <p:cNvSpPr/>
          <p:nvPr/>
        </p:nvSpPr>
        <p:spPr>
          <a:xfrm>
            <a:off x="2771800" y="1178750"/>
            <a:ext cx="4140460" cy="675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9640" name="Picture 8" descr="http://a.abcnews.com/images/US/abc_lax_eyewitness_131101_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072" y="908720"/>
            <a:ext cx="3760417" cy="21152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cxnSp>
        <p:nvCxnSpPr>
          <p:cNvPr id="11" name="10 - Ευθεία γραμμή σύνδεσης"/>
          <p:cNvCxnSpPr/>
          <p:nvPr/>
        </p:nvCxnSpPr>
        <p:spPr>
          <a:xfrm flipV="1">
            <a:off x="3266855" y="1583795"/>
            <a:ext cx="1935215" cy="81009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11 - Ορθογώνιο"/>
          <p:cNvSpPr/>
          <p:nvPr/>
        </p:nvSpPr>
        <p:spPr>
          <a:xfrm>
            <a:off x="3761910" y="5364215"/>
            <a:ext cx="3330370" cy="45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9638" name="Picture 6" descr="http://www.kcra.com/image/view/-/22757672/highRes/3/-/10ew721/-/LAX-Shooting---Map-jp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6805" y="3113965"/>
            <a:ext cx="6165685" cy="346819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sp>
        <p:nvSpPr>
          <p:cNvPr id="13" name="12 - Έλλειψη"/>
          <p:cNvSpPr/>
          <p:nvPr/>
        </p:nvSpPr>
        <p:spPr>
          <a:xfrm>
            <a:off x="5607115" y="4059070"/>
            <a:ext cx="270030" cy="2700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13 - Έλλειψη"/>
          <p:cNvSpPr/>
          <p:nvPr/>
        </p:nvSpPr>
        <p:spPr>
          <a:xfrm>
            <a:off x="6462210" y="5679250"/>
            <a:ext cx="270030" cy="27003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14 - Εικόνα" descr="explosion_e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420302" y="5271108"/>
            <a:ext cx="676275" cy="952500"/>
          </a:xfrm>
          <a:prstGeom prst="rect">
            <a:avLst/>
          </a:prstGeom>
        </p:spPr>
      </p:pic>
      <p:sp>
        <p:nvSpPr>
          <p:cNvPr id="16" name="15 - TextBox"/>
          <p:cNvSpPr txBox="1"/>
          <p:nvPr/>
        </p:nvSpPr>
        <p:spPr>
          <a:xfrm>
            <a:off x="7182290" y="5994285"/>
            <a:ext cx="83304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  <a:latin typeface="Arial Narrow" pitchFamily="34" charset="0"/>
              </a:rPr>
              <a:t>ATC Tower</a:t>
            </a:r>
            <a:endParaRPr lang="el-GR" sz="1200" b="1" dirty="0">
              <a:solidFill>
                <a:schemeClr val="bg1"/>
              </a:solidFill>
              <a:latin typeface="Arial Narrow" pitchFamily="34" charset="0"/>
            </a:endParaRPr>
          </a:p>
        </p:txBody>
      </p:sp>
      <p:pic>
        <p:nvPicPr>
          <p:cNvPr id="40962" name="Picture 2" descr="http://global.fncstatic.com/static/managed/img/fn2/video/110213_fr_lax.jpg"/>
          <p:cNvPicPr>
            <a:picLocks noChangeAspect="1" noChangeArrowheads="1"/>
          </p:cNvPicPr>
          <p:nvPr/>
        </p:nvPicPr>
        <p:blipFill>
          <a:blip r:embed="rId6" cstate="print"/>
          <a:srcRect l="24798" r="25000"/>
          <a:stretch>
            <a:fillRect/>
          </a:stretch>
        </p:blipFill>
        <p:spPr bwMode="auto">
          <a:xfrm>
            <a:off x="2906815" y="1043735"/>
            <a:ext cx="810090" cy="90767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9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rc_mi" descr="http://www.nypost.com/r/nypost/2012/08/12/news/web_photos/web_beach--520x2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504" y="953725"/>
            <a:ext cx="8415935" cy="4545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rc_mi" descr="http://media.nbcnewyork.com/images/654*368/jfk+security+breach+map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210" y="5094185"/>
            <a:ext cx="2523488" cy="159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8" name="7 - TextBox"/>
          <p:cNvSpPr txBox="1"/>
          <p:nvPr/>
        </p:nvSpPr>
        <p:spPr>
          <a:xfrm>
            <a:off x="161510" y="5589240"/>
            <a:ext cx="4105611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13 Apr 2012</a:t>
            </a:r>
          </a:p>
          <a:p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Arial Narrow" pitchFamily="34" charset="0"/>
              </a:rPr>
              <a:t>JFK International Airport</a:t>
            </a:r>
          </a:p>
          <a:p>
            <a:r>
              <a:rPr lang="en-US" sz="1600" dirty="0" smtClean="0">
                <a:latin typeface="Arial Narrow"/>
              </a:rPr>
              <a:t>►</a:t>
            </a:r>
            <a:r>
              <a:rPr lang="en-US" sz="1600" dirty="0" smtClean="0">
                <a:latin typeface="Arial Narrow" pitchFamily="34" charset="0"/>
              </a:rPr>
              <a:t>Jet skier’s break through $100 mil security system</a:t>
            </a:r>
            <a:endParaRPr lang="el-GR" sz="1600" dirty="0">
              <a:latin typeface="Arial Narrow" pitchFamily="34" charset="0"/>
            </a:endParaRPr>
          </a:p>
        </p:txBody>
      </p:sp>
      <p:pic>
        <p:nvPicPr>
          <p:cNvPr id="39938" name="Picture 2" descr="http://melaniekillingervowell.files.wordpress.com/2012/12/jkf-airport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97025" y="5544235"/>
            <a:ext cx="1648365" cy="576299"/>
          </a:xfrm>
          <a:prstGeom prst="rect">
            <a:avLst/>
          </a:prstGeom>
          <a:noFill/>
        </p:spPr>
      </p:pic>
      <p:cxnSp>
        <p:nvCxnSpPr>
          <p:cNvPr id="10" name="9 - Ευθεία γραμμή σύνδεσης"/>
          <p:cNvCxnSpPr/>
          <p:nvPr/>
        </p:nvCxnSpPr>
        <p:spPr>
          <a:xfrm>
            <a:off x="926595" y="3068960"/>
            <a:ext cx="5850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simplynetworks.co.uk/wp-content/uploads/2013/04/london-sky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1 - TextBox"/>
          <p:cNvSpPr txBox="1"/>
          <p:nvPr/>
        </p:nvSpPr>
        <p:spPr>
          <a:xfrm>
            <a:off x="0" y="0"/>
            <a:ext cx="1952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C</a:t>
            </a:r>
            <a:r>
              <a:rPr lang="en-US" sz="1600" baseline="-25000" dirty="0" smtClean="0">
                <a:solidFill>
                  <a:schemeClr val="bg1"/>
                </a:solidFill>
                <a:latin typeface="Arial Black" pitchFamily="34" charset="0"/>
              </a:rPr>
              <a:t>2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BRNE threats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304799" y="3463415"/>
            <a:ext cx="1985913" cy="952500"/>
          </a:xfrm>
          <a:prstGeom prst="rightArrowCallout">
            <a:avLst>
              <a:gd name="adj1" fmla="val 25000"/>
              <a:gd name="adj2" fmla="val 25000"/>
              <a:gd name="adj3" fmla="val 32000"/>
              <a:gd name="adj4" fmla="val 66667"/>
            </a:avLst>
          </a:prstGeom>
          <a:solidFill>
            <a:srgbClr val="8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sz="1700" b="1">
                <a:latin typeface="Arial" pitchFamily="34" charset="0"/>
                <a:cs typeface="Arial" pitchFamily="34" charset="0"/>
              </a:rPr>
              <a:t>Epidemics/</a:t>
            </a:r>
            <a:endParaRPr lang="el-GR" sz="1700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1700" b="1">
                <a:latin typeface="Arial" pitchFamily="34" charset="0"/>
                <a:cs typeface="Arial" pitchFamily="34" charset="0"/>
              </a:rPr>
              <a:t>Pandemics</a:t>
            </a:r>
            <a:endParaRPr lang="el-GR" sz="17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11"/>
          <p:cNvSpPr>
            <a:spLocks noChangeArrowheads="1"/>
          </p:cNvSpPr>
          <p:nvPr/>
        </p:nvSpPr>
        <p:spPr bwMode="auto">
          <a:xfrm>
            <a:off x="6972300" y="2472815"/>
            <a:ext cx="1905000" cy="914400"/>
          </a:xfrm>
          <a:prstGeom prst="leftArrowCallout">
            <a:avLst>
              <a:gd name="adj1" fmla="val 25000"/>
              <a:gd name="adj2" fmla="val 25000"/>
              <a:gd name="adj3" fmla="val 34722"/>
              <a:gd name="adj4" fmla="val 66667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Dirty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bomb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12"/>
          <p:cNvSpPr>
            <a:spLocks noChangeArrowheads="1"/>
          </p:cNvSpPr>
          <p:nvPr/>
        </p:nvSpPr>
        <p:spPr bwMode="auto">
          <a:xfrm>
            <a:off x="6972300" y="3488815"/>
            <a:ext cx="1905000" cy="914400"/>
          </a:xfrm>
          <a:prstGeom prst="leftArrowCallout">
            <a:avLst>
              <a:gd name="adj1" fmla="val 25000"/>
              <a:gd name="adj2" fmla="val 25000"/>
              <a:gd name="adj3" fmla="val 34722"/>
              <a:gd name="adj4" fmla="val 66667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>
                <a:latin typeface="Arial" pitchFamily="34" charset="0"/>
                <a:cs typeface="Arial" pitchFamily="34" charset="0"/>
              </a:rPr>
              <a:t>Nuclear</a:t>
            </a:r>
            <a:endParaRPr lang="el-GR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weapons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13"/>
          <p:cNvSpPr>
            <a:spLocks noChangeArrowheads="1"/>
          </p:cNvSpPr>
          <p:nvPr/>
        </p:nvSpPr>
        <p:spPr bwMode="auto">
          <a:xfrm>
            <a:off x="2949658" y="5406515"/>
            <a:ext cx="1108075" cy="1054100"/>
          </a:xfrm>
          <a:prstGeom prst="upArrowCallout">
            <a:avLst>
              <a:gd name="adj1" fmla="val 26280"/>
              <a:gd name="adj2" fmla="val 26280"/>
              <a:gd name="adj3" fmla="val 16667"/>
              <a:gd name="adj4" fmla="val 66667"/>
            </a:avLst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HAZMAT</a:t>
            </a:r>
            <a:endParaRPr lang="el-G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5"/>
          <p:cNvSpPr>
            <a:spLocks noChangeArrowheads="1"/>
          </p:cNvSpPr>
          <p:nvPr/>
        </p:nvSpPr>
        <p:spPr bwMode="auto">
          <a:xfrm>
            <a:off x="6972300" y="4492115"/>
            <a:ext cx="1905000" cy="914400"/>
          </a:xfrm>
          <a:prstGeom prst="leftArrowCallout">
            <a:avLst>
              <a:gd name="adj1" fmla="val 25000"/>
              <a:gd name="adj2" fmla="val 25000"/>
              <a:gd name="adj3" fmla="val 34722"/>
              <a:gd name="adj4" fmla="val 66667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Nuclear</a:t>
            </a:r>
            <a:endParaRPr lang="el-GR" b="1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>
                <a:latin typeface="Arial" pitchFamily="34" charset="0"/>
                <a:cs typeface="Arial" pitchFamily="34" charset="0"/>
              </a:rPr>
              <a:t>accident</a:t>
            </a:r>
            <a:endParaRPr lang="el-GR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6"/>
          <p:cNvSpPr>
            <a:spLocks noChangeArrowheads="1"/>
          </p:cNvSpPr>
          <p:nvPr/>
        </p:nvSpPr>
        <p:spPr bwMode="auto">
          <a:xfrm>
            <a:off x="5627802" y="5406515"/>
            <a:ext cx="1242898" cy="1054100"/>
          </a:xfrm>
          <a:prstGeom prst="upArrowCallout">
            <a:avLst>
              <a:gd name="adj1" fmla="val 46084"/>
              <a:gd name="adj2" fmla="val 46084"/>
              <a:gd name="adj3" fmla="val 16667"/>
              <a:gd name="adj4" fmla="val 66667"/>
            </a:avLst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CWAs</a:t>
            </a:r>
            <a:endParaRPr lang="el-GR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7"/>
          <p:cNvSpPr>
            <a:spLocks noChangeArrowheads="1"/>
          </p:cNvSpPr>
          <p:nvPr/>
        </p:nvSpPr>
        <p:spPr bwMode="auto">
          <a:xfrm>
            <a:off x="312737" y="4539740"/>
            <a:ext cx="1985913" cy="952500"/>
          </a:xfrm>
          <a:prstGeom prst="rightArrowCallout">
            <a:avLst>
              <a:gd name="adj1" fmla="val 25000"/>
              <a:gd name="adj2" fmla="val 25000"/>
              <a:gd name="adj3" fmla="val 32000"/>
              <a:gd name="adj4" fmla="val 66667"/>
            </a:avLst>
          </a:prstGeom>
          <a:solidFill>
            <a:srgbClr val="8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New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emerging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diseases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AutoShape 18"/>
          <p:cNvSpPr>
            <a:spLocks noChangeArrowheads="1"/>
          </p:cNvSpPr>
          <p:nvPr/>
        </p:nvSpPr>
        <p:spPr bwMode="auto">
          <a:xfrm>
            <a:off x="4213308" y="5406515"/>
            <a:ext cx="1295400" cy="1054100"/>
          </a:xfrm>
          <a:prstGeom prst="upArrowCallout">
            <a:avLst>
              <a:gd name="adj1" fmla="val 30723"/>
              <a:gd name="adj2" fmla="val 30723"/>
              <a:gd name="adj3" fmla="val 16667"/>
              <a:gd name="adj4" fmla="val 66667"/>
            </a:avLst>
          </a:prstGeom>
          <a:solidFill>
            <a:srgbClr val="0000FF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Chemical</a:t>
            </a:r>
          </a:p>
          <a:p>
            <a:pPr algn="ctr"/>
            <a:r>
              <a:rPr lang="en-US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accidents</a:t>
            </a:r>
            <a:endParaRPr lang="el-GR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 Box 33"/>
          <p:cNvSpPr txBox="1">
            <a:spLocks noChangeArrowheads="1"/>
          </p:cNvSpPr>
          <p:nvPr/>
        </p:nvSpPr>
        <p:spPr bwMode="auto">
          <a:xfrm>
            <a:off x="7464425" y="6489340"/>
            <a:ext cx="1539204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* </a:t>
            </a:r>
            <a:r>
              <a:rPr lang="en-US" sz="1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1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lectro</a:t>
            </a:r>
            <a:r>
              <a:rPr lang="en-US" sz="1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agnetic</a:t>
            </a:r>
            <a:r>
              <a:rPr lang="en-US" sz="100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000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ulse</a:t>
            </a:r>
            <a:endParaRPr lang="el-GR" sz="10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AutoShape 35"/>
          <p:cNvSpPr>
            <a:spLocks noChangeArrowheads="1"/>
          </p:cNvSpPr>
          <p:nvPr/>
        </p:nvSpPr>
        <p:spPr bwMode="auto">
          <a:xfrm>
            <a:off x="4023940" y="2140675"/>
            <a:ext cx="1473200" cy="939800"/>
          </a:xfrm>
          <a:prstGeom prst="downArrowCallout">
            <a:avLst>
              <a:gd name="adj1" fmla="val 51226"/>
              <a:gd name="adj2" fmla="val 39189"/>
              <a:gd name="adj3" fmla="val 16667"/>
              <a:gd name="adj4" fmla="val 66667"/>
            </a:avLst>
          </a:prstGeom>
          <a:solidFill>
            <a:srgbClr val="CC66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Explosives</a:t>
            </a:r>
            <a:endParaRPr lang="el-GR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Picture 21" descr="Explode-04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1845" y="1866527"/>
            <a:ext cx="549387" cy="773784"/>
          </a:xfrm>
          <a:prstGeom prst="rect">
            <a:avLst/>
          </a:prstGeom>
          <a:noFill/>
        </p:spPr>
      </p:pic>
      <p:sp>
        <p:nvSpPr>
          <p:cNvPr id="22" name="21 - Ορθογώνιο"/>
          <p:cNvSpPr/>
          <p:nvPr/>
        </p:nvSpPr>
        <p:spPr>
          <a:xfrm>
            <a:off x="3065156" y="3787482"/>
            <a:ext cx="31833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5400" b="1" cap="none" spc="50" baseline="-2500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r>
              <a:rPr lang="en-US" sz="5400" b="1" cap="none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BRNe</a:t>
            </a:r>
            <a:endParaRPr lang="el-GR" sz="5400" b="1" cap="none" spc="50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3" name="AutoShape 13"/>
          <p:cNvSpPr>
            <a:spLocks noChangeArrowheads="1"/>
          </p:cNvSpPr>
          <p:nvPr/>
        </p:nvSpPr>
        <p:spPr bwMode="auto">
          <a:xfrm>
            <a:off x="1763452" y="5398659"/>
            <a:ext cx="1108075" cy="1054100"/>
          </a:xfrm>
          <a:prstGeom prst="upArrowCallout">
            <a:avLst>
              <a:gd name="adj1" fmla="val 26280"/>
              <a:gd name="adj2" fmla="val 26280"/>
              <a:gd name="adj3" fmla="val 16667"/>
              <a:gd name="adj4" fmla="val 66667"/>
            </a:avLst>
          </a:prstGeom>
          <a:solidFill>
            <a:srgbClr val="0066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Cyber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AutoShape 15"/>
          <p:cNvSpPr>
            <a:spLocks noChangeArrowheads="1"/>
          </p:cNvSpPr>
          <p:nvPr/>
        </p:nvSpPr>
        <p:spPr bwMode="auto">
          <a:xfrm>
            <a:off x="7051248" y="5445793"/>
            <a:ext cx="1827621" cy="625083"/>
          </a:xfrm>
          <a:prstGeom prst="leftArrowCallout">
            <a:avLst>
              <a:gd name="adj1" fmla="val 25000"/>
              <a:gd name="adj2" fmla="val 37065"/>
              <a:gd name="adj3" fmla="val 34722"/>
              <a:gd name="adj4" fmla="val 69246"/>
            </a:avLst>
          </a:prstGeom>
          <a:solidFill>
            <a:srgbClr val="7030A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EMP*</a:t>
            </a:r>
            <a:endParaRPr lang="el-GR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WordArt 43"/>
          <p:cNvSpPr>
            <a:spLocks noChangeArrowheads="1" noChangeShapeType="1" noTextEdit="1"/>
          </p:cNvSpPr>
          <p:nvPr/>
        </p:nvSpPr>
        <p:spPr bwMode="auto">
          <a:xfrm>
            <a:off x="296525" y="1095051"/>
            <a:ext cx="1155874" cy="4437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NBC</a:t>
            </a:r>
            <a:endParaRPr lang="el-GR" sz="2400" kern="10" dirty="0">
              <a:ln w="25400">
                <a:solidFill>
                  <a:srgbClr val="8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pic>
        <p:nvPicPr>
          <p:cNvPr id="27" name="Picture 44" descr="laugh_to_death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8413" y="1177303"/>
            <a:ext cx="1321680" cy="1091241"/>
          </a:xfrm>
          <a:prstGeom prst="rect">
            <a:avLst/>
          </a:prstGeom>
          <a:noFill/>
        </p:spPr>
      </p:pic>
      <p:grpSp>
        <p:nvGrpSpPr>
          <p:cNvPr id="8" name="31 - Ομάδα"/>
          <p:cNvGrpSpPr/>
          <p:nvPr/>
        </p:nvGrpSpPr>
        <p:grpSpPr>
          <a:xfrm>
            <a:off x="2535811" y="683695"/>
            <a:ext cx="2687869" cy="1085011"/>
            <a:chOff x="2535811" y="596904"/>
            <a:chExt cx="2687869" cy="1085011"/>
          </a:xfrm>
        </p:grpSpPr>
        <p:sp>
          <p:nvSpPr>
            <p:cNvPr id="28" name="WordArt 45"/>
            <p:cNvSpPr>
              <a:spLocks noChangeArrowheads="1" noChangeShapeType="1" noTextEdit="1"/>
            </p:cNvSpPr>
            <p:nvPr/>
          </p:nvSpPr>
          <p:spPr bwMode="auto">
            <a:xfrm>
              <a:off x="2535811" y="1047350"/>
              <a:ext cx="2089370" cy="5175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kern="10" dirty="0" err="1">
                  <a:ln w="25400">
                    <a:solidFill>
                      <a:srgbClr val="8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</a:rPr>
                <a:t>CBRNe</a:t>
              </a:r>
              <a:endParaRPr lang="el-GR" sz="3600" kern="10" dirty="0">
                <a:ln w="254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endParaRPr>
            </a:p>
          </p:txBody>
        </p:sp>
        <p:pic>
          <p:nvPicPr>
            <p:cNvPr id="1026" name="Picture 2" descr="http://hello.eboy.com/eboy/wp-content/uploads/2006/02/PT_eCity_wtc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0442" y="596904"/>
              <a:ext cx="540089" cy="930239"/>
            </a:xfrm>
            <a:prstGeom prst="rect">
              <a:avLst/>
            </a:prstGeom>
            <a:noFill/>
          </p:spPr>
        </p:pic>
        <p:pic>
          <p:nvPicPr>
            <p:cNvPr id="1028" name="Picture 4" descr="http://icongal.com/gallery/image/89468/mail_post_email_letter_envelope.png"/>
            <p:cNvPicPr>
              <a:picLocks noChangeAspect="1" noChangeArrowheads="1"/>
            </p:cNvPicPr>
            <p:nvPr/>
          </p:nvPicPr>
          <p:blipFill>
            <a:blip r:embed="rId6" cstate="print"/>
            <a:srcRect t="16262" b="13764"/>
            <a:stretch>
              <a:fillRect/>
            </a:stretch>
          </p:blipFill>
          <p:spPr bwMode="auto">
            <a:xfrm rot="20382955">
              <a:off x="4813592" y="1394959"/>
              <a:ext cx="410088" cy="286956"/>
            </a:xfrm>
            <a:prstGeom prst="rect">
              <a:avLst/>
            </a:prstGeom>
            <a:noFill/>
          </p:spPr>
        </p:pic>
        <p:pic>
          <p:nvPicPr>
            <p:cNvPr id="29" name="28 - Εικόνα" descr="ano-nyme-scared-smiley-1840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477732" y="1217447"/>
              <a:ext cx="460522" cy="460522"/>
            </a:xfrm>
            <a:prstGeom prst="rect">
              <a:avLst/>
            </a:prstGeom>
          </p:spPr>
        </p:pic>
      </p:grpSp>
      <p:pic>
        <p:nvPicPr>
          <p:cNvPr id="1030" name="Picture 6" descr="http://2.bp.blogspot.com/-LaVcjYWwtMQ/UBh4QtykYoI/AAAAAAAAAD8/3hw7VU7QVUQ/s1600/curved_arrow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759390">
            <a:off x="4353236" y="1648179"/>
            <a:ext cx="2794887" cy="2228150"/>
          </a:xfrm>
          <a:prstGeom prst="rect">
            <a:avLst/>
          </a:prstGeom>
          <a:noFill/>
        </p:spPr>
      </p:pic>
      <p:pic>
        <p:nvPicPr>
          <p:cNvPr id="1032" name="Picture 8" descr="http://stylestories.ebay.com/wp-content/uploads/collage-tool/2-Arrow.png"/>
          <p:cNvPicPr>
            <a:picLocks noChangeAspect="1" noChangeArrowheads="1"/>
          </p:cNvPicPr>
          <p:nvPr/>
        </p:nvPicPr>
        <p:blipFill>
          <a:blip r:embed="rId9" cstate="print"/>
          <a:srcRect l="30663" t="20783" r="28512" b="19588"/>
          <a:stretch>
            <a:fillRect/>
          </a:stretch>
        </p:blipFill>
        <p:spPr bwMode="auto">
          <a:xfrm rot="13881787">
            <a:off x="1692557" y="1011374"/>
            <a:ext cx="591136" cy="697584"/>
          </a:xfrm>
          <a:prstGeom prst="rect">
            <a:avLst/>
          </a:prstGeom>
          <a:noFill/>
        </p:spPr>
      </p:pic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317499" y="2396615"/>
            <a:ext cx="1985913" cy="952500"/>
          </a:xfrm>
          <a:prstGeom prst="rightArrowCallout">
            <a:avLst>
              <a:gd name="adj1" fmla="val 25000"/>
              <a:gd name="adj2" fmla="val 25000"/>
              <a:gd name="adj3" fmla="val 32000"/>
              <a:gd name="adj4" fmla="val 66667"/>
            </a:avLst>
          </a:prstGeom>
          <a:solidFill>
            <a:srgbClr val="800000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BWAs</a:t>
            </a:r>
            <a:endParaRPr lang="el-GR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8" grpId="0"/>
      <p:bldP spid="19" grpId="0" animBg="1"/>
      <p:bldP spid="22" grpId="0"/>
      <p:bldP spid="23" grpId="0" animBg="1"/>
      <p:bldP spid="24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20631" t="23194" r="21805" b="65529"/>
          <a:stretch>
            <a:fillRect/>
          </a:stretch>
        </p:blipFill>
        <p:spPr bwMode="auto">
          <a:xfrm>
            <a:off x="0" y="1088740"/>
            <a:ext cx="9144000" cy="999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20631" t="44315" r="21805" b="9630"/>
          <a:stretch>
            <a:fillRect/>
          </a:stretch>
        </p:blipFill>
        <p:spPr bwMode="auto">
          <a:xfrm>
            <a:off x="1" y="2123855"/>
            <a:ext cx="9144000" cy="462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7092280" y="1583795"/>
            <a:ext cx="1920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Human screeners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6297105" y="2828041"/>
            <a:ext cx="2846895" cy="4029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90118" name="Picture 6" descr="http://media.emergencymgmt.com/images/642*428/2_MallfromAbov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4812" y="4599131"/>
            <a:ext cx="2724345" cy="2136240"/>
          </a:xfrm>
          <a:prstGeom prst="rect">
            <a:avLst/>
          </a:prstGeom>
          <a:noFill/>
        </p:spPr>
      </p:pic>
      <p:pic>
        <p:nvPicPr>
          <p:cNvPr id="90116" name="Picture 4" descr="http://media.emergencymgmt.com/images/642*428/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48154" y="2258870"/>
            <a:ext cx="2724346" cy="2250250"/>
          </a:xfrm>
          <a:prstGeom prst="rect">
            <a:avLst/>
          </a:prstGeom>
          <a:noFill/>
        </p:spPr>
      </p:pic>
      <p:sp>
        <p:nvSpPr>
          <p:cNvPr id="8" name="7 - Ορθογώνιο"/>
          <p:cNvSpPr/>
          <p:nvPr/>
        </p:nvSpPr>
        <p:spPr>
          <a:xfrm>
            <a:off x="0" y="0"/>
            <a:ext cx="328808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Designing with Security in Mind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7345" y="908720"/>
            <a:ext cx="722812" cy="701517"/>
          </a:xfrm>
          <a:prstGeom prst="rect">
            <a:avLst/>
          </a:prstGeom>
          <a:noFill/>
        </p:spPr>
      </p:pic>
      <p:pic>
        <p:nvPicPr>
          <p:cNvPr id="11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2400" y="188640"/>
            <a:ext cx="720080" cy="720080"/>
          </a:xfrm>
          <a:prstGeom prst="rect">
            <a:avLst/>
          </a:prstGeom>
          <a:noFill/>
        </p:spPr>
      </p:pic>
      <p:pic>
        <p:nvPicPr>
          <p:cNvPr id="12" name="11 - Εικόνα" descr="lar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V="1">
            <a:off x="7493309" y="413665"/>
            <a:ext cx="675075" cy="675075"/>
          </a:xfrm>
          <a:prstGeom prst="rect">
            <a:avLst/>
          </a:prstGeom>
        </p:spPr>
      </p:pic>
      <p:sp>
        <p:nvSpPr>
          <p:cNvPr id="14" name="13 - Ορθογώνιο"/>
          <p:cNvSpPr/>
          <p:nvPr/>
        </p:nvSpPr>
        <p:spPr>
          <a:xfrm>
            <a:off x="3491880" y="2573905"/>
            <a:ext cx="2655295" cy="2250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6626" name="Picture 2" descr="https://www.greatermsp.org/clientuploads/map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1808820"/>
            <a:ext cx="2314575" cy="1457326"/>
          </a:xfrm>
          <a:prstGeom prst="rect">
            <a:avLst/>
          </a:prstGeom>
          <a:noFill/>
        </p:spPr>
      </p:pic>
      <p:sp>
        <p:nvSpPr>
          <p:cNvPr id="15" name="14 - TextBox"/>
          <p:cNvSpPr txBox="1"/>
          <p:nvPr/>
        </p:nvSpPr>
        <p:spPr>
          <a:xfrm>
            <a:off x="5276545" y="216886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Minneapolis</a:t>
            </a:r>
            <a:endParaRPr lang="el-GR" sz="1200" b="1" dirty="0">
              <a:latin typeface="Arial Narrow" pitchFamily="34" charset="0"/>
            </a:endParaRPr>
          </a:p>
        </p:txBody>
      </p:sp>
      <p:sp>
        <p:nvSpPr>
          <p:cNvPr id="16" name="15 - TextBox"/>
          <p:cNvSpPr txBox="1"/>
          <p:nvPr/>
        </p:nvSpPr>
        <p:spPr>
          <a:xfrm>
            <a:off x="6552220" y="4554125"/>
            <a:ext cx="2361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Black" pitchFamily="34" charset="0"/>
              </a:rPr>
              <a:t>40 mil </a:t>
            </a:r>
            <a:r>
              <a:rPr lang="en-US" dirty="0" smtClean="0">
                <a:latin typeface="Arial Narrow" pitchFamily="34" charset="0"/>
              </a:rPr>
              <a:t>people annually</a:t>
            </a:r>
            <a:endParaRPr lang="el-GR" dirty="0">
              <a:latin typeface="Arial Narrow" pitchFamily="34" charset="0"/>
            </a:endParaRPr>
          </a:p>
        </p:txBody>
      </p:sp>
      <p:pic>
        <p:nvPicPr>
          <p:cNvPr id="26628" name="Picture 4" descr="http://www.pbs.org/wgbh/pages/frontline/art/omar/600/1480v361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6515" y="3113965"/>
            <a:ext cx="5417055" cy="223677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71500" y="1042883"/>
            <a:ext cx="87763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 Narrow" pitchFamily="34" charset="0"/>
              </a:rPr>
              <a:t>Like explosive threats, </a:t>
            </a:r>
            <a:r>
              <a:rPr lang="en-US" dirty="0" smtClean="0">
                <a:latin typeface="Arial Black" pitchFamily="34" charset="0"/>
              </a:rPr>
              <a:t>CBRE</a:t>
            </a:r>
            <a:r>
              <a:rPr lang="en-US" dirty="0" smtClean="0">
                <a:latin typeface="Arial Narrow" pitchFamily="34" charset="0"/>
              </a:rPr>
              <a:t> threats may be delivered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externally</a:t>
            </a:r>
            <a:r>
              <a:rPr lang="en-US" dirty="0" smtClean="0">
                <a:latin typeface="Arial Narrow" pitchFamily="34" charset="0"/>
              </a:rPr>
              <a:t> or 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internally</a:t>
            </a:r>
            <a:r>
              <a:rPr lang="en-US" dirty="0" smtClean="0">
                <a:latin typeface="Arial Narrow" pitchFamily="34" charset="0"/>
              </a:rPr>
              <a:t> to the building. 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External ground-based threats </a:t>
            </a:r>
            <a:r>
              <a:rPr lang="en-US" dirty="0" smtClean="0">
                <a:latin typeface="Arial Narrow" pitchFamily="34" charset="0"/>
              </a:rPr>
              <a:t>may be released at a stand-off distance</a:t>
            </a:r>
          </a:p>
          <a:p>
            <a:r>
              <a:rPr lang="en-US" dirty="0" smtClean="0">
                <a:latin typeface="Arial Narrow" pitchFamily="34" charset="0"/>
              </a:rPr>
              <a:t>from the building </a:t>
            </a:r>
            <a:r>
              <a:rPr lang="en-US" b="1" u="sng" dirty="0" smtClean="0">
                <a:latin typeface="Arial Narrow" pitchFamily="34" charset="0"/>
              </a:rPr>
              <a:t>or</a:t>
            </a:r>
            <a:r>
              <a:rPr lang="en-US" b="1" dirty="0" smtClean="0">
                <a:latin typeface="Arial Narrow" pitchFamily="34" charset="0"/>
              </a:rPr>
              <a:t> </a:t>
            </a:r>
            <a:r>
              <a:rPr lang="en-US" dirty="0" smtClean="0">
                <a:latin typeface="Arial Narrow" pitchFamily="34" charset="0"/>
              </a:rPr>
              <a:t>may be delivered directly through an </a:t>
            </a:r>
            <a:r>
              <a:rPr lang="en-US" u="sng" dirty="0" smtClean="0">
                <a:latin typeface="Arial Narrow" pitchFamily="34" charset="0"/>
              </a:rPr>
              <a:t>air intake</a:t>
            </a:r>
            <a:r>
              <a:rPr lang="en-US" dirty="0" smtClean="0">
                <a:latin typeface="Arial Narrow" pitchFamily="34" charset="0"/>
              </a:rPr>
              <a:t>;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Internal threats </a:t>
            </a:r>
            <a:r>
              <a:rPr lang="en-US" dirty="0" smtClean="0">
                <a:latin typeface="Arial Narrow" pitchFamily="34" charset="0"/>
              </a:rPr>
              <a:t>may be delivered to accessible areas such as the lobby,</a:t>
            </a:r>
          </a:p>
          <a:p>
            <a:r>
              <a:rPr lang="en-US" dirty="0" smtClean="0">
                <a:latin typeface="Arial Narrow" pitchFamily="34" charset="0"/>
              </a:rPr>
              <a:t>mailroom, or loading dock, </a:t>
            </a:r>
            <a:r>
              <a:rPr lang="en-US" b="1" u="sng" dirty="0" smtClean="0">
                <a:latin typeface="Arial Narrow" pitchFamily="34" charset="0"/>
              </a:rPr>
              <a:t>or</a:t>
            </a:r>
            <a:r>
              <a:rPr lang="en-US" dirty="0" smtClean="0">
                <a:latin typeface="Arial Narrow" pitchFamily="34" charset="0"/>
              </a:rPr>
              <a:t> they may be released into a secure area</a:t>
            </a:r>
          </a:p>
          <a:p>
            <a:r>
              <a:rPr lang="en-US" dirty="0" smtClean="0">
                <a:latin typeface="Arial Narrow" pitchFamily="34" charset="0"/>
              </a:rPr>
              <a:t>such as a primary egress route;</a:t>
            </a: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b="1" dirty="0" smtClean="0">
                <a:latin typeface="Arial Narrow"/>
              </a:rPr>
              <a:t>►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There may not be an official or obvious warning prior to a CBR event. </a:t>
            </a:r>
            <a:endParaRPr lang="en-US" dirty="0" smtClean="0">
              <a:latin typeface="Arial Narrow" pitchFamily="34" charset="0"/>
            </a:endParaRPr>
          </a:p>
          <a:p>
            <a:endParaRPr lang="en-US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Black" pitchFamily="34" charset="0"/>
              </a:rPr>
              <a:t>There are </a:t>
            </a:r>
            <a:r>
              <a:rPr lang="en-US" sz="24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en-US" sz="1600" dirty="0" smtClean="0">
                <a:latin typeface="Arial Black" pitchFamily="34" charset="0"/>
              </a:rPr>
              <a:t> potential </a:t>
            </a:r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“silent” </a:t>
            </a:r>
            <a:r>
              <a:rPr lang="en-US" sz="1600" dirty="0" smtClean="0">
                <a:latin typeface="Arial Black" pitchFamily="34" charset="0"/>
              </a:rPr>
              <a:t>methods of CBR(E) attacks: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u="sng" dirty="0" smtClean="0">
                <a:latin typeface="Arial Narrow" pitchFamily="34" charset="0"/>
              </a:rPr>
              <a:t>A large exterior release</a:t>
            </a:r>
            <a:r>
              <a:rPr lang="en-US" dirty="0" smtClean="0">
                <a:latin typeface="Arial Narrow" pitchFamily="34" charset="0"/>
              </a:rPr>
              <a:t> originating some distance away from the building (includes delivery by aircraft)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u="sng" dirty="0" smtClean="0">
                <a:latin typeface="Arial Narrow" pitchFamily="34" charset="0"/>
              </a:rPr>
              <a:t>A small localized exterior release</a:t>
            </a:r>
            <a:r>
              <a:rPr lang="en-US" dirty="0" smtClean="0">
                <a:latin typeface="Arial Narrow" pitchFamily="34" charset="0"/>
              </a:rPr>
              <a:t> at an air intake or other opening in the exterior envelope of the building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u="sng" dirty="0" smtClean="0">
                <a:latin typeface="Arial Narrow" pitchFamily="34" charset="0"/>
              </a:rPr>
              <a:t>A small interior release</a:t>
            </a:r>
            <a:r>
              <a:rPr lang="en-US" dirty="0" smtClean="0">
                <a:latin typeface="Arial Narrow" pitchFamily="34" charset="0"/>
              </a:rPr>
              <a:t> in a publicly accessible area, a major egress route, or other vulnerable</a:t>
            </a:r>
          </a:p>
          <a:p>
            <a:pPr marL="263525" indent="-263525">
              <a:buClr>
                <a:srgbClr val="FF0000"/>
              </a:buClr>
            </a:pPr>
            <a:r>
              <a:rPr lang="en-US" dirty="0" smtClean="0">
                <a:latin typeface="Arial Narrow" pitchFamily="34" charset="0"/>
              </a:rPr>
              <a:t>     area (e.g., elevator lobby, mail room, delivery, receiving and shipping, etc.)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192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Arial Black" pitchFamily="34" charset="0"/>
              </a:rPr>
              <a:t>CBRE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 attacks</a:t>
            </a:r>
            <a:endParaRPr lang="el-GR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4" name="irc_mi" descr="http://media.web.britannica.com/eb-media/79/141179-004-D10B81A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210" y="1448780"/>
            <a:ext cx="2565936" cy="17904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" name="irc_mi" descr="http://www.weld-mesh.com/images/gasbottle/airconditioningunitcage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2291" y="2618910"/>
            <a:ext cx="1657272" cy="1440160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3 - Ομάδα"/>
          <p:cNvGrpSpPr/>
          <p:nvPr/>
        </p:nvGrpSpPr>
        <p:grpSpPr>
          <a:xfrm>
            <a:off x="0" y="1098315"/>
            <a:ext cx="6791098" cy="5571045"/>
            <a:chOff x="203591" y="823545"/>
            <a:chExt cx="8289959" cy="6021095"/>
          </a:xfrm>
        </p:grpSpPr>
        <p:pic>
          <p:nvPicPr>
            <p:cNvPr id="1372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5805" t="22424" r="21684" b="11844"/>
            <a:stretch>
              <a:fillRect/>
            </a:stretch>
          </p:blipFill>
          <p:spPr bwMode="auto">
            <a:xfrm>
              <a:off x="203591" y="823545"/>
              <a:ext cx="8289959" cy="6021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2 - Ορθογώνιο"/>
            <p:cNvSpPr/>
            <p:nvPr/>
          </p:nvSpPr>
          <p:spPr>
            <a:xfrm>
              <a:off x="6438507" y="867266"/>
              <a:ext cx="961534" cy="21681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6" name="5 - Ορθογώνιο"/>
          <p:cNvSpPr/>
          <p:nvPr/>
        </p:nvSpPr>
        <p:spPr>
          <a:xfrm>
            <a:off x="6079797" y="998730"/>
            <a:ext cx="30377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Alfred P. </a:t>
            </a:r>
            <a:r>
              <a:rPr lang="en-US" sz="1200" b="1" dirty="0" err="1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Murrah</a:t>
            </a:r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 Federal Office Building </a:t>
            </a:r>
            <a:r>
              <a:rPr lang="en-US" sz="1200" b="1" dirty="0" smtClean="0">
                <a:latin typeface="Arial Narrow" pitchFamily="34" charset="0"/>
              </a:rPr>
              <a:t>(1995)</a:t>
            </a:r>
            <a:endParaRPr lang="el-GR" sz="1200" b="1" dirty="0">
              <a:latin typeface="Arial Narrow" pitchFamily="34" charset="0"/>
            </a:endParaRPr>
          </a:p>
        </p:txBody>
      </p:sp>
      <p:sp>
        <p:nvSpPr>
          <p:cNvPr id="7" name="6 - TextBox"/>
          <p:cNvSpPr txBox="1"/>
          <p:nvPr/>
        </p:nvSpPr>
        <p:spPr>
          <a:xfrm>
            <a:off x="0" y="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E-scenario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7 - Εικόνα" descr="Explode-04-ju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755" y="1808820"/>
            <a:ext cx="676275" cy="952500"/>
          </a:xfrm>
          <a:prstGeom prst="rect">
            <a:avLst/>
          </a:prstGeom>
        </p:spPr>
      </p:pic>
      <p:pic>
        <p:nvPicPr>
          <p:cNvPr id="9" name="8 - Εικόνα" descr="Explode-04-ju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1750" y="3429000"/>
            <a:ext cx="676275" cy="952500"/>
          </a:xfrm>
          <a:prstGeom prst="rect">
            <a:avLst/>
          </a:prstGeom>
        </p:spPr>
      </p:pic>
      <p:pic>
        <p:nvPicPr>
          <p:cNvPr id="10" name="9 - Εικόνα" descr="Explode-04-june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66755" y="5905500"/>
            <a:ext cx="676275" cy="952500"/>
          </a:xfrm>
          <a:prstGeom prst="rect">
            <a:avLst/>
          </a:prstGeom>
        </p:spPr>
      </p:pic>
      <p:pic>
        <p:nvPicPr>
          <p:cNvPr id="37890" name="Picture 2" descr="http://www.psychicjoelle.com/wp-content/uploads/2013/09/A46-TrendArrow-Orange-GoU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319210"/>
            <a:ext cx="938234" cy="593685"/>
          </a:xfrm>
          <a:prstGeom prst="rect">
            <a:avLst/>
          </a:prstGeom>
          <a:noFill/>
        </p:spPr>
      </p:pic>
      <p:sp>
        <p:nvSpPr>
          <p:cNvPr id="13" name="12 - Ορθογώνιο"/>
          <p:cNvSpPr/>
          <p:nvPr/>
        </p:nvSpPr>
        <p:spPr>
          <a:xfrm>
            <a:off x="5112060" y="1403775"/>
            <a:ext cx="1620180" cy="1035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7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2050" y="1178750"/>
            <a:ext cx="3960440" cy="4176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6" name="Picture 2" descr="http://www.dougloudenback.com/downtown/vintage/1977.murrah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7175" y="4945283"/>
            <a:ext cx="1882180" cy="17240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7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latimesphoto.files.wordpress.com/2011/07/la-fg-oslo-blast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Ορθογώνιο"/>
          <p:cNvSpPr/>
          <p:nvPr/>
        </p:nvSpPr>
        <p:spPr>
          <a:xfrm>
            <a:off x="5022051" y="413665"/>
            <a:ext cx="385603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 Black" pitchFamily="34" charset="0"/>
              </a:rPr>
              <a:t>More than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90% </a:t>
            </a:r>
            <a:r>
              <a:rPr lang="en-US" dirty="0" smtClean="0">
                <a:latin typeface="Arial Black" pitchFamily="34" charset="0"/>
              </a:rPr>
              <a:t>of injuries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following an explosion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are caused</a:t>
            </a:r>
          </a:p>
          <a:p>
            <a:pPr algn="ctr"/>
            <a:r>
              <a:rPr lang="en-US" dirty="0" smtClean="0">
                <a:latin typeface="Arial Black" pitchFamily="34" charset="0"/>
              </a:rPr>
              <a:t>by </a:t>
            </a:r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flying shards of glass</a:t>
            </a:r>
            <a:endParaRPr lang="el-GR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0" y="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E-scenario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7609" t="25045" r="36867" b="19156"/>
          <a:stretch>
            <a:fillRect/>
          </a:stretch>
        </p:blipFill>
        <p:spPr bwMode="auto">
          <a:xfrm>
            <a:off x="206514" y="1133745"/>
            <a:ext cx="4095455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http://www.amendment2.com/wp-content/uploads/2012/10/img6177-13299469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860" y="4734145"/>
            <a:ext cx="2835144" cy="193521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pic>
        <p:nvPicPr>
          <p:cNvPr id="8" name="Picture 8" descr="http://emps.exeter.ac.uk/media/universityofexeter/schoolofengineeringmathematicsandphysicalsciences/engineering/research/auxetic/auxetic-blast-curta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7184" y="4734145"/>
            <a:ext cx="2745305" cy="193521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</p:pic>
      <p:sp>
        <p:nvSpPr>
          <p:cNvPr id="9" name="8 - Ορθογώνιο"/>
          <p:cNvSpPr/>
          <p:nvPr/>
        </p:nvSpPr>
        <p:spPr>
          <a:xfrm>
            <a:off x="2113574" y="2844225"/>
            <a:ext cx="16483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latin typeface="Arial Black" pitchFamily="34" charset="0"/>
              </a:rPr>
              <a:t>Bomb Blast</a:t>
            </a:r>
          </a:p>
          <a:p>
            <a:pPr algn="ctr"/>
            <a:r>
              <a:rPr lang="en-US" sz="1400" dirty="0" smtClean="0">
                <a:latin typeface="Arial Black" pitchFamily="34" charset="0"/>
              </a:rPr>
              <a:t>Mitigation Film</a:t>
            </a:r>
          </a:p>
        </p:txBody>
      </p:sp>
      <p:grpSp>
        <p:nvGrpSpPr>
          <p:cNvPr id="15" name="14 - Ομάδα"/>
          <p:cNvGrpSpPr/>
          <p:nvPr/>
        </p:nvGrpSpPr>
        <p:grpSpPr>
          <a:xfrm>
            <a:off x="5067056" y="2061589"/>
            <a:ext cx="3780420" cy="2312516"/>
            <a:chOff x="5067056" y="1881569"/>
            <a:chExt cx="3780420" cy="2312516"/>
          </a:xfrm>
        </p:grpSpPr>
        <p:pic>
          <p:nvPicPr>
            <p:cNvPr id="23553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 l="10009" t="36083" r="61022" b="35565"/>
            <a:stretch>
              <a:fillRect/>
            </a:stretch>
          </p:blipFill>
          <p:spPr bwMode="auto">
            <a:xfrm>
              <a:off x="5067056" y="1881569"/>
              <a:ext cx="3780420" cy="2312516"/>
            </a:xfrm>
            <a:prstGeom prst="rect">
              <a:avLst/>
            </a:prstGeom>
            <a:noFill/>
            <a:ln w="38100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0" name="9 - TextBox"/>
            <p:cNvSpPr txBox="1"/>
            <p:nvPr/>
          </p:nvSpPr>
          <p:spPr>
            <a:xfrm>
              <a:off x="5112060" y="1898830"/>
              <a:ext cx="13176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Bomb-proof</a:t>
              </a:r>
            </a:p>
            <a:p>
              <a:r>
                <a:rPr lang="en-US" sz="1400" dirty="0" smtClean="0">
                  <a:solidFill>
                    <a:schemeClr val="bg1"/>
                  </a:solidFill>
                  <a:latin typeface="Arial Black" pitchFamily="34" charset="0"/>
                </a:rPr>
                <a:t>wallpaper</a:t>
              </a:r>
              <a:endParaRPr lang="el-GR" sz="14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pic>
          <p:nvPicPr>
            <p:cNvPr id="23555" name="Picture 3" descr="sustainable design, green design, building material, new materials, xflex, blast, army, berr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12060" y="3293985"/>
              <a:ext cx="1514525" cy="84892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2" name="11 - Εικόνα" descr="red-arrow-right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7272300" y="2258870"/>
              <a:ext cx="285032" cy="225025"/>
            </a:xfrm>
            <a:prstGeom prst="rect">
              <a:avLst/>
            </a:prstGeom>
          </p:spPr>
        </p:pic>
        <p:pic>
          <p:nvPicPr>
            <p:cNvPr id="13" name="12 - Εικόνα" descr="red-arrow-right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7452320" y="2888940"/>
              <a:ext cx="285032" cy="225025"/>
            </a:xfrm>
            <a:prstGeom prst="rect">
              <a:avLst/>
            </a:prstGeom>
          </p:spPr>
        </p:pic>
        <p:pic>
          <p:nvPicPr>
            <p:cNvPr id="14" name="13 - Εικόνα" descr="red-arrow-right.GIF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 flipH="1">
              <a:off x="7227295" y="3654025"/>
              <a:ext cx="285032" cy="2250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0" name="Picture 6" descr="http://www.telegraph.co.uk/telegraph/multimedia/archive/01236/slide17_1236815i.jpg"/>
          <p:cNvPicPr>
            <a:picLocks noChangeAspect="1" noChangeArrowheads="1"/>
          </p:cNvPicPr>
          <p:nvPr/>
        </p:nvPicPr>
        <p:blipFill>
          <a:blip r:embed="rId2" cstate="print"/>
          <a:srcRect l="11431" t="11812" r="13884" b="9045"/>
          <a:stretch>
            <a:fillRect/>
          </a:stretch>
        </p:blipFill>
        <p:spPr bwMode="auto">
          <a:xfrm>
            <a:off x="341530" y="932600"/>
            <a:ext cx="8370930" cy="5446064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7" name="6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R-scenario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27" name="26 - Ομάδα"/>
          <p:cNvGrpSpPr/>
          <p:nvPr/>
        </p:nvGrpSpPr>
        <p:grpSpPr>
          <a:xfrm>
            <a:off x="71500" y="728700"/>
            <a:ext cx="8937485" cy="3330370"/>
            <a:chOff x="71500" y="728700"/>
            <a:chExt cx="8937485" cy="3330370"/>
          </a:xfrm>
        </p:grpSpPr>
        <p:pic>
          <p:nvPicPr>
            <p:cNvPr id="3686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20188" t="40776" r="46344" b="15714"/>
            <a:stretch>
              <a:fillRect/>
            </a:stretch>
          </p:blipFill>
          <p:spPr bwMode="auto">
            <a:xfrm>
              <a:off x="140775" y="1043735"/>
              <a:ext cx="4431225" cy="301533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l="21837" t="46826" r="49323" b="42073"/>
            <a:stretch>
              <a:fillRect/>
            </a:stretch>
          </p:blipFill>
          <p:spPr bwMode="auto">
            <a:xfrm>
              <a:off x="4617005" y="1043735"/>
              <a:ext cx="4391980" cy="11701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11 - Ορθογώνιο"/>
            <p:cNvSpPr>
              <a:spLocks noChangeArrowheads="1"/>
            </p:cNvSpPr>
            <p:nvPr/>
          </p:nvSpPr>
          <p:spPr bwMode="auto">
            <a:xfrm>
              <a:off x="71500" y="728700"/>
              <a:ext cx="45720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accent3">
                      <a:lumMod val="75000"/>
                    </a:schemeClr>
                  </a:solidFill>
                  <a:latin typeface="Arial Narrow" pitchFamily="34" charset="0"/>
                </a:rPr>
                <a:t>http://www.gizmag.com/nuclear-bomb-damage-map-nuke/12097/</a:t>
              </a:r>
            </a:p>
          </p:txBody>
        </p:sp>
      </p:grpSp>
      <p:grpSp>
        <p:nvGrpSpPr>
          <p:cNvPr id="24" name="23 - Ομάδα"/>
          <p:cNvGrpSpPr/>
          <p:nvPr/>
        </p:nvGrpSpPr>
        <p:grpSpPr>
          <a:xfrm>
            <a:off x="701570" y="2483895"/>
            <a:ext cx="8282176" cy="2925325"/>
            <a:chOff x="701570" y="2483895"/>
            <a:chExt cx="8282176" cy="2925325"/>
          </a:xfrm>
        </p:grpSpPr>
        <p:pic>
          <p:nvPicPr>
            <p:cNvPr id="3686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 l="19968" t="40550" r="46344" b="23000"/>
            <a:stretch>
              <a:fillRect/>
            </a:stretch>
          </p:blipFill>
          <p:spPr bwMode="auto">
            <a:xfrm>
              <a:off x="701570" y="2483895"/>
              <a:ext cx="4325879" cy="2925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 l="21837" t="46826" r="50026" b="42644"/>
            <a:stretch>
              <a:fillRect/>
            </a:stretch>
          </p:blipFill>
          <p:spPr bwMode="auto">
            <a:xfrm>
              <a:off x="4572000" y="2528900"/>
              <a:ext cx="4411746" cy="12348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23" name="22 - Ομάδα"/>
          <p:cNvGrpSpPr/>
          <p:nvPr/>
        </p:nvGrpSpPr>
        <p:grpSpPr>
          <a:xfrm>
            <a:off x="1421650" y="4014065"/>
            <a:ext cx="7533815" cy="2700300"/>
            <a:chOff x="1421650" y="4014065"/>
            <a:chExt cx="7533815" cy="2700300"/>
          </a:xfrm>
        </p:grpSpPr>
        <p:sp>
          <p:nvSpPr>
            <p:cNvPr id="5" name="4 - Ορθογώνιο"/>
            <p:cNvSpPr/>
            <p:nvPr/>
          </p:nvSpPr>
          <p:spPr>
            <a:xfrm>
              <a:off x="8804635" y="5175317"/>
              <a:ext cx="141402" cy="1414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36868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 l="20134" t="40586" r="46398" b="24315"/>
            <a:stretch>
              <a:fillRect/>
            </a:stretch>
          </p:blipFill>
          <p:spPr bwMode="auto">
            <a:xfrm>
              <a:off x="1421650" y="4014065"/>
              <a:ext cx="4363754" cy="27003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 l="21744" t="46826" r="49155" b="42741"/>
            <a:stretch>
              <a:fillRect/>
            </a:stretch>
          </p:blipFill>
          <p:spPr bwMode="auto">
            <a:xfrm>
              <a:off x="4572000" y="4104075"/>
              <a:ext cx="4383465" cy="11712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1" name="20 - TextBox"/>
            <p:cNvSpPr txBox="1"/>
            <p:nvPr/>
          </p:nvSpPr>
          <p:spPr>
            <a:xfrm>
              <a:off x="4887035" y="4525234"/>
              <a:ext cx="9476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Arial Narrow" pitchFamily="34" charset="0"/>
                </a:rPr>
                <a:t>200 – 500 REM</a:t>
              </a:r>
              <a:endParaRPr lang="el-GR" sz="1050" b="1" dirty="0">
                <a:latin typeface="Arial Narrow" pitchFamily="34" charset="0"/>
              </a:endParaRPr>
            </a:p>
          </p:txBody>
        </p:sp>
        <p:sp>
          <p:nvSpPr>
            <p:cNvPr id="22" name="21 - TextBox"/>
            <p:cNvSpPr txBox="1"/>
            <p:nvPr/>
          </p:nvSpPr>
          <p:spPr>
            <a:xfrm>
              <a:off x="4887035" y="4705254"/>
              <a:ext cx="94769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latin typeface="Arial Narrow" pitchFamily="34" charset="0"/>
                </a:rPr>
                <a:t>500 – 800 REM</a:t>
              </a:r>
              <a:endParaRPr lang="el-GR" sz="1050" b="1" dirty="0"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68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7" name="6 - Ομάδα"/>
          <p:cNvGrpSpPr/>
          <p:nvPr/>
        </p:nvGrpSpPr>
        <p:grpSpPr>
          <a:xfrm>
            <a:off x="6057165" y="3654025"/>
            <a:ext cx="1575175" cy="2638310"/>
            <a:chOff x="791580" y="3609020"/>
            <a:chExt cx="1575175" cy="2638310"/>
          </a:xfrm>
        </p:grpSpPr>
        <p:pic>
          <p:nvPicPr>
            <p:cNvPr id="32770" name="Picture 2" descr="http://www.i2clipart.com/cliparts/0/3/a/a/clipart-spray-paint-512x512-03aa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91580" y="3609020"/>
              <a:ext cx="1575175" cy="2638310"/>
            </a:xfrm>
            <a:prstGeom prst="rect">
              <a:avLst/>
            </a:prstGeom>
            <a:noFill/>
          </p:spPr>
        </p:pic>
        <p:pic>
          <p:nvPicPr>
            <p:cNvPr id="32772" name="Picture 4" descr="http://etc-mysitemyway.s3.amazonaws.com/icons/legacy-previews/icons/green-jelly-icons-signs/092998-green-jelly-icon-signs-warning-poison1.png"/>
            <p:cNvPicPr>
              <a:picLocks noChangeAspect="1" noChangeArrowheads="1"/>
            </p:cNvPicPr>
            <p:nvPr/>
          </p:nvPicPr>
          <p:blipFill>
            <a:blip r:embed="rId3" cstate="print"/>
            <a:srcRect l="16875" t="6750" r="15626" b="4376"/>
            <a:stretch>
              <a:fillRect/>
            </a:stretch>
          </p:blipFill>
          <p:spPr bwMode="auto">
            <a:xfrm rot="20593776">
              <a:off x="1397782" y="5004175"/>
              <a:ext cx="675075" cy="888849"/>
            </a:xfrm>
            <a:prstGeom prst="rect">
              <a:avLst/>
            </a:prstGeom>
            <a:noFill/>
          </p:spPr>
        </p:pic>
      </p:grpSp>
      <p:pic>
        <p:nvPicPr>
          <p:cNvPr id="32776" name="Picture 8" descr="http://www.carjet.com/files/Stockholm,%20Sweden%20-%20Arlanda%20Airport%20Terminal%205%20baggage%20reclaim,%20toilets%20-%20Stockholm%20Arlanda%20Airport%20car%20hi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088740"/>
            <a:ext cx="4762500" cy="3181350"/>
          </a:xfrm>
          <a:prstGeom prst="rect">
            <a:avLst/>
          </a:prstGeom>
          <a:noFill/>
        </p:spPr>
      </p:pic>
      <p:pic>
        <p:nvPicPr>
          <p:cNvPr id="32778" name="Picture 10" descr="http://pottyspots.downtowndevil.com/wp-content/uploads/2012/10/Yogurtini-baby-changing-station-2-656x1024.jpg"/>
          <p:cNvPicPr>
            <a:picLocks noChangeAspect="1" noChangeArrowheads="1"/>
          </p:cNvPicPr>
          <p:nvPr/>
        </p:nvPicPr>
        <p:blipFill>
          <a:blip r:embed="rId5" cstate="print"/>
          <a:srcRect b="2891"/>
          <a:stretch>
            <a:fillRect/>
          </a:stretch>
        </p:blipFill>
        <p:spPr bwMode="auto">
          <a:xfrm>
            <a:off x="2141730" y="2528900"/>
            <a:ext cx="2880320" cy="4050450"/>
          </a:xfrm>
          <a:prstGeom prst="rect">
            <a:avLst/>
          </a:prstGeom>
          <a:noFill/>
        </p:spPr>
      </p:pic>
      <p:grpSp>
        <p:nvGrpSpPr>
          <p:cNvPr id="13" name="12 - Ομάδα"/>
          <p:cNvGrpSpPr/>
          <p:nvPr/>
        </p:nvGrpSpPr>
        <p:grpSpPr>
          <a:xfrm>
            <a:off x="3761910" y="773705"/>
            <a:ext cx="5670630" cy="2880320"/>
            <a:chOff x="3761910" y="773705"/>
            <a:chExt cx="5670630" cy="2880320"/>
          </a:xfrm>
        </p:grpSpPr>
        <p:pic>
          <p:nvPicPr>
            <p:cNvPr id="2" name="irc_mi" descr="http://i.ebayimg.com/t/Toilet-Automatic-Electronic-Sensor-Air-Freshener-Scent-Fragrance-Spray-Dispenser-/00/s/ODAwWDgwMA==/z/TlEAAOxy79VRc2cK/$T2eC16d,%21%29EE9s2uiPcFBRc2cJwL%28g%7E%7E60_35.JPG"/>
            <p:cNvPicPr/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202070" y="773705"/>
              <a:ext cx="2852939" cy="2859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6" descr="http://www.alphachemicalinc.com/uploads/vanilla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452320" y="1538790"/>
              <a:ext cx="1980220" cy="2115235"/>
            </a:xfrm>
            <a:prstGeom prst="rect">
              <a:avLst/>
            </a:prstGeom>
            <a:noFill/>
          </p:spPr>
        </p:pic>
        <p:pic>
          <p:nvPicPr>
            <p:cNvPr id="10" name="Picture 2" descr="http://www.psychicjoelle.com/wp-content/uploads/2013/09/A46-TrendArrow-Orange-GoUp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731837">
              <a:off x="4572000" y="2303875"/>
              <a:ext cx="938234" cy="593685"/>
            </a:xfrm>
            <a:prstGeom prst="rect">
              <a:avLst/>
            </a:prstGeom>
            <a:noFill/>
          </p:spPr>
        </p:pic>
        <p:sp>
          <p:nvSpPr>
            <p:cNvPr id="11" name="10 - Έλλειψη"/>
            <p:cNvSpPr/>
            <p:nvPr/>
          </p:nvSpPr>
          <p:spPr>
            <a:xfrm>
              <a:off x="3761910" y="2393885"/>
              <a:ext cx="900100" cy="94510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pic>
        <p:nvPicPr>
          <p:cNvPr id="12" name="11 - Εικόνα" descr="red-arrow-curved-uprigh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87335" y="3654025"/>
            <a:ext cx="1338740" cy="133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TextBox"/>
          <p:cNvSpPr txBox="1"/>
          <p:nvPr/>
        </p:nvSpPr>
        <p:spPr>
          <a:xfrm>
            <a:off x="0" y="0"/>
            <a:ext cx="12234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863715"/>
            <a:ext cx="9144000" cy="5994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- Ελεύθερη σχεδίαση"/>
          <p:cNvSpPr/>
          <p:nvPr/>
        </p:nvSpPr>
        <p:spPr>
          <a:xfrm>
            <a:off x="6023728" y="1480008"/>
            <a:ext cx="3120272" cy="1357460"/>
          </a:xfrm>
          <a:custGeom>
            <a:avLst/>
            <a:gdLst>
              <a:gd name="connsiteX0" fmla="*/ 3120272 w 3120272"/>
              <a:gd name="connsiteY0" fmla="*/ 725864 h 1357460"/>
              <a:gd name="connsiteX1" fmla="*/ 3120272 w 3120272"/>
              <a:gd name="connsiteY1" fmla="*/ 725864 h 1357460"/>
              <a:gd name="connsiteX2" fmla="*/ 3063711 w 3120272"/>
              <a:gd name="connsiteY2" fmla="*/ 659877 h 1357460"/>
              <a:gd name="connsiteX3" fmla="*/ 3035431 w 3120272"/>
              <a:gd name="connsiteY3" fmla="*/ 641023 h 1357460"/>
              <a:gd name="connsiteX4" fmla="*/ 2988297 w 3120272"/>
              <a:gd name="connsiteY4" fmla="*/ 593889 h 1357460"/>
              <a:gd name="connsiteX5" fmla="*/ 2969443 w 3120272"/>
              <a:gd name="connsiteY5" fmla="*/ 565608 h 1357460"/>
              <a:gd name="connsiteX6" fmla="*/ 2912882 w 3120272"/>
              <a:gd name="connsiteY6" fmla="*/ 518474 h 1357460"/>
              <a:gd name="connsiteX7" fmla="*/ 2894029 w 3120272"/>
              <a:gd name="connsiteY7" fmla="*/ 480767 h 1357460"/>
              <a:gd name="connsiteX8" fmla="*/ 2884602 w 3120272"/>
              <a:gd name="connsiteY8" fmla="*/ 452487 h 1357460"/>
              <a:gd name="connsiteX9" fmla="*/ 2856321 w 3120272"/>
              <a:gd name="connsiteY9" fmla="*/ 433633 h 1357460"/>
              <a:gd name="connsiteX10" fmla="*/ 2809187 w 3120272"/>
              <a:gd name="connsiteY10" fmla="*/ 386499 h 1357460"/>
              <a:gd name="connsiteX11" fmla="*/ 2790334 w 3120272"/>
              <a:gd name="connsiteY11" fmla="*/ 358219 h 1357460"/>
              <a:gd name="connsiteX12" fmla="*/ 2705493 w 3120272"/>
              <a:gd name="connsiteY12" fmla="*/ 282804 h 1357460"/>
              <a:gd name="connsiteX13" fmla="*/ 2667785 w 3120272"/>
              <a:gd name="connsiteY13" fmla="*/ 226244 h 1357460"/>
              <a:gd name="connsiteX14" fmla="*/ 2639505 w 3120272"/>
              <a:gd name="connsiteY14" fmla="*/ 197963 h 1357460"/>
              <a:gd name="connsiteX15" fmla="*/ 2601798 w 3120272"/>
              <a:gd name="connsiteY15" fmla="*/ 141402 h 1357460"/>
              <a:gd name="connsiteX16" fmla="*/ 2564091 w 3120272"/>
              <a:gd name="connsiteY16" fmla="*/ 84841 h 1357460"/>
              <a:gd name="connsiteX17" fmla="*/ 2545237 w 3120272"/>
              <a:gd name="connsiteY17" fmla="*/ 56561 h 1357460"/>
              <a:gd name="connsiteX18" fmla="*/ 2516957 w 3120272"/>
              <a:gd name="connsiteY18" fmla="*/ 28281 h 1357460"/>
              <a:gd name="connsiteX19" fmla="*/ 2507530 w 3120272"/>
              <a:gd name="connsiteY19" fmla="*/ 0 h 1357460"/>
              <a:gd name="connsiteX20" fmla="*/ 0 w 3120272"/>
              <a:gd name="connsiteY20" fmla="*/ 556182 h 1357460"/>
              <a:gd name="connsiteX21" fmla="*/ 395926 w 3120272"/>
              <a:gd name="connsiteY21" fmla="*/ 1319753 h 1357460"/>
              <a:gd name="connsiteX22" fmla="*/ 1583703 w 3120272"/>
              <a:gd name="connsiteY22" fmla="*/ 1036949 h 1357460"/>
              <a:gd name="connsiteX23" fmla="*/ 1753385 w 3120272"/>
              <a:gd name="connsiteY23" fmla="*/ 1357460 h 1357460"/>
              <a:gd name="connsiteX24" fmla="*/ 3110845 w 3120272"/>
              <a:gd name="connsiteY24" fmla="*/ 1018095 h 1357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20272" h="1357460">
                <a:moveTo>
                  <a:pt x="3120272" y="725864"/>
                </a:moveTo>
                <a:lnTo>
                  <a:pt x="3120272" y="725864"/>
                </a:lnTo>
                <a:cubicBezTo>
                  <a:pt x="3101418" y="703868"/>
                  <a:pt x="3084196" y="680362"/>
                  <a:pt x="3063711" y="659877"/>
                </a:cubicBezTo>
                <a:cubicBezTo>
                  <a:pt x="3055700" y="651866"/>
                  <a:pt x="3043442" y="649034"/>
                  <a:pt x="3035431" y="641023"/>
                </a:cubicBezTo>
                <a:cubicBezTo>
                  <a:pt x="2972586" y="578178"/>
                  <a:pt x="3063710" y="644166"/>
                  <a:pt x="2988297" y="593889"/>
                </a:cubicBezTo>
                <a:cubicBezTo>
                  <a:pt x="2982012" y="584462"/>
                  <a:pt x="2976696" y="574312"/>
                  <a:pt x="2969443" y="565608"/>
                </a:cubicBezTo>
                <a:cubicBezTo>
                  <a:pt x="2946761" y="538390"/>
                  <a:pt x="2940689" y="537012"/>
                  <a:pt x="2912882" y="518474"/>
                </a:cubicBezTo>
                <a:cubicBezTo>
                  <a:pt x="2906598" y="505905"/>
                  <a:pt x="2899565" y="493683"/>
                  <a:pt x="2894029" y="480767"/>
                </a:cubicBezTo>
                <a:cubicBezTo>
                  <a:pt x="2890115" y="471634"/>
                  <a:pt x="2890809" y="460246"/>
                  <a:pt x="2884602" y="452487"/>
                </a:cubicBezTo>
                <a:cubicBezTo>
                  <a:pt x="2877524" y="443640"/>
                  <a:pt x="2865748" y="439918"/>
                  <a:pt x="2856321" y="433633"/>
                </a:cubicBezTo>
                <a:cubicBezTo>
                  <a:pt x="2806047" y="358221"/>
                  <a:pt x="2872032" y="449344"/>
                  <a:pt x="2809187" y="386499"/>
                </a:cubicBezTo>
                <a:cubicBezTo>
                  <a:pt x="2801176" y="378488"/>
                  <a:pt x="2798345" y="366230"/>
                  <a:pt x="2790334" y="358219"/>
                </a:cubicBezTo>
                <a:cubicBezTo>
                  <a:pt x="2733658" y="301543"/>
                  <a:pt x="2784679" y="401579"/>
                  <a:pt x="2705493" y="282804"/>
                </a:cubicBezTo>
                <a:cubicBezTo>
                  <a:pt x="2692924" y="263951"/>
                  <a:pt x="2683807" y="242267"/>
                  <a:pt x="2667785" y="226244"/>
                </a:cubicBezTo>
                <a:cubicBezTo>
                  <a:pt x="2658358" y="216817"/>
                  <a:pt x="2647690" y="208486"/>
                  <a:pt x="2639505" y="197963"/>
                </a:cubicBezTo>
                <a:cubicBezTo>
                  <a:pt x="2625594" y="180077"/>
                  <a:pt x="2614367" y="160256"/>
                  <a:pt x="2601798" y="141402"/>
                </a:cubicBezTo>
                <a:lnTo>
                  <a:pt x="2564091" y="84841"/>
                </a:lnTo>
                <a:cubicBezTo>
                  <a:pt x="2557807" y="75414"/>
                  <a:pt x="2553248" y="64572"/>
                  <a:pt x="2545237" y="56561"/>
                </a:cubicBezTo>
                <a:lnTo>
                  <a:pt x="2516957" y="28281"/>
                </a:lnTo>
                <a:lnTo>
                  <a:pt x="2507530" y="0"/>
                </a:lnTo>
                <a:lnTo>
                  <a:pt x="0" y="556182"/>
                </a:lnTo>
                <a:lnTo>
                  <a:pt x="395926" y="1319753"/>
                </a:lnTo>
                <a:lnTo>
                  <a:pt x="1583703" y="1036949"/>
                </a:lnTo>
                <a:lnTo>
                  <a:pt x="1753385" y="1357460"/>
                </a:lnTo>
                <a:lnTo>
                  <a:pt x="3110845" y="1018095"/>
                </a:lnTo>
              </a:path>
            </a:pathLst>
          </a:cu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10" name="9 - Ομάδα"/>
          <p:cNvGrpSpPr/>
          <p:nvPr/>
        </p:nvGrpSpPr>
        <p:grpSpPr>
          <a:xfrm>
            <a:off x="2051720" y="4785926"/>
            <a:ext cx="1294011" cy="1530170"/>
            <a:chOff x="2051720" y="4785926"/>
            <a:chExt cx="1294011" cy="1530170"/>
          </a:xfrm>
        </p:grpSpPr>
        <p:pic>
          <p:nvPicPr>
            <p:cNvPr id="8" name="7 - Εικόνα" descr="explosion_e0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51720" y="5094185"/>
              <a:ext cx="676275" cy="952500"/>
            </a:xfrm>
            <a:prstGeom prst="rect">
              <a:avLst/>
            </a:prstGeom>
          </p:spPr>
        </p:pic>
        <p:pic>
          <p:nvPicPr>
            <p:cNvPr id="9" name="8 - Εικόνα" descr="explosion_e0.gif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 rot="1387514">
              <a:off x="2310616" y="4785926"/>
              <a:ext cx="1035115" cy="1530170"/>
            </a:xfrm>
            <a:prstGeom prst="rect">
              <a:avLst/>
            </a:prstGeom>
          </p:spPr>
        </p:pic>
      </p:grpSp>
      <p:pic>
        <p:nvPicPr>
          <p:cNvPr id="11" name="10 - Εικόνα" descr="cloud_smok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6675" y="3699030"/>
            <a:ext cx="2758484" cy="2989965"/>
          </a:xfrm>
          <a:prstGeom prst="rect">
            <a:avLst/>
          </a:prstGeom>
        </p:spPr>
      </p:pic>
      <p:pic>
        <p:nvPicPr>
          <p:cNvPr id="12" name="11 - Εικόνα" descr="smoke_clou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51720" y="233645"/>
            <a:ext cx="6030670" cy="6030670"/>
          </a:xfrm>
          <a:prstGeom prst="rect">
            <a:avLst/>
          </a:prstGeom>
        </p:spPr>
      </p:pic>
      <p:pic>
        <p:nvPicPr>
          <p:cNvPr id="13" name="12 - Εικόνα" descr="smoke_clou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3461293">
            <a:off x="5372984" y="800984"/>
            <a:ext cx="3868331" cy="3868331"/>
          </a:xfrm>
          <a:prstGeom prst="rect">
            <a:avLst/>
          </a:prstGeom>
        </p:spPr>
      </p:pic>
      <p:sp>
        <p:nvSpPr>
          <p:cNvPr id="14" name="13 - Δεξιό βέλος"/>
          <p:cNvSpPr/>
          <p:nvPr/>
        </p:nvSpPr>
        <p:spPr>
          <a:xfrm rot="19719680">
            <a:off x="4229702" y="3176666"/>
            <a:ext cx="1485165" cy="1350150"/>
          </a:xfrm>
          <a:prstGeom prst="right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TICs</a:t>
            </a:r>
            <a:endParaRPr lang="el-GR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5" name="Picture 6" descr="http://www.designtagebuch.de/wp-content/uploads/mediathek/2013/07/glasgow-airport-logo-600x333.jpg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l="59062" t="5676" r="3926" b="26217"/>
          <a:stretch>
            <a:fillRect/>
          </a:stretch>
        </p:blipFill>
        <p:spPr bwMode="auto">
          <a:xfrm>
            <a:off x="116505" y="953725"/>
            <a:ext cx="585065" cy="59751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4" name="Picture 8" descr="http://www.professionalequipment.com/product_images/Full/174847_big.jpg"/>
          <p:cNvPicPr>
            <a:picLocks noChangeAspect="1" noChangeArrowheads="1"/>
          </p:cNvPicPr>
          <p:nvPr/>
        </p:nvPicPr>
        <p:blipFill>
          <a:blip r:embed="rId2" cstate="print"/>
          <a:srcRect b="19340"/>
          <a:stretch>
            <a:fillRect/>
          </a:stretch>
        </p:blipFill>
        <p:spPr bwMode="auto">
          <a:xfrm>
            <a:off x="350987" y="4374105"/>
            <a:ext cx="2510823" cy="2025225"/>
          </a:xfrm>
          <a:prstGeom prst="rect">
            <a:avLst/>
          </a:prstGeom>
          <a:noFill/>
        </p:spPr>
      </p:pic>
      <p:pic>
        <p:nvPicPr>
          <p:cNvPr id="132100" name="Picture 4" descr="http://www.homelandsecurityequipment.com/media/catalog/product/cache/1/image/350x/9df78eab33525d08d6e5fb8d27136e95/a/k/ak0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540" y="683695"/>
            <a:ext cx="2550237" cy="2320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102" name="Picture 6" descr="http://3mcollision.com/media/catalog/product/cache/1/image/9df78eab33525d08d6e5fb8d27136e95/0/6/06651.jpg"/>
          <p:cNvPicPr>
            <a:picLocks noChangeAspect="1" noChangeArrowheads="1"/>
          </p:cNvPicPr>
          <p:nvPr/>
        </p:nvPicPr>
        <p:blipFill>
          <a:blip r:embed="rId4" cstate="print"/>
          <a:srcRect t="16887" b="12645"/>
          <a:stretch>
            <a:fillRect/>
          </a:stretch>
        </p:blipFill>
        <p:spPr bwMode="auto">
          <a:xfrm>
            <a:off x="161510" y="3158969"/>
            <a:ext cx="1852108" cy="1305145"/>
          </a:xfrm>
          <a:prstGeom prst="rect">
            <a:avLst/>
          </a:prstGeom>
          <a:noFill/>
        </p:spPr>
      </p:pic>
      <p:sp>
        <p:nvSpPr>
          <p:cNvPr id="6" name="5 - TextBox"/>
          <p:cNvSpPr txBox="1"/>
          <p:nvPr/>
        </p:nvSpPr>
        <p:spPr>
          <a:xfrm>
            <a:off x="0" y="0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CR-scenario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34818" name="Picture 2" descr="http://newsimg.bbc.co.uk/media/images/41118000/gif/_41118758_buncefield_aerial2_41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86835" y="908720"/>
            <a:ext cx="3962400" cy="2857500"/>
          </a:xfrm>
          <a:prstGeom prst="rect">
            <a:avLst/>
          </a:prstGeom>
          <a:noFill/>
        </p:spPr>
      </p:pic>
      <p:pic>
        <p:nvPicPr>
          <p:cNvPr id="34820" name="Picture 4" descr="http://www.recovery-equipment.co.uk/data/images/169/large.jpg"/>
          <p:cNvPicPr>
            <a:picLocks noChangeAspect="1" noChangeArrowheads="1"/>
          </p:cNvPicPr>
          <p:nvPr/>
        </p:nvPicPr>
        <p:blipFill>
          <a:blip r:embed="rId6" cstate="print"/>
          <a:srcRect l="6615" r="4556" b="4527"/>
          <a:stretch>
            <a:fillRect/>
          </a:stretch>
        </p:blipFill>
        <p:spPr bwMode="auto">
          <a:xfrm>
            <a:off x="7092280" y="728700"/>
            <a:ext cx="1980220" cy="2064485"/>
          </a:xfrm>
          <a:prstGeom prst="rect">
            <a:avLst/>
          </a:prstGeom>
          <a:noFill/>
        </p:spPr>
      </p:pic>
      <p:pic>
        <p:nvPicPr>
          <p:cNvPr id="34822" name="Picture 6" descr="http://www.lboro.ac.uk/service/publicity/news-releases/2012/images/72_resilienc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7175" y="3429000"/>
            <a:ext cx="2889321" cy="3150351"/>
          </a:xfrm>
          <a:prstGeom prst="rect">
            <a:avLst/>
          </a:prstGeom>
          <a:noFill/>
        </p:spPr>
      </p:pic>
      <p:pic>
        <p:nvPicPr>
          <p:cNvPr id="9" name="Picture 2" descr="http://4.bp.blogspot.com/_KK6cUqcHqaI/TNVsULqImsI/AAAAAAAABEY/tykKI9jrHX0/s1600/Shelter+in+Place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16805" y="908720"/>
            <a:ext cx="4275475" cy="5670630"/>
          </a:xfrm>
          <a:prstGeom prst="rect">
            <a:avLst/>
          </a:prstGeom>
          <a:noFill/>
        </p:spPr>
      </p:pic>
      <p:sp>
        <p:nvSpPr>
          <p:cNvPr id="10" name="9 - Πεντάγωνο"/>
          <p:cNvSpPr/>
          <p:nvPr/>
        </p:nvSpPr>
        <p:spPr>
          <a:xfrm>
            <a:off x="1376645" y="5904275"/>
            <a:ext cx="1845205" cy="540060"/>
          </a:xfrm>
          <a:prstGeom prst="homePlate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7150" dist="38100" dir="5400000" algn="ctr" rotWithShape="0">
              <a:schemeClr val="dk1">
                <a:shade val="9000"/>
                <a:satMod val="105000"/>
                <a:alpha val="48000"/>
              </a:scheme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rgbClr val="FFFF00"/>
                </a:solidFill>
                <a:latin typeface="Arial Black" pitchFamily="34" charset="0"/>
              </a:rPr>
              <a:t>Shelter</a:t>
            </a:r>
          </a:p>
          <a:p>
            <a:pPr algn="ctr"/>
            <a:r>
              <a:rPr lang="en-US" sz="1400" dirty="0" smtClean="0">
                <a:latin typeface="Arial Black" pitchFamily="34" charset="0"/>
              </a:rPr>
              <a:t>in place/room</a:t>
            </a:r>
            <a:endParaRPr lang="el-GR" sz="1400" dirty="0"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6" name="Picture 4" descr="http://www.unionindustries.co.uk/cbrn/homeoffice/img/cabinet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14165"/>
            <a:ext cx="3221850" cy="1943836"/>
          </a:xfrm>
          <a:prstGeom prst="rect">
            <a:avLst/>
          </a:prstGeom>
          <a:noFill/>
        </p:spPr>
      </p:pic>
      <p:pic>
        <p:nvPicPr>
          <p:cNvPr id="120840" name="Picture 8" descr="http://www.unionindustries.co.uk/cbrn/homeoffice/img/c9cabinetshel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98730"/>
            <a:ext cx="3221850" cy="2025225"/>
          </a:xfrm>
          <a:prstGeom prst="rect">
            <a:avLst/>
          </a:prstGeom>
          <a:noFill/>
        </p:spPr>
      </p:pic>
      <p:pic>
        <p:nvPicPr>
          <p:cNvPr id="120842" name="Picture 10" descr="http://www.unionindustries.co.uk/cbrn/homeoffice/img/c9cabinetshelter2_250.jpg"/>
          <p:cNvPicPr>
            <a:picLocks noChangeAspect="1" noChangeArrowheads="1"/>
          </p:cNvPicPr>
          <p:nvPr/>
        </p:nvPicPr>
        <p:blipFill>
          <a:blip r:embed="rId4" cstate="print"/>
          <a:srcRect t="15398"/>
          <a:stretch>
            <a:fillRect/>
          </a:stretch>
        </p:blipFill>
        <p:spPr bwMode="auto">
          <a:xfrm>
            <a:off x="0" y="3023955"/>
            <a:ext cx="3221850" cy="1978119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0" y="0"/>
            <a:ext cx="13724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CR-scenario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9 - Εικόνα" descr="red-arrow-down-left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9460559">
            <a:off x="107415" y="2114765"/>
            <a:ext cx="1319697" cy="1319697"/>
          </a:xfrm>
          <a:prstGeom prst="rect">
            <a:avLst/>
          </a:prstGeom>
        </p:spPr>
      </p:pic>
      <p:sp>
        <p:nvSpPr>
          <p:cNvPr id="11" name="10 - TextBox"/>
          <p:cNvSpPr txBox="1"/>
          <p:nvPr/>
        </p:nvSpPr>
        <p:spPr>
          <a:xfrm>
            <a:off x="476545" y="185382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8 sec</a:t>
            </a:r>
            <a:endParaRPr lang="el-GR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1511660" y="4779150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Arial Black" pitchFamily="34" charset="0"/>
              </a:rPr>
              <a:t>6-35 people</a:t>
            </a:r>
            <a:endParaRPr lang="el-GR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3" name="12 - Ορθογώνιο"/>
          <p:cNvSpPr/>
          <p:nvPr/>
        </p:nvSpPr>
        <p:spPr>
          <a:xfrm>
            <a:off x="1466655" y="773705"/>
            <a:ext cx="1858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smtClean="0">
                <a:solidFill>
                  <a:schemeClr val="accent3">
                    <a:lumMod val="75000"/>
                  </a:schemeClr>
                </a:solidFill>
                <a:latin typeface="Arial Narrow" pitchFamily="34" charset="0"/>
              </a:rPr>
              <a:t>Expandable Cabinet Shelter</a:t>
            </a:r>
            <a:endParaRPr lang="el-GR" sz="1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2" name="21 - Ομάδα"/>
          <p:cNvGrpSpPr/>
          <p:nvPr/>
        </p:nvGrpSpPr>
        <p:grpSpPr>
          <a:xfrm>
            <a:off x="3401870" y="897204"/>
            <a:ext cx="2979122" cy="5960796"/>
            <a:chOff x="3401870" y="897204"/>
            <a:chExt cx="2979122" cy="5960796"/>
          </a:xfrm>
        </p:grpSpPr>
        <p:pic>
          <p:nvPicPr>
            <p:cNvPr id="14" name="13 - Εικόνα" descr="dscf0010a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01870" y="5195413"/>
              <a:ext cx="2846895" cy="1662587"/>
            </a:xfrm>
            <a:prstGeom prst="rect">
              <a:avLst/>
            </a:prstGeom>
          </p:spPr>
        </p:pic>
        <p:pic>
          <p:nvPicPr>
            <p:cNvPr id="15" name="14 - Εικόνα" descr="img_4573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01870" y="897204"/>
              <a:ext cx="2846895" cy="1901726"/>
            </a:xfrm>
            <a:prstGeom prst="rect">
              <a:avLst/>
            </a:prstGeom>
          </p:spPr>
        </p:pic>
        <p:pic>
          <p:nvPicPr>
            <p:cNvPr id="16" name="15 - Εικόνα" descr="img_4614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01870" y="2997234"/>
              <a:ext cx="2846895" cy="2231966"/>
            </a:xfrm>
            <a:prstGeom prst="rect">
              <a:avLst/>
            </a:prstGeom>
          </p:spPr>
        </p:pic>
        <p:sp>
          <p:nvSpPr>
            <p:cNvPr id="17" name="16 - Ορθογώνιο"/>
            <p:cNvSpPr/>
            <p:nvPr/>
          </p:nvSpPr>
          <p:spPr>
            <a:xfrm>
              <a:off x="4752020" y="2753925"/>
              <a:ext cx="162897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smtClean="0">
                  <a:solidFill>
                    <a:schemeClr val="accent3">
                      <a:lumMod val="75000"/>
                    </a:schemeClr>
                  </a:solidFill>
                  <a:latin typeface="Arial Narrow" pitchFamily="34" charset="0"/>
                </a:rPr>
                <a:t>Inflatable tent-in-a-room</a:t>
              </a:r>
              <a:endParaRPr lang="el-GR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23" name="22 - Ομάδα"/>
          <p:cNvGrpSpPr/>
          <p:nvPr/>
        </p:nvGrpSpPr>
        <p:grpSpPr>
          <a:xfrm>
            <a:off x="6343690" y="1088740"/>
            <a:ext cx="2800310" cy="5769260"/>
            <a:chOff x="6343690" y="1088740"/>
            <a:chExt cx="2800310" cy="5769260"/>
          </a:xfrm>
        </p:grpSpPr>
        <p:pic>
          <p:nvPicPr>
            <p:cNvPr id="18" name="17 - Εικόνα" descr="c9_picture8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72200" y="5004176"/>
              <a:ext cx="2771800" cy="1853824"/>
            </a:xfrm>
            <a:prstGeom prst="rect">
              <a:avLst/>
            </a:prstGeom>
          </p:spPr>
        </p:pic>
        <p:pic>
          <p:nvPicPr>
            <p:cNvPr id="19" name="18 - Εικόνα" descr="FAH_filters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343690" y="3654025"/>
              <a:ext cx="2800310" cy="1260140"/>
            </a:xfrm>
            <a:prstGeom prst="rect">
              <a:avLst/>
            </a:prstGeom>
          </p:spPr>
        </p:pic>
        <p:pic>
          <p:nvPicPr>
            <p:cNvPr id="20" name="19 - Εικόνα" descr="picture7.jp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392375" y="1313765"/>
              <a:ext cx="2751625" cy="2115236"/>
            </a:xfrm>
            <a:prstGeom prst="rect">
              <a:avLst/>
            </a:prstGeom>
          </p:spPr>
        </p:pic>
        <p:sp>
          <p:nvSpPr>
            <p:cNvPr id="21" name="20 - Ορθογώνιο"/>
            <p:cNvSpPr/>
            <p:nvPr/>
          </p:nvSpPr>
          <p:spPr>
            <a:xfrm>
              <a:off x="7488995" y="1088740"/>
              <a:ext cx="165500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US" sz="1200" b="1" dirty="0" smtClean="0">
                  <a:solidFill>
                    <a:schemeClr val="accent3">
                      <a:lumMod val="75000"/>
                    </a:schemeClr>
                  </a:solidFill>
                  <a:latin typeface="Arial Narrow" pitchFamily="34" charset="0"/>
                </a:rPr>
                <a:t>Total building protection</a:t>
              </a:r>
              <a:endParaRPr lang="el-GR" sz="12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45113" t="47565" r="25290" b="12229"/>
          <a:stretch>
            <a:fillRect/>
          </a:stretch>
        </p:blipFill>
        <p:spPr bwMode="auto">
          <a:xfrm>
            <a:off x="-1" y="1088740"/>
            <a:ext cx="7488455" cy="578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4087" t="14528" r="36560" b="70596"/>
          <a:stretch>
            <a:fillRect/>
          </a:stretch>
        </p:blipFill>
        <p:spPr bwMode="auto">
          <a:xfrm>
            <a:off x="7532017" y="2150694"/>
            <a:ext cx="1611984" cy="1593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5201" y="1284589"/>
            <a:ext cx="775890" cy="38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2260" y="1223755"/>
            <a:ext cx="315034" cy="9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3" name="Picture 9" descr="http://img.auctiva.com/imgdata/1/5/9/9/0/3/7/webimg/541044240_t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32016" y="874984"/>
            <a:ext cx="1611984" cy="1274330"/>
          </a:xfrm>
          <a:prstGeom prst="rect">
            <a:avLst/>
          </a:prstGeom>
          <a:noFill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65882" t="14528" r="24774" b="70596"/>
          <a:stretch>
            <a:fillRect/>
          </a:stretch>
        </p:blipFill>
        <p:spPr bwMode="auto">
          <a:xfrm>
            <a:off x="7522590" y="3636866"/>
            <a:ext cx="1621410" cy="1613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- TextBox"/>
          <p:cNvSpPr txBox="1"/>
          <p:nvPr/>
        </p:nvSpPr>
        <p:spPr>
          <a:xfrm>
            <a:off x="0" y="0"/>
            <a:ext cx="17431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Escape hoods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 l="77643" t="14528" r="13006" b="70596"/>
          <a:stretch>
            <a:fillRect/>
          </a:stretch>
        </p:blipFill>
        <p:spPr bwMode="auto">
          <a:xfrm>
            <a:off x="7522590" y="5255220"/>
            <a:ext cx="1621410" cy="160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675" y="1725105"/>
            <a:ext cx="8662737" cy="5014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16 - Ομάδα"/>
          <p:cNvGrpSpPr/>
          <p:nvPr/>
        </p:nvGrpSpPr>
        <p:grpSpPr>
          <a:xfrm>
            <a:off x="611560" y="143635"/>
            <a:ext cx="2001673" cy="1596628"/>
            <a:chOff x="611560" y="143635"/>
            <a:chExt cx="2001673" cy="1596628"/>
          </a:xfrm>
        </p:grpSpPr>
        <p:grpSp>
          <p:nvGrpSpPr>
            <p:cNvPr id="15" name="14 - Ομάδα"/>
            <p:cNvGrpSpPr/>
            <p:nvPr/>
          </p:nvGrpSpPr>
          <p:grpSpPr>
            <a:xfrm>
              <a:off x="611560" y="773705"/>
              <a:ext cx="855095" cy="677080"/>
              <a:chOff x="611560" y="773705"/>
              <a:chExt cx="855095" cy="677080"/>
            </a:xfrm>
          </p:grpSpPr>
          <p:pic>
            <p:nvPicPr>
              <p:cNvPr id="13" name="Picture 4" descr="http://upload.wikimedia.org/wikipedia/commons/a/a7/Carbon-monoxide-3D-vdW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11560" y="773705"/>
                <a:ext cx="855095" cy="677080"/>
              </a:xfrm>
              <a:prstGeom prst="rect">
                <a:avLst/>
              </a:prstGeom>
              <a:noFill/>
            </p:spPr>
          </p:pic>
          <p:sp>
            <p:nvSpPr>
              <p:cNvPr id="14" name="13 - TextBox"/>
              <p:cNvSpPr txBox="1"/>
              <p:nvPr/>
            </p:nvSpPr>
            <p:spPr>
              <a:xfrm>
                <a:off x="746575" y="908720"/>
                <a:ext cx="5565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  <a:latin typeface="Arial Black" pitchFamily="34" charset="0"/>
                  </a:rPr>
                  <a:t>CN</a:t>
                </a:r>
                <a:endParaRPr lang="el-GR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</p:grpSp>
        <p:pic>
          <p:nvPicPr>
            <p:cNvPr id="16" name="15 - Εικόνα" descr="smoke_cloud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16605" y="143635"/>
              <a:ext cx="1596628" cy="1596628"/>
            </a:xfrm>
            <a:prstGeom prst="rect">
              <a:avLst/>
            </a:prstGeom>
          </p:spPr>
        </p:pic>
      </p:grpSp>
      <p:sp>
        <p:nvSpPr>
          <p:cNvPr id="18" name="17 - Ορθογώνιο"/>
          <p:cNvSpPr/>
          <p:nvPr/>
        </p:nvSpPr>
        <p:spPr>
          <a:xfrm>
            <a:off x="251521" y="6264315"/>
            <a:ext cx="8550950" cy="2700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04683" y="8620"/>
            <a:ext cx="722812" cy="701517"/>
          </a:xfrm>
          <a:prstGeom prst="rect">
            <a:avLst/>
          </a:prstGeom>
          <a:noFill/>
        </p:spPr>
      </p:pic>
      <p:pic>
        <p:nvPicPr>
          <p:cNvPr id="20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97225" y="323655"/>
            <a:ext cx="720080" cy="720080"/>
          </a:xfrm>
          <a:prstGeom prst="rect">
            <a:avLst/>
          </a:prstGeom>
          <a:noFill/>
        </p:spPr>
      </p:pic>
      <p:pic>
        <p:nvPicPr>
          <p:cNvPr id="21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7315" y="143635"/>
            <a:ext cx="630070" cy="630070"/>
          </a:xfrm>
          <a:prstGeom prst="rect">
            <a:avLst/>
          </a:prstGeom>
          <a:noFill/>
        </p:spPr>
      </p:pic>
      <p:sp>
        <p:nvSpPr>
          <p:cNvPr id="22" name="21 - TextBox"/>
          <p:cNvSpPr txBox="1"/>
          <p:nvPr/>
        </p:nvSpPr>
        <p:spPr>
          <a:xfrm>
            <a:off x="7902370" y="593685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Personnel</a:t>
            </a:r>
            <a:endParaRPr lang="el-GR" sz="1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297408" y="1040864"/>
            <a:ext cx="2171700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Arial Narrow" pitchFamily="34" charset="0"/>
              </a:rPr>
              <a:t>Mass transportation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61580" y="1534024"/>
            <a:ext cx="3015841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Arial Narrow" pitchFamily="34" charset="0"/>
              </a:rPr>
              <a:t>State/residential buildings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656843" y="1045431"/>
            <a:ext cx="2171700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Arial Narrow" pitchFamily="34" charset="0"/>
              </a:rPr>
              <a:t>Airports</a:t>
            </a:r>
            <a:r>
              <a:rPr lang="el-GR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&amp;</a:t>
            </a:r>
            <a:r>
              <a:rPr lang="el-GR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Harbors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691018" y="2072847"/>
            <a:ext cx="2745233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Arial Narrow" pitchFamily="34" charset="0"/>
              </a:rPr>
              <a:t>Malls</a:t>
            </a:r>
            <a:r>
              <a:rPr lang="el-GR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&amp;</a:t>
            </a:r>
            <a:r>
              <a:rPr lang="el-GR" b="1" dirty="0">
                <a:latin typeface="Arial Narrow" pitchFamily="34" charset="0"/>
              </a:rPr>
              <a:t> </a:t>
            </a:r>
            <a:r>
              <a:rPr lang="en-US" b="1" dirty="0">
                <a:latin typeface="Arial Narrow" pitchFamily="34" charset="0"/>
              </a:rPr>
              <a:t>Shopping streets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3570992" y="2070314"/>
            <a:ext cx="2616699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latin typeface="Arial Narrow" pitchFamily="34" charset="0"/>
              </a:rPr>
              <a:t>Sporting </a:t>
            </a:r>
            <a:r>
              <a:rPr lang="en-US" b="1" dirty="0" smtClean="0">
                <a:latin typeface="Arial Narrow" pitchFamily="34" charset="0"/>
              </a:rPr>
              <a:t>venues &amp; events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626020" y="3138402"/>
            <a:ext cx="2928136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latin typeface="Arial Narrow" pitchFamily="34" charset="0"/>
              </a:rPr>
              <a:t>Electronic/IT </a:t>
            </a:r>
            <a:r>
              <a:rPr lang="en-US" b="1" dirty="0">
                <a:latin typeface="Arial Narrow" pitchFamily="34" charset="0"/>
              </a:rPr>
              <a:t>communication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308200" y="3138402"/>
            <a:ext cx="2171700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>
                <a:latin typeface="Arial Narrow" pitchFamily="34" charset="0"/>
              </a:rPr>
              <a:t>Water &amp; Sewage</a:t>
            </a:r>
            <a:endParaRPr lang="el-GR" b="1">
              <a:latin typeface="Arial Narrow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355389" y="2086657"/>
            <a:ext cx="1854200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latin typeface="Arial Narrow" pitchFamily="34" charset="0"/>
              </a:rPr>
              <a:t>Hotels &amp; Resorts</a:t>
            </a:r>
            <a:endParaRPr lang="el-GR" b="1" dirty="0">
              <a:solidFill>
                <a:srgbClr val="FFFF00"/>
              </a:solidFill>
              <a:latin typeface="Arial Narrow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228735" y="2643010"/>
            <a:ext cx="2835668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latin typeface="Arial Narrow" pitchFamily="34" charset="0"/>
              </a:rPr>
              <a:t>Cultural/Religious </a:t>
            </a:r>
            <a:r>
              <a:rPr lang="en-US" b="1" dirty="0">
                <a:latin typeface="Arial Narrow" pitchFamily="34" charset="0"/>
              </a:rPr>
              <a:t>facilities</a:t>
            </a:r>
            <a:endParaRPr lang="el-GR" b="1" dirty="0">
              <a:latin typeface="Arial Narrow" pitchFamily="34" charset="0"/>
            </a:endParaRP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3620593" y="4785075"/>
            <a:ext cx="1902813" cy="1520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Rectangle 15"/>
          <p:cNvSpPr>
            <a:spLocks noChangeArrowheads="1"/>
          </p:cNvSpPr>
          <p:nvPr/>
        </p:nvSpPr>
        <p:spPr bwMode="auto">
          <a:xfrm>
            <a:off x="4656842" y="1536450"/>
            <a:ext cx="3061699" cy="368300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 smtClean="0">
                <a:latin typeface="Arial Narrow" pitchFamily="34" charset="0"/>
              </a:rPr>
              <a:t>State &amp; Industrial </a:t>
            </a:r>
            <a:r>
              <a:rPr lang="en-US" b="1" dirty="0">
                <a:latin typeface="Arial Narrow" pitchFamily="34" charset="0"/>
              </a:rPr>
              <a:t>infrastructure</a:t>
            </a:r>
            <a:endParaRPr lang="el-GR" b="1" dirty="0">
              <a:latin typeface="Arial Narrow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702971" y="3660797"/>
            <a:ext cx="1745726" cy="3683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Arial Black" pitchFamily="34" charset="0"/>
              </a:rPr>
              <a:t>Hospitals</a:t>
            </a:r>
            <a:endParaRPr lang="el-GR" b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4" name="13 - Εικόνα" descr="crosshai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0099" y="4204355"/>
            <a:ext cx="2423802" cy="2420184"/>
          </a:xfrm>
          <a:prstGeom prst="rect">
            <a:avLst/>
          </a:prstGeom>
        </p:spPr>
      </p:pic>
      <p:pic>
        <p:nvPicPr>
          <p:cNvPr id="15" name="14 - Εικόνα" descr="che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1667" y="886118"/>
            <a:ext cx="302443" cy="302443"/>
          </a:xfrm>
          <a:prstGeom prst="rect">
            <a:avLst/>
          </a:prstGeom>
        </p:spPr>
      </p:pic>
      <p:pic>
        <p:nvPicPr>
          <p:cNvPr id="16" name="15 - Εικόνα" descr="che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78104" y="897115"/>
            <a:ext cx="302443" cy="302443"/>
          </a:xfrm>
          <a:prstGeom prst="rect">
            <a:avLst/>
          </a:prstGeom>
        </p:spPr>
      </p:pic>
      <p:pic>
        <p:nvPicPr>
          <p:cNvPr id="17" name="16 - Εικόνα" descr="che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826" y="1916781"/>
            <a:ext cx="302443" cy="302443"/>
          </a:xfrm>
          <a:prstGeom prst="rect">
            <a:avLst/>
          </a:prstGeom>
        </p:spPr>
      </p:pic>
      <p:pic>
        <p:nvPicPr>
          <p:cNvPr id="18" name="17 - Εικόνα" descr="che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82390" y="1943835"/>
            <a:ext cx="302443" cy="302443"/>
          </a:xfrm>
          <a:prstGeom prst="rect">
            <a:avLst/>
          </a:prstGeom>
        </p:spPr>
      </p:pic>
      <p:pic>
        <p:nvPicPr>
          <p:cNvPr id="19" name="18 - Εικόνα" descr="che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19799" y="1916781"/>
            <a:ext cx="302443" cy="302443"/>
          </a:xfrm>
          <a:prstGeom prst="rect">
            <a:avLst/>
          </a:prstGeom>
        </p:spPr>
      </p:pic>
      <p:sp>
        <p:nvSpPr>
          <p:cNvPr id="21" name="20 - TextBox"/>
          <p:cNvSpPr txBox="1"/>
          <p:nvPr/>
        </p:nvSpPr>
        <p:spPr>
          <a:xfrm>
            <a:off x="0" y="8620"/>
            <a:ext cx="14666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Targeting                                                                                                    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172" name="AutoShape 4" descr="data:image/jpeg;base64,/9j/4AAQSkZJRgABAQAAAQABAAD/2wCEAAkGBhMSEBMTExQWFBQWFxgZFhcVFRgdFhQXFhcYGxgYGxwdHyYgFxsjGhkXHy8gJCcpLiwtFx4xNTAqNSYrLCkBCQoKDgwOGg8PGiwlHyUqKjIsLSkwLi0sNSwyLCwsKSwpKiwsKS00KS8sLC4sLSwqLy8sLC8tLCksLCksLCwsLP/AABEIAQwAvAMBIgACEQEDEQH/xAAcAAEAAgMBAQEAAAAAAAAAAAAABQYDBAcCCAH/xABSEAACAQMDAQUFBAUGCQgLAAABAgMABBEFEiExBhMiQVEHFDJhcSNSgZEzQmJyoRVDgrGzwRclNGOSk6Ky0SRTVGR0lMLhCBY1RFVzg6Ok0tP/xAAaAQEAAwEBAQAAAAAAAAAAAAAAAgMEAQUG/8QAMhEAAgIBAwIDBgUEAwAAAAAAAAECAxEEITESQRNRYRQycYGRsQUiocHRQlLh8AYV8f/aAAwDAQACEQMRAD8A7jSlKAUpSgFK8RzK2dpBwcHBzg+le6Apupdq7uWaWKwiiKxP3clxcO3d94vxokaeKTbkAnIGcjyrQfs9fTf5Tqc4H3LREgUfLcNzkfU1n7Fg+7yZ6+9Xmfmfepa2b2W8yVijtwCcLI80h2j1MQiG4/s7wPnXzuo1tzslCLwkzVGuOE2VnTuw1lcyXXfRPMIpu6SSW4uGkYpGhkYkyY4diowB8Nbc/ZeWxR5rC6liEas5gndpbZwgLFcMd0ecfEpzVm0nTBBEsYLNjczO3xSO7Fnc44yzFjxwM4HFR/be67rTbxzxiCUDP3nQqv8AtMBWaGqt8RdMnyibhHp3RZezuq+82lvcFdhmijk25zt3qGxnjOM9aka0NA0/uLS3h/5qKOP/AEEC/wB1b9fVmIUpSgFKUoBSlKAUpSgFKUoBSlKAUpSgFKUoDi0nYyz024aK7Qxwsxa1vkd4yu7kwSyRkBXU/CzcMPpgTdvLNEAbLWI5V8o7x4plPy71SsgH4mrh257Qe5WE9yEEhQABT8O52VAW/ZBYE/IGuVw6BAzM8yQzTSYaRjHHg5GBsTGETjAwOcckmsVlMlLqhNr05X6l0PzbYI+4j1mAPuabuTJJJu0/ZImZXZ36AyAbmPUY/iajZe2DEYfUbnrggysjA+hCqrVMarodhEm+REgBO0Om5NrEHB8GMY688cVv6J2LttRsYZJWuAxUqx74uGKEqXXvg+FbG4Yx1q6qyFSzOuEvXp3+7KbNNKx/lm18GUye5Rjlmu3P710c/ma8vICEUreLF3kRkL9/3QQSKWLhiRgAE9PIVdIdDhsJ4rWDVruGWQgJCSsqgnpuTbtXPzxmpqDXNRjSWSS4sGhjnMAkuS9u0jqBuwVLIMNuXp+ox4FSnrLJbV1Q+mH9v3K1pOh5lOX1Ok6bq8Nwm+CWOVPvRurD+B4rbrkd/wBn53cSfyLGXPInsr+ONjkZyGAjY/jmpDstZa5FcpkH3UkCRL26SaVVzyUkjQNkDoGJB8/WuV2Sl70Wvp+zLmkuGdMpSlXERSlKAUpSgFKUoBSlKAUpSgFKUoBSlKAge3d+YdNupBEJiIm+zZdykN4SWUfEgBLEeimuGW0Zs/cyzrBbyxvKhdW3TBcJG8h4+IMXWIHCqFzknFfQmr6zBaxGW4lSKMdWc4GfQeZPyHNcb7W/+kEGPc6fEOTgTT4AHllUJwP3nP1FcaydTwVfWu0CSxShLoNtG7jjxKdyEAmIZDAdO8P1rbPtlvbmURW0MMZbOC+5jwCc5yFHA9DWvrPs7uZbObVLy9jnddhKRSCUndIq7DIp2JgMcBQw6VCaFYLHqmxRgIr4ycn4SOfn6/OoquLaTI33yrqlOPZFmttZ1iIsV91O9y7DYuWdurE4Bz5deBwMCvWke1S5sxJbXFhHO80zzKu7gNMeQq4fIzu888mpWqH2ouQuqQN9zus/TeSf4Gr3VGO6PG0v4jddJxlh7Nl1b2w6naQqBYW0VvGqoi5c7FACoMiTPoOldh7G6vNdWMM9xF3Mzgl48MMYZgCA3OCAGHyauGdsUBsps+QX8w611bs32/sItOs+/vIEf3aEsplUuD3S5yoJIOc8Yrk49LNmh1MtRW5SXfsXelU7/CvYN+iaef8A+Tazt/HYAa/P8J0XlZ6ifn7m/wDearyjfhlypVPHtSs1GZUuoB6y2c4H5hDUzona2zvP8muIpTjJVXG8D1KnxAfUUzk4S9KUroFKUoBSlKAUpSgFKUoBVf7cdsotMtGuJPEfhjjBwZJCOFz5DgknyAPU4BsFUH2r+zR9WSExzCOSHfgPkxsH25zjlSNo5AP9VAcIm1m51i/ie7ZmjaaKNtoIjhWVwAq+SZGcE8nGSTXWO09obeJlsrO2CwwmV2e3DAqCQI1AwWfCsxJJwFHUsKkuynsfFvpVxaTSKZ52DmWPOI2jwYSpIBO1hu8viYfOvy07WiE9xqO21uV4Jc4hnx/OxSHwlT125BB4xxWa9PZovqa3TKbZQ6feyrbTQw29xIMxT2DjupwMN0HwHIzslXPHkcVGdodMSy1tBkhJIQVZyMliGByeBkup9Ooq/wBv2i09JG90jWeZhllsYA7t+86AKB82YVluNItNYtIJZYjtZd0ZJ2yR7uCMj6dORwKhGxwkpNPAupV1cq87sq00qopZiFUckscAfjVb0fsm2qxajcIo3bo1ti3AJT4hnyym0fVxVvHsRst4JluCgPwF0wflkJkD6fnV7sLCOCNYokCRoMKqjgD+8+eTyatu1aksRMGh/C/ZpOUnk4euiareBbJ7Z4sECSZ0ZV2r5ljw3r4clsDFdm0ns9b2yKkUUa7VA3CNAzYAG5iBkk9Sakq/VrLZdKzk9OjT10JqCMkcZNbUdjmvEFb8LVKuCfJ2cmiPnsyvSq9q/ZeC48TJ3cw5SeLwTxsOjK4549DkVcLhhioiUc1yxdDzE7B9SwzD2E7SSzia1uSDd2rBZGUYEyOMxTAeW5eoHQjyyBVrrnOk+HtGMfzmnnd9UuBtP5cV0atsJdUUzJNYk0KUpUyIpSlAKUpQClKUApSlAKxXNqki7XVXX0ZQR+R4rLSgNcWqRxlUVUXB4UADp6Cubdk4ZDo9msTiNjCmXK7tqnliqngtjpnjnJBxg9Kvn2xSH0Rj+QNc50KbutFhf7lkr/lBurNqOEX0cs/OxEl3Jbwzz3AlWWINsMKqyMTxh0IBXHkVz86sFveJJu2MG2MUcA8ow6qR5H6/WozsWP8AFtl/2eH+zWoftTo7rfW13HO1uHAt5JFAKKzH7BpUPEkZc92ckY3IQRisuOqWDRnpjkuNBUK2tyWzCO/jEBJws6km1lPyc8wsfuSY+RapkGoyi4vDJKSlwbMb1sLNWgDXrvKkp4OOOTalnrTY5NC2areoajLeStZWDePpcXI5jtFPUA/rzEZAUdOpxjjqzY8I5tBZZt9iI/edTvb0fo4kWzibycq3eTkfIOVGfPFdArQ0LRIrS3jt4RtjjXC+p8yx9WJJJPqTW/XoRXSsGFvLyKUpUjgpSlAKUpQClKUApSlAKUpQEZ2ml22V033YJT+UbGue342dn2Hpp4H/AOOB/fV67cNjS78+lrcf2L1S+0y7dFlX/qqL+aov99Zr+Y/Evp4Zt9h5d2mWZ/zEY/0VCn+IqT1PTknhkhkGUkUq3rhh1HzHUfMCoD2cgpZm2Y5e1mnt2+qSMR/ssKtFZJ7SZpjvFH72K1A3Vj3VyA8sJa3uQwyHePjcQRhg6FX9PHWjd+zoxEtp9y9r59w4721P0RjmLP7DD6Vh0eb3fWCvRL2DP/17Ugfxhcf6sVe69CLU4psxSThLCOdOdYi4exguf2ra6CA/0Zhn+Nelu9UbhdL2fOW8gCj8EDE/lXQ6VHwIeRLxZ+ZQl7EXt1xe3SwxHrBZBhvHo8z+MjyIUDNXDSNGhtYlht41ijXoqjj5k+ZJ8yeTW7SrIxUdkVtt8ilKVI4KUpQClKUApSlAKUpQClKUApSlAQXbz/2VqH/ZLj+xeqb2xP8Aipx6rbj/AEpYR/fVz7cjOl34/wCq3H9i9UjtjJnSN3qLU/nNAaz3e9H4l9XEvgbHauM6Zfte4PuV3sW5IBPu86+FJiB+ow8J+fPUgGwQzK6hlIZWGVZSCGB6EEcEVLa9rFvDaSTTlWg2ncMBhIG4CAdHLE4A881ROz/stuEg7yK7lsZJWaQ26hZbeBXOVjCP+sowC2eTn0pbT1vKFdvTszY7ST93d6VIPi99WMfuzRSI38MV0gVTNE9nrpcx3N5ePeSQ7u5UxpHFGzDBfYudzY4BJ4/LFzqyqDhHDK7JdTyhSlKsIClKUApSlAKUpQClKUApSlAKUpQClKUApSlARfamLdY3a/egmH5xsK5vr77+z28f9Ft3/wBHuX/urq13DvjdfvKw/MEVzDSrbv8AQI4x1ex2D6iIqP4gVnv26X6l9O+V6Fk7W9gIJ4GltYYYrxCJoJVjVSZY2DqGIAyGIwc+ufKp/s5ra3drFcKCu9fEp6xuDh0PzVwyn6Vr9ir/AL/TbOXOS8ERP72wBv8AaBqsXXaSHSdTnjnYpbXae8oQjMI5wQkwwgJAcbJCTwDu9a0FB0GleY5AwDKQQQCCDkEHoQfMV6oBSlKAUpSgFKUoBSlKAUpSgFKUoBSlKAUpSgFQ/aftVBYQrLcFtrOI1CIWZnYMQAB8lY/hUxUT2o7NxX1s9vLnDcqw+KNx8LqfJgfzGR0JodWM7kf2f9o+n3rd3DOO96d3ICkhPoA4G4/u5qB7ExbLKOPzieaP/VXEqf8AhrnmpxpC72t1HHKlqFSZYhkw5wVuYyPHsYMN653I3rnm+9gbYpYquSy95MY2LBjJG0zsj7h13A5zXnWXOeYtYaZshWovKeUY9G1G70sy26Wj3dqzO9sYWQNCZCWaGQMRhAxJD+QPn0GCXR5TDf3d4VNzPbyqVU5S3hWNisKHz9WPmfzNtqC7dXGzTbrHV4zGvzaYiIfxeu+LKWIjw4xzItPYVSNLsAevusGf9UtTlYbS2EcaRr0RQo+igAf1Vmr0DEKUpQClK0dc1hLW3lnkztjXOB1Y9FVfVmYhQPUigI3Xu1ot5o4I4ZLmUqZHSIpuihB27zvYAktwFzk4b0rDB7RbEuI5JGtpD0S6jeEn6GQBW/AmtLszp0iRtNcAe9XDd5P+ySMJCP2Y0wg+YY+dbbTRzPNbvGGVFjLB1VkYS78DBznGw5z6ihZ0bFmRwQCCCD0I6GvVUQdio4jutJZ7Jic4t5PsifUwvujP4KKzjU9Utx4lgv0HXZ/yef64YtE5+hShxwaLpSqlbe02z3BLjvLKQ/q3cZjB+knMZH9KrRbXSSKHRldT0ZSCp+hHBoQMtKUoBSlKAUpSgFK1tQ1GKCNpJpFjjXqzsFUfia5j2k9t45XT4TIM4NxKrCJR5ssY+0lA+g6dDQnCEpvEVn4FQkuJu91hxsj2z3GHkGGSR5SCAQC2O6C44Pi24+Wt2O7VS2GN6H3VjmSIHc1uSf0ifLzZPx61j1mFYO6uHc3Ed5vW7deO93kyrKgHwlPFjHkmKz3fZCRWD2x94WVAC0kiDHUqwwAChVvIZ4z515lV9PVJz2Uns+ONt/X+T2aIwceizyXG+PXz8lttznhHXrS7SVFkjYOjDKspyGB8xVN9rV6UtIUVihe4Ull+ILCryEj5gqpqpaJqk1lGHslkkgUBZd3NvPIowzxDPeIWYY3gFSSMjHNTnanULe+ljZiWtoLRrhirlTunxhSVOQRHG3H7WKjGcYvr7L6/D4mZbtJ/6u5YOyHtUmWJBqcTRo2Al2FARgQNplRSe5zx4vh5/Vrp0UqsoZSGUgEEHIIPQgjqK+SIp5tz7nljkZPAgZ8KQAVi287kMbJgY6V3P2U9mZ7aKKWK876xnjEghkj8cTOM4Rg2FwxIIAA68A816NfVj82PkY7YJYlHvnY6PSlaeq6xDbRNLPIsUa9Wc4HyA9SfIDk1YUG5VK16b3vUorYcw2e2ef0ads+7xn90bpSP3K8Se1WM5MVlqEyY4kS1IRuOMbmDEH121H9hrlpLB54zHLdTSSSzBmZQszNzE3BaPYgVAMHGBxg1xNMnGO+5LatrcltveSAtbqAe8ikUuo4B3RttJ54GwsTkcZ4qswapHdapMi3ksCvDB9kAIZHkRpVZPtY+8DAbThMHx9eBWb/1tQ3TC/RrVbcptB+0gEzjIkkmQFFYAjYr7cbt3Urtk754dTbuF2TWqFGmkGGR2GHSCNhwT8LOynhcL1c7elnJM6do8UG7u0wW+NmLNI5HTc7Es3U9T51uVXhpN5bnFrLHLD5RXZkLR/JJl3MV+Tq2PI44qJu9fvJXaJoGjgjbbcTWUhmfgZMaeFHUjo7IrsucDByQO5wXWSMMCrAFT1BGQfqDwahJOxNnuLxxe7uf17V3gb/7RUH8Qaab2ojupQloVkjQZmkO4BM52xhThjISMnPCgc5JAqYublI0Z5GCIoJZmOFUDqSfIUO7MiBaX1uC0N8JUUE7L5FYADk/bR7HXjzYNWvontKuLmMyRabNKodk7yGWMxOUOC0bSbGZfnt+XkaxW2my6uQ0geHTcgqhyst9jkM/nHB5herdTjjF/gt1RVRFCqoAVVACqBwAAOAAPKhRLHYyUpShEVgvhJ3T90VEu1u7LglA+DtLAclc4ziojtF20trMqjlpJ3+C3hXfM/0UfCP2mwOOtVPV769uY2e6mXTbUDxJFIpnK/5yc+GPPogJ8smoSmo8koxcuDneoWl5eyd5Oxup4neKaKR0VLaVGI8C/BsIx4gCTjPPOPFz2fuYXXwtMZF5Ef6OJ1PC7jjau0glj1IP0qI03Qb2296u7PvGsV4NwU295EXA7xFcZYrkncAQMGt+5v7t9qGdiihirqdsm/jaXK47wDnHH1zxVHTq+v8AI10+vO/n8D3tBKyUMVf0vtjv3fd/POCV1O2jTTjbiRJJ7ULMyqRkFH3ycdQMM4/EZqD0jW5YraW15ZZXaG2YZyjOygqfQbJA6n6j6b/YxImmZHkVm7totoJZnLgNPI3XA4Ay3UlvPFR2hambWSSF4O/ZWUgblUJJbM0e8FgcHb3ZBA86w+E110+801Ly3fOPn/BRZB+Kul+m2/y/b9S23Xai2gBgVZHSMbGMQ8MYUYI3blJYDrtyR9ahm01+/FpHta2u9lwzqMARrzKgGSQrtswM8b8eZqEiVxbOoRgwDKqnGTk8HI4PByT6g1bezmpq0rGZUhMcKJGQ/gEe4+DxY8YKryOoxwMVzUaP2avrhl7b58+z+ptu076YvfhZ2xjPb9iD7XarH73FPbEmVG2sQjBC8ZOwbsYbOXjOD0I9Kvvs87aRWrxWruotbrMlmxIzCzHL27fs7ydp8iSv05vq2lxpL3EdwWiEYPLRnliwUAqB8O0HJ5yR+MNDdjOyXGzEgI9CWBZUx1O/xADyk+VbtPSlGuUG8Yxv5f4fHoYLqFJpt4Uu77SXPd7P/J9eVRO09v3msWwkUMkdrLJEGGQJe+iVmA+8EK4PlmpP2bC8GnRC+yJRnbu/S91/N97/AJzHXz6Z5zUV2pvRNq1pFDy9qsr3Dg+GOOePasR9Xdgj48ggNX2+4zzIe8jN/LcPetCzhJV52yEKWX76Z4dfmM4IIODVQXtPHHq1yLVo5GmgijADeCS873ahJHB2RMS5HkuOtS2o6XHfanHDKgkgtYTK6tyrSzkpGpHyRHf8qW8enyXkloyW6RwjuordkVVkkcI80iqQFdhiNBjLDa54yKporx+YvnLOxIa9pKQ6TdxlsnuZZHlf4nmwX71v2jIFOPLCgcACskPZq2njSeEPbNKqSb7WRoiS6hgWVfA/X9ZTUTqsKxX9pZ95IbWUh3ikLOEeFt0CB2JZUkkX4GJBMQAxuIrZ0ztLBYxta3BdGthjIilZGgJYwPvRSBmMbTuxhkb0zWorPF5PqG+S0glS4IUGSZsRSwBiMR7kUxtKyZKnaNvDMOVzg/l59gtoraezhiJjmmRO+7sKASkRh7zMhJOZGHgO4nL8DbgMosreJSY7q9O+R1+KPvR3txIPnHGRGp8j3Qq0WdmkUaRxrtRAFVR5Af1n59SeaHcEVpr2EcJuIe4WONCrSqBlUUhmV2PjzuwSG5JOTkmsWlaO+pOtzdIUtFIa3tnHMpHwzzjz9VjPA6nJrFZ2v8qXjFubC1kwB+rd3SdSfvRRHjHRm9QMVf6FcpdkKUpQrFKV+GgOQ2tytjY394IxJOtxch2YnfKUumjQM5ycAbePl681bNM9nquyz6g4u5RysZXFrCf2Iv1j5b3yT8qpevDOl60v3bu7/jOkg/3q7Faybo0PqoP5gVRWl1SfqXTbwl6H5cWiSRtG6hkZSrKehVhgj6YOK49oPshZO9fUpQlpBv2or4M0UZOJJXU+BNgHhBB65xjns9UX2odrBBF7oiRvJcxyBjNJsihhI2M8h64JbaAMZOfTBuculZZyuyccxg+eSmaFc2fvV5HZMhgLpNGI+AFdFVlwQCu10PBHRx61zK+M0F19qpSR2LnveFJlyHbI6puUHj0rqWigJAskwjDpHseYbSHjjAw4fqUIAbnoc8cVQu1F971J3i5WOUxRIpAzKqOzbzxlV8RIHyBPlXj6KyU9TOUVs+f8P1PQtbpqhh/mT2NExPKodnCxHpJM/do37kakE/0ia9X/AGetoFDTM8rEEhIwqgqOrHrhfnmpzSFlMKSRd1lrbuMyoWaHqrvHg4DnGOR5D51C3YVXbcNyxlgQ36yWsaCND8mkYEjzr2jzZ2TseZtt+ppTwwBVb3eOEMMjvpZi7D1CpyB8zW7pWnWzsg2GJyfs5YZXKl15wN3ijcdQGGeK2rax8Ld54pJP0jHqS3UfQdAKrtiroMjOHR2zxjfBllYc9QVxnH6x9autpdaTfci1g75oftIkl0+GJCk2ptvjZcjbGYmKNcTY+FMbWx1YthfUera3Nqot7cG5vZy0jM5xvYnx3E7D4IweAB8lXJyapnYHtCsM99AId88kxMAVcNOx4MZfHCqSHJPCqzny567o2kCzgllkIknYGSeTGAxRSQq/djQZVV8hknkknDKLnLD4RamoRyuSm9j2niimuHQ3TTXMwkeLarlID3ERSM4DL9m52hsjIwGzW32TuLW+tXVhHL3ks0skMgBZRLM7IWRuV8BTDY+hr3o05t9Dif8AXWzDj5yPHvH4mRv41qXnZKWKGNCEvooVCqsuIrqJUAH2Fwm3oBwGC/N6vWx0z2PZeJzfohdUYxQxsZHcwtAveBoy5JUJNJkKDgNGa09b33FssoIiutwsblQMh+/dYpI+owPGJ428lPoxrT7Ex3SrsSdhMy+9CK5w8dxDcMXEmVAeGQElH27lDAHad1bmpQ+9XtshiltLpS0ski7SGjhjZUKvgxzjvZIwN67lGeFzQdiwaSBLcXE+MCNmtoh91IiDIR+9LkfSFKw9p7yR2isbZttxc5y4/wDd7deJZvrzsX1ZvlWDsm9woZXRZY3uLo98rBWB94lyZIz0BI4KFuoyB1rd9nUXf+8ai3JuZCsP7NrAxSMD03MHc+u4UOSlhFo0nSo7aCOCFdkcahVA9B6+pPUnzJJrbpShSKUpQCqp271uaP3a2tnEc907KJCu7uo40LyuFPDMBtAB48Vc79o7ztc3UqXd1CFu7e2jSKd1jwbXvZG2g8H0x889eKjLp0zujve3bOmdjNMxZN2A20nlcgDOOuKvr01lsW4FFmorqaUzoMPZJWgnEl7I9tI8jznwh5XXCzNLIVO1QYyNqBQAvJNauv8AZqG3S2uIJJxunt0kkF1Nukt5jsKBt3C+JTxjpW12Th/xAASTuguWJJyTvaY5J8zzWDWZs6BbOeoSwb8d8H/nXk5kpYz3PTwnHjsTHZ7Tl07U7eKAslvdRzK8bOzL38QEiuNxJDFS4PrtrnXb3VTdahcXCKJMN3MG5hsSOHKl+fIyd4w+TeVW72v2oaC2LDIF2qnr0dJB5fMCqGOz9uP5pf4/8a9XQ0Svh1Z48zPPXV6K7Mot7bYxt67p/YuGiafHLpsURDCOSHByQG8eSx9OSSR9RVQ1izt4JYhHJLNIkux2fGyMMrLsGABu3Fc4B6ckdKsvYi9RdMjKEOYo3Z1QgsDl32keRPlmqXdxiUs5dIY5PHsViwDlt+5Wc8HPUAY68Cvn9BXN32bvCb+vqe14HtEFhb9Ppt5c9sk72efwyp9yVsfRwHH8WNRHaTR2WR5QfsnB34GTGzBfHgclcohOORzWnp+qXEUzgKsjybQchlC7AQGOOMEYOQf+FWHs+t1eCT7eGHY20qsZZ/rtZgVHkCeuDXsW2Rqj1T2R5PstucdJDyXUzRkxxbmxwyvG0Y+eQ348gVj0PTGkKqcFVAVypyiKCGZAw4eR2A3EcKvGecDZ1ns1tafcWkaKWIMUhiB7qSItvKqhOd4K5zUau6RQY2umUHBzIFyMN8IyBwcZqyOp9pXUnn/clsNHbZssZ8u/0RZNN1VY1lljbF3bXU1xGCCO8RCBKgPRgY1YMBz0r6ElVLq1IU+CeI4YfdlTg/k2a+XIYYRGVZvtI0YOFZweRljjI3Z9eh4r6J9mF53uj2LekKp/q8p/4aqjU6299m8/yS1mndKhlrddvTz+ZBQXk9jCkF/bF4YkVBcwKZYWSMAK0seO8iICgk7WXPQ1YFmjuYCY5A8cqsoeNgQQwIJBHmM/gastVm/7AwM7S27yWczcs9uQFc+skRBjk+pXPzqZkU/M8X+hQTIiyRghP0ZBKvFgYBR1IZDjA8JFV+xtbqG7nkUtdxR7IVWVlFwF2pKxjchUl5kAw5BOwePjBkpm1K1/SwpfRD+ctfs5wB5tA7FXP7j/AIVu6VrsF0G7p8leJI2BWWM+jo2GQ/UfShNNMremdpY/5GmlRvtI4JpWRsq6tJ3kiEg84YsCGHB8iavHZLTvd7C1h/5uCJT8yEGT+JyarPbOzVdIu414VLV1Ueixx8D8lxVw0abfbQt96KM/mgNCE+xuUpShWKUpQHEPaA3212vmuqWzH6S6eQP4rioq0015AxXaceRdAx5UcAkHz69KsHtLtgtxqB9Rpk/4rNJCf4HH4VGaLAAQ3eiMsGUFXxIhBHI45zjHUcE16FN0qqJSjznyb+3ojy9XBStjnyItO0N3BaNpaJE/gdFn3nIjkJBG0DlxuKgg46depyavq94bOCykgihWPusyCTeHWAKVATyzhCctXm5RW1I/ahRsjIkwSCWfOfCvU4JzjGc1l1mYN3eDGQAf0SuqZ8I/WAOcAZA4GBivntTPouUIrbCfflrJ9p+F6SGoohOzOXnPybS+xp9p+0t3diMTGJY0mjfbErje28KCxZjgAMTgevnxXvFRmpH7M/vJ/aLUnX0X4M81y+J89/ybTwovgof2/uyM7D6i0Loxj8DCOHduwRmQ5YLjkbivUjABx1qR7VaZbrOkCQRJuXvXIQBn8RAUHyGQScfsjpmrT7P/AGd2F7Ys0kbLMs88bSRSujHD7l4ztOFZeq+VSut+x+SZdovi6j4Rc28bup9RImxlPzrxbdM1qFbH5rPlwepVrqsRco545x/HH1+Zzqz01pjMFYoIIdyhcYaRt2xWH3dqHj9oelfuiT5urR0+Jzg4842jZmB9QPCfqBV5svZ9qFlGVhS0uF6th5YpXPqS+9WP1IqEttM/k9gW027jdyI1K4nHPIjQq5wDjoB5VTfZfi2Lg2pe7x5f6zf/ANjCzqy+ez7Y4x8v5K7dRyS3upRoM95twM/pGtTEWj/FGI/H61pvavIRKiS7ICgIEb5y5IYbcZO1QM46bqkdMeWK9MjwXA3TvKV7iTvFSYXKLlMZ52IfwPpVxiv7uXiDTrt/QzIsCf6Uh6fhVXXqKMQqhnKj9Vs1+hmo1SjGWZJb/Z5X6kF2Y0De7zTQjaQgjWVBuJQse82kZTrgeZ546V0v2SXIaweNekNzcxg+RHfM4wfMYkA/CqX2q7MXy6ddXF1OluqRErDbZZ2Y4CiSU443EAhByD1rrOgaalvawxIioqIo2qAADjxHA8yck+pNX6eu7rlbby+y7GTV6iNz28+SQpSlbTCKhde7JQXZDsGjmT9HPEdk0f0YdR+y2VPpU1SgOZdqpLq3s7mG8QzwvBKi3cCdC0bBe/iHMZzjxplemQtXjsnc95YWj8eK3hPHTmNTUrXlEAAAAAHAA6ADyodbyeqUpQ4KUpQHIfaZKHfVSP1I9Mh/ptdNMR9dpU/jVctb5EAzErsGJ3FmHBxgeEjPQ9fWrb2y9m16zye5ukkE9yLmaKZisglUYAWTBzH0O0/DtGOKgP8AB7qv/Rov+9L/APrW/TTqUHGx/TK+3xPP1VVk5JwX2/cidOIe6uHjjfMccQRIm8W4ck8hiy5cE+dbGuFyI95kZl3LukYtvK7dxXPRQxZeCR4fXNbtl7KNVDO2LZC7FstO/h8IUDwxnyFSUPsf1BsCS6tkA6bUlfH03FRXhajTys1DsjxnbPOMY5Psfw/W0abT1wk90t8Lv39Ch3nOweskf8GDf1KakKuf+AqQkF9ROVOV2WqAA4Izy5z1NQt37F9WDHbdwyJ5eIxsfw7pgPzNez+H3x01bjJbt9jwPxt+36hWV7JLG/xfxLd7GkItrv0N2xH4wQE/110GuO6HrNzpNvJEr2FzIZQzJ7+GuGkfu4gqosS/dXg/OrJN2+vo54YH06NpJu82d3erg90AX+OMAcEdTWeyyLm35tlUINQS8ki73l6kS75G2qOrEHA+pHQfM1Vtf1y3nn01Ip4pN15v+zkRvDFbzsfhJ/W2j8aw6lrN/Ko/5Ff2+OptZrBy2fm+7+GOtUjtP2eilCySabqs04kiLSTBHBiWRTKMQvjJjDAYXqR0qOSWDoOn6rENV1AtIibIbNMs6gdLhyMk+jr+dWLT9ThnUvDIkqhipaNgy7hjIyOCRkVx64h7PGMXC2N7GoG8SRw3CqB97du2Y+dXSw7SXYiSO00u8cKMB72WOE49W3Fnb8s0TDRse04b7WCA/Dc3lrC59FaUMf8AcA/GrrXPtW7MatqEZiuZrS1iLIwEEcksqlGDKd7lQrAgcrXQaMIUpSuHRSlKAUpSgFKUoBSlKAUqG7QdsLSxA95mWMt8KctI37qKCx+uKqF37aEP+T2VxJ+1KUhU/MbiWx/RqMpRjyySi5cI6RSuWf4Y7n/4cv8A30f/AMa9w+2eXP2mnOB5mO5jc/kQuah41f8AciXhT8mdQr8dQQQehrj2oe3GeRgtrapEpbb3ly5JDeStHGcox8stzVcuu2GrXAdWvGjdG5jiVI0ZTyNsgG8ZGeTnBByOK5K6EeWdjVOXCK9rOkpa6hLHas3d2032buFLLKjAlSMYkVXGMtjpXvXdUur+SATbJird3HGkW3c8xRQPEeMsFGfKvcukSH7WN3LuS0iXDElmJyxLdQ+c88g1oXtnJx3wUAHcIo8vLJt5xwMBfU+VaY6rTSgpP3158/8AhF0WxeOx9C+zjsadNs+6d97u5kcKT3cZIA2Rg/qjHXqTk8dBzz232l8ZHZpC1jhEVY3IWKRgB9sgIZyzZ2tyAMDHrdOxGsQ2ehwzz3QljVSzSbmYKWY4hXOXJXIQKecjoOlcNuNKeVzIkZDCV5Fef9JMjMSpdgTtkGeQfkQeDVbtjCScjka3PKiS2r9sbh7A2hjgihEaIWTvWcJHtPTpyE5+prpnsb7KXVrG8kzlYpUQxQbidvmZCMkRswI8Knp15FceubG42EukSqMFgXZtwBGVwo53fD+NX+79smpAoEtbZCw8MTNI78Y3EkFVRR/wHNSst08dqmsHfDte8kdrpXIrD29FVf3m0JKkKHtnDJI/mqh9pyPkWrYk9sly36PTwvoZbkA/iqocfnVTtgllsKuT2SOq0rj7+1XUyeILNR82mb+rFfsftV1IHxQWbD9lplP8c1D2ir+4n4FnkdfpXL7X21MhHvdk8cf60kMolCj7xXarBR54zXS7W6WRFkRgyOoZWByGVhkEfIg1bGSksxZXKLjs0ZaUpUiIpSlAKUpQHzpf2NxZzTG/jk71nYtdbGeOYEnaQ4B2jGPAcY+VeYdXgf4ZYz8t4z+R5r6NqOvuzdrOczW0Ep9ZIUY/xBrHZpIzfVlmqGplBYwcNVgenP0qIv1f3lFaWRI3UhdhC+NeSCcZ5Xkc+Vdzm9melt1sYP6MYX/dxWJPZZpQP+RQ/iCf6zUI6LpfvfoTlq8rj9TjHcW8O5mZRuADGSTO7ByM7ickUfWwUZ44pp0X43iiZkX5lsAD867zZ9irCIgx2dshHmII9354zUyFwMDgV1aOPMm2ceqf9KSPnLStTW4QuqsAGK4YDOQAfIn1rIzGWeC2ikCyzSxx8KHZEZvG+39kc88V1e49kOmPI7tA3jYsVWaVY9zHJwqsAB8hxU9oPZe0s1xbQRw56lV8TfvMfE34mkdElLOdvIPVtxxjfzK7N7LLYaabNZJQRL7wJuGk7/HxlcBWGONuOnz5rj+na0u0LOyxzDIZHBjYc8ZD+ePSvpetW+0uGYYmijlHpIisPyYGr7aI2rDKarpVvKOBidT+sp/pCot70PcSQxQzSyFAC0C73C4zwo5AG7qB1Nd3l9nWmN1sbb8IUH9QFSOjdnLW0DC2gjh3EFu7QDdjpkjrj+81RDRJPdl0tW2tkfOMUVs8mC5RowFjjJeJohjxDBIJYnqfpWbToT7xJtkkMcYClXcsGkIycZ5AUEfia+idX7PW10u24gjmHl3iAkfQnlfwqia57IbKGN5bdri3wM7I5cxk/NZA9dlpXh4l9TkdQsrK+hSaVSNW7SXEEpRX3AebImf4AVb/AGcac2pOVmnljGP5kRL/ABaNjWb2KzzRo9rh6i/vFjQk8k8Ko5aRjwFUeZJ4xXbOwekyWum2kEv6RIlDj7rHkr/Rzj8KwdnvZ5ZWbCRIzJMP56ZjJL+BbhP6IFWWt1FHhJ78mO67xGKUpWgoFKUoBSlKA//Z"/>
          <p:cNvSpPr>
            <a:spLocks noChangeAspect="1" noChangeArrowheads="1"/>
          </p:cNvSpPr>
          <p:nvPr/>
        </p:nvSpPr>
        <p:spPr bwMode="auto">
          <a:xfrm>
            <a:off x="155575" y="-1219200"/>
            <a:ext cx="179070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24" name="23 - Εικόνα" descr="tourist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545" y="3564015"/>
            <a:ext cx="1790700" cy="2552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TextBox"/>
          <p:cNvSpPr txBox="1"/>
          <p:nvPr/>
        </p:nvSpPr>
        <p:spPr>
          <a:xfrm>
            <a:off x="0" y="0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C-scenario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90118" name="Picture 6" descr="http://www.owrgroup.net/files/evacuation-cape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6785" y="781241"/>
            <a:ext cx="3285366" cy="26763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120" name="Picture 8" descr="http://www.owrgroup.net/files/evacuation-cape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57574"/>
            <a:ext cx="9144000" cy="3400425"/>
          </a:xfrm>
          <a:prstGeom prst="rect">
            <a:avLst/>
          </a:prstGeom>
          <a:noFill/>
        </p:spPr>
      </p:pic>
      <p:pic>
        <p:nvPicPr>
          <p:cNvPr id="90122" name="Picture 10" descr="http://www.owrgroup.net/files/evacuation-cape01.jpg"/>
          <p:cNvPicPr>
            <a:picLocks noChangeAspect="1" noChangeArrowheads="1"/>
          </p:cNvPicPr>
          <p:nvPr/>
        </p:nvPicPr>
        <p:blipFill>
          <a:blip r:embed="rId4" cstate="print"/>
          <a:srcRect r="34763"/>
          <a:stretch>
            <a:fillRect/>
          </a:stretch>
        </p:blipFill>
        <p:spPr bwMode="auto">
          <a:xfrm>
            <a:off x="0" y="1043735"/>
            <a:ext cx="2531462" cy="2385265"/>
          </a:xfrm>
          <a:prstGeom prst="rect">
            <a:avLst/>
          </a:prstGeom>
          <a:noFill/>
        </p:spPr>
      </p:pic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5877145" y="932278"/>
            <a:ext cx="326685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F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lame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resistan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t;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R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esistan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t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to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acids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,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solvents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,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bleaches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,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fuels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and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other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chemicals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;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Activated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carbon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layer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;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Visor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made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of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temperature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resistant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polymer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(&gt;200</a:t>
            </a:r>
            <a:r>
              <a:rPr kumimoji="0" lang="en-US" sz="16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0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C)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;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Integrated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filter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layers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in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the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hood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;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Weight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(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full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cape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): 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~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3 </a:t>
            </a:r>
            <a:r>
              <a:rPr kumimoji="0" lang="el-GR" sz="16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kg</a:t>
            </a:r>
            <a:r>
              <a:rPr kumimoji="0" lang="en-US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;</a:t>
            </a:r>
            <a:r>
              <a:rPr kumimoji="0" lang="el-GR" sz="1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  <a:p>
            <a:pPr marL="263525" marR="0" lvl="0" indent="-2635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Pct val="120000"/>
              <a:buFont typeface="Wingdings" pitchFamily="2" charset="2"/>
              <a:buChar char="þ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V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acuum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  <a:r>
              <a:rPr kumimoji="0" lang="el-GR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sealed</a:t>
            </a:r>
            <a:r>
              <a:rPr kumimoji="0" lang="el-GR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cs typeface="Arial" charset="0"/>
              </a:rPr>
              <a:t> 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2906815" y="3023955"/>
            <a:ext cx="1075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Escape cape</a:t>
            </a:r>
            <a:endParaRPr lang="el-GR" sz="14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6 - Ομάδα"/>
          <p:cNvGrpSpPr/>
          <p:nvPr/>
        </p:nvGrpSpPr>
        <p:grpSpPr>
          <a:xfrm>
            <a:off x="431540" y="1178750"/>
            <a:ext cx="8280920" cy="5235836"/>
            <a:chOff x="431540" y="1178750"/>
            <a:chExt cx="8280920" cy="5235836"/>
          </a:xfrm>
        </p:grpSpPr>
        <p:pic>
          <p:nvPicPr>
            <p:cNvPr id="26626" name="Picture 2" descr="http://www.hantsfire.gov.uk/disrobe1.jpg"/>
            <p:cNvPicPr>
              <a:picLocks noChangeAspect="1" noChangeArrowheads="1"/>
            </p:cNvPicPr>
            <p:nvPr/>
          </p:nvPicPr>
          <p:blipFill>
            <a:blip r:embed="rId2" cstate="print"/>
            <a:srcRect r="616" b="1001"/>
            <a:stretch>
              <a:fillRect/>
            </a:stretch>
          </p:blipFill>
          <p:spPr bwMode="auto">
            <a:xfrm>
              <a:off x="431540" y="1178750"/>
              <a:ext cx="8280920" cy="5235836"/>
            </a:xfrm>
            <a:prstGeom prst="rect">
              <a:avLst/>
            </a:prstGeom>
            <a:noFill/>
          </p:spPr>
        </p:pic>
        <p:sp>
          <p:nvSpPr>
            <p:cNvPr id="5" name="4 - TextBox"/>
            <p:cNvSpPr txBox="1"/>
            <p:nvPr/>
          </p:nvSpPr>
          <p:spPr>
            <a:xfrm>
              <a:off x="566555" y="1313765"/>
              <a:ext cx="30404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Black" pitchFamily="34" charset="0"/>
                </a:rPr>
                <a:t>Mass decontamination</a:t>
              </a:r>
              <a:endParaRPr lang="el-GR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pic>
          <p:nvPicPr>
            <p:cNvPr id="26628" name="Picture 4" descr="http://www.evolutionofyoga.com/wp-content/uploads/2011/12/Now-its-time.jpg"/>
            <p:cNvPicPr>
              <a:picLocks noChangeAspect="1" noChangeArrowheads="1"/>
            </p:cNvPicPr>
            <p:nvPr/>
          </p:nvPicPr>
          <p:blipFill>
            <a:blip r:embed="rId3" cstate="print"/>
            <a:srcRect t="17719" r="14370" b="2548"/>
            <a:stretch>
              <a:fillRect/>
            </a:stretch>
          </p:blipFill>
          <p:spPr bwMode="auto">
            <a:xfrm>
              <a:off x="6777245" y="4509120"/>
              <a:ext cx="1845205" cy="177930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33794" name="Picture 2" descr="http://upload.wikimedia.org/wikipedia/commons/e/ed/US_Navy_030128-N-9769P-006_Damage_Controlman_3rd_Class_Nicholas_Lewis_inspects_Aqueous_Film_Forming_Foam_(AFFF)_overhead_sprinkler_systems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720"/>
            <a:ext cx="9144000" cy="5949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0" y="0"/>
            <a:ext cx="1268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Improvise !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7395" y="143635"/>
            <a:ext cx="722812" cy="701517"/>
          </a:xfrm>
          <a:prstGeom prst="rect">
            <a:avLst/>
          </a:prstGeom>
          <a:noFill/>
        </p:spPr>
      </p:pic>
      <p:pic>
        <p:nvPicPr>
          <p:cNvPr id="9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97225" y="413665"/>
            <a:ext cx="720080" cy="720080"/>
          </a:xfrm>
          <a:prstGeom prst="rect">
            <a:avLst/>
          </a:prstGeom>
          <a:noFill/>
        </p:spPr>
      </p:pic>
      <p:pic>
        <p:nvPicPr>
          <p:cNvPr id="10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07315" y="278650"/>
            <a:ext cx="630070" cy="630070"/>
          </a:xfrm>
          <a:prstGeom prst="rect">
            <a:avLst/>
          </a:prstGeom>
          <a:noFill/>
        </p:spPr>
      </p:pic>
      <p:pic>
        <p:nvPicPr>
          <p:cNvPr id="17410" name="Picture 2" descr="http://www.armorfirepro.com/images/sprinklers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1730" y="-126395"/>
            <a:ext cx="2705100" cy="275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TextBox"/>
          <p:cNvSpPr txBox="1"/>
          <p:nvPr/>
        </p:nvSpPr>
        <p:spPr>
          <a:xfrm>
            <a:off x="0" y="0"/>
            <a:ext cx="9717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Design !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154 - Εικόνα" descr="Διαφάνεια40.JPG"/>
          <p:cNvPicPr/>
          <p:nvPr/>
        </p:nvPicPr>
        <p:blipFill>
          <a:blip r:embed="rId2" cstate="print"/>
          <a:srcRect l="6278" t="62719" r="6501"/>
          <a:stretch>
            <a:fillRect/>
          </a:stretch>
        </p:blipFill>
        <p:spPr>
          <a:xfrm>
            <a:off x="521550" y="3924056"/>
            <a:ext cx="7650850" cy="2520280"/>
          </a:xfrm>
          <a:prstGeom prst="rect">
            <a:avLst/>
          </a:prstGeom>
        </p:spPr>
      </p:pic>
      <p:grpSp>
        <p:nvGrpSpPr>
          <p:cNvPr id="7" name="6 - Ομάδα"/>
          <p:cNvGrpSpPr/>
          <p:nvPr/>
        </p:nvGrpSpPr>
        <p:grpSpPr>
          <a:xfrm>
            <a:off x="-1" y="998730"/>
            <a:ext cx="8352421" cy="2970330"/>
            <a:chOff x="-1" y="998730"/>
            <a:chExt cx="8352421" cy="2970330"/>
          </a:xfrm>
        </p:grpSpPr>
        <p:pic>
          <p:nvPicPr>
            <p:cNvPr id="2" name="154 - Εικόνα" descr="Διαφάνεια40.JPG"/>
            <p:cNvPicPr/>
            <p:nvPr/>
          </p:nvPicPr>
          <p:blipFill>
            <a:blip r:embed="rId2" cstate="print"/>
            <a:srcRect t="11395" b="39294"/>
            <a:stretch>
              <a:fillRect/>
            </a:stretch>
          </p:blipFill>
          <p:spPr>
            <a:xfrm>
              <a:off x="-1" y="1088739"/>
              <a:ext cx="8307416" cy="2880321"/>
            </a:xfrm>
            <a:prstGeom prst="rect">
              <a:avLst/>
            </a:prstGeom>
          </p:spPr>
        </p:pic>
        <p:sp>
          <p:nvSpPr>
            <p:cNvPr id="6" name="5 - Ορθογώνιο"/>
            <p:cNvSpPr/>
            <p:nvPr/>
          </p:nvSpPr>
          <p:spPr>
            <a:xfrm>
              <a:off x="7182290" y="998730"/>
              <a:ext cx="1170130" cy="3150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8" name="7 - Δεξιό βέλος"/>
          <p:cNvSpPr/>
          <p:nvPr/>
        </p:nvSpPr>
        <p:spPr>
          <a:xfrm>
            <a:off x="3716905" y="2708920"/>
            <a:ext cx="495055" cy="900100"/>
          </a:xfrm>
          <a:prstGeom prst="rightArrow">
            <a:avLst/>
          </a:prstGeom>
          <a:solidFill>
            <a:srgbClr val="FF0000"/>
          </a:soli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3" name="155 - Εικόνα" descr="Διαφάνεια41.JPG"/>
          <p:cNvPicPr/>
          <p:nvPr/>
        </p:nvPicPr>
        <p:blipFill>
          <a:blip r:embed="rId3" cstate="print"/>
          <a:srcRect t="16640"/>
          <a:stretch>
            <a:fillRect/>
          </a:stretch>
        </p:blipFill>
        <p:spPr>
          <a:xfrm>
            <a:off x="116505" y="1178750"/>
            <a:ext cx="4455495" cy="2655295"/>
          </a:xfrm>
          <a:prstGeom prst="rect">
            <a:avLst/>
          </a:prstGeom>
        </p:spPr>
      </p:pic>
      <p:sp>
        <p:nvSpPr>
          <p:cNvPr id="9" name="8 - TextBox"/>
          <p:cNvSpPr txBox="1"/>
          <p:nvPr/>
        </p:nvSpPr>
        <p:spPr>
          <a:xfrm>
            <a:off x="1196625" y="6264315"/>
            <a:ext cx="1592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itchFamily="34" charset="0"/>
              </a:rPr>
              <a:t>Pop-up </a:t>
            </a:r>
            <a:r>
              <a:rPr lang="en-US" sz="1400" b="1" dirty="0" err="1" smtClean="0">
                <a:latin typeface="Arial Narrow" pitchFamily="34" charset="0"/>
              </a:rPr>
              <a:t>decon</a:t>
            </a:r>
            <a:r>
              <a:rPr lang="en-US" sz="1400" b="1" dirty="0" smtClean="0">
                <a:latin typeface="Arial Narrow" pitchFamily="34" charset="0"/>
              </a:rPr>
              <a:t> poles</a:t>
            </a:r>
            <a:endParaRPr lang="el-GR" sz="1400" b="1" dirty="0">
              <a:latin typeface="Arial Narrow" pitchFamily="34" charset="0"/>
            </a:endParaRPr>
          </a:p>
        </p:txBody>
      </p:sp>
      <p:pic>
        <p:nvPicPr>
          <p:cNvPr id="14340" name="Picture 4" descr="https://lh4.ggpht.com/5s1oGBwkr0Q3-eHUEJgV3-Nu3YD0fRsE-MM6ZdrSktGK_GfjUnQBGokWtrMdpUc5DFI=w3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7345" y="773705"/>
            <a:ext cx="1147310" cy="1147310"/>
          </a:xfrm>
          <a:prstGeom prst="rect">
            <a:avLst/>
          </a:prstGeom>
          <a:noFill/>
        </p:spPr>
      </p:pic>
      <p:pic>
        <p:nvPicPr>
          <p:cNvPr id="14338" name="Picture 2" descr="http://www.wadeware.net/wp-content/uploads/2009/02/Compass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2390" y="1223755"/>
            <a:ext cx="1061610" cy="1061610"/>
          </a:xfrm>
          <a:prstGeom prst="rect">
            <a:avLst/>
          </a:prstGeom>
          <a:noFill/>
        </p:spPr>
      </p:pic>
      <p:sp>
        <p:nvSpPr>
          <p:cNvPr id="12" name="11 - TextBox"/>
          <p:cNvSpPr txBox="1"/>
          <p:nvPr/>
        </p:nvSpPr>
        <p:spPr>
          <a:xfrm>
            <a:off x="7902370" y="3203975"/>
            <a:ext cx="716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Arial Narrow" pitchFamily="34" charset="0"/>
              </a:rPr>
              <a:t>Decon</a:t>
            </a:r>
            <a:endParaRPr lang="en-US" sz="1400" b="1" dirty="0" smtClean="0">
              <a:latin typeface="Arial Narrow" pitchFamily="34" charset="0"/>
            </a:endParaRPr>
          </a:p>
          <a:p>
            <a:r>
              <a:rPr lang="en-US" sz="1400" b="1" dirty="0" smtClean="0">
                <a:latin typeface="Arial Narrow" pitchFamily="34" charset="0"/>
              </a:rPr>
              <a:t>pergola</a:t>
            </a:r>
            <a:endParaRPr lang="el-GR" sz="1400" b="1" dirty="0">
              <a:latin typeface="Arial Narrow" pitchFamily="34" charset="0"/>
            </a:endParaRPr>
          </a:p>
        </p:txBody>
      </p:sp>
      <p:pic>
        <p:nvPicPr>
          <p:cNvPr id="13" name="12 - Εικόνα" descr="progres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41930" y="1268760"/>
            <a:ext cx="476250" cy="476250"/>
          </a:xfrm>
          <a:prstGeom prst="ellipse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26495" y="908720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 Black" pitchFamily="34" charset="0"/>
              </a:rPr>
              <a:t>1984</a:t>
            </a:r>
          </a:p>
          <a:p>
            <a:endParaRPr lang="en-US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marL="263525" indent="-263525">
              <a:buClr>
                <a:srgbClr val="FF0000"/>
              </a:buClr>
            </a:pPr>
            <a:r>
              <a:rPr lang="en-US" sz="1600" b="1" dirty="0" err="1" smtClean="0">
                <a:latin typeface="Arial Narrow" pitchFamily="34" charset="0"/>
              </a:rPr>
              <a:t>Rajneeshee</a:t>
            </a:r>
            <a:r>
              <a:rPr lang="en-US" sz="1600" b="1" dirty="0" smtClean="0">
                <a:latin typeface="Arial Narrow" pitchFamily="34" charset="0"/>
              </a:rPr>
              <a:t> </a:t>
            </a:r>
            <a:r>
              <a:rPr lang="en-US" sz="1600" b="1" dirty="0" err="1" smtClean="0">
                <a:latin typeface="Arial Narrow" pitchFamily="34" charset="0"/>
              </a:rPr>
              <a:t>bioterror</a:t>
            </a:r>
            <a:r>
              <a:rPr lang="en-US" sz="1600" b="1" dirty="0" smtClean="0">
                <a:latin typeface="Arial Narrow" pitchFamily="34" charset="0"/>
              </a:rPr>
              <a:t> attack</a:t>
            </a:r>
          </a:p>
          <a:p>
            <a:pPr marL="263525" indent="-263525">
              <a:buClr>
                <a:srgbClr val="FF0000"/>
              </a:buClr>
            </a:pPr>
            <a:endParaRPr lang="en-US" sz="1600" b="1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dirty="0" smtClean="0">
                <a:latin typeface="Arial Narrow" pitchFamily="34" charset="0"/>
              </a:rPr>
              <a:t>Food poisoning of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751 individuals </a:t>
            </a:r>
            <a:r>
              <a:rPr lang="en-US" sz="1600" dirty="0" smtClean="0">
                <a:latin typeface="Arial Narrow" pitchFamily="34" charset="0"/>
              </a:rPr>
              <a:t>in The </a:t>
            </a:r>
            <a:r>
              <a:rPr lang="en-US" sz="1600" dirty="0" err="1" smtClean="0">
                <a:latin typeface="Arial Narrow" pitchFamily="34" charset="0"/>
              </a:rPr>
              <a:t>Dalles</a:t>
            </a:r>
            <a:r>
              <a:rPr lang="en-US" sz="1600" dirty="0" smtClean="0">
                <a:latin typeface="Arial Narrow" pitchFamily="34" charset="0"/>
              </a:rPr>
              <a:t>, Oregon, USA;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dirty="0" smtClean="0">
                <a:latin typeface="Arial Narrow" pitchFamily="34" charset="0"/>
              </a:rPr>
              <a:t>Deliberate contamination of salad bars at ten local restaurants with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salmonella</a:t>
            </a:r>
            <a:r>
              <a:rPr lang="en-US" sz="1600" dirty="0" smtClean="0">
                <a:latin typeface="Arial Narrow" pitchFamily="34" charset="0"/>
              </a:rPr>
              <a:t>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sz="1600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dirty="0" smtClean="0">
                <a:latin typeface="Arial Narrow" pitchFamily="34" charset="0"/>
              </a:rPr>
              <a:t>Followers of </a:t>
            </a:r>
            <a:r>
              <a:rPr lang="en-US" sz="1600" dirty="0" err="1" smtClean="0">
                <a:latin typeface="Arial Narrow" pitchFamily="34" charset="0"/>
              </a:rPr>
              <a:t>Osho</a:t>
            </a:r>
            <a:r>
              <a:rPr lang="en-US" sz="1600" dirty="0" smtClean="0">
                <a:latin typeface="Arial Narrow" pitchFamily="34" charset="0"/>
              </a:rPr>
              <a:t> had hoped to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incapacitate</a:t>
            </a:r>
          </a:p>
          <a:p>
            <a:pPr marL="263525" indent="-263525">
              <a:buClr>
                <a:srgbClr val="FF0000"/>
              </a:buClr>
            </a:pP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     the voting population </a:t>
            </a:r>
            <a:r>
              <a:rPr lang="en-US" sz="1600" dirty="0" smtClean="0">
                <a:latin typeface="Arial Narrow" pitchFamily="34" charset="0"/>
              </a:rPr>
              <a:t>of the city so that</a:t>
            </a:r>
          </a:p>
          <a:p>
            <a:pPr marL="263525" indent="-263525">
              <a:buClr>
                <a:srgbClr val="FF0000"/>
              </a:buClr>
            </a:pPr>
            <a:r>
              <a:rPr lang="en-US" sz="1600" dirty="0" smtClean="0">
                <a:latin typeface="Arial Narrow" pitchFamily="34" charset="0"/>
              </a:rPr>
              <a:t>      their own candidates would win the 1984 </a:t>
            </a:r>
          </a:p>
          <a:p>
            <a:pPr marL="263525" indent="-263525">
              <a:buClr>
                <a:srgbClr val="FF0000"/>
              </a:buClr>
            </a:pPr>
            <a:r>
              <a:rPr lang="en-US" sz="1600" dirty="0" smtClean="0">
                <a:latin typeface="Arial Narrow" pitchFamily="34" charset="0"/>
              </a:rPr>
              <a:t>      Wasco County elections;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sz="1600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First </a:t>
            </a:r>
            <a:r>
              <a:rPr lang="en-US" sz="1600" b="1" dirty="0" smtClean="0">
                <a:latin typeface="Arial Narrow" pitchFamily="34" charset="0"/>
              </a:rPr>
              <a:t>and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single largest </a:t>
            </a:r>
            <a:r>
              <a:rPr lang="en-US" sz="1600" dirty="0" smtClean="0">
                <a:latin typeface="Arial Narrow" pitchFamily="34" charset="0"/>
              </a:rPr>
              <a:t>bioterrorist attack in US history;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sz="1600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dirty="0" smtClean="0">
                <a:latin typeface="Arial Narrow" pitchFamily="34" charset="0"/>
              </a:rPr>
              <a:t>One of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only two confirmed </a:t>
            </a:r>
            <a:r>
              <a:rPr lang="en-US" sz="1600" dirty="0" smtClean="0">
                <a:latin typeface="Arial Narrow" pitchFamily="34" charset="0"/>
              </a:rPr>
              <a:t>terrorist uses of biological weapons to harm humans since 1945;</a:t>
            </a: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endParaRPr lang="en-US" sz="1600" dirty="0" smtClean="0">
              <a:latin typeface="Arial Narrow" pitchFamily="34" charset="0"/>
            </a:endParaRPr>
          </a:p>
          <a:p>
            <a:pPr marL="263525" indent="-263525"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45 people </a:t>
            </a:r>
            <a:r>
              <a:rPr lang="en-US" sz="1600" b="1" dirty="0" smtClean="0">
                <a:latin typeface="Arial Narrow" pitchFamily="34" charset="0"/>
              </a:rPr>
              <a:t>were hospitalized</a:t>
            </a:r>
            <a:r>
              <a:rPr lang="en-US" sz="1600" dirty="0" smtClean="0">
                <a:latin typeface="Arial Narrow" pitchFamily="34" charset="0"/>
              </a:rPr>
              <a:t>.</a:t>
            </a:r>
            <a:endParaRPr lang="el-GR" sz="1600" dirty="0">
              <a:latin typeface="Arial Narrow" pitchFamily="34" charset="0"/>
            </a:endParaRPr>
          </a:p>
        </p:txBody>
      </p:sp>
      <p:sp>
        <p:nvSpPr>
          <p:cNvPr id="134146" name="AutoShape 2" descr="http://upload.wikimedia.org/wikipedia/commons/thumb/e/e1/Osho_Drive_By.jpg/220px-Osho_Drive_By.jpg"/>
          <p:cNvSpPr>
            <a:spLocks noChangeAspect="1" noChangeArrowheads="1"/>
          </p:cNvSpPr>
          <p:nvPr/>
        </p:nvSpPr>
        <p:spPr bwMode="auto">
          <a:xfrm>
            <a:off x="155575" y="-669925"/>
            <a:ext cx="2095500" cy="1400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sp>
        <p:nvSpPr>
          <p:cNvPr id="134148" name="AutoShape 4" descr="http://upload.wikimedia.org/wikipedia/commons/thumb/e/e1/Osho_Drive_By.jpg/220px-Osho_Drive_By.jpg"/>
          <p:cNvSpPr>
            <a:spLocks noChangeAspect="1" noChangeArrowheads="1"/>
          </p:cNvSpPr>
          <p:nvPr/>
        </p:nvSpPr>
        <p:spPr bwMode="auto">
          <a:xfrm>
            <a:off x="155575" y="-669925"/>
            <a:ext cx="2095500" cy="14001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l-GR"/>
          </a:p>
        </p:txBody>
      </p:sp>
      <p:pic>
        <p:nvPicPr>
          <p:cNvPr id="100354" name="Picture 2" descr="http://www.messagefrommasters.com/Meditation/Bhagwan%20Shree%20Rajnee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6591121" y="826580"/>
            <a:ext cx="2508547" cy="3867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6" name="Picture 4" descr="http://www.nbafoodadvocate.com/wp-content/themes/eSlide/timthumb.php?src=http://www.nbafoodadvocate.com/wp-content/uploads/2011/01/Salmonella-typhimurium2-300x246.jpg&amp;h=auto&amp;w=300&amp;zc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86848">
            <a:off x="4571642" y="5290410"/>
            <a:ext cx="1620180" cy="1328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358" name="Picture 6" descr="http://unfspb.files.wordpress.com/2011/06/salad-b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5512" y="4652866"/>
            <a:ext cx="3091993" cy="2084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8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" name="Picture 2" descr="File:DallesRestaurantsCombin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61576" y="2438890"/>
            <a:ext cx="2705679" cy="180020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10 - Ορθογώνιο"/>
          <p:cNvSpPr/>
          <p:nvPr/>
        </p:nvSpPr>
        <p:spPr>
          <a:xfrm>
            <a:off x="5000612" y="908720"/>
            <a:ext cx="17316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b="1" dirty="0" err="1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Bhagwan</a:t>
            </a:r>
            <a:r>
              <a:rPr lang="en-US" sz="1200" b="1" dirty="0" smtClean="0">
                <a:solidFill>
                  <a:schemeClr val="accent2">
                    <a:lumMod val="75000"/>
                  </a:schemeClr>
                </a:solidFill>
                <a:latin typeface="Arial Narrow" pitchFamily="34" charset="0"/>
              </a:rPr>
              <a:t> Shree Rajneesh</a:t>
            </a:r>
          </a:p>
          <a:p>
            <a:pPr algn="r"/>
            <a:r>
              <a:rPr lang="en-US" sz="1200" b="1" dirty="0" smtClean="0">
                <a:latin typeface="Arial Narrow" pitchFamily="34" charset="0"/>
              </a:rPr>
              <a:t>(</a:t>
            </a:r>
            <a:r>
              <a:rPr lang="en-US" sz="1200" b="1" dirty="0" err="1" smtClean="0">
                <a:latin typeface="Arial Narrow" pitchFamily="34" charset="0"/>
              </a:rPr>
              <a:t>Osho</a:t>
            </a:r>
            <a:r>
              <a:rPr lang="en-US" sz="1200" b="1" dirty="0" smtClean="0">
                <a:latin typeface="Arial Narrow" pitchFamily="34" charset="0"/>
              </a:rPr>
              <a:t>)</a:t>
            </a:r>
            <a:endParaRPr lang="el-G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 cstate="print"/>
          <a:srcRect l="21113" t="24541" r="22286" b="60927"/>
          <a:stretch>
            <a:fillRect/>
          </a:stretch>
        </p:blipFill>
        <p:spPr bwMode="auto">
          <a:xfrm>
            <a:off x="67773" y="1043735"/>
            <a:ext cx="9057373" cy="107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3"/>
          <p:cNvPicPr>
            <a:picLocks noChangeAspect="1" noChangeArrowheads="1"/>
          </p:cNvPicPr>
          <p:nvPr/>
        </p:nvPicPr>
        <p:blipFill>
          <a:blip r:embed="rId3" cstate="print"/>
          <a:srcRect l="21040" t="39005" r="22150" b="22210"/>
          <a:stretch>
            <a:fillRect/>
          </a:stretch>
        </p:blipFill>
        <p:spPr bwMode="auto">
          <a:xfrm>
            <a:off x="53386" y="2282180"/>
            <a:ext cx="9090614" cy="445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341529" y="5443580"/>
            <a:ext cx="709139" cy="2356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3668598" y="2989867"/>
            <a:ext cx="903402" cy="392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Έλλειψη"/>
          <p:cNvSpPr/>
          <p:nvPr/>
        </p:nvSpPr>
        <p:spPr>
          <a:xfrm>
            <a:off x="1641835" y="4611279"/>
            <a:ext cx="1214488" cy="2812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0" name="9 - Ευθεία γραμμή σύνδεσης"/>
          <p:cNvCxnSpPr/>
          <p:nvPr/>
        </p:nvCxnSpPr>
        <p:spPr>
          <a:xfrm flipV="1">
            <a:off x="1691680" y="6219310"/>
            <a:ext cx="2565285" cy="118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119" name="Picture 7" descr="http://img.ibtimes.com/www/data/images/full/2013/03/09/3519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93411" y="4647415"/>
            <a:ext cx="2912882" cy="2093848"/>
          </a:xfrm>
          <a:prstGeom prst="rect">
            <a:avLst/>
          </a:prstGeom>
          <a:noFill/>
        </p:spPr>
      </p:pic>
      <p:pic>
        <p:nvPicPr>
          <p:cNvPr id="90121" name="Picture 9" descr="http://resources2.news.com.au/images/2013/03/09/1226593/896994-noma-copenhag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4548" y="2198589"/>
            <a:ext cx="4402317" cy="2393916"/>
          </a:xfrm>
          <a:prstGeom prst="rect">
            <a:avLst/>
          </a:prstGeom>
          <a:noFill/>
        </p:spPr>
      </p:pic>
      <p:pic>
        <p:nvPicPr>
          <p:cNvPr id="90123" name="Picture 11" descr="http://web.orange.co.uk/images/ice/news/bskyb_image_225449_v1_rtr39m80_1_400x240.jpg"/>
          <p:cNvPicPr>
            <a:picLocks noChangeAspect="1" noChangeArrowheads="1"/>
          </p:cNvPicPr>
          <p:nvPr/>
        </p:nvPicPr>
        <p:blipFill>
          <a:blip r:embed="rId6" cstate="print"/>
          <a:srcRect l="23381" r="12042"/>
          <a:stretch>
            <a:fillRect/>
          </a:stretch>
        </p:blipFill>
        <p:spPr bwMode="auto">
          <a:xfrm>
            <a:off x="4707710" y="5431103"/>
            <a:ext cx="1410285" cy="1310323"/>
          </a:xfrm>
          <a:prstGeom prst="rect">
            <a:avLst/>
          </a:prstGeom>
          <a:noFill/>
        </p:spPr>
      </p:pic>
      <p:pic>
        <p:nvPicPr>
          <p:cNvPr id="14" name="13 - Εικόνα" descr="flag_256.jpg"/>
          <p:cNvPicPr>
            <a:picLocks noChangeAspect="1"/>
          </p:cNvPicPr>
          <p:nvPr/>
        </p:nvPicPr>
        <p:blipFill>
          <a:blip r:embed="rId7" cstate="print"/>
          <a:srcRect l="32816" t="3125" r="27947" b="4844"/>
          <a:stretch>
            <a:fillRect/>
          </a:stretch>
        </p:blipFill>
        <p:spPr>
          <a:xfrm>
            <a:off x="2790333" y="622170"/>
            <a:ext cx="444781" cy="782425"/>
          </a:xfrm>
          <a:prstGeom prst="rect">
            <a:avLst/>
          </a:prstGeom>
        </p:spPr>
      </p:pic>
      <p:sp>
        <p:nvSpPr>
          <p:cNvPr id="13" name="12 - Ορθογώνιο"/>
          <p:cNvSpPr/>
          <p:nvPr/>
        </p:nvSpPr>
        <p:spPr>
          <a:xfrm>
            <a:off x="3161552" y="728700"/>
            <a:ext cx="10054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2013</a:t>
            </a:r>
            <a:endParaRPr lang="el-GR" sz="2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0484" name="Picture 4" descr="http://www.cheftalk.com/content/type/61/id/61756/width/500/height/1000/flags/L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6965" y="4059070"/>
            <a:ext cx="1666875" cy="16668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97425" y="234786"/>
            <a:ext cx="630070" cy="611507"/>
          </a:xfrm>
          <a:prstGeom prst="rect">
            <a:avLst/>
          </a:prstGeom>
          <a:noFill/>
        </p:spPr>
      </p:pic>
      <p:pic>
        <p:nvPicPr>
          <p:cNvPr id="17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42230" y="351238"/>
            <a:ext cx="720080" cy="720080"/>
          </a:xfrm>
          <a:prstGeom prst="rect">
            <a:avLst/>
          </a:prstGeom>
          <a:noFill/>
        </p:spPr>
      </p:pic>
      <p:pic>
        <p:nvPicPr>
          <p:cNvPr id="18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42330" y="233645"/>
            <a:ext cx="630070" cy="630070"/>
          </a:xfrm>
          <a:prstGeom prst="rect">
            <a:avLst/>
          </a:prstGeom>
          <a:noFill/>
        </p:spPr>
      </p:pic>
      <p:sp>
        <p:nvSpPr>
          <p:cNvPr id="20" name="19 - Ορθογώνιο"/>
          <p:cNvSpPr/>
          <p:nvPr/>
        </p:nvSpPr>
        <p:spPr>
          <a:xfrm>
            <a:off x="6147175" y="1133745"/>
            <a:ext cx="2996825" cy="1800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71500" y="683695"/>
            <a:ext cx="4815591" cy="615885"/>
          </a:xfrm>
        </p:spPr>
        <p:txBody>
          <a:bodyPr lIns="90487" tIns="44450" rIns="90487" bIns="44450">
            <a:normAutofit/>
          </a:bodyPr>
          <a:lstStyle/>
          <a:p>
            <a:pPr algn="l" defTabSz="914400" eaLnBrk="1" hangingPunct="1"/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Contamination of Water Supplies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99" y="1313765"/>
            <a:ext cx="5985665" cy="3105345"/>
          </a:xfrm>
        </p:spPr>
        <p:txBody>
          <a:bodyPr lIns="90487" tIns="44450" rIns="90487" bIns="44450">
            <a:normAutofit/>
          </a:bodyPr>
          <a:lstStyle/>
          <a:p>
            <a:pPr marL="263525" indent="-263525" defTabSz="91440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2000" dirty="0" smtClean="0">
                <a:latin typeface="Arial Narrow" pitchFamily="34" charset="0"/>
              </a:rPr>
              <a:t>Significant contamination following attack with aerosolized toxins </a:t>
            </a:r>
            <a:r>
              <a:rPr lang="en-US" sz="2000" b="1" u="sng" dirty="0" smtClean="0">
                <a:latin typeface="Arial Narrow" pitchFamily="34" charset="0"/>
              </a:rPr>
              <a:t>unlikely</a:t>
            </a:r>
            <a:r>
              <a:rPr lang="en-US" sz="2000" dirty="0" smtClean="0">
                <a:latin typeface="Arial Narrow" pitchFamily="34" charset="0"/>
              </a:rPr>
              <a:t>;</a:t>
            </a:r>
          </a:p>
          <a:p>
            <a:pPr marL="263525" indent="-263525" defTabSz="91440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2000" dirty="0" smtClean="0">
                <a:latin typeface="Arial Narrow" pitchFamily="34" charset="0"/>
              </a:rPr>
              <a:t>Dilution in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reservoir</a:t>
            </a:r>
            <a:r>
              <a:rPr lang="en-US" sz="2000" dirty="0" smtClean="0">
                <a:latin typeface="Arial Narrow" pitchFamily="34" charset="0"/>
              </a:rPr>
              <a:t> or 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lake</a:t>
            </a:r>
            <a:r>
              <a:rPr lang="en-US" sz="2000" dirty="0" smtClean="0">
                <a:latin typeface="Arial Narrow" pitchFamily="34" charset="0"/>
              </a:rPr>
              <a:t> would result in </a:t>
            </a:r>
            <a:r>
              <a:rPr lang="en-US" sz="2000" b="1" dirty="0" smtClean="0">
                <a:latin typeface="Arial Narrow" pitchFamily="34" charset="0"/>
              </a:rPr>
              <a:t>nontoxic</a:t>
            </a:r>
            <a:r>
              <a:rPr lang="en-US" sz="2000" dirty="0" smtClean="0">
                <a:latin typeface="Arial Narrow" pitchFamily="34" charset="0"/>
              </a:rPr>
              <a:t> exposure;</a:t>
            </a:r>
          </a:p>
          <a:p>
            <a:pPr marL="263525" indent="-263525" defTabSz="91440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2000" dirty="0" smtClean="0">
                <a:latin typeface="Arial Narrow" pitchFamily="34" charset="0"/>
              </a:rPr>
              <a:t>Usual methods of water treatment (</a:t>
            </a: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chlorination</a:t>
            </a:r>
            <a:r>
              <a:rPr lang="en-US" sz="2000" dirty="0" smtClean="0">
                <a:latin typeface="Arial Narrow" pitchFamily="34" charset="0"/>
              </a:rPr>
              <a:t>, filtration) </a:t>
            </a:r>
            <a:r>
              <a:rPr lang="en-US" sz="2000" b="1" u="sng" dirty="0" smtClean="0">
                <a:latin typeface="Arial Narrow" pitchFamily="34" charset="0"/>
              </a:rPr>
              <a:t>effective</a:t>
            </a:r>
            <a:r>
              <a:rPr lang="en-US" sz="2000" dirty="0" smtClean="0">
                <a:latin typeface="Arial Narrow" pitchFamily="34" charset="0"/>
              </a:rPr>
              <a:t> </a:t>
            </a:r>
            <a:r>
              <a:rPr lang="en-US" sz="2000" i="1" dirty="0" smtClean="0">
                <a:latin typeface="Arial Narrow" pitchFamily="34" charset="0"/>
              </a:rPr>
              <a:t>vs. </a:t>
            </a:r>
            <a:r>
              <a:rPr lang="en-US" sz="2000" dirty="0" smtClean="0">
                <a:latin typeface="Arial Narrow" pitchFamily="34" charset="0"/>
              </a:rPr>
              <a:t>viruses, bacteria, most protozoa;</a:t>
            </a:r>
          </a:p>
          <a:p>
            <a:pPr marL="263525" indent="-263525" defTabSz="914400" eaLnBrk="1" hangingPunct="1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l"/>
            </a:pPr>
            <a:r>
              <a:rPr lang="en-US" sz="2000" b="1" dirty="0" smtClean="0">
                <a:solidFill>
                  <a:srgbClr val="FF0000"/>
                </a:solidFill>
                <a:latin typeface="Arial Narrow" pitchFamily="34" charset="0"/>
              </a:rPr>
              <a:t>Potential risk: </a:t>
            </a:r>
            <a:r>
              <a:rPr lang="en-US" sz="2000" dirty="0" smtClean="0">
                <a:latin typeface="Arial Narrow" pitchFamily="34" charset="0"/>
              </a:rPr>
              <a:t>contamination </a:t>
            </a:r>
            <a:r>
              <a:rPr lang="en-US" sz="2000" b="1" u="sng" dirty="0" smtClean="0">
                <a:latin typeface="Arial Narrow" pitchFamily="34" charset="0"/>
              </a:rPr>
              <a:t>near end-user</a:t>
            </a:r>
          </a:p>
        </p:txBody>
      </p:sp>
      <p:sp>
        <p:nvSpPr>
          <p:cNvPr id="6" name="5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7522" name="Picture 2" descr="http://www.tampabay.com/multimedia/archive/00034/a4s_water_081908_34606c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5964" y="4194086"/>
            <a:ext cx="4278402" cy="2468758"/>
          </a:xfrm>
          <a:prstGeom prst="rect">
            <a:avLst/>
          </a:prstGeom>
          <a:noFill/>
        </p:spPr>
      </p:pic>
      <p:pic>
        <p:nvPicPr>
          <p:cNvPr id="145410" name="Picture 2" descr="http://www.truterra.com/images/ist2_6047127_hotel_bathroo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550" y="4440025"/>
            <a:ext cx="1663797" cy="2227443"/>
          </a:xfrm>
          <a:prstGeom prst="rect">
            <a:avLst/>
          </a:prstGeom>
          <a:noFill/>
        </p:spPr>
      </p:pic>
      <p:pic>
        <p:nvPicPr>
          <p:cNvPr id="12" name="11 - Εικόνα" descr="5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29423">
            <a:off x="6929996" y="5142348"/>
            <a:ext cx="1244478" cy="311120"/>
          </a:xfrm>
          <a:prstGeom prst="rect">
            <a:avLst/>
          </a:prstGeom>
        </p:spPr>
      </p:pic>
      <p:pic>
        <p:nvPicPr>
          <p:cNvPr id="13" name="12 - Εικόνα" descr="cloud_wh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37285" y="5178193"/>
            <a:ext cx="1350150" cy="1201679"/>
          </a:xfrm>
          <a:prstGeom prst="rect">
            <a:avLst/>
          </a:prstGeom>
        </p:spPr>
      </p:pic>
      <p:pic>
        <p:nvPicPr>
          <p:cNvPr id="22530" name="Picture 2" descr="http://si.wsj.net/public/resources/images/MK-CB858_Water__DV_2013032417344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720" y="4419110"/>
            <a:ext cx="1478026" cy="2222681"/>
          </a:xfrm>
          <a:prstGeom prst="rect">
            <a:avLst/>
          </a:prstGeom>
          <a:noFill/>
        </p:spPr>
      </p:pic>
      <p:pic>
        <p:nvPicPr>
          <p:cNvPr id="9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46875" y="5833098"/>
            <a:ext cx="815277" cy="791257"/>
          </a:xfrm>
          <a:prstGeom prst="rect">
            <a:avLst/>
          </a:prstGeom>
          <a:noFill/>
        </p:spPr>
      </p:pic>
      <p:pic>
        <p:nvPicPr>
          <p:cNvPr id="10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01870" y="4194085"/>
            <a:ext cx="810090" cy="810090"/>
          </a:xfrm>
          <a:prstGeom prst="rect">
            <a:avLst/>
          </a:prstGeom>
          <a:noFill/>
        </p:spPr>
      </p:pic>
      <p:pic>
        <p:nvPicPr>
          <p:cNvPr id="11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26895" y="5004445"/>
            <a:ext cx="720080" cy="720080"/>
          </a:xfrm>
          <a:prstGeom prst="rect">
            <a:avLst/>
          </a:prstGeom>
          <a:noFill/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787136" y="952107"/>
            <a:ext cx="3121194" cy="3241978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rnd">
            <a:solidFill>
              <a:schemeClr val="accent1">
                <a:lumMod val="5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5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051" name="Picture 3"/>
          <p:cNvPicPr>
            <a:picLocks noChangeAspect="1" noChangeArrowheads="1"/>
          </p:cNvPicPr>
          <p:nvPr/>
        </p:nvPicPr>
        <p:blipFill>
          <a:blip r:embed="rId2" cstate="print"/>
          <a:srcRect b="3550"/>
          <a:stretch>
            <a:fillRect/>
          </a:stretch>
        </p:blipFill>
        <p:spPr bwMode="auto">
          <a:xfrm>
            <a:off x="90488" y="942680"/>
            <a:ext cx="8963025" cy="55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8" name="7 - Εικόνα" descr="vrisi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82390" y="0"/>
            <a:ext cx="1061610" cy="1061610"/>
          </a:xfrm>
          <a:prstGeom prst="rect">
            <a:avLst/>
          </a:prstGeom>
        </p:spPr>
      </p:pic>
      <p:pic>
        <p:nvPicPr>
          <p:cNvPr id="6" name="5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1940" y="1178750"/>
            <a:ext cx="285032" cy="225025"/>
          </a:xfrm>
          <a:prstGeom prst="rect">
            <a:avLst/>
          </a:prstGeom>
        </p:spPr>
      </p:pic>
      <p:pic>
        <p:nvPicPr>
          <p:cNvPr id="7" name="6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7168" y="1178750"/>
            <a:ext cx="285032" cy="225025"/>
          </a:xfrm>
          <a:prstGeom prst="rect">
            <a:avLst/>
          </a:prstGeom>
        </p:spPr>
      </p:pic>
      <p:pic>
        <p:nvPicPr>
          <p:cNvPr id="9" name="8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1940" y="2978950"/>
            <a:ext cx="285032" cy="225025"/>
          </a:xfrm>
          <a:prstGeom prst="rect">
            <a:avLst/>
          </a:prstGeom>
        </p:spPr>
      </p:pic>
      <p:pic>
        <p:nvPicPr>
          <p:cNvPr id="10" name="9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1940" y="4914165"/>
            <a:ext cx="285032" cy="225025"/>
          </a:xfrm>
          <a:prstGeom prst="rect">
            <a:avLst/>
          </a:prstGeom>
        </p:spPr>
      </p:pic>
      <p:pic>
        <p:nvPicPr>
          <p:cNvPr id="11" name="10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2170" y="2978950"/>
            <a:ext cx="285032" cy="225025"/>
          </a:xfrm>
          <a:prstGeom prst="rect">
            <a:avLst/>
          </a:prstGeom>
        </p:spPr>
      </p:pic>
      <p:pic>
        <p:nvPicPr>
          <p:cNvPr id="12" name="11 - Εικόνα" descr="red-arrow-right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02170" y="4914165"/>
            <a:ext cx="285032" cy="225025"/>
          </a:xfrm>
          <a:prstGeom prst="rect">
            <a:avLst/>
          </a:prstGeom>
        </p:spPr>
      </p:pic>
      <p:pic>
        <p:nvPicPr>
          <p:cNvPr id="13" name="12 - Εικόνα" descr="red-arrow-down-left-pn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6815" y="458670"/>
            <a:ext cx="644622" cy="644622"/>
          </a:xfrm>
          <a:prstGeom prst="rect">
            <a:avLst/>
          </a:prstGeom>
        </p:spPr>
      </p:pic>
      <p:pic>
        <p:nvPicPr>
          <p:cNvPr id="14" name="13 - Εικόνα" descr="red-arrow-down-left-png.png"/>
          <p:cNvPicPr>
            <a:picLocks noChangeAspect="1"/>
          </p:cNvPicPr>
          <p:nvPr/>
        </p:nvPicPr>
        <p:blipFill>
          <a:blip r:embed="rId5" cstate="print">
            <a:grayscl/>
          </a:blip>
          <a:stretch>
            <a:fillRect/>
          </a:stretch>
        </p:blipFill>
        <p:spPr>
          <a:xfrm>
            <a:off x="7137285" y="368660"/>
            <a:ext cx="644622" cy="6446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Worldwide location of risk areas in the case of the intentional release of smallpox virus in London."/>
          <p:cNvPicPr>
            <a:picLocks noChangeAspect="1" noChangeArrowheads="1"/>
          </p:cNvPicPr>
          <p:nvPr/>
        </p:nvPicPr>
        <p:blipFill>
          <a:blip r:embed="rId3" cstate="print"/>
          <a:srcRect r="4210" b="50000"/>
          <a:stretch>
            <a:fillRect/>
          </a:stretch>
        </p:blipFill>
        <p:spPr bwMode="auto">
          <a:xfrm>
            <a:off x="0" y="998730"/>
            <a:ext cx="9144000" cy="3285365"/>
          </a:xfrm>
          <a:prstGeom prst="rect">
            <a:avLst/>
          </a:prstGeom>
          <a:noFill/>
        </p:spPr>
      </p:pic>
      <p:pic>
        <p:nvPicPr>
          <p:cNvPr id="7" name="Picture 6" descr="http://icon-park.com/imagefiles/location_pin_sphere_light_orange-200x37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5662" y="916364"/>
            <a:ext cx="519823" cy="982466"/>
          </a:xfrm>
          <a:prstGeom prst="rect">
            <a:avLst/>
          </a:prstGeom>
          <a:noFill/>
        </p:spPr>
      </p:pic>
      <p:sp>
        <p:nvSpPr>
          <p:cNvPr id="8" name="7 - TextBox"/>
          <p:cNvSpPr txBox="1"/>
          <p:nvPr/>
        </p:nvSpPr>
        <p:spPr>
          <a:xfrm>
            <a:off x="4665315" y="98235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Black" pitchFamily="34" charset="0"/>
              </a:rPr>
              <a:t>UK</a:t>
            </a:r>
            <a:endParaRPr lang="el-GR" sz="1200" dirty="0">
              <a:latin typeface="Arial Black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4514182" y="699543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smallpox</a:t>
            </a:r>
            <a:endParaRPr lang="el-GR" sz="1200" b="1" dirty="0">
              <a:latin typeface="Arial Narrow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>
            <a:off x="8343781" y="593685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2013</a:t>
            </a:r>
            <a:endParaRPr lang="el-GR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10 - TextBox"/>
          <p:cNvSpPr txBox="1"/>
          <p:nvPr/>
        </p:nvSpPr>
        <p:spPr>
          <a:xfrm>
            <a:off x="121679" y="2278360"/>
            <a:ext cx="1099981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Arial Black" pitchFamily="34" charset="0"/>
              </a:rPr>
              <a:t>Eradicated</a:t>
            </a:r>
          </a:p>
          <a:p>
            <a:pPr algn="ctr"/>
            <a:r>
              <a:rPr lang="en-US" sz="1200" dirty="0" smtClean="0">
                <a:solidFill>
                  <a:srgbClr val="FF0000"/>
                </a:solidFill>
                <a:latin typeface="Arial Black" pitchFamily="34" charset="0"/>
              </a:rPr>
              <a:t>1979</a:t>
            </a:r>
            <a:endParaRPr lang="el-GR" sz="1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11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18" name="17 - Ομάδα"/>
          <p:cNvGrpSpPr/>
          <p:nvPr/>
        </p:nvGrpSpPr>
        <p:grpSpPr>
          <a:xfrm>
            <a:off x="-2" y="3519517"/>
            <a:ext cx="9144001" cy="3338484"/>
            <a:chOff x="-2" y="3519517"/>
            <a:chExt cx="9144001" cy="3338484"/>
          </a:xfrm>
        </p:grpSpPr>
        <p:pic>
          <p:nvPicPr>
            <p:cNvPr id="18434" name="Picture 2" descr="smallpox-pandemic-outbreak-map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-2" y="3519517"/>
              <a:ext cx="9144001" cy="3338484"/>
            </a:xfrm>
            <a:prstGeom prst="rect">
              <a:avLst/>
            </a:prstGeom>
            <a:noFill/>
          </p:spPr>
        </p:pic>
        <p:grpSp>
          <p:nvGrpSpPr>
            <p:cNvPr id="14" name="13 - Ομάδα"/>
            <p:cNvGrpSpPr/>
            <p:nvPr/>
          </p:nvGrpSpPr>
          <p:grpSpPr>
            <a:xfrm>
              <a:off x="611560" y="5454225"/>
              <a:ext cx="1078275" cy="820132"/>
              <a:chOff x="1153465" y="5814265"/>
              <a:chExt cx="1078275" cy="820132"/>
            </a:xfrm>
          </p:grpSpPr>
          <p:sp>
            <p:nvSpPr>
              <p:cNvPr id="5" name="4 - Έλλειψη"/>
              <p:cNvSpPr/>
              <p:nvPr/>
            </p:nvSpPr>
            <p:spPr>
              <a:xfrm>
                <a:off x="1153465" y="5814265"/>
                <a:ext cx="1078275" cy="820132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5 - TextBox"/>
              <p:cNvSpPr txBox="1"/>
              <p:nvPr/>
            </p:nvSpPr>
            <p:spPr>
              <a:xfrm>
                <a:off x="1194109" y="5844617"/>
                <a:ext cx="100284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FFFF00"/>
                    </a:solidFill>
                    <a:latin typeface="Arial Black" pitchFamily="34" charset="0"/>
                  </a:rPr>
                  <a:t>2</a:t>
                </a:r>
              </a:p>
              <a:p>
                <a:pPr algn="ctr"/>
                <a:r>
                  <a:rPr lang="en-US" dirty="0" smtClean="0">
                    <a:solidFill>
                      <a:schemeClr val="bg1"/>
                    </a:solidFill>
                    <a:latin typeface="Arial Black" pitchFamily="34" charset="0"/>
                  </a:rPr>
                  <a:t>weeks</a:t>
                </a:r>
                <a:endParaRPr lang="el-GR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</p:grpSp>
        <p:sp>
          <p:nvSpPr>
            <p:cNvPr id="15" name="14 - Ορθογώνιο"/>
            <p:cNvSpPr/>
            <p:nvPr/>
          </p:nvSpPr>
          <p:spPr>
            <a:xfrm>
              <a:off x="3311860" y="6579350"/>
              <a:ext cx="5670630" cy="1800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6" name="15 - Ορθογώνιο"/>
            <p:cNvSpPr/>
            <p:nvPr/>
          </p:nvSpPr>
          <p:spPr>
            <a:xfrm>
              <a:off x="3311860" y="6264315"/>
              <a:ext cx="1530170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sp>
          <p:nvSpPr>
            <p:cNvPr id="17" name="16 - Ορθογώνιο"/>
            <p:cNvSpPr/>
            <p:nvPr/>
          </p:nvSpPr>
          <p:spPr>
            <a:xfrm>
              <a:off x="4797025" y="6444335"/>
              <a:ext cx="2250250" cy="1350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</p:grpSp>
      <p:sp>
        <p:nvSpPr>
          <p:cNvPr id="19" name="18 - TextBox"/>
          <p:cNvSpPr txBox="1"/>
          <p:nvPr/>
        </p:nvSpPr>
        <p:spPr>
          <a:xfrm>
            <a:off x="4537138" y="1248830"/>
            <a:ext cx="304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5</a:t>
            </a:r>
            <a:endParaRPr lang="el-GR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20" name="19 - Εικόνα" descr="npg4.png"/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2153" r="20887"/>
          <a:stretch>
            <a:fillRect/>
          </a:stretch>
        </p:blipFill>
        <p:spPr>
          <a:xfrm>
            <a:off x="8487435" y="143635"/>
            <a:ext cx="521550" cy="523229"/>
          </a:xfrm>
          <a:prstGeom prst="ellipse">
            <a:avLst/>
          </a:prstGeom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7 - Εικόνα" descr="Διαφάνεια43.JPG"/>
          <p:cNvPicPr/>
          <p:nvPr/>
        </p:nvPicPr>
        <p:blipFill>
          <a:blip r:embed="rId2" cstate="print"/>
          <a:srcRect t="10611"/>
          <a:stretch>
            <a:fillRect/>
          </a:stretch>
        </p:blipFill>
        <p:spPr>
          <a:xfrm>
            <a:off x="0" y="1133745"/>
            <a:ext cx="8307415" cy="4995555"/>
          </a:xfrm>
          <a:prstGeom prst="rect">
            <a:avLst/>
          </a:prstGeom>
        </p:spPr>
      </p:pic>
      <p:sp>
        <p:nvSpPr>
          <p:cNvPr id="4" name="3 - Ορθογώνιο"/>
          <p:cNvSpPr/>
          <p:nvPr/>
        </p:nvSpPr>
        <p:spPr>
          <a:xfrm>
            <a:off x="4346974" y="998730"/>
            <a:ext cx="4095455" cy="450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8436" name="Picture 4" descr="http://d13yacurqjgara.cloudfront.net/users/16206/screenshots/319816/transportation-icons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9450" t="9751" r="9045" b="9925"/>
          <a:stretch>
            <a:fillRect/>
          </a:stretch>
        </p:blipFill>
        <p:spPr bwMode="auto">
          <a:xfrm>
            <a:off x="6687235" y="998730"/>
            <a:ext cx="1170130" cy="864879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7902370" y="908720"/>
            <a:ext cx="1080120" cy="1080120"/>
          </a:xfrm>
          <a:prstGeom prst="rect">
            <a:avLst/>
          </a:prstGeom>
          <a:noFill/>
        </p:spPr>
      </p:pic>
      <p:pic>
        <p:nvPicPr>
          <p:cNvPr id="7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52120" y="908720"/>
            <a:ext cx="990110" cy="990110"/>
          </a:xfrm>
          <a:prstGeom prst="rect">
            <a:avLst/>
          </a:prstGeom>
          <a:noFill/>
        </p:spPr>
      </p:pic>
      <p:pic>
        <p:nvPicPr>
          <p:cNvPr id="18434" name="Picture 2" descr="http://d3n8a8pro7vhmx.cloudfront.net/350maine/pages/3/attachments/original/1372033548/Red_Arrow_Right.png?137203354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2220" y="1403775"/>
            <a:ext cx="1397030" cy="225025"/>
          </a:xfrm>
          <a:prstGeom prst="rect">
            <a:avLst/>
          </a:prstGeom>
          <a:noFill/>
        </p:spPr>
      </p:pic>
      <p:pic>
        <p:nvPicPr>
          <p:cNvPr id="7170" name="Picture 2" descr="http://fhuard.com/wp-content/uploads/2013/07/travelle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6695" y="638690"/>
            <a:ext cx="515550" cy="746516"/>
          </a:xfrm>
          <a:prstGeom prst="rect">
            <a:avLst/>
          </a:prstGeom>
          <a:noFill/>
        </p:spPr>
      </p:pic>
      <p:pic>
        <p:nvPicPr>
          <p:cNvPr id="9" name="Picture 2" descr="http://www.spiralgraphics.biz/videos/resources/Biohazard%20Symbo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86735" y="548680"/>
            <a:ext cx="315035" cy="315035"/>
          </a:xfrm>
          <a:prstGeom prst="rect">
            <a:avLst/>
          </a:prstGeom>
          <a:noFill/>
        </p:spPr>
      </p:pic>
      <p:sp>
        <p:nvSpPr>
          <p:cNvPr id="11" name="10 - TextBox"/>
          <p:cNvSpPr txBox="1"/>
          <p:nvPr/>
        </p:nvSpPr>
        <p:spPr>
          <a:xfrm>
            <a:off x="2141730" y="773705"/>
            <a:ext cx="8739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latin typeface="Arial Narrow" pitchFamily="34" charset="0"/>
              </a:rPr>
              <a:t>Bioterrorist</a:t>
            </a:r>
            <a:endParaRPr lang="el-GR" sz="1200" b="1" dirty="0"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49 - Εικόνα" descr="Διαφάνεια46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863714"/>
            <a:ext cx="9144000" cy="5994285"/>
          </a:xfrm>
          <a:prstGeom prst="rect">
            <a:avLst/>
          </a:prstGeom>
        </p:spPr>
      </p:pic>
      <p:sp>
        <p:nvSpPr>
          <p:cNvPr id="3" name="2 - Ορθογώνιο"/>
          <p:cNvSpPr/>
          <p:nvPr/>
        </p:nvSpPr>
        <p:spPr>
          <a:xfrm>
            <a:off x="6057165" y="863715"/>
            <a:ext cx="3086835" cy="8550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5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763815"/>
            <a:ext cx="699029" cy="405045"/>
          </a:xfrm>
          <a:prstGeom prst="rect">
            <a:avLst/>
          </a:prstGeom>
        </p:spPr>
      </p:pic>
      <p:pic>
        <p:nvPicPr>
          <p:cNvPr id="7" name="6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7255" y="3068960"/>
            <a:ext cx="699029" cy="405045"/>
          </a:xfrm>
          <a:prstGeom prst="rect">
            <a:avLst/>
          </a:prstGeom>
        </p:spPr>
      </p:pic>
      <p:pic>
        <p:nvPicPr>
          <p:cNvPr id="8" name="7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97225" y="5319480"/>
            <a:ext cx="699029" cy="405045"/>
          </a:xfrm>
          <a:prstGeom prst="rect">
            <a:avLst/>
          </a:prstGeom>
        </p:spPr>
      </p:pic>
      <p:pic>
        <p:nvPicPr>
          <p:cNvPr id="9" name="8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2911" y="5904275"/>
            <a:ext cx="699029" cy="405045"/>
          </a:xfrm>
          <a:prstGeom prst="rect">
            <a:avLst/>
          </a:prstGeom>
        </p:spPr>
      </p:pic>
      <p:pic>
        <p:nvPicPr>
          <p:cNvPr id="10" name="9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881590" y="5679250"/>
            <a:ext cx="699029" cy="405045"/>
          </a:xfrm>
          <a:prstGeom prst="rect">
            <a:avLst/>
          </a:prstGeom>
        </p:spPr>
      </p:pic>
      <p:pic>
        <p:nvPicPr>
          <p:cNvPr id="11" name="10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926595" y="2843935"/>
            <a:ext cx="699029" cy="405045"/>
          </a:xfrm>
          <a:prstGeom prst="rect">
            <a:avLst/>
          </a:prstGeom>
        </p:spPr>
      </p:pic>
      <p:pic>
        <p:nvPicPr>
          <p:cNvPr id="12" name="11 - Εικόνα" descr="Police_car_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847746" y="1358770"/>
            <a:ext cx="699029" cy="405045"/>
          </a:xfrm>
          <a:prstGeom prst="rect">
            <a:avLst/>
          </a:prstGeom>
        </p:spPr>
      </p:pic>
      <p:pic>
        <p:nvPicPr>
          <p:cNvPr id="13" name="12 - Εικόνα" descr="ambulance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86635" y="5340817"/>
            <a:ext cx="656270" cy="518453"/>
          </a:xfrm>
          <a:prstGeom prst="rect">
            <a:avLst/>
          </a:prstGeom>
        </p:spPr>
      </p:pic>
      <p:sp>
        <p:nvSpPr>
          <p:cNvPr id="14" name="13 - TextBox"/>
          <p:cNvSpPr txBox="1"/>
          <p:nvPr/>
        </p:nvSpPr>
        <p:spPr>
          <a:xfrm>
            <a:off x="5697125" y="818710"/>
            <a:ext cx="22145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Arial Black" pitchFamily="34" charset="0"/>
              </a:rPr>
              <a:t>Fixed or deployable?</a:t>
            </a:r>
            <a:endParaRPr lang="el-GR" sz="1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www.spiralgraphics.biz/videos/resources/Biohazard%20Sym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64860" y="548680"/>
            <a:ext cx="679140" cy="679140"/>
          </a:xfrm>
          <a:prstGeom prst="rect">
            <a:avLst/>
          </a:prstGeom>
          <a:noFill/>
        </p:spPr>
      </p:pic>
      <p:pic>
        <p:nvPicPr>
          <p:cNvPr id="5" name="4 - Εικόνα" descr="Animated-commercial-passenger-airliner-flying-in-clouds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7667625" y="683695"/>
            <a:ext cx="1476375" cy="810090"/>
          </a:xfrm>
          <a:prstGeom prst="rect">
            <a:avLst/>
          </a:prstGeom>
        </p:spPr>
      </p:pic>
      <p:sp>
        <p:nvSpPr>
          <p:cNvPr id="16" name="15 - Ορθογώνιο τρίγωνο"/>
          <p:cNvSpPr/>
          <p:nvPr/>
        </p:nvSpPr>
        <p:spPr>
          <a:xfrm flipV="1">
            <a:off x="0" y="818710"/>
            <a:ext cx="341530" cy="315035"/>
          </a:xfrm>
          <a:prstGeom prst="rtTriangle">
            <a:avLst/>
          </a:prstGeom>
          <a:solidFill>
            <a:srgbClr val="B40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http://www.wiki.sc4devotion.com/images/f/fd/The_Living_Mal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650" y="4869160"/>
            <a:ext cx="1437507" cy="1395155"/>
          </a:xfrm>
          <a:prstGeom prst="rect">
            <a:avLst/>
          </a:prstGeom>
          <a:noFill/>
        </p:spPr>
      </p:pic>
      <p:pic>
        <p:nvPicPr>
          <p:cNvPr id="2052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60" y="908720"/>
            <a:ext cx="1395155" cy="1395155"/>
          </a:xfrm>
          <a:prstGeom prst="rect">
            <a:avLst/>
          </a:prstGeom>
          <a:noFill/>
        </p:spPr>
      </p:pic>
      <p:pic>
        <p:nvPicPr>
          <p:cNvPr id="2054" name="Picture 6" descr="http://www.briskwalkers.com/images/icon-hot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1435" y="2753925"/>
            <a:ext cx="1440160" cy="1440160"/>
          </a:xfrm>
          <a:prstGeom prst="rect">
            <a:avLst/>
          </a:prstGeom>
          <a:noFill/>
        </p:spPr>
      </p:pic>
      <p:sp>
        <p:nvSpPr>
          <p:cNvPr id="5" name="4 - Ορθογώνιο"/>
          <p:cNvSpPr/>
          <p:nvPr/>
        </p:nvSpPr>
        <p:spPr>
          <a:xfrm>
            <a:off x="206515" y="1493785"/>
            <a:ext cx="768159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C</a:t>
            </a:r>
          </a:p>
          <a:p>
            <a:pPr algn="ctr"/>
            <a:r>
              <a:rPr lang="en-US" sz="5400" b="1" spc="50" dirty="0" smtClean="0">
                <a:ln w="1143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B</a:t>
            </a:r>
          </a:p>
          <a:p>
            <a:pPr algn="ctr"/>
            <a:r>
              <a:rPr lang="en-US" sz="5400" b="1" cap="none" spc="50" dirty="0" smtClean="0">
                <a:ln w="1143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R</a:t>
            </a:r>
          </a:p>
          <a:p>
            <a:pPr algn="ctr"/>
            <a:r>
              <a:rPr lang="en-US" sz="5400" b="1" spc="50" dirty="0" smtClean="0">
                <a:ln w="1143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</a:t>
            </a:r>
          </a:p>
          <a:p>
            <a:pPr algn="ctr"/>
            <a:r>
              <a:rPr lang="en-US" sz="5400" b="1" cap="none" spc="50" dirty="0" smtClean="0">
                <a:ln w="11430"/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E</a:t>
            </a:r>
            <a:endParaRPr lang="el-GR" sz="5400" b="1" cap="none" spc="50" dirty="0">
              <a:ln w="11430"/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6" name="5 - Ορθογώνιο"/>
          <p:cNvSpPr/>
          <p:nvPr/>
        </p:nvSpPr>
        <p:spPr>
          <a:xfrm>
            <a:off x="4076945" y="1043735"/>
            <a:ext cx="206037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R,E</a:t>
            </a:r>
          </a:p>
          <a:p>
            <a:endParaRPr lang="en-US" sz="4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en-US" sz="4800" b="1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en-US" sz="48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C,B,E</a:t>
            </a:r>
          </a:p>
          <a:p>
            <a:endParaRPr lang="en-US" sz="48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endParaRPr lang="en-US" sz="24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r>
              <a:rPr lang="en-US" sz="4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C,R,E</a:t>
            </a:r>
            <a:endParaRPr lang="el-GR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7170" name="Picture 2" descr="http://d3n8a8pro7vhmx.cloudfront.net/350maine/pages/3/attachments/original/1372033548/Red_Arrow_Right.png?13720335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4982" y="1358770"/>
            <a:ext cx="1087100" cy="175103"/>
          </a:xfrm>
          <a:prstGeom prst="rect">
            <a:avLst/>
          </a:prstGeom>
          <a:noFill/>
        </p:spPr>
      </p:pic>
      <p:pic>
        <p:nvPicPr>
          <p:cNvPr id="8" name="Picture 2" descr="http://d3n8a8pro7vhmx.cloudfront.net/350maine/pages/3/attachments/original/1372033548/Red_Arrow_Right.png?13720335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4982" y="3564015"/>
            <a:ext cx="1087100" cy="175103"/>
          </a:xfrm>
          <a:prstGeom prst="rect">
            <a:avLst/>
          </a:prstGeom>
          <a:noFill/>
        </p:spPr>
      </p:pic>
      <p:pic>
        <p:nvPicPr>
          <p:cNvPr id="9" name="Picture 2" descr="http://d3n8a8pro7vhmx.cloudfront.net/350maine/pages/3/attachments/original/1372033548/Red_Arrow_Right.png?13720335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34982" y="5409220"/>
            <a:ext cx="1087100" cy="175103"/>
          </a:xfrm>
          <a:prstGeom prst="rect">
            <a:avLst/>
          </a:prstGeom>
          <a:noFill/>
        </p:spPr>
      </p:pic>
      <p:sp>
        <p:nvSpPr>
          <p:cNvPr id="10" name="9 - TextBox"/>
          <p:cNvSpPr txBox="1"/>
          <p:nvPr/>
        </p:nvSpPr>
        <p:spPr>
          <a:xfrm>
            <a:off x="0" y="0"/>
            <a:ext cx="2284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Possible scenarios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5298" name="Picture 2" descr="http://www.siemens.de/buildingtechnologies/de/de/marktspezifische-loesungen/hospitality/infrastrukturbereiche/it-raum/PublishingImages/it-room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843935"/>
            <a:ext cx="2247215" cy="1756557"/>
          </a:xfrm>
          <a:prstGeom prst="rect">
            <a:avLst/>
          </a:prstGeom>
          <a:noFill/>
        </p:spPr>
      </p:pic>
      <p:sp>
        <p:nvSpPr>
          <p:cNvPr id="12" name="11 - Δεξιό άγκιστρο"/>
          <p:cNvSpPr/>
          <p:nvPr/>
        </p:nvSpPr>
        <p:spPr>
          <a:xfrm>
            <a:off x="6012160" y="1133745"/>
            <a:ext cx="675075" cy="486054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Ορθογώνιο"/>
          <p:cNvSpPr/>
          <p:nvPr/>
        </p:nvSpPr>
        <p:spPr>
          <a:xfrm>
            <a:off x="7696157" y="2168860"/>
            <a:ext cx="10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</a:t>
            </a:r>
            <a:r>
              <a:rPr lang="en-US" sz="5400" b="1" cap="none" spc="50" baseline="-2500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2</a:t>
            </a:r>
            <a:endParaRPr lang="el-GR" sz="5400" b="1" cap="none" spc="50" baseline="-2500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9" name="18 - Ομάδα"/>
          <p:cNvGrpSpPr/>
          <p:nvPr/>
        </p:nvGrpSpPr>
        <p:grpSpPr>
          <a:xfrm>
            <a:off x="6957265" y="998730"/>
            <a:ext cx="1953773" cy="1021502"/>
            <a:chOff x="6957265" y="998730"/>
            <a:chExt cx="1953773" cy="1021502"/>
          </a:xfrm>
        </p:grpSpPr>
        <p:pic>
          <p:nvPicPr>
            <p:cNvPr id="15" name="Picture 4" descr="http://www.globalgujaratnews.in/uploads/news/02_2014/1393400839_wifi.jpg"/>
            <p:cNvPicPr>
              <a:picLocks noChangeAspect="1" noChangeArrowheads="1"/>
            </p:cNvPicPr>
            <p:nvPr/>
          </p:nvPicPr>
          <p:blipFill>
            <a:blip r:embed="rId7" cstate="print"/>
            <a:srcRect l="1985" t="4147" r="53591" b="12904"/>
            <a:stretch>
              <a:fillRect/>
            </a:stretch>
          </p:blipFill>
          <p:spPr bwMode="auto">
            <a:xfrm>
              <a:off x="6957265" y="998730"/>
              <a:ext cx="1007294" cy="900100"/>
            </a:xfrm>
            <a:prstGeom prst="rect">
              <a:avLst/>
            </a:prstGeom>
            <a:noFill/>
            <a:effectLst/>
          </p:spPr>
        </p:pic>
        <p:sp>
          <p:nvSpPr>
            <p:cNvPr id="16" name="15 - Ορθογώνιο"/>
            <p:cNvSpPr/>
            <p:nvPr/>
          </p:nvSpPr>
          <p:spPr>
            <a:xfrm rot="20839853">
              <a:off x="7167950" y="1625418"/>
              <a:ext cx="807913" cy="36933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en-US" b="1" i="1" cap="none" spc="0" dirty="0" smtClean="0">
                  <a:ln w="11430"/>
                  <a:solidFill>
                    <a:srgbClr val="FF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Arial Black" pitchFamily="34" charset="0"/>
                </a:rPr>
                <a:t>virus</a:t>
              </a:r>
              <a:endParaRPr lang="el-GR" b="1" i="1" cap="none" spc="0" dirty="0">
                <a:ln w="11430"/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endParaRPr>
            </a:p>
          </p:txBody>
        </p:sp>
        <p:pic>
          <p:nvPicPr>
            <p:cNvPr id="17" name="Picture 6" descr="http://logopond.com/logos/f4ff5d476909124cf58927532bc930b8.png"/>
            <p:cNvPicPr>
              <a:picLocks noChangeAspect="1" noChangeArrowheads="1"/>
            </p:cNvPicPr>
            <p:nvPr/>
          </p:nvPicPr>
          <p:blipFill>
            <a:blip r:embed="rId8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rcRect l="20249" t="33548" r="23719" b="20521"/>
            <a:stretch>
              <a:fillRect/>
            </a:stretch>
          </p:blipFill>
          <p:spPr bwMode="auto">
            <a:xfrm>
              <a:off x="7902370" y="1358770"/>
              <a:ext cx="1008668" cy="661462"/>
            </a:xfrm>
            <a:prstGeom prst="rect">
              <a:avLst/>
            </a:prstGeom>
            <a:noFill/>
          </p:spPr>
        </p:pic>
        <p:sp>
          <p:nvSpPr>
            <p:cNvPr id="18" name="17 - TextBox"/>
            <p:cNvSpPr txBox="1"/>
            <p:nvPr/>
          </p:nvSpPr>
          <p:spPr>
            <a:xfrm>
              <a:off x="8217405" y="1673805"/>
              <a:ext cx="5950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Arial Black" pitchFamily="34" charset="0"/>
                </a:rPr>
                <a:t>2014</a:t>
              </a:r>
              <a:endParaRPr lang="el-GR" sz="1200" dirty="0">
                <a:solidFill>
                  <a:srgbClr val="FF0000"/>
                </a:solidFill>
                <a:latin typeface="Arial Black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www.terrauniversal.com/gallery/cleanrooms/Images/CLR_Epeius_sketchUp_v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719" y="4374105"/>
            <a:ext cx="4464281" cy="2205246"/>
          </a:xfrm>
          <a:prstGeom prst="rect">
            <a:avLst/>
          </a:prstGeom>
          <a:noFill/>
        </p:spPr>
      </p:pic>
      <p:pic>
        <p:nvPicPr>
          <p:cNvPr id="123906" name="Picture 2" descr="http://www.unionindustries.co.uk/cbrn/medical/img/biosafewithanotation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43735"/>
            <a:ext cx="4694548" cy="5220580"/>
          </a:xfrm>
          <a:prstGeom prst="rect">
            <a:avLst/>
          </a:prstGeom>
          <a:noFill/>
        </p:spPr>
      </p:pic>
      <p:sp>
        <p:nvSpPr>
          <p:cNvPr id="4" name="3 - TextBox"/>
          <p:cNvSpPr txBox="1"/>
          <p:nvPr/>
        </p:nvSpPr>
        <p:spPr>
          <a:xfrm>
            <a:off x="3011380" y="1718810"/>
            <a:ext cx="1560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Isolation shelter</a:t>
            </a:r>
            <a:endParaRPr lang="el-GR" sz="1200" dirty="0">
              <a:solidFill>
                <a:schemeClr val="accent3">
                  <a:lumMod val="7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5 - Έλλειψη"/>
          <p:cNvSpPr/>
          <p:nvPr/>
        </p:nvSpPr>
        <p:spPr>
          <a:xfrm>
            <a:off x="1511660" y="1898830"/>
            <a:ext cx="540060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Έλλειψη"/>
          <p:cNvSpPr/>
          <p:nvPr/>
        </p:nvSpPr>
        <p:spPr>
          <a:xfrm>
            <a:off x="2411760" y="1088740"/>
            <a:ext cx="990110" cy="2700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0" y="0"/>
            <a:ext cx="12330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B-scenario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upload.wikimedia.org/wikipedia/commons/6/66/Hospita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7345" y="143635"/>
            <a:ext cx="1229424" cy="1368695"/>
          </a:xfrm>
          <a:prstGeom prst="rect">
            <a:avLst/>
          </a:prstGeom>
          <a:noFill/>
        </p:spPr>
      </p:pic>
      <p:pic>
        <p:nvPicPr>
          <p:cNvPr id="10" name="Picture 4" descr="http://www.gettyicons.com/download/?id=820&amp;t=png&amp;s=25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2230" y="638690"/>
            <a:ext cx="1080120" cy="1080120"/>
          </a:xfrm>
          <a:prstGeom prst="rect">
            <a:avLst/>
          </a:prstGeom>
          <a:noFill/>
        </p:spPr>
      </p:pic>
      <p:sp>
        <p:nvSpPr>
          <p:cNvPr id="12" name="11 - Έλλειψη"/>
          <p:cNvSpPr/>
          <p:nvPr/>
        </p:nvSpPr>
        <p:spPr>
          <a:xfrm>
            <a:off x="3851920" y="818710"/>
            <a:ext cx="1800200" cy="810090"/>
          </a:xfrm>
          <a:prstGeom prst="ellipse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latin typeface="Arial Black" pitchFamily="34" charset="0"/>
              </a:rPr>
              <a:t>NEGATIVE</a:t>
            </a:r>
          </a:p>
          <a:p>
            <a:pPr algn="ctr"/>
            <a:r>
              <a:rPr lang="en-US" sz="1400" dirty="0" smtClean="0">
                <a:latin typeface="Arial Black" pitchFamily="34" charset="0"/>
              </a:rPr>
              <a:t>pressure</a:t>
            </a:r>
            <a:endParaRPr lang="el-GR" sz="1400" dirty="0">
              <a:latin typeface="Arial Black" pitchFamily="34" charset="0"/>
            </a:endParaRPr>
          </a:p>
        </p:txBody>
      </p:sp>
      <p:pic>
        <p:nvPicPr>
          <p:cNvPr id="13" name="12 - Εικόνα" descr="pressure.jpg"/>
          <p:cNvPicPr>
            <a:picLocks noChangeAspect="1"/>
          </p:cNvPicPr>
          <p:nvPr/>
        </p:nvPicPr>
        <p:blipFill>
          <a:blip r:embed="rId6" cstate="print"/>
          <a:srcRect l="3751" t="11651" r="9376" b="10941"/>
          <a:stretch>
            <a:fillRect/>
          </a:stretch>
        </p:blipFill>
        <p:spPr>
          <a:xfrm>
            <a:off x="5877145" y="1808820"/>
            <a:ext cx="3150350" cy="2541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bobrenwick.com/wp-content/uploads/2013/04/Man-With-Question-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0400" y="4689140"/>
            <a:ext cx="1733600" cy="1733600"/>
          </a:xfrm>
          <a:prstGeom prst="rect">
            <a:avLst/>
          </a:prstGeom>
          <a:noFill/>
        </p:spPr>
      </p:pic>
      <p:sp>
        <p:nvSpPr>
          <p:cNvPr id="14" name="13 - Ορθογώνιο"/>
          <p:cNvSpPr/>
          <p:nvPr/>
        </p:nvSpPr>
        <p:spPr>
          <a:xfrm>
            <a:off x="206515" y="5904275"/>
            <a:ext cx="1215135" cy="1350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28674" name="Picture 2" descr="http://www.nebraskamed.com/image/81704/main_image_isolated.jpg"/>
          <p:cNvPicPr>
            <a:picLocks noChangeAspect="1" noChangeArrowheads="1"/>
          </p:cNvPicPr>
          <p:nvPr/>
        </p:nvPicPr>
        <p:blipFill>
          <a:blip r:embed="rId8" cstate="print"/>
          <a:srcRect r="36506"/>
          <a:stretch>
            <a:fillRect/>
          </a:stretch>
        </p:blipFill>
        <p:spPr bwMode="auto">
          <a:xfrm>
            <a:off x="4572001" y="3790078"/>
            <a:ext cx="1774094" cy="11690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14 - TextBox"/>
          <p:cNvSpPr txBox="1"/>
          <p:nvPr/>
        </p:nvSpPr>
        <p:spPr>
          <a:xfrm>
            <a:off x="4617005" y="2168860"/>
            <a:ext cx="135966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SARS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IV A,B,C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H1N1</a:t>
            </a:r>
          </a:p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</a:rPr>
              <a:t>H5N1</a:t>
            </a:r>
          </a:p>
          <a:p>
            <a:r>
              <a:rPr lang="en-US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MERS </a:t>
            </a:r>
            <a:r>
              <a:rPr lang="en-US" sz="1600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CoV</a:t>
            </a:r>
            <a:endParaRPr lang="el-GR" sz="1600" dirty="0">
              <a:solidFill>
                <a:schemeClr val="accent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6146" name="Picture 2" descr="http://i1087.photobucket.com/albums/j468/dikaz/positiv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7405" y="2798930"/>
            <a:ext cx="409110" cy="409110"/>
          </a:xfrm>
          <a:prstGeom prst="rect">
            <a:avLst/>
          </a:prstGeom>
          <a:noFill/>
        </p:spPr>
      </p:pic>
      <p:pic>
        <p:nvPicPr>
          <p:cNvPr id="6148" name="Picture 4" descr="http://png-3.findicons.com/files/icons/1963/colorcons_blue/128/minus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02170" y="2708920"/>
            <a:ext cx="405045" cy="405045"/>
          </a:xfrm>
          <a:prstGeom prst="rect">
            <a:avLst/>
          </a:prstGeom>
          <a:noFill/>
        </p:spPr>
      </p:pic>
      <p:pic>
        <p:nvPicPr>
          <p:cNvPr id="18" name="Picture 2" descr="http://i1087.photobucket.com/albums/j468/dikaz/positiv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2170" y="2303875"/>
            <a:ext cx="409110" cy="409110"/>
          </a:xfrm>
          <a:prstGeom prst="rect">
            <a:avLst/>
          </a:prstGeom>
          <a:noFill/>
        </p:spPr>
      </p:pic>
      <p:pic>
        <p:nvPicPr>
          <p:cNvPr id="19" name="Picture 2" descr="http://i1087.photobucket.com/albums/j468/dikaz/positive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7405" y="2393885"/>
            <a:ext cx="409110" cy="409110"/>
          </a:xfrm>
          <a:prstGeom prst="rect">
            <a:avLst/>
          </a:prstGeom>
          <a:noFill/>
        </p:spPr>
      </p:pic>
      <p:sp>
        <p:nvSpPr>
          <p:cNvPr id="20" name="19 - Στρογγυλεμένο ορθογώνιο"/>
          <p:cNvSpPr/>
          <p:nvPr/>
        </p:nvSpPr>
        <p:spPr>
          <a:xfrm rot="264271">
            <a:off x="6605848" y="2781071"/>
            <a:ext cx="714547" cy="198037"/>
          </a:xfrm>
          <a:prstGeom prst="roundRect">
            <a:avLst>
              <a:gd name="adj" fmla="val 286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standard.co.uk/incoming/article8568145.ece/BINARY/original/London_skyline_eLib_524748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- Ορθογώνιο"/>
          <p:cNvSpPr/>
          <p:nvPr/>
        </p:nvSpPr>
        <p:spPr>
          <a:xfrm>
            <a:off x="3941930" y="2798930"/>
            <a:ext cx="3195355" cy="945105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 smtClean="0">
                <a:ln w="1143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CBRN</a:t>
            </a:r>
            <a:endParaRPr lang="el-GR" sz="6600" b="1" cap="none" spc="50" dirty="0">
              <a:ln w="11430">
                <a:solidFill>
                  <a:schemeClr val="accent6">
                    <a:lumMod val="50000"/>
                  </a:schemeClr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" name="Picture 2" descr="http://fc04.deviantart.net/fs18/f/2007/153/d/8/Sleep_Chair_by_realjb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476545" y="1538790"/>
            <a:ext cx="3072467" cy="2716061"/>
          </a:xfrm>
          <a:prstGeom prst="rect">
            <a:avLst/>
          </a:prstGeom>
          <a:noFill/>
        </p:spPr>
      </p:pic>
      <p:sp>
        <p:nvSpPr>
          <p:cNvPr id="4" name="3 - Επεξήγηση με σύννεφο"/>
          <p:cNvSpPr/>
          <p:nvPr/>
        </p:nvSpPr>
        <p:spPr>
          <a:xfrm>
            <a:off x="3491880" y="458670"/>
            <a:ext cx="3893270" cy="990109"/>
          </a:xfrm>
          <a:prstGeom prst="cloudCallout">
            <a:avLst>
              <a:gd name="adj1" fmla="val -94687"/>
              <a:gd name="adj2" fmla="val 110840"/>
            </a:avLst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761910" y="683695"/>
            <a:ext cx="34458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C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annot </a:t>
            </a:r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B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other </a:t>
            </a:r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R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ight </a:t>
            </a:r>
            <a:r>
              <a:rPr lang="en-US" sz="2000" dirty="0" smtClean="0">
                <a:solidFill>
                  <a:srgbClr val="FFC000"/>
                </a:solidFill>
                <a:latin typeface="Arial Black" pitchFamily="34" charset="0"/>
              </a:rPr>
              <a:t>N</a:t>
            </a:r>
            <a:r>
              <a:rPr lang="en-US" dirty="0" smtClean="0">
                <a:solidFill>
                  <a:schemeClr val="bg1"/>
                </a:solidFill>
                <a:latin typeface="Arial Black" pitchFamily="34" charset="0"/>
              </a:rPr>
              <a:t>ow</a:t>
            </a:r>
            <a:endParaRPr lang="el-GR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476545" y="4914165"/>
            <a:ext cx="4875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C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an </a:t>
            </a: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B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e </a:t>
            </a: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R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eally </a:t>
            </a:r>
            <a:r>
              <a:rPr lang="en-US" sz="3200" dirty="0" smtClean="0">
                <a:solidFill>
                  <a:srgbClr val="FFC000"/>
                </a:solidFill>
                <a:latin typeface="Arial Black" pitchFamily="34" charset="0"/>
              </a:rPr>
              <a:t>N</a:t>
            </a:r>
            <a:r>
              <a:rPr lang="en-US" sz="3200" dirty="0" smtClean="0">
                <a:solidFill>
                  <a:schemeClr val="bg1"/>
                </a:solidFill>
                <a:latin typeface="Arial Black" pitchFamily="34" charset="0"/>
              </a:rPr>
              <a:t>asty!</a:t>
            </a:r>
            <a:endParaRPr lang="el-GR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  <p:grpSp>
        <p:nvGrpSpPr>
          <p:cNvPr id="7" name="6 - Ομάδα"/>
          <p:cNvGrpSpPr/>
          <p:nvPr/>
        </p:nvGrpSpPr>
        <p:grpSpPr>
          <a:xfrm>
            <a:off x="5147035" y="3902133"/>
            <a:ext cx="3751868" cy="2970229"/>
            <a:chOff x="5147035" y="3902133"/>
            <a:chExt cx="3751868" cy="2970229"/>
          </a:xfrm>
        </p:grpSpPr>
        <p:pic>
          <p:nvPicPr>
            <p:cNvPr id="8" name="Picture 4" descr="http://imgsrv.seattlewolf.com/image/kkwf3/UserFiles/Image/wingnut/www_crazywebsite_com_Website-Clipart-Pictures-Videos_American-Patriotic_How_To_Start_A_Barbecue_Fire-Cartoon-1XLG_png_jpeg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47035" y="3902133"/>
              <a:ext cx="3751868" cy="2970229"/>
            </a:xfrm>
            <a:prstGeom prst="rect">
              <a:avLst/>
            </a:prstGeom>
            <a:noFill/>
          </p:spPr>
        </p:pic>
        <p:pic>
          <p:nvPicPr>
            <p:cNvPr id="9" name="8 - Εικόνα" descr="Flame-04-jun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1444" y="4769823"/>
              <a:ext cx="746859" cy="1238250"/>
            </a:xfrm>
            <a:prstGeom prst="rect">
              <a:avLst/>
            </a:prstGeom>
          </p:spPr>
        </p:pic>
        <p:pic>
          <p:nvPicPr>
            <p:cNvPr id="10" name="9 - Εικόνα" descr="flame_006.gif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028507" y="5329004"/>
              <a:ext cx="285750" cy="495300"/>
            </a:xfrm>
            <a:prstGeom prst="rect">
              <a:avLst/>
            </a:prstGeom>
          </p:spPr>
        </p:pic>
        <p:pic>
          <p:nvPicPr>
            <p:cNvPr id="11" name="10 - Εικόνα" descr="Flame-04-jun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4928" y="4752540"/>
              <a:ext cx="746859" cy="1238250"/>
            </a:xfrm>
            <a:prstGeom prst="rect">
              <a:avLst/>
            </a:prstGeom>
          </p:spPr>
        </p:pic>
        <p:pic>
          <p:nvPicPr>
            <p:cNvPr id="12" name="11 - Εικόνα" descr="Flame-04-jun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3235442">
              <a:off x="7079531" y="4017249"/>
              <a:ext cx="333651" cy="662579"/>
            </a:xfrm>
            <a:prstGeom prst="rect">
              <a:avLst/>
            </a:prstGeom>
          </p:spPr>
        </p:pic>
        <p:pic>
          <p:nvPicPr>
            <p:cNvPr id="13" name="12 - Εικόνα" descr="Flame-04-june.gif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4548576">
              <a:off x="7269639" y="4386465"/>
              <a:ext cx="333651" cy="662579"/>
            </a:xfrm>
            <a:prstGeom prst="rect">
              <a:avLst/>
            </a:prstGeom>
          </p:spPr>
        </p:pic>
      </p:grpSp>
      <p:sp>
        <p:nvSpPr>
          <p:cNvPr id="15" name="14 - TextBox"/>
          <p:cNvSpPr txBox="1"/>
          <p:nvPr/>
        </p:nvSpPr>
        <p:spPr>
          <a:xfrm>
            <a:off x="0" y="0"/>
            <a:ext cx="2387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Concluding thoughts…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significancemagazine.org/SpringboardWebApp/userfiles/sig/image/AbdelUpload/gas3.jpg"/>
          <p:cNvPicPr>
            <a:picLocks noChangeAspect="1" noChangeArrowheads="1"/>
          </p:cNvPicPr>
          <p:nvPr/>
        </p:nvPicPr>
        <p:blipFill>
          <a:blip r:embed="rId2" cstate="print"/>
          <a:srcRect r="3093"/>
          <a:stretch>
            <a:fillRect/>
          </a:stretch>
        </p:blipFill>
        <p:spPr bwMode="auto">
          <a:xfrm>
            <a:off x="0" y="0"/>
            <a:ext cx="9144000" cy="5957740"/>
          </a:xfrm>
          <a:prstGeom prst="rect">
            <a:avLst/>
          </a:prstGeom>
          <a:noFill/>
        </p:spPr>
      </p:pic>
      <p:sp>
        <p:nvSpPr>
          <p:cNvPr id="3" name="2 - Ορθογώνιο"/>
          <p:cNvSpPr/>
          <p:nvPr/>
        </p:nvSpPr>
        <p:spPr>
          <a:xfrm>
            <a:off x="0" y="5458119"/>
            <a:ext cx="9144000" cy="13904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2906832" y="3224460"/>
            <a:ext cx="3031957" cy="1511168"/>
          </a:xfrm>
          <a:prstGeom prst="rect">
            <a:avLst/>
          </a:prstGeom>
          <a:noFill/>
        </p:spPr>
        <p:txBody>
          <a:bodyPr wrap="none" rtlCol="0">
            <a:prstTxWarp prst="textFadeUp">
              <a:avLst>
                <a:gd name="adj" fmla="val 22859"/>
              </a:avLst>
            </a:prstTxWarp>
            <a:spAutoFit/>
          </a:bodyPr>
          <a:lstStyle/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Better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prepared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than</a:t>
            </a:r>
          </a:p>
          <a:p>
            <a:pPr algn="ctr"/>
            <a:r>
              <a:rPr lang="en-US" sz="2400" dirty="0" smtClean="0">
                <a:solidFill>
                  <a:schemeClr val="accent3">
                    <a:lumMod val="75000"/>
                  </a:schemeClr>
                </a:solidFill>
                <a:latin typeface="Arial Black" pitchFamily="34" charset="0"/>
              </a:rPr>
              <a:t>sorry!</a:t>
            </a:r>
          </a:p>
        </p:txBody>
      </p:sp>
      <p:sp>
        <p:nvSpPr>
          <p:cNvPr id="13" name="12 - Ορθογώνιο"/>
          <p:cNvSpPr/>
          <p:nvPr/>
        </p:nvSpPr>
        <p:spPr>
          <a:xfrm>
            <a:off x="77000" y="94493"/>
            <a:ext cx="5059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itchFamily="34" charset="0"/>
              </a:rPr>
              <a:t>Thank you for your attention!</a:t>
            </a:r>
            <a:endParaRPr lang="el-GR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9" name="8 - TextBox"/>
          <p:cNvSpPr txBox="1"/>
          <p:nvPr/>
        </p:nvSpPr>
        <p:spPr>
          <a:xfrm>
            <a:off x="4572000" y="6129300"/>
            <a:ext cx="45069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“You have to be lucky all the time.</a:t>
            </a:r>
          </a:p>
          <a:p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           We have to be lucky only </a:t>
            </a:r>
            <a:r>
              <a:rPr lang="en-US" sz="16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Arial Black" pitchFamily="34" charset="0"/>
              </a:rPr>
              <a:t>once!</a:t>
            </a:r>
            <a:r>
              <a:rPr lang="en-US" sz="1600" dirty="0" smtClean="0"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”</a:t>
            </a:r>
            <a:endParaRPr lang="el-GR" sz="1600" dirty="0">
              <a:solidFill>
                <a:schemeClr val="bg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2050" name="Picture 2" descr="http://i.telegraph.co.uk/multimedia/archive/00995/pgalinside_995697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2090" y="413665"/>
            <a:ext cx="4905545" cy="44554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://www.panorientnews.com/upimg/news/cate1_120420233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7195" y="3203975"/>
            <a:ext cx="2681545" cy="15600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/>
          <p:nvPr/>
        </p:nvSpPr>
        <p:spPr>
          <a:xfrm>
            <a:off x="0" y="1300899"/>
            <a:ext cx="9144000" cy="619341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4 - TextBox"/>
          <p:cNvSpPr txBox="1"/>
          <p:nvPr/>
        </p:nvSpPr>
        <p:spPr>
          <a:xfrm>
            <a:off x="0" y="0"/>
            <a:ext cx="3047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CBRNE-Terrorism Newsletter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16905" y="1361086"/>
            <a:ext cx="53721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600" b="1" dirty="0" smtClean="0">
                <a:solidFill>
                  <a:schemeClr val="bg1"/>
                </a:solidFill>
                <a:latin typeface="Arial Narrow" pitchFamily="34" charset="0"/>
              </a:rPr>
              <a:t>www.cbrne-terrorism-newsletter.com</a:t>
            </a:r>
          </a:p>
          <a:p>
            <a:pPr algn="r"/>
            <a:endParaRPr lang="en-US" sz="2800" dirty="0" smtClean="0">
              <a:latin typeface="Arial Narrow" pitchFamily="34" charset="0"/>
            </a:endParaRPr>
          </a:p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Monthly </a:t>
            </a:r>
            <a:r>
              <a:rPr lang="en-US" b="1" dirty="0" smtClean="0">
                <a:latin typeface="Arial Narrow" pitchFamily="34" charset="0"/>
              </a:rPr>
              <a:t>publication</a:t>
            </a:r>
          </a:p>
          <a:p>
            <a:pPr algn="r"/>
            <a:endParaRPr lang="en-US" b="1" dirty="0" smtClean="0">
              <a:latin typeface="Arial Narrow" pitchFamily="34" charset="0"/>
            </a:endParaRPr>
          </a:p>
          <a:p>
            <a:pPr algn="r"/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Free</a:t>
            </a:r>
            <a:r>
              <a:rPr lang="en-US" b="1" dirty="0" smtClean="0">
                <a:latin typeface="Arial Narrow" pitchFamily="34" charset="0"/>
              </a:rPr>
              <a:t> download</a:t>
            </a:r>
          </a:p>
          <a:p>
            <a:pPr algn="r"/>
            <a:endParaRPr lang="en-US" sz="2000" dirty="0" smtClean="0">
              <a:latin typeface="Arial Narrow" pitchFamily="34" charset="0"/>
            </a:endParaRPr>
          </a:p>
          <a:p>
            <a:pPr algn="r"/>
            <a:r>
              <a:rPr lang="en-US" b="1" dirty="0" smtClean="0">
                <a:latin typeface="Arial Narrow" pitchFamily="34" charset="0"/>
              </a:rPr>
              <a:t>Read by </a:t>
            </a:r>
          </a:p>
          <a:p>
            <a:pPr algn="r"/>
            <a:r>
              <a:rPr lang="en-US" b="1" dirty="0" smtClean="0">
                <a:latin typeface="Arial Narrow" pitchFamily="34" charset="0"/>
              </a:rPr>
              <a:t>First Responders in more than</a:t>
            </a:r>
          </a:p>
          <a:p>
            <a:pPr algn="r"/>
            <a:r>
              <a:rPr lang="en-US" dirty="0" smtClean="0">
                <a:latin typeface="Arial Narrow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 Black" pitchFamily="34" charset="0"/>
              </a:rPr>
              <a:t>80</a:t>
            </a:r>
            <a:r>
              <a:rPr lang="en-US" b="1" dirty="0" smtClean="0">
                <a:solidFill>
                  <a:srgbClr val="FF0000"/>
                </a:solidFill>
                <a:latin typeface="Arial Narrow" pitchFamily="34" charset="0"/>
              </a:rPr>
              <a:t> countries</a:t>
            </a:r>
          </a:p>
          <a:p>
            <a:pPr algn="r"/>
            <a:endParaRPr lang="en-US" sz="2000" dirty="0" smtClean="0">
              <a:latin typeface="Arial Narrow" pitchFamily="34" charset="0"/>
            </a:endParaRPr>
          </a:p>
          <a:p>
            <a:pPr algn="r"/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Distributed to more than 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  <a:cs typeface="Arial" pitchFamily="34" charset="0"/>
              </a:rPr>
              <a:t>700</a:t>
            </a:r>
          </a:p>
          <a:p>
            <a:pPr algn="r"/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institutions, defense</a:t>
            </a:r>
          </a:p>
          <a:p>
            <a:pPr algn="r"/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companies, universities,</a:t>
            </a:r>
          </a:p>
          <a:p>
            <a:pPr algn="r"/>
            <a:r>
              <a:rPr lang="en-US" sz="1600" b="1" dirty="0" smtClean="0">
                <a:latin typeface="Arial Narrow" pitchFamily="34" charset="0"/>
                <a:cs typeface="Arial" pitchFamily="34" charset="0"/>
              </a:rPr>
              <a:t>think-tanks, government agen</a:t>
            </a:r>
            <a:r>
              <a:rPr lang="en-US" b="1" dirty="0" smtClean="0">
                <a:latin typeface="Arial Narrow" pitchFamily="34" charset="0"/>
                <a:cs typeface="Arial" pitchFamily="34" charset="0"/>
              </a:rPr>
              <a:t>cies</a:t>
            </a:r>
            <a:endParaRPr lang="en-US" b="1" dirty="0"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3745435" y="773705"/>
            <a:ext cx="21659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schemeClr val="accent1">
                    <a:lumMod val="75000"/>
                  </a:schemeClr>
                </a:solidFill>
                <a:latin typeface="Arial Narrow" pitchFamily="34" charset="0"/>
              </a:rPr>
              <a:t>Editor-in-Chief</a:t>
            </a:r>
          </a:p>
          <a:p>
            <a:r>
              <a:rPr lang="en-US" sz="1100" b="1" dirty="0" smtClean="0">
                <a:latin typeface="Arial Narrow" pitchFamily="34" charset="0"/>
              </a:rPr>
              <a:t>  BG (</a:t>
            </a:r>
            <a:r>
              <a:rPr lang="en-US" sz="1100" b="1" dirty="0" err="1" smtClean="0">
                <a:latin typeface="Arial Narrow" pitchFamily="34" charset="0"/>
              </a:rPr>
              <a:t>ret’d</a:t>
            </a:r>
            <a:r>
              <a:rPr lang="en-US" sz="1100" b="1" dirty="0" smtClean="0">
                <a:latin typeface="Arial Narrow" pitchFamily="34" charset="0"/>
              </a:rPr>
              <a:t>) </a:t>
            </a:r>
            <a:r>
              <a:rPr lang="en-US" sz="1100" b="1" dirty="0" err="1" smtClean="0">
                <a:latin typeface="Arial Narrow" pitchFamily="34" charset="0"/>
              </a:rPr>
              <a:t>Ioannis</a:t>
            </a:r>
            <a:r>
              <a:rPr lang="en-US" sz="1100" b="1" dirty="0" smtClean="0">
                <a:latin typeface="Arial Narrow" pitchFamily="34" charset="0"/>
              </a:rPr>
              <a:t> </a:t>
            </a:r>
            <a:r>
              <a:rPr lang="en-US" sz="1100" b="1" dirty="0" err="1" smtClean="0">
                <a:latin typeface="Arial Narrow" pitchFamily="34" charset="0"/>
              </a:rPr>
              <a:t>Galatas</a:t>
            </a:r>
            <a:r>
              <a:rPr lang="en-US" sz="1100" b="1" dirty="0" smtClean="0">
                <a:latin typeface="Arial Narrow" pitchFamily="34" charset="0"/>
              </a:rPr>
              <a:t>, MD        </a:t>
            </a:r>
            <a:endParaRPr lang="el-GR" sz="1100" b="1" dirty="0">
              <a:latin typeface="Arial Narrow" pitchFamily="34" charset="0"/>
            </a:endParaRPr>
          </a:p>
        </p:txBody>
      </p:sp>
      <p:sp>
        <p:nvSpPr>
          <p:cNvPr id="10" name="9 - TextBox"/>
          <p:cNvSpPr txBox="1"/>
          <p:nvPr/>
        </p:nvSpPr>
        <p:spPr>
          <a:xfrm rot="-900000">
            <a:off x="2573517" y="1366887"/>
            <a:ext cx="2696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Black" pitchFamily="34" charset="0"/>
              </a:rPr>
              <a:t>2</a:t>
            </a:r>
            <a:endParaRPr lang="el-GR" sz="1000" dirty="0">
              <a:latin typeface="Arial Black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2229584" y="6482371"/>
            <a:ext cx="22524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 Narrow"/>
              </a:rPr>
              <a:t>►</a:t>
            </a:r>
            <a:r>
              <a:rPr lang="en-US" sz="1200" b="1" dirty="0" smtClean="0">
                <a:solidFill>
                  <a:srgbClr val="FF0000"/>
                </a:solidFill>
                <a:latin typeface="Arial Narrow" pitchFamily="34" charset="0"/>
              </a:rPr>
              <a:t>Latest issue: </a:t>
            </a:r>
            <a:r>
              <a:rPr lang="en-US" sz="1200" b="1" dirty="0" smtClean="0">
                <a:latin typeface="Arial Narrow" pitchFamily="34" charset="0"/>
              </a:rPr>
              <a:t>March 2014</a:t>
            </a:r>
            <a:endParaRPr lang="el-GR" sz="1200" b="1" dirty="0">
              <a:latin typeface="Arial Narrow" pitchFamily="34" charset="0"/>
            </a:endParaRPr>
          </a:p>
        </p:txBody>
      </p:sp>
      <p:pic>
        <p:nvPicPr>
          <p:cNvPr id="11" name="64 - Εικόνα" descr="sp_coll_Aug201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89870" y="1853825"/>
            <a:ext cx="3537625" cy="490554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14" name="13 - Ομάδα"/>
          <p:cNvGrpSpPr/>
          <p:nvPr/>
        </p:nvGrpSpPr>
        <p:grpSpPr>
          <a:xfrm>
            <a:off x="5022050" y="5499230"/>
            <a:ext cx="1170130" cy="900100"/>
            <a:chOff x="5022050" y="5499230"/>
            <a:chExt cx="1170130" cy="900100"/>
          </a:xfrm>
        </p:grpSpPr>
        <p:sp>
          <p:nvSpPr>
            <p:cNvPr id="13" name="12 - Έλλειψη"/>
            <p:cNvSpPr/>
            <p:nvPr/>
          </p:nvSpPr>
          <p:spPr>
            <a:xfrm>
              <a:off x="5022050" y="5499230"/>
              <a:ext cx="1170130" cy="9001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 dirty="0">
                <a:solidFill>
                  <a:srgbClr val="FF0000"/>
                </a:solidFill>
              </a:endParaRPr>
            </a:p>
          </p:txBody>
        </p:sp>
        <p:sp>
          <p:nvSpPr>
            <p:cNvPr id="12" name="11 - TextBox"/>
            <p:cNvSpPr txBox="1"/>
            <p:nvPr/>
          </p:nvSpPr>
          <p:spPr>
            <a:xfrm>
              <a:off x="5079895" y="5634245"/>
              <a:ext cx="10672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itchFamily="34" charset="0"/>
                </a:rPr>
                <a:t>August</a:t>
              </a:r>
            </a:p>
            <a:p>
              <a:pPr algn="ctr"/>
              <a:r>
                <a:rPr lang="en-US" dirty="0" smtClean="0">
                  <a:solidFill>
                    <a:schemeClr val="bg1"/>
                  </a:solidFill>
                  <a:latin typeface="Arial Black" pitchFamily="34" charset="0"/>
                </a:rPr>
                <a:t>2013</a:t>
              </a:r>
              <a:endParaRPr lang="el-GR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sp>
        <p:nvSpPr>
          <p:cNvPr id="15" name="14 - TextBox"/>
          <p:cNvSpPr txBox="1"/>
          <p:nvPr/>
        </p:nvSpPr>
        <p:spPr>
          <a:xfrm>
            <a:off x="6977638" y="908720"/>
            <a:ext cx="2166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>igalatas@yahoo.com</a:t>
            </a:r>
            <a:endParaRPr lang="el-GR" sz="1400" dirty="0">
              <a:solidFill>
                <a:schemeClr val="accent2">
                  <a:lumMod val="60000"/>
                  <a:lumOff val="4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15 - Εικόνα" descr="2014 March cov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330880">
            <a:off x="847485" y="1085934"/>
            <a:ext cx="3831890" cy="5109187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www.archiscene.net/wp-content/uploads/2013/10/Warsaw-Chopin-Airport-Arup-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953725"/>
            <a:ext cx="5384727" cy="3555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2708" name="Picture 4" descr="http://static.panoramio.com/photos/large/5168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3309" y="3023956"/>
            <a:ext cx="4589304" cy="3440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3 - TextBox"/>
          <p:cNvSpPr txBox="1"/>
          <p:nvPr/>
        </p:nvSpPr>
        <p:spPr>
          <a:xfrm>
            <a:off x="0" y="0"/>
            <a:ext cx="2559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Design </a:t>
            </a:r>
            <a:r>
              <a:rPr lang="en-US" sz="1600" i="1" dirty="0" smtClean="0">
                <a:solidFill>
                  <a:schemeClr val="bg1"/>
                </a:solidFill>
                <a:latin typeface="Arial Black" pitchFamily="34" charset="0"/>
              </a:rPr>
              <a:t>vs. 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Hardening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5112060" y="1628800"/>
            <a:ext cx="2689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Pre-emptive</a:t>
            </a:r>
            <a:r>
              <a:rPr lang="en-US" sz="1600" dirty="0" smtClean="0">
                <a:latin typeface="Arial Black" pitchFamily="34" charset="0"/>
              </a:rPr>
              <a:t> measures</a:t>
            </a:r>
            <a:endParaRPr lang="el-GR" sz="1600" dirty="0">
              <a:latin typeface="Arial Black" pitchFamily="34" charset="0"/>
            </a:endParaRPr>
          </a:p>
        </p:txBody>
      </p:sp>
      <p:sp>
        <p:nvSpPr>
          <p:cNvPr id="6" name="5 - TextBox"/>
          <p:cNvSpPr txBox="1"/>
          <p:nvPr/>
        </p:nvSpPr>
        <p:spPr>
          <a:xfrm>
            <a:off x="1243467" y="5925761"/>
            <a:ext cx="33409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 Black" pitchFamily="34" charset="0"/>
              </a:rPr>
              <a:t>Post-construction</a:t>
            </a:r>
            <a:r>
              <a:rPr lang="en-US" sz="1600" dirty="0" smtClean="0">
                <a:latin typeface="Arial Black" pitchFamily="34" charset="0"/>
              </a:rPr>
              <a:t> measures</a:t>
            </a:r>
            <a:endParaRPr lang="el-GR" sz="1600" dirty="0">
              <a:latin typeface="Arial Black" pitchFamily="34" charset="0"/>
            </a:endParaRPr>
          </a:p>
        </p:txBody>
      </p:sp>
      <p:grpSp>
        <p:nvGrpSpPr>
          <p:cNvPr id="11" name="10 - Ομάδα"/>
          <p:cNvGrpSpPr/>
          <p:nvPr/>
        </p:nvGrpSpPr>
        <p:grpSpPr>
          <a:xfrm>
            <a:off x="5742130" y="2798930"/>
            <a:ext cx="1886216" cy="842510"/>
            <a:chOff x="5742130" y="2798930"/>
            <a:chExt cx="1886216" cy="842510"/>
          </a:xfrm>
        </p:grpSpPr>
        <p:pic>
          <p:nvPicPr>
            <p:cNvPr id="72710" name="Picture 6" descr="http://www.clker.com/cliparts/h/I/y/r/2/B/red-oval-button-h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42130" y="2798930"/>
              <a:ext cx="1886216" cy="842510"/>
            </a:xfrm>
            <a:prstGeom prst="rect">
              <a:avLst/>
            </a:prstGeom>
            <a:noFill/>
          </p:spPr>
        </p:pic>
        <p:sp>
          <p:nvSpPr>
            <p:cNvPr id="7" name="6 - TextBox"/>
            <p:cNvSpPr txBox="1"/>
            <p:nvPr/>
          </p:nvSpPr>
          <p:spPr>
            <a:xfrm>
              <a:off x="5967155" y="3068960"/>
              <a:ext cx="1465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  <a:latin typeface="Arial Black" pitchFamily="34" charset="0"/>
                </a:rPr>
                <a:t>Structural</a:t>
              </a:r>
              <a:endParaRPr lang="el-GR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grpSp>
        <p:nvGrpSpPr>
          <p:cNvPr id="12" name="11 - Ομάδα"/>
          <p:cNvGrpSpPr/>
          <p:nvPr/>
        </p:nvGrpSpPr>
        <p:grpSpPr>
          <a:xfrm>
            <a:off x="7002270" y="3744035"/>
            <a:ext cx="1886216" cy="1080120"/>
            <a:chOff x="7002270" y="3744035"/>
            <a:chExt cx="1886216" cy="1080120"/>
          </a:xfrm>
        </p:grpSpPr>
        <p:pic>
          <p:nvPicPr>
            <p:cNvPr id="10" name="Picture 6" descr="http://www.clker.com/cliparts/h/I/y/r/2/B/red-oval-button-hi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02270" y="3744035"/>
              <a:ext cx="1886216" cy="1080120"/>
            </a:xfrm>
            <a:prstGeom prst="rect">
              <a:avLst/>
            </a:prstGeom>
            <a:noFill/>
          </p:spPr>
        </p:pic>
        <p:sp>
          <p:nvSpPr>
            <p:cNvPr id="8" name="7 - TextBox"/>
            <p:cNvSpPr txBox="1"/>
            <p:nvPr/>
          </p:nvSpPr>
          <p:spPr>
            <a:xfrm>
              <a:off x="7227295" y="4059360"/>
              <a:ext cx="146828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 Black" pitchFamily="34" charset="0"/>
                </a:rPr>
                <a:t>Specialized</a:t>
              </a:r>
            </a:p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Arial Black" pitchFamily="34" charset="0"/>
                </a:rPr>
                <a:t>equipment</a:t>
              </a:r>
              <a:endParaRPr lang="el-GR" sz="16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  <p:pic>
        <p:nvPicPr>
          <p:cNvPr id="72714" name="Picture 10" descr="http://www.gozonic.com/blog/wp-content/uploads/2013/11/2.png"/>
          <p:cNvPicPr>
            <a:picLocks noChangeAspect="1" noChangeArrowheads="1"/>
          </p:cNvPicPr>
          <p:nvPr/>
        </p:nvPicPr>
        <p:blipFill>
          <a:blip r:embed="rId5" cstate="print"/>
          <a:srcRect l="66953" t="27172" b="27541"/>
          <a:stretch>
            <a:fillRect/>
          </a:stretch>
        </p:blipFill>
        <p:spPr bwMode="auto">
          <a:xfrm>
            <a:off x="0" y="3429000"/>
            <a:ext cx="1762333" cy="15301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73 - Πλαίσιο"/>
          <p:cNvSpPr/>
          <p:nvPr/>
        </p:nvSpPr>
        <p:spPr>
          <a:xfrm>
            <a:off x="1241630" y="1572180"/>
            <a:ext cx="6165685" cy="2835315"/>
          </a:xfrm>
          <a:prstGeom prst="frame">
            <a:avLst>
              <a:gd name="adj1" fmla="val 2264"/>
            </a:avLst>
          </a:prstGeom>
          <a:solidFill>
            <a:srgbClr val="0000F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sp>
        <p:nvSpPr>
          <p:cNvPr id="2" name="1 - Εξάγωνο"/>
          <p:cNvSpPr/>
          <p:nvPr/>
        </p:nvSpPr>
        <p:spPr>
          <a:xfrm>
            <a:off x="3401870" y="2112240"/>
            <a:ext cx="990110" cy="855095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</a:rPr>
              <a:t>UD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3" name="2 - Εξάγωνο"/>
          <p:cNvSpPr/>
          <p:nvPr/>
        </p:nvSpPr>
        <p:spPr>
          <a:xfrm>
            <a:off x="2681789" y="2517285"/>
            <a:ext cx="945105" cy="85509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4" name="3 - Εξάγωνο"/>
          <p:cNvSpPr/>
          <p:nvPr/>
        </p:nvSpPr>
        <p:spPr>
          <a:xfrm>
            <a:off x="3401870" y="2967335"/>
            <a:ext cx="990110" cy="85509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5" name="4 - Εξάγωνο"/>
          <p:cNvSpPr/>
          <p:nvPr/>
        </p:nvSpPr>
        <p:spPr>
          <a:xfrm>
            <a:off x="4166955" y="2562290"/>
            <a:ext cx="990110" cy="855095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FAS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6" name="5 - Εξάγωνο"/>
          <p:cNvSpPr/>
          <p:nvPr/>
        </p:nvSpPr>
        <p:spPr>
          <a:xfrm>
            <a:off x="3401870" y="3822430"/>
            <a:ext cx="990110" cy="855095"/>
          </a:xfrm>
          <a:prstGeom prst="hexagon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V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" name="6 - Εξάγωνο"/>
          <p:cNvSpPr/>
          <p:nvPr/>
        </p:nvSpPr>
        <p:spPr>
          <a:xfrm>
            <a:off x="4166955" y="3417385"/>
            <a:ext cx="990110" cy="855095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8" name="7 - Εξάγωνο"/>
          <p:cNvSpPr/>
          <p:nvPr/>
        </p:nvSpPr>
        <p:spPr>
          <a:xfrm>
            <a:off x="3401870" y="4677525"/>
            <a:ext cx="990110" cy="855095"/>
          </a:xfrm>
          <a:prstGeom prst="hexagon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RD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" name="8 - Εξάγωνο"/>
          <p:cNvSpPr/>
          <p:nvPr/>
        </p:nvSpPr>
        <p:spPr>
          <a:xfrm>
            <a:off x="4166955" y="1707195"/>
            <a:ext cx="990110" cy="855095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D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0" name="9 - Εξάγωνο"/>
          <p:cNvSpPr/>
          <p:nvPr/>
        </p:nvSpPr>
        <p:spPr>
          <a:xfrm>
            <a:off x="4932906" y="3012340"/>
            <a:ext cx="989243" cy="855095"/>
          </a:xfrm>
          <a:prstGeom prst="hexagon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arrow" pitchFamily="34" charset="0"/>
              </a:rPr>
              <a:t>V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1" name="10 - Εξάγωνο"/>
          <p:cNvSpPr/>
          <p:nvPr/>
        </p:nvSpPr>
        <p:spPr>
          <a:xfrm>
            <a:off x="4932040" y="3867435"/>
            <a:ext cx="990110" cy="855095"/>
          </a:xfrm>
          <a:prstGeom prst="hexagon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2" name="11 - Εξάγωνο"/>
          <p:cNvSpPr/>
          <p:nvPr/>
        </p:nvSpPr>
        <p:spPr>
          <a:xfrm>
            <a:off x="4166955" y="4272480"/>
            <a:ext cx="990110" cy="855095"/>
          </a:xfrm>
          <a:prstGeom prst="hexagon">
            <a:avLst/>
          </a:prstGeom>
          <a:solidFill>
            <a:srgbClr val="92D05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5" name="14 - Εξάγωνο"/>
          <p:cNvSpPr/>
          <p:nvPr/>
        </p:nvSpPr>
        <p:spPr>
          <a:xfrm>
            <a:off x="4932040" y="1302150"/>
            <a:ext cx="990110" cy="855095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T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6" name="15 - Εξάγωνο"/>
          <p:cNvSpPr/>
          <p:nvPr/>
        </p:nvSpPr>
        <p:spPr>
          <a:xfrm>
            <a:off x="4932040" y="2157245"/>
            <a:ext cx="990110" cy="855095"/>
          </a:xfrm>
          <a:prstGeom prst="hexagon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AL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17" name="16 - Εξάγωνο"/>
          <p:cNvSpPr/>
          <p:nvPr/>
        </p:nvSpPr>
        <p:spPr>
          <a:xfrm>
            <a:off x="2681790" y="3372380"/>
            <a:ext cx="945104" cy="900100"/>
          </a:xfrm>
          <a:prstGeom prst="hexagon">
            <a:avLst/>
          </a:prstGeom>
          <a:solidFill>
            <a:srgbClr val="FFFF00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AL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19" name="18 - Ευθύγραμμο βέλος σύνδεσης"/>
          <p:cNvCxnSpPr/>
          <p:nvPr/>
        </p:nvCxnSpPr>
        <p:spPr>
          <a:xfrm flipH="1">
            <a:off x="4887035" y="1887215"/>
            <a:ext cx="315035" cy="180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- Ευθύγραμμο βέλος σύνδεσης"/>
          <p:cNvCxnSpPr/>
          <p:nvPr/>
        </p:nvCxnSpPr>
        <p:spPr>
          <a:xfrm flipH="1">
            <a:off x="4572000" y="2337265"/>
            <a:ext cx="90010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22 - Ευθύγραμμο βέλος σύνδεσης"/>
          <p:cNvCxnSpPr/>
          <p:nvPr/>
        </p:nvCxnSpPr>
        <p:spPr>
          <a:xfrm>
            <a:off x="4887036" y="3102350"/>
            <a:ext cx="270029" cy="18002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24 - Ευθύγραμμο βέλος σύνδεσης"/>
          <p:cNvCxnSpPr/>
          <p:nvPr/>
        </p:nvCxnSpPr>
        <p:spPr>
          <a:xfrm flipH="1">
            <a:off x="5427095" y="3642410"/>
            <a:ext cx="45006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26 - Αριστερό βέλος"/>
          <p:cNvSpPr/>
          <p:nvPr/>
        </p:nvSpPr>
        <p:spPr>
          <a:xfrm rot="19629189">
            <a:off x="5832998" y="1186200"/>
            <a:ext cx="495055" cy="31503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27 - Βέλος προς τα κάτω"/>
          <p:cNvSpPr/>
          <p:nvPr/>
        </p:nvSpPr>
        <p:spPr>
          <a:xfrm>
            <a:off x="3671900" y="852100"/>
            <a:ext cx="360040" cy="360040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9" name="28 - Ευθύγραμμο βέλος σύνδεσης"/>
          <p:cNvCxnSpPr/>
          <p:nvPr/>
        </p:nvCxnSpPr>
        <p:spPr>
          <a:xfrm flipH="1">
            <a:off x="3356866" y="2697305"/>
            <a:ext cx="585064" cy="225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29 - Ευθύγραμμο βέλος σύνδεσης"/>
          <p:cNvCxnSpPr/>
          <p:nvPr/>
        </p:nvCxnSpPr>
        <p:spPr>
          <a:xfrm flipH="1">
            <a:off x="3806916" y="2697305"/>
            <a:ext cx="135014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- Ευθύγραμμο βέλος σύνδεσης"/>
          <p:cNvCxnSpPr/>
          <p:nvPr/>
        </p:nvCxnSpPr>
        <p:spPr>
          <a:xfrm>
            <a:off x="3941930" y="2697305"/>
            <a:ext cx="405045" cy="10801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36 - Ευθύγραμμο βέλος σύνδεσης"/>
          <p:cNvCxnSpPr/>
          <p:nvPr/>
        </p:nvCxnSpPr>
        <p:spPr>
          <a:xfrm flipH="1">
            <a:off x="3851921" y="3642410"/>
            <a:ext cx="45004" cy="405045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39 - Ευθύγραμμο βέλος σύνδεσης"/>
          <p:cNvCxnSpPr/>
          <p:nvPr/>
        </p:nvCxnSpPr>
        <p:spPr>
          <a:xfrm flipH="1">
            <a:off x="4076945" y="4002450"/>
            <a:ext cx="315035" cy="18002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40 - Ευθύγραμμο βέλος σύνδεσης"/>
          <p:cNvCxnSpPr/>
          <p:nvPr/>
        </p:nvCxnSpPr>
        <p:spPr>
          <a:xfrm flipH="1">
            <a:off x="3896925" y="4452500"/>
            <a:ext cx="1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42 - Ευθύγραμμο βέλος σύνδεσης"/>
          <p:cNvCxnSpPr/>
          <p:nvPr/>
        </p:nvCxnSpPr>
        <p:spPr>
          <a:xfrm flipV="1">
            <a:off x="4076945" y="4767535"/>
            <a:ext cx="405045" cy="2700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46 - Εξάγωνο"/>
          <p:cNvSpPr/>
          <p:nvPr/>
        </p:nvSpPr>
        <p:spPr>
          <a:xfrm>
            <a:off x="4932040" y="4722530"/>
            <a:ext cx="990110" cy="855095"/>
          </a:xfrm>
          <a:prstGeom prst="hexagon">
            <a:avLst/>
          </a:prstGeom>
          <a:gradFill flip="none" rotWithShape="1">
            <a:gsLst>
              <a:gs pos="0">
                <a:srgbClr val="FFFF00"/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Arial Black" pitchFamily="34" charset="0"/>
              </a:rPr>
              <a:t>H</a:t>
            </a:r>
            <a:endParaRPr lang="el-GR" dirty="0">
              <a:solidFill>
                <a:srgbClr val="006600"/>
              </a:solidFill>
              <a:latin typeface="Arial Black" pitchFamily="34" charset="0"/>
            </a:endParaRPr>
          </a:p>
        </p:txBody>
      </p:sp>
      <p:cxnSp>
        <p:nvCxnSpPr>
          <p:cNvPr id="48" name="47 - Ευθύγραμμο βέλος σύνδεσης"/>
          <p:cNvCxnSpPr/>
          <p:nvPr/>
        </p:nvCxnSpPr>
        <p:spPr>
          <a:xfrm flipH="1">
            <a:off x="5382090" y="4497505"/>
            <a:ext cx="45006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48 - Ευθύγραμμο βέλος σύνδεσης"/>
          <p:cNvCxnSpPr/>
          <p:nvPr/>
        </p:nvCxnSpPr>
        <p:spPr>
          <a:xfrm>
            <a:off x="4752020" y="4767535"/>
            <a:ext cx="405045" cy="2700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51 - Ευθύγραμμο βέλος σύνδεσης"/>
          <p:cNvCxnSpPr/>
          <p:nvPr/>
        </p:nvCxnSpPr>
        <p:spPr>
          <a:xfrm flipH="1">
            <a:off x="4572000" y="4767535"/>
            <a:ext cx="180021" cy="5852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- TextBox"/>
          <p:cNvSpPr txBox="1"/>
          <p:nvPr/>
        </p:nvSpPr>
        <p:spPr>
          <a:xfrm>
            <a:off x="4346975" y="5352780"/>
            <a:ext cx="4411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Arial Narrow" pitchFamily="34" charset="0"/>
              </a:rPr>
              <a:t>EXIT</a:t>
            </a:r>
            <a:endParaRPr lang="el-GR" sz="1100" dirty="0">
              <a:latin typeface="Arial Narrow" pitchFamily="34" charset="0"/>
            </a:endParaRPr>
          </a:p>
        </p:txBody>
      </p:sp>
      <p:cxnSp>
        <p:nvCxnSpPr>
          <p:cNvPr id="55" name="54 - Ευθύγραμμο βέλος σύνδεσης"/>
          <p:cNvCxnSpPr/>
          <p:nvPr/>
        </p:nvCxnSpPr>
        <p:spPr>
          <a:xfrm flipV="1">
            <a:off x="2546775" y="3957445"/>
            <a:ext cx="450048" cy="13501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60 - TextBox"/>
          <p:cNvSpPr txBox="1"/>
          <p:nvPr/>
        </p:nvSpPr>
        <p:spPr>
          <a:xfrm>
            <a:off x="1961710" y="3867435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 smtClean="0">
                <a:latin typeface="Arial Narrow" pitchFamily="34" charset="0"/>
              </a:rPr>
              <a:t>Personnel</a:t>
            </a:r>
          </a:p>
          <a:p>
            <a:pPr algn="r"/>
            <a:r>
              <a:rPr lang="en-US" sz="1000" dirty="0" smtClean="0">
                <a:latin typeface="Arial Narrow" pitchFamily="34" charset="0"/>
              </a:rPr>
              <a:t>ONLY</a:t>
            </a:r>
            <a:endParaRPr lang="el-GR" sz="1000" dirty="0">
              <a:latin typeface="Arial Narrow" pitchFamily="34" charset="0"/>
            </a:endParaRPr>
          </a:p>
        </p:txBody>
      </p:sp>
      <p:cxnSp>
        <p:nvCxnSpPr>
          <p:cNvPr id="62" name="61 - Ευθύγραμμο βέλος σύνδεσης"/>
          <p:cNvCxnSpPr/>
          <p:nvPr/>
        </p:nvCxnSpPr>
        <p:spPr>
          <a:xfrm flipV="1">
            <a:off x="3311860" y="3552400"/>
            <a:ext cx="360040" cy="225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- Ευθύγραμμο βέλος σύνδεσης"/>
          <p:cNvCxnSpPr/>
          <p:nvPr/>
        </p:nvCxnSpPr>
        <p:spPr>
          <a:xfrm flipH="1">
            <a:off x="4842030" y="2697305"/>
            <a:ext cx="315035" cy="18002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66 - Ευθύγραμμο βέλος σύνδεσης"/>
          <p:cNvCxnSpPr/>
          <p:nvPr/>
        </p:nvCxnSpPr>
        <p:spPr>
          <a:xfrm>
            <a:off x="4662009" y="3192360"/>
            <a:ext cx="1" cy="405045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68 - Εξάγωνο"/>
          <p:cNvSpPr/>
          <p:nvPr/>
        </p:nvSpPr>
        <p:spPr>
          <a:xfrm>
            <a:off x="3446875" y="1302150"/>
            <a:ext cx="945106" cy="81009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 Narrow" pitchFamily="34" charset="0"/>
              </a:rPr>
              <a:t>R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70" name="69 - Εξάγωνο"/>
          <p:cNvSpPr/>
          <p:nvPr/>
        </p:nvSpPr>
        <p:spPr>
          <a:xfrm>
            <a:off x="2681789" y="1707195"/>
            <a:ext cx="945105" cy="810090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Arial Narrow" pitchFamily="34" charset="0"/>
              </a:rPr>
              <a:t>CD/V</a:t>
            </a:r>
            <a:endParaRPr lang="el-GR" sz="1600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71" name="70 - Ευθύγραμμο βέλος σύνδεσης"/>
          <p:cNvCxnSpPr/>
          <p:nvPr/>
        </p:nvCxnSpPr>
        <p:spPr>
          <a:xfrm flipH="1">
            <a:off x="3851921" y="1842210"/>
            <a:ext cx="45004" cy="40504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74 - TextBox"/>
          <p:cNvSpPr txBox="1"/>
          <p:nvPr/>
        </p:nvSpPr>
        <p:spPr>
          <a:xfrm>
            <a:off x="749968" y="3327375"/>
            <a:ext cx="1075936" cy="600164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0000FF"/>
                </a:solidFill>
                <a:latin typeface="Arial Narrow" pitchFamily="34" charset="0"/>
              </a:rPr>
              <a:t>Underground</a:t>
            </a:r>
          </a:p>
          <a:p>
            <a:pPr algn="ctr"/>
            <a:r>
              <a:rPr lang="en-US" sz="1100" b="1" dirty="0">
                <a:solidFill>
                  <a:srgbClr val="0000FF"/>
                </a:solidFill>
                <a:latin typeface="Arial Narrow" pitchFamily="34" charset="0"/>
              </a:rPr>
              <a:t>w</a:t>
            </a:r>
            <a:r>
              <a:rPr lang="en-US" sz="1100" b="1" dirty="0" smtClean="0">
                <a:solidFill>
                  <a:srgbClr val="0000FF"/>
                </a:solidFill>
                <a:latin typeface="Arial Narrow" pitchFamily="34" charset="0"/>
              </a:rPr>
              <a:t>aste collection</a:t>
            </a:r>
          </a:p>
          <a:p>
            <a:pPr algn="ctr"/>
            <a:r>
              <a:rPr lang="en-US" sz="1100" b="1" dirty="0" smtClean="0">
                <a:solidFill>
                  <a:srgbClr val="0000FF"/>
                </a:solidFill>
                <a:latin typeface="Arial Narrow" pitchFamily="34" charset="0"/>
              </a:rPr>
              <a:t>pool</a:t>
            </a:r>
            <a:endParaRPr lang="el-GR" sz="1100" b="1" dirty="0">
              <a:solidFill>
                <a:srgbClr val="0000FF"/>
              </a:solidFill>
              <a:latin typeface="Arial Narrow" pitchFamily="34" charset="0"/>
            </a:endParaRPr>
          </a:p>
        </p:txBody>
      </p:sp>
      <p:sp>
        <p:nvSpPr>
          <p:cNvPr id="76" name="75 - TextBox"/>
          <p:cNvSpPr txBox="1"/>
          <p:nvPr/>
        </p:nvSpPr>
        <p:spPr>
          <a:xfrm>
            <a:off x="3357732" y="627075"/>
            <a:ext cx="97174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  <a:latin typeface="Arial Narrow" pitchFamily="34" charset="0"/>
              </a:rPr>
              <a:t>AMBULATORY</a:t>
            </a:r>
            <a:endParaRPr lang="el-GR" sz="105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7" name="76 - TextBox"/>
          <p:cNvSpPr txBox="1"/>
          <p:nvPr/>
        </p:nvSpPr>
        <p:spPr>
          <a:xfrm>
            <a:off x="6238052" y="1032120"/>
            <a:ext cx="125547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  <a:latin typeface="Arial Narrow" pitchFamily="34" charset="0"/>
              </a:rPr>
              <a:t>NON-AMBULATORY</a:t>
            </a:r>
            <a:endParaRPr lang="el-GR" sz="1050" b="1" dirty="0">
              <a:solidFill>
                <a:srgbClr val="FF0000"/>
              </a:solidFill>
              <a:latin typeface="Arial Narrow" pitchFamily="34" charset="0"/>
            </a:endParaRPr>
          </a:p>
        </p:txBody>
      </p:sp>
      <p:sp>
        <p:nvSpPr>
          <p:cNvPr id="78" name="77 - Έλλειψη"/>
          <p:cNvSpPr/>
          <p:nvPr/>
        </p:nvSpPr>
        <p:spPr>
          <a:xfrm>
            <a:off x="3447741" y="2202250"/>
            <a:ext cx="135015" cy="2250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 Narrow" pitchFamily="34" charset="0"/>
            </a:endParaRPr>
          </a:p>
        </p:txBody>
      </p:sp>
      <p:cxnSp>
        <p:nvCxnSpPr>
          <p:cNvPr id="79" name="78 - Ευθύγραμμο βέλος σύνδεσης"/>
          <p:cNvCxnSpPr/>
          <p:nvPr/>
        </p:nvCxnSpPr>
        <p:spPr>
          <a:xfrm flipH="1" flipV="1">
            <a:off x="3312727" y="2202250"/>
            <a:ext cx="360039" cy="225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80 - TextBox"/>
          <p:cNvSpPr txBox="1"/>
          <p:nvPr/>
        </p:nvSpPr>
        <p:spPr>
          <a:xfrm>
            <a:off x="116505" y="4464115"/>
            <a:ext cx="1996059" cy="230832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Arial Narrow" pitchFamily="34" charset="0"/>
              </a:rPr>
              <a:t>R = recording</a:t>
            </a:r>
          </a:p>
          <a:p>
            <a:r>
              <a:rPr lang="en-US" sz="1200" dirty="0" smtClean="0">
                <a:latin typeface="Arial Narrow" pitchFamily="34" charset="0"/>
              </a:rPr>
              <a:t>UD = undressing</a:t>
            </a:r>
          </a:p>
          <a:p>
            <a:r>
              <a:rPr lang="en-US" sz="1200" dirty="0" smtClean="0">
                <a:latin typeface="Arial Narrow" pitchFamily="34" charset="0"/>
              </a:rPr>
              <a:t>CD/V = contaminated clothing</a:t>
            </a:r>
          </a:p>
          <a:p>
            <a:r>
              <a:rPr lang="en-US" sz="1200" dirty="0" smtClean="0">
                <a:latin typeface="Arial Narrow" pitchFamily="34" charset="0"/>
              </a:rPr>
              <a:t>            &amp; valuables</a:t>
            </a:r>
          </a:p>
          <a:p>
            <a:r>
              <a:rPr lang="en-US" sz="1200" dirty="0" smtClean="0">
                <a:latin typeface="Arial Narrow" pitchFamily="34" charset="0"/>
              </a:rPr>
              <a:t>D = decontamination</a:t>
            </a:r>
          </a:p>
          <a:p>
            <a:r>
              <a:rPr lang="en-US" sz="1200" dirty="0" smtClean="0">
                <a:latin typeface="Arial Narrow" pitchFamily="34" charset="0"/>
              </a:rPr>
              <a:t>FAS = First Aid Station</a:t>
            </a:r>
          </a:p>
          <a:p>
            <a:r>
              <a:rPr lang="en-US" sz="1200" dirty="0" smtClean="0">
                <a:latin typeface="Arial Narrow" pitchFamily="34" charset="0"/>
              </a:rPr>
              <a:t>V = verification of </a:t>
            </a:r>
            <a:r>
              <a:rPr lang="en-US" sz="1200" dirty="0" err="1" smtClean="0">
                <a:latin typeface="Arial Narrow" pitchFamily="34" charset="0"/>
              </a:rPr>
              <a:t>decon</a:t>
            </a:r>
            <a:endParaRPr lang="en-US" sz="1200" dirty="0" smtClean="0">
              <a:latin typeface="Arial Narrow" pitchFamily="34" charset="0"/>
            </a:endParaRPr>
          </a:p>
          <a:p>
            <a:r>
              <a:rPr lang="en-US" sz="1200" dirty="0" smtClean="0">
                <a:latin typeface="Arial Narrow" pitchFamily="34" charset="0"/>
              </a:rPr>
              <a:t>RD = red-dressing</a:t>
            </a:r>
          </a:p>
          <a:p>
            <a:r>
              <a:rPr lang="en-US" sz="1200" dirty="0" smtClean="0">
                <a:latin typeface="Arial Narrow" pitchFamily="34" charset="0"/>
              </a:rPr>
              <a:t>T = triage</a:t>
            </a:r>
          </a:p>
          <a:p>
            <a:r>
              <a:rPr lang="en-US" sz="1200" b="1" dirty="0" smtClean="0">
                <a:solidFill>
                  <a:srgbClr val="FF0000"/>
                </a:solidFill>
                <a:latin typeface="Arial Narrow" pitchFamily="34" charset="0"/>
              </a:rPr>
              <a:t>AL = air-lock</a:t>
            </a:r>
          </a:p>
          <a:p>
            <a:r>
              <a:rPr lang="en-US" sz="1200" dirty="0" smtClean="0">
                <a:latin typeface="Arial Narrow" pitchFamily="34" charset="0"/>
              </a:rPr>
              <a:t>ADS = ambulance </a:t>
            </a:r>
            <a:r>
              <a:rPr lang="en-US" sz="1200" dirty="0" err="1" smtClean="0">
                <a:latin typeface="Arial Narrow" pitchFamily="34" charset="0"/>
              </a:rPr>
              <a:t>decon</a:t>
            </a:r>
            <a:r>
              <a:rPr lang="en-US" sz="1200" dirty="0" smtClean="0">
                <a:latin typeface="Arial Narrow" pitchFamily="34" charset="0"/>
              </a:rPr>
              <a:t> station</a:t>
            </a:r>
          </a:p>
          <a:p>
            <a:r>
              <a:rPr lang="en-US" sz="1200" dirty="0" smtClean="0">
                <a:latin typeface="Arial Narrow" pitchFamily="34" charset="0"/>
              </a:rPr>
              <a:t>CS = control station (CCTV</a:t>
            </a:r>
            <a:r>
              <a:rPr lang="en-US" sz="1200" dirty="0" smtClean="0">
                <a:latin typeface="Arial Narrow" pitchFamily="34" charset="0"/>
                <a:sym typeface="Wingdings"/>
              </a:rPr>
              <a:t></a:t>
            </a:r>
            <a:r>
              <a:rPr lang="en-US" sz="1200" dirty="0" smtClean="0">
                <a:latin typeface="Arial Narrow" pitchFamily="34" charset="0"/>
              </a:rPr>
              <a:t>)</a:t>
            </a:r>
            <a:endParaRPr lang="el-GR" sz="1200" dirty="0">
              <a:latin typeface="Arial Narrow" pitchFamily="34" charset="0"/>
            </a:endParaRPr>
          </a:p>
        </p:txBody>
      </p:sp>
      <p:sp>
        <p:nvSpPr>
          <p:cNvPr id="84" name="83 - Ελεύθερη σχεδίαση"/>
          <p:cNvSpPr/>
          <p:nvPr/>
        </p:nvSpPr>
        <p:spPr>
          <a:xfrm>
            <a:off x="4175335" y="1711242"/>
            <a:ext cx="986118" cy="3003176"/>
          </a:xfrm>
          <a:custGeom>
            <a:avLst/>
            <a:gdLst>
              <a:gd name="connsiteX0" fmla="*/ 215153 w 986118"/>
              <a:gd name="connsiteY0" fmla="*/ 0 h 3003176"/>
              <a:gd name="connsiteX1" fmla="*/ 0 w 986118"/>
              <a:gd name="connsiteY1" fmla="*/ 421341 h 3003176"/>
              <a:gd name="connsiteX2" fmla="*/ 206188 w 986118"/>
              <a:gd name="connsiteY2" fmla="*/ 842682 h 3003176"/>
              <a:gd name="connsiteX3" fmla="*/ 0 w 986118"/>
              <a:gd name="connsiteY3" fmla="*/ 1272988 h 3003176"/>
              <a:gd name="connsiteX4" fmla="*/ 206188 w 986118"/>
              <a:gd name="connsiteY4" fmla="*/ 1703294 h 3003176"/>
              <a:gd name="connsiteX5" fmla="*/ 770965 w 986118"/>
              <a:gd name="connsiteY5" fmla="*/ 1712259 h 3003176"/>
              <a:gd name="connsiteX6" fmla="*/ 986118 w 986118"/>
              <a:gd name="connsiteY6" fmla="*/ 2151529 h 3003176"/>
              <a:gd name="connsiteX7" fmla="*/ 762000 w 986118"/>
              <a:gd name="connsiteY7" fmla="*/ 2554941 h 3003176"/>
              <a:gd name="connsiteX8" fmla="*/ 986118 w 986118"/>
              <a:gd name="connsiteY8" fmla="*/ 3003176 h 3003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6118" h="3003176">
                <a:moveTo>
                  <a:pt x="215153" y="0"/>
                </a:moveTo>
                <a:lnTo>
                  <a:pt x="0" y="421341"/>
                </a:lnTo>
                <a:lnTo>
                  <a:pt x="206188" y="842682"/>
                </a:lnTo>
                <a:lnTo>
                  <a:pt x="0" y="1272988"/>
                </a:lnTo>
                <a:lnTo>
                  <a:pt x="206188" y="1703294"/>
                </a:lnTo>
                <a:lnTo>
                  <a:pt x="770965" y="1712259"/>
                </a:lnTo>
                <a:lnTo>
                  <a:pt x="986118" y="2151529"/>
                </a:lnTo>
                <a:lnTo>
                  <a:pt x="762000" y="2554941"/>
                </a:lnTo>
                <a:lnTo>
                  <a:pt x="986118" y="3003176"/>
                </a:lnTo>
              </a:path>
            </a:pathLst>
          </a:cu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>
              <a:latin typeface="Arial Narrow" pitchFamily="34" charset="0"/>
            </a:endParaRPr>
          </a:p>
        </p:txBody>
      </p:sp>
      <p:sp>
        <p:nvSpPr>
          <p:cNvPr id="66" name="65 - Ορθογώνιο"/>
          <p:cNvSpPr/>
          <p:nvPr/>
        </p:nvSpPr>
        <p:spPr>
          <a:xfrm>
            <a:off x="4481990" y="3372380"/>
            <a:ext cx="360040" cy="900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latin typeface="Arial Narrow" pitchFamily="34" charset="0"/>
            </a:endParaRPr>
          </a:p>
        </p:txBody>
      </p:sp>
      <p:cxnSp>
        <p:nvCxnSpPr>
          <p:cNvPr id="86" name="85 - Ευθεία γραμμή σύνδεσης"/>
          <p:cNvCxnSpPr/>
          <p:nvPr/>
        </p:nvCxnSpPr>
        <p:spPr>
          <a:xfrm>
            <a:off x="6679109" y="3057345"/>
            <a:ext cx="22133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87 - Ευθεία γραμμή σύνδεσης"/>
          <p:cNvCxnSpPr>
            <a:stCxn id="47" idx="2"/>
          </p:cNvCxnSpPr>
          <p:nvPr/>
        </p:nvCxnSpPr>
        <p:spPr>
          <a:xfrm>
            <a:off x="5145814" y="5577625"/>
            <a:ext cx="11251" cy="100172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88 - Εξάγωνο"/>
          <p:cNvSpPr/>
          <p:nvPr/>
        </p:nvSpPr>
        <p:spPr>
          <a:xfrm>
            <a:off x="7902370" y="672080"/>
            <a:ext cx="990110" cy="855095"/>
          </a:xfrm>
          <a:prstGeom prst="hexagon">
            <a:avLst/>
          </a:prstGeom>
          <a:solidFill>
            <a:schemeClr val="accent2">
              <a:lumMod val="20000"/>
              <a:lumOff val="8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ADS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sp>
        <p:nvSpPr>
          <p:cNvPr id="90" name="89 - Εξάγωνο"/>
          <p:cNvSpPr/>
          <p:nvPr/>
        </p:nvSpPr>
        <p:spPr>
          <a:xfrm>
            <a:off x="2681791" y="4272479"/>
            <a:ext cx="945104" cy="855095"/>
          </a:xfrm>
          <a:prstGeom prst="hexagon">
            <a:avLst/>
          </a:prstGeom>
          <a:solidFill>
            <a:schemeClr val="bg2">
              <a:lumMod val="75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Arial Narrow" pitchFamily="34" charset="0"/>
              </a:rPr>
              <a:t>CS</a:t>
            </a:r>
            <a:endParaRPr lang="el-GR" dirty="0">
              <a:solidFill>
                <a:schemeClr val="tx1"/>
              </a:solidFill>
              <a:latin typeface="Arial Narrow" pitchFamily="34" charset="0"/>
            </a:endParaRPr>
          </a:p>
        </p:txBody>
      </p:sp>
      <p:cxnSp>
        <p:nvCxnSpPr>
          <p:cNvPr id="91" name="90 - Ευθύγραμμο βέλος σύνδεσης"/>
          <p:cNvCxnSpPr/>
          <p:nvPr/>
        </p:nvCxnSpPr>
        <p:spPr>
          <a:xfrm flipH="1">
            <a:off x="4887035" y="4362490"/>
            <a:ext cx="315035" cy="180020"/>
          </a:xfrm>
          <a:prstGeom prst="straightConnector1">
            <a:avLst/>
          </a:prstGeom>
          <a:ln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91 - TextBox"/>
          <p:cNvSpPr txBox="1"/>
          <p:nvPr/>
        </p:nvSpPr>
        <p:spPr>
          <a:xfrm>
            <a:off x="3086835" y="427248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3" name="92 - TextBox"/>
          <p:cNvSpPr txBox="1"/>
          <p:nvPr/>
        </p:nvSpPr>
        <p:spPr>
          <a:xfrm>
            <a:off x="2861810" y="251728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4" name="93 - TextBox"/>
          <p:cNvSpPr txBox="1"/>
          <p:nvPr/>
        </p:nvSpPr>
        <p:spPr>
          <a:xfrm>
            <a:off x="3446875" y="310235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5" name="94 - TextBox"/>
          <p:cNvSpPr txBox="1"/>
          <p:nvPr/>
        </p:nvSpPr>
        <p:spPr>
          <a:xfrm>
            <a:off x="3941930" y="224725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6" name="95 - TextBox"/>
          <p:cNvSpPr txBox="1"/>
          <p:nvPr/>
        </p:nvSpPr>
        <p:spPr>
          <a:xfrm>
            <a:off x="4707015" y="359740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7" name="96 - TextBox"/>
          <p:cNvSpPr txBox="1"/>
          <p:nvPr/>
        </p:nvSpPr>
        <p:spPr>
          <a:xfrm>
            <a:off x="3896925" y="418247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8" name="97 - TextBox"/>
          <p:cNvSpPr txBox="1"/>
          <p:nvPr/>
        </p:nvSpPr>
        <p:spPr>
          <a:xfrm>
            <a:off x="3536885" y="472253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99" name="98 - TextBox"/>
          <p:cNvSpPr txBox="1"/>
          <p:nvPr/>
        </p:nvSpPr>
        <p:spPr>
          <a:xfrm>
            <a:off x="4256965" y="179720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0" name="99 - TextBox"/>
          <p:cNvSpPr txBox="1"/>
          <p:nvPr/>
        </p:nvSpPr>
        <p:spPr>
          <a:xfrm>
            <a:off x="5022050" y="139216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1" name="100 - TextBox"/>
          <p:cNvSpPr txBox="1"/>
          <p:nvPr/>
        </p:nvSpPr>
        <p:spPr>
          <a:xfrm>
            <a:off x="5472100" y="310235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2" name="101 - TextBox"/>
          <p:cNvSpPr txBox="1"/>
          <p:nvPr/>
        </p:nvSpPr>
        <p:spPr>
          <a:xfrm>
            <a:off x="4166955" y="278731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3" name="102 - TextBox"/>
          <p:cNvSpPr txBox="1"/>
          <p:nvPr/>
        </p:nvSpPr>
        <p:spPr>
          <a:xfrm>
            <a:off x="3491880" y="148217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4" name="103 - TextBox"/>
          <p:cNvSpPr txBox="1"/>
          <p:nvPr/>
        </p:nvSpPr>
        <p:spPr>
          <a:xfrm>
            <a:off x="3356865" y="98711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ym typeface="Wingdings"/>
              </a:rPr>
              <a:t></a:t>
            </a:r>
            <a:endParaRPr lang="el-GR" dirty="0"/>
          </a:p>
        </p:txBody>
      </p:sp>
      <p:sp>
        <p:nvSpPr>
          <p:cNvPr id="105" name="104 - TextBox"/>
          <p:cNvSpPr txBox="1"/>
          <p:nvPr/>
        </p:nvSpPr>
        <p:spPr>
          <a:xfrm>
            <a:off x="5607115" y="1077125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ym typeface="Wingdings"/>
              </a:rPr>
              <a:t></a:t>
            </a:r>
            <a:endParaRPr lang="el-GR" dirty="0"/>
          </a:p>
        </p:txBody>
      </p:sp>
      <p:sp>
        <p:nvSpPr>
          <p:cNvPr id="106" name="105 - TextBox"/>
          <p:cNvSpPr txBox="1"/>
          <p:nvPr/>
        </p:nvSpPr>
        <p:spPr>
          <a:xfrm>
            <a:off x="4256965" y="5073458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Arial Narrow" pitchFamily="34" charset="0"/>
                <a:sym typeface="Wingdings"/>
              </a:rPr>
              <a:t></a:t>
            </a:r>
            <a:endParaRPr lang="el-GR" dirty="0">
              <a:latin typeface="Arial Narrow" pitchFamily="34" charset="0"/>
            </a:endParaRPr>
          </a:p>
        </p:txBody>
      </p:sp>
      <p:sp>
        <p:nvSpPr>
          <p:cNvPr id="108" name="107 - TextBox"/>
          <p:cNvSpPr txBox="1"/>
          <p:nvPr/>
        </p:nvSpPr>
        <p:spPr>
          <a:xfrm>
            <a:off x="429136" y="1088740"/>
            <a:ext cx="476412" cy="40011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000" b="1" dirty="0" smtClean="0">
                <a:latin typeface="Arial Narrow" pitchFamily="34" charset="0"/>
              </a:rPr>
              <a:t>MAIN</a:t>
            </a:r>
          </a:p>
          <a:p>
            <a:pPr algn="ctr"/>
            <a:r>
              <a:rPr lang="en-US" sz="1000" b="1" dirty="0" smtClean="0">
                <a:latin typeface="Arial Narrow" pitchFamily="34" charset="0"/>
              </a:rPr>
              <a:t>GATE</a:t>
            </a:r>
            <a:endParaRPr lang="el-GR" sz="1000" b="1" dirty="0">
              <a:latin typeface="Arial Narrow" pitchFamily="34" charset="0"/>
            </a:endParaRPr>
          </a:p>
        </p:txBody>
      </p:sp>
      <p:sp>
        <p:nvSpPr>
          <p:cNvPr id="109" name="108 - Εξάγωνο"/>
          <p:cNvSpPr/>
          <p:nvPr/>
        </p:nvSpPr>
        <p:spPr>
          <a:xfrm>
            <a:off x="5697125" y="2607295"/>
            <a:ext cx="990110" cy="855095"/>
          </a:xfrm>
          <a:prstGeom prst="hexagon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Arial Black" pitchFamily="34" charset="0"/>
              </a:rPr>
              <a:t>ED</a:t>
            </a:r>
            <a:endParaRPr lang="el-GR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110" name="109 - Εξάγωνο"/>
          <p:cNvSpPr/>
          <p:nvPr/>
        </p:nvSpPr>
        <p:spPr>
          <a:xfrm>
            <a:off x="5697125" y="3462390"/>
            <a:ext cx="990110" cy="855095"/>
          </a:xfrm>
          <a:prstGeom prst="hexagon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Arial Black" pitchFamily="34" charset="0"/>
              </a:rPr>
              <a:t>ED</a:t>
            </a:r>
            <a:endParaRPr lang="el-GR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111" name="110 - Εξάγωνο"/>
          <p:cNvSpPr/>
          <p:nvPr/>
        </p:nvSpPr>
        <p:spPr>
          <a:xfrm>
            <a:off x="5697125" y="4317485"/>
            <a:ext cx="990110" cy="855095"/>
          </a:xfrm>
          <a:prstGeom prst="hexagon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6600"/>
                </a:solidFill>
                <a:latin typeface="Arial Black" pitchFamily="34" charset="0"/>
              </a:rPr>
              <a:t>ED</a:t>
            </a:r>
            <a:endParaRPr lang="el-GR" dirty="0">
              <a:solidFill>
                <a:srgbClr val="006600"/>
              </a:solidFill>
              <a:latin typeface="Arial Black" pitchFamily="34" charset="0"/>
            </a:endParaRPr>
          </a:p>
        </p:txBody>
      </p:sp>
      <p:sp>
        <p:nvSpPr>
          <p:cNvPr id="112" name="111 - Αριστερό βέλος"/>
          <p:cNvSpPr/>
          <p:nvPr/>
        </p:nvSpPr>
        <p:spPr>
          <a:xfrm rot="19629189">
            <a:off x="6598084" y="2536350"/>
            <a:ext cx="495055" cy="315035"/>
          </a:xfrm>
          <a:prstGeom prst="leftArrow">
            <a:avLst/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57" name="56 - Ευθύγραμμο βέλος σύνδεσης"/>
          <p:cNvCxnSpPr/>
          <p:nvPr/>
        </p:nvCxnSpPr>
        <p:spPr>
          <a:xfrm flipH="1" flipV="1">
            <a:off x="5652120" y="2652299"/>
            <a:ext cx="315035" cy="135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59 - TextBox"/>
          <p:cNvSpPr txBox="1"/>
          <p:nvPr/>
        </p:nvSpPr>
        <p:spPr>
          <a:xfrm>
            <a:off x="5896271" y="2562290"/>
            <a:ext cx="655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Arial Narrow" pitchFamily="34" charset="0"/>
              </a:rPr>
              <a:t>Personnel</a:t>
            </a:r>
          </a:p>
          <a:p>
            <a:r>
              <a:rPr lang="en-US" sz="1000" dirty="0" smtClean="0">
                <a:latin typeface="Arial Narrow" pitchFamily="34" charset="0"/>
              </a:rPr>
              <a:t>ONLY</a:t>
            </a:r>
            <a:endParaRPr lang="el-GR" sz="1000" dirty="0">
              <a:latin typeface="Arial Narrow" pitchFamily="34" charset="0"/>
            </a:endParaRPr>
          </a:p>
        </p:txBody>
      </p:sp>
      <p:sp>
        <p:nvSpPr>
          <p:cNvPr id="116" name="115 - TextBox"/>
          <p:cNvSpPr txBox="1"/>
          <p:nvPr/>
        </p:nvSpPr>
        <p:spPr>
          <a:xfrm>
            <a:off x="5877145" y="5589240"/>
            <a:ext cx="949299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b="1" dirty="0" smtClean="0">
                <a:solidFill>
                  <a:srgbClr val="006600"/>
                </a:solidFill>
                <a:latin typeface="Arial Black" pitchFamily="34" charset="0"/>
              </a:rPr>
              <a:t>MAIN</a:t>
            </a:r>
          </a:p>
          <a:p>
            <a:pPr algn="ctr"/>
            <a:r>
              <a:rPr lang="en-US" sz="1050" b="1" dirty="0" smtClean="0">
                <a:solidFill>
                  <a:srgbClr val="006600"/>
                </a:solidFill>
                <a:latin typeface="Arial Black" pitchFamily="34" charset="0"/>
              </a:rPr>
              <a:t>HOSPITAL</a:t>
            </a:r>
          </a:p>
          <a:p>
            <a:pPr algn="ctr"/>
            <a:r>
              <a:rPr lang="en-US" sz="1050" b="1" dirty="0" smtClean="0">
                <a:solidFill>
                  <a:srgbClr val="006600"/>
                </a:solidFill>
                <a:latin typeface="Arial Black" pitchFamily="34" charset="0"/>
              </a:rPr>
              <a:t>AREA</a:t>
            </a:r>
            <a:endParaRPr lang="el-GR" sz="1050" b="1" dirty="0">
              <a:solidFill>
                <a:srgbClr val="006600"/>
              </a:solidFill>
              <a:latin typeface="Arial Black" pitchFamily="34" charset="0"/>
            </a:endParaRPr>
          </a:p>
        </p:txBody>
      </p:sp>
      <p:pic>
        <p:nvPicPr>
          <p:cNvPr id="2050" name="Picture 2" descr="http://www.free-vectors.com/images/People/015_people-silhouettes-vector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94302" y="762089"/>
            <a:ext cx="516923" cy="344615"/>
          </a:xfrm>
          <a:prstGeom prst="rect">
            <a:avLst/>
          </a:prstGeom>
          <a:noFill/>
        </p:spPr>
      </p:pic>
      <p:pic>
        <p:nvPicPr>
          <p:cNvPr id="120" name="Picture 2" descr="http://www.free-vectors.com/images/People/015_people-silhouettes-vector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321750" y="762090"/>
            <a:ext cx="516923" cy="344615"/>
          </a:xfrm>
          <a:prstGeom prst="rect">
            <a:avLst/>
          </a:prstGeom>
          <a:noFill/>
        </p:spPr>
      </p:pic>
      <p:cxnSp>
        <p:nvCxnSpPr>
          <p:cNvPr id="122" name="121 - Ευθεία γραμμή σύνδεσης"/>
          <p:cNvCxnSpPr/>
          <p:nvPr/>
        </p:nvCxnSpPr>
        <p:spPr>
          <a:xfrm>
            <a:off x="6687235" y="2472280"/>
            <a:ext cx="450050" cy="3150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123 - Ευθεία γραμμή σύνδεσης"/>
          <p:cNvCxnSpPr/>
          <p:nvPr/>
        </p:nvCxnSpPr>
        <p:spPr>
          <a:xfrm flipH="1">
            <a:off x="6912260" y="2382270"/>
            <a:ext cx="45005" cy="58506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106 - TextBox"/>
          <p:cNvSpPr txBox="1"/>
          <p:nvPr/>
        </p:nvSpPr>
        <p:spPr>
          <a:xfrm>
            <a:off x="251520" y="908720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sym typeface="Wingdings"/>
              </a:rPr>
              <a:t></a:t>
            </a:r>
            <a:endParaRPr lang="el-GR" dirty="0"/>
          </a:p>
        </p:txBody>
      </p:sp>
      <p:pic>
        <p:nvPicPr>
          <p:cNvPr id="114" name="113 - Εικόνα" descr="ambulanc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642230" y="683695"/>
            <a:ext cx="611265" cy="482899"/>
          </a:xfrm>
          <a:prstGeom prst="rect">
            <a:avLst/>
          </a:prstGeom>
        </p:spPr>
      </p:pic>
      <p:pic>
        <p:nvPicPr>
          <p:cNvPr id="115" name="114 - Εικόνα" descr="ambulance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902370" y="1313765"/>
            <a:ext cx="462366" cy="365269"/>
          </a:xfrm>
          <a:prstGeom prst="rect">
            <a:avLst/>
          </a:prstGeom>
        </p:spPr>
      </p:pic>
      <p:sp>
        <p:nvSpPr>
          <p:cNvPr id="117" name="116 - TextBox"/>
          <p:cNvSpPr txBox="1"/>
          <p:nvPr/>
        </p:nvSpPr>
        <p:spPr>
          <a:xfrm>
            <a:off x="0" y="0"/>
            <a:ext cx="2559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Design </a:t>
            </a:r>
            <a:r>
              <a:rPr lang="en-US" sz="1600" i="1" dirty="0" smtClean="0">
                <a:solidFill>
                  <a:schemeClr val="bg1"/>
                </a:solidFill>
                <a:latin typeface="Arial Black" pitchFamily="34" charset="0"/>
              </a:rPr>
              <a:t>vs. </a:t>
            </a:r>
            <a:r>
              <a:rPr lang="en-US" sz="1600" dirty="0" smtClean="0">
                <a:solidFill>
                  <a:schemeClr val="bg1"/>
                </a:solidFill>
                <a:latin typeface="Arial Black" pitchFamily="34" charset="0"/>
              </a:rPr>
              <a:t>Hardening</a:t>
            </a:r>
            <a:endParaRPr lang="el-GR" sz="1600" dirty="0">
              <a:solidFill>
                <a:schemeClr val="bg1"/>
              </a:solidFill>
              <a:latin typeface="Arial Black" pitchFamily="34" charset="0"/>
            </a:endParaRPr>
          </a:p>
        </p:txBody>
      </p:sp>
      <p:cxnSp>
        <p:nvCxnSpPr>
          <p:cNvPr id="121" name="120 - Ευθύγραμμο βέλος σύνδεσης"/>
          <p:cNvCxnSpPr/>
          <p:nvPr/>
        </p:nvCxnSpPr>
        <p:spPr>
          <a:xfrm>
            <a:off x="7812360" y="818710"/>
            <a:ext cx="360040" cy="1800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122 - Ευθύγραμμο βέλος σύνδεσης"/>
          <p:cNvCxnSpPr/>
          <p:nvPr/>
        </p:nvCxnSpPr>
        <p:spPr>
          <a:xfrm>
            <a:off x="8397425" y="1313765"/>
            <a:ext cx="45005" cy="405045"/>
          </a:xfrm>
          <a:prstGeom prst="straightConnector1">
            <a:avLst/>
          </a:prstGeom>
          <a:ln w="28575">
            <a:solidFill>
              <a:srgbClr val="00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384" t="30236" r="25304" b="50414"/>
          <a:stretch>
            <a:fillRect/>
          </a:stretch>
        </p:blipFill>
        <p:spPr bwMode="auto">
          <a:xfrm>
            <a:off x="2224748" y="3023955"/>
            <a:ext cx="6813542" cy="157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687" t="10764" r="20577" b="4609"/>
          <a:stretch>
            <a:fillRect/>
          </a:stretch>
        </p:blipFill>
        <p:spPr bwMode="auto">
          <a:xfrm>
            <a:off x="0" y="0"/>
            <a:ext cx="915360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86535" y="4059070"/>
            <a:ext cx="93326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Arial Narrow" pitchFamily="34" charset="0"/>
              </a:rPr>
              <a:t>KITCHEN</a:t>
            </a:r>
            <a:endParaRPr lang="el-GR" sz="1600" b="1" dirty="0">
              <a:latin typeface="Arial Narrow" pitchFamily="34" charset="0"/>
            </a:endParaRPr>
          </a:p>
        </p:txBody>
      </p:sp>
      <p:sp>
        <p:nvSpPr>
          <p:cNvPr id="26" name="25 - Έλλειψη"/>
          <p:cNvSpPr/>
          <p:nvPr/>
        </p:nvSpPr>
        <p:spPr>
          <a:xfrm>
            <a:off x="2231740" y="3609020"/>
            <a:ext cx="945105" cy="8550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26 - Έλλειψη"/>
          <p:cNvSpPr/>
          <p:nvPr/>
        </p:nvSpPr>
        <p:spPr>
          <a:xfrm>
            <a:off x="5697124" y="2933945"/>
            <a:ext cx="1035115" cy="8550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grpSp>
        <p:nvGrpSpPr>
          <p:cNvPr id="29" name="28 - Ομάδα"/>
          <p:cNvGrpSpPr/>
          <p:nvPr/>
        </p:nvGrpSpPr>
        <p:grpSpPr>
          <a:xfrm>
            <a:off x="161510" y="278650"/>
            <a:ext cx="2160240" cy="2757482"/>
            <a:chOff x="161510" y="278650"/>
            <a:chExt cx="2160240" cy="2757482"/>
          </a:xfrm>
        </p:grpSpPr>
        <p:sp>
          <p:nvSpPr>
            <p:cNvPr id="28" name="27 - Ορθογώνιο"/>
            <p:cNvSpPr/>
            <p:nvPr/>
          </p:nvSpPr>
          <p:spPr>
            <a:xfrm>
              <a:off x="206515" y="278650"/>
              <a:ext cx="2115235" cy="27003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pic>
          <p:nvPicPr>
            <p:cNvPr id="2" name="Picture 2" descr="http://2.bp.blogspot.com/-a2xl8Cyq_BE/Thr8vHE9f9I/AAAAAAAAH78/pIJmdEkLIUI/s1600/goodluck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61510" y="323655"/>
              <a:ext cx="2115235" cy="271247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http://www.aaptc.asia/images/frontImages/articleImages/JW-Marriott.jpg"/>
          <p:cNvPicPr>
            <a:picLocks noChangeAspect="1" noChangeArrowheads="1"/>
          </p:cNvPicPr>
          <p:nvPr/>
        </p:nvPicPr>
        <p:blipFill>
          <a:blip r:embed="rId2" cstate="print"/>
          <a:srcRect r="26083"/>
          <a:stretch>
            <a:fillRect/>
          </a:stretch>
        </p:blipFill>
        <p:spPr bwMode="auto">
          <a:xfrm>
            <a:off x="7317305" y="1223755"/>
            <a:ext cx="1554557" cy="1980220"/>
          </a:xfrm>
          <a:prstGeom prst="rect">
            <a:avLst/>
          </a:prstGeom>
          <a:noFill/>
        </p:spPr>
      </p:pic>
      <p:pic>
        <p:nvPicPr>
          <p:cNvPr id="9" name="Picture 2" descr="http://msnbcmedia3.msn.com/j/MSNBC/Components/Slideshows/_production/ss-090717-indo-blast/ss-090717-indo-blast-04.ss_fu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1769" y="4893381"/>
            <a:ext cx="2925326" cy="1775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2 - TextBox"/>
          <p:cNvSpPr txBox="1"/>
          <p:nvPr/>
        </p:nvSpPr>
        <p:spPr>
          <a:xfrm>
            <a:off x="0" y="0"/>
            <a:ext cx="11429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Terrorism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" name="Picture 6" descr="http://2.bp.blogspot.com/-3HRW6AhqYYc/ULOj3NJTsDI/AAAAAAAAAPI/vr25dJQpiZI/s1600/3189.jpg"/>
          <p:cNvPicPr>
            <a:picLocks noChangeAspect="1" noChangeArrowheads="1"/>
          </p:cNvPicPr>
          <p:nvPr/>
        </p:nvPicPr>
        <p:blipFill>
          <a:blip r:embed="rId4" cstate="print"/>
          <a:srcRect l="11080"/>
          <a:stretch>
            <a:fillRect/>
          </a:stretch>
        </p:blipFill>
        <p:spPr bwMode="auto">
          <a:xfrm>
            <a:off x="0" y="1178750"/>
            <a:ext cx="4707014" cy="2921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6 - TextBox"/>
          <p:cNvSpPr txBox="1"/>
          <p:nvPr/>
        </p:nvSpPr>
        <p:spPr>
          <a:xfrm>
            <a:off x="2636785" y="4059070"/>
            <a:ext cx="1378904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FF0000"/>
                </a:solidFill>
                <a:latin typeface="Arial Black" pitchFamily="34" charset="0"/>
              </a:rPr>
              <a:t>26-29 Nov 2008</a:t>
            </a:r>
          </a:p>
          <a:p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sym typeface="Wingdings 3"/>
              </a:rPr>
              <a:t>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Taj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 Hotel</a:t>
            </a:r>
          </a:p>
          <a:p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sym typeface="Wingdings 3"/>
              </a:rPr>
              <a:t></a:t>
            </a:r>
            <a:r>
              <a:rPr lang="en-US" sz="1200" b="1" dirty="0" err="1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Oberoi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 Hotel</a:t>
            </a:r>
          </a:p>
          <a:p>
            <a:r>
              <a:rPr lang="en-US" sz="1200" b="1" dirty="0" smtClean="0">
                <a:latin typeface="Arial Narrow" pitchFamily="34" charset="0"/>
              </a:rPr>
              <a:t>Mumbai, India</a:t>
            </a:r>
            <a:endParaRPr lang="el-GR" sz="1200" b="1" dirty="0">
              <a:latin typeface="Arial Narrow" pitchFamily="34" charset="0"/>
            </a:endParaRPr>
          </a:p>
        </p:txBody>
      </p:sp>
      <p:pic>
        <p:nvPicPr>
          <p:cNvPr id="10" name="Picture 4" descr="http://msnbcmedia1.msn.com/j/MSNBC/Components/Slideshows/_production/ss-090717-indo-blast/ss-090717-indo-blast-06.ss_full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72000" y="593685"/>
            <a:ext cx="2924055" cy="2146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http://www.cntraveler.com/hotels/asia/indonesia/ritz-carlton-jakarta-pacific-place-jakarta-indonesia/_jcr_content/par/cn_contentwell/par-main/cn_colctrl/par-col1/cn_features_containe/cn_manual_feature_2/cn_image_2.size.ritz-carlton-jakarta-pacific-place-jakarta-indonesia-108781-3.jpg"/>
          <p:cNvPicPr>
            <a:picLocks noChangeAspect="1" noChangeArrowheads="1"/>
          </p:cNvPicPr>
          <p:nvPr/>
        </p:nvPicPr>
        <p:blipFill>
          <a:blip r:embed="rId6" cstate="print"/>
          <a:srcRect l="34119"/>
          <a:stretch>
            <a:fillRect/>
          </a:stretch>
        </p:blipFill>
        <p:spPr bwMode="auto">
          <a:xfrm>
            <a:off x="7407315" y="4497483"/>
            <a:ext cx="1601670" cy="2036862"/>
          </a:xfrm>
          <a:prstGeom prst="rect">
            <a:avLst/>
          </a:prstGeom>
          <a:noFill/>
        </p:spPr>
      </p:pic>
      <p:sp>
        <p:nvSpPr>
          <p:cNvPr id="16" name="15 - TextBox"/>
          <p:cNvSpPr txBox="1"/>
          <p:nvPr/>
        </p:nvSpPr>
        <p:spPr>
          <a:xfrm>
            <a:off x="7677345" y="3429000"/>
            <a:ext cx="1289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b="1" dirty="0" smtClean="0">
                <a:solidFill>
                  <a:srgbClr val="FF0000"/>
                </a:solidFill>
                <a:latin typeface="Arial Black" pitchFamily="34" charset="0"/>
              </a:rPr>
              <a:t>17 July 2008</a:t>
            </a:r>
          </a:p>
          <a:p>
            <a:pPr algn="r"/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JW Marriott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sym typeface="Wingdings 3"/>
              </a:rPr>
              <a:t></a:t>
            </a:r>
            <a:endParaRPr lang="en-US" sz="1200" b="1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  <a:p>
            <a:pPr algn="r"/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</a:rPr>
              <a:t>&amp; Ritz-Carlton</a:t>
            </a:r>
            <a:r>
              <a:rPr lang="en-US" sz="1200" b="1" dirty="0" smtClean="0">
                <a:solidFill>
                  <a:schemeClr val="accent3">
                    <a:lumMod val="50000"/>
                  </a:schemeClr>
                </a:solidFill>
                <a:latin typeface="Arial Narrow" pitchFamily="34" charset="0"/>
                <a:sym typeface="Wingdings 3"/>
              </a:rPr>
              <a:t></a:t>
            </a:r>
            <a:endParaRPr lang="en-US" sz="1200" b="1" dirty="0" smtClean="0">
              <a:solidFill>
                <a:schemeClr val="accent3">
                  <a:lumMod val="50000"/>
                </a:schemeClr>
              </a:solidFill>
              <a:latin typeface="Arial Narrow" pitchFamily="34" charset="0"/>
            </a:endParaRPr>
          </a:p>
          <a:p>
            <a:pPr algn="r"/>
            <a:r>
              <a:rPr lang="en-US" sz="1200" b="1" dirty="0" smtClean="0">
                <a:latin typeface="Arial Narrow" pitchFamily="34" charset="0"/>
              </a:rPr>
              <a:t>Jakarta, Indonesia</a:t>
            </a:r>
          </a:p>
        </p:txBody>
      </p:sp>
      <p:pic>
        <p:nvPicPr>
          <p:cNvPr id="12" name="Picture 8" descr="http://msnbcmedia4.msn.com/j/MSNBC/Components/Slideshows/_production/ss-090717-indo-blast/ss-090717-indonesia-update-04.ss_full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4887035" y="2371382"/>
            <a:ext cx="3054491" cy="21152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http://msnbcmedia2.msn.com/j/MSNBC/Components/Slideshows/_production/ss-090717-indo-blast/ss-090717-indo-blast-09.ss_full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77045" y="4526547"/>
            <a:ext cx="2610290" cy="1791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0" name="Picture 2" descr="http://www.hindu.com/2008/11/30/images/200811305924090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3609020"/>
            <a:ext cx="2655295" cy="24098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151703" y="972302"/>
            <a:ext cx="87857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Symbolic targets of Western affluence </a:t>
            </a:r>
            <a:r>
              <a:rPr lang="en-US" sz="1600" dirty="0" smtClean="0">
                <a:latin typeface="Arial Narrow" pitchFamily="34" charset="0"/>
              </a:rPr>
              <a:t>and</a:t>
            </a:r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 influence</a:t>
            </a:r>
          </a:p>
          <a:p>
            <a:r>
              <a:rPr lang="en-US" sz="1600" dirty="0" smtClean="0">
                <a:latin typeface="Arial Narrow" pitchFamily="34" charset="0"/>
              </a:rPr>
              <a:t>        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smtClean="0">
                <a:latin typeface="Arial Narrow" pitchFamily="34" charset="0"/>
              </a:rPr>
              <a:t>attract foreign diplomats, businesspeople, tourists, and local elites;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Soft targets</a:t>
            </a:r>
            <a:r>
              <a:rPr lang="en-US" sz="1600" dirty="0" smtClean="0">
                <a:latin typeface="Arial Narrow" pitchFamily="34" charset="0"/>
              </a:rPr>
              <a:t> presenting few obstacles to determined terrorists since:</a:t>
            </a:r>
          </a:p>
          <a:p>
            <a:pPr marL="715963" indent="-357188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are open environments with multiple points of entrance and egress;</a:t>
            </a:r>
          </a:p>
          <a:p>
            <a:pPr marL="715963" indent="-357188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have a constant flow of traffic (guests and visitors, staff, merchants, and delivery people);</a:t>
            </a:r>
          </a:p>
          <a:p>
            <a:pPr marL="715963" indent="-357188">
              <a:buClr>
                <a:srgbClr val="FF0000"/>
              </a:buClr>
              <a:buSzPct val="120000"/>
              <a:buFont typeface="Wingdings" pitchFamily="2" charset="2"/>
              <a:buChar char="þ"/>
            </a:pPr>
            <a:r>
              <a:rPr lang="en-US" sz="1600" dirty="0" smtClean="0">
                <a:latin typeface="Arial Narrow" pitchFamily="34" charset="0"/>
              </a:rPr>
              <a:t>are easy for pre-attack reconnaissance, with floor plans, photos, and panoramic video clips of public areas often available over the </a:t>
            </a:r>
            <a:r>
              <a:rPr lang="en-US" sz="1600" u="sng" dirty="0" smtClean="0">
                <a:latin typeface="Arial Narrow" pitchFamily="34" charset="0"/>
              </a:rPr>
              <a:t>Internet</a:t>
            </a:r>
            <a:r>
              <a:rPr lang="en-US" sz="1600" dirty="0" smtClean="0">
                <a:latin typeface="Arial Narrow" pitchFamily="34" charset="0"/>
              </a:rPr>
              <a:t>. </a:t>
            </a:r>
          </a:p>
          <a:p>
            <a:endParaRPr lang="en-US" sz="1200" dirty="0" smtClean="0">
              <a:latin typeface="Arial Narrow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A 5-star property attack =  an attack on an embassy</a:t>
            </a:r>
            <a:endParaRPr lang="en-US" sz="1600" dirty="0" smtClean="0">
              <a:latin typeface="Arial Narrow" pitchFamily="34" charset="0"/>
            </a:endParaRPr>
          </a:p>
          <a:p>
            <a:r>
              <a:rPr lang="en-US" sz="1600" dirty="0" smtClean="0">
                <a:latin typeface="Arial Narrow" pitchFamily="34" charset="0"/>
              </a:rPr>
              <a:t>   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</a:t>
            </a:r>
            <a:r>
              <a:rPr lang="en-US" sz="1600" dirty="0" smtClean="0">
                <a:latin typeface="Arial Narrow" pitchFamily="34" charset="0"/>
              </a:rPr>
              <a:t> casualties, widespread panic, and extensive media attention – all of which are a </a:t>
            </a:r>
            <a:r>
              <a:rPr lang="en-US" sz="1600" u="sng" dirty="0" smtClean="0">
                <a:latin typeface="Arial Narrow" pitchFamily="34" charset="0"/>
              </a:rPr>
              <a:t>boon to recruitment</a:t>
            </a:r>
            <a:r>
              <a:rPr lang="en-US" sz="1600" dirty="0" smtClean="0">
                <a:latin typeface="Arial Narrow" pitchFamily="34" charset="0"/>
              </a:rPr>
              <a:t>. </a:t>
            </a:r>
          </a:p>
          <a:p>
            <a:endParaRPr lang="en-US" sz="1600" dirty="0" smtClean="0">
              <a:latin typeface="Arial Narrow" pitchFamily="34" charset="0"/>
            </a:endParaRPr>
          </a:p>
          <a:p>
            <a:r>
              <a:rPr lang="en-US" sz="1600" b="1" dirty="0" smtClean="0">
                <a:solidFill>
                  <a:srgbClr val="FF0000"/>
                </a:solidFill>
                <a:latin typeface="Arial Narrow" pitchFamily="34" charset="0"/>
              </a:rPr>
              <a:t>Changing organizational composition of terrorist groups</a:t>
            </a:r>
          </a:p>
          <a:p>
            <a:r>
              <a:rPr lang="en-US" sz="1600" dirty="0" smtClean="0">
                <a:latin typeface="Arial Narrow" pitchFamily="34" charset="0"/>
              </a:rPr>
              <a:t>     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</a:t>
            </a:r>
            <a:r>
              <a:rPr lang="en-US" sz="1600" dirty="0" smtClean="0">
                <a:latin typeface="Arial Narrow" pitchFamily="34" charset="0"/>
              </a:rPr>
              <a:t>  lack the resources and training to mount a successful attack on a Western embassy or airline</a:t>
            </a:r>
          </a:p>
          <a:p>
            <a:r>
              <a:rPr lang="en-US" sz="1600" dirty="0" smtClean="0">
                <a:latin typeface="Arial Narrow" pitchFamily="34" charset="0"/>
              </a:rPr>
              <a:t>                                    </a:t>
            </a:r>
            <a:r>
              <a:rPr lang="en-US" sz="1600" dirty="0" smtClean="0">
                <a:latin typeface="Arial Narrow" pitchFamily="34" charset="0"/>
                <a:sym typeface="Wingdings"/>
              </a:rPr>
              <a:t> </a:t>
            </a:r>
            <a:r>
              <a:rPr lang="en-US" sz="1600" dirty="0" smtClean="0">
                <a:latin typeface="Arial Narrow" pitchFamily="34" charset="0"/>
              </a:rPr>
              <a:t>turned their attention to easier targets – i.e. hotels</a:t>
            </a:r>
            <a:endParaRPr lang="el-GR" sz="1600" dirty="0">
              <a:latin typeface="Arial Narrow" pitchFamily="34" charset="0"/>
            </a:endParaRPr>
          </a:p>
        </p:txBody>
      </p:sp>
      <p:sp>
        <p:nvSpPr>
          <p:cNvPr id="3" name="2 - TextBox"/>
          <p:cNvSpPr txBox="1"/>
          <p:nvPr/>
        </p:nvSpPr>
        <p:spPr>
          <a:xfrm>
            <a:off x="0" y="0"/>
            <a:ext cx="19215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Why soft targets?</a:t>
            </a:r>
            <a:endParaRPr lang="el-GR" sz="1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www.samaelgnosis.us/congress/2011/images/hote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7295" y="1"/>
            <a:ext cx="1756142" cy="2317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crosshair.png"/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407315" y="818710"/>
            <a:ext cx="1615700" cy="1613289"/>
          </a:xfrm>
          <a:prstGeom prst="rect">
            <a:avLst/>
          </a:prstGeom>
        </p:spPr>
      </p:pic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61510" y="4656040"/>
            <a:ext cx="5040560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1" u="none" strike="noStrike" cap="none" normalizeH="0" baseline="0" dirty="0" smtClean="0">
                <a:ln>
                  <a:noFill/>
                </a:ln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Shopping malls</a:t>
            </a:r>
            <a:endParaRPr kumimoji="0" lang="el-GR" sz="2800" b="1" u="none" strike="noStrike" cap="none" normalizeH="0" baseline="0" dirty="0" smtClean="0">
              <a:ln>
                <a:noFill/>
              </a:ln>
              <a:effectLst/>
              <a:latin typeface="Arial Narrow" pitchFamily="34" charset="0"/>
              <a:ea typeface="Times New Roman" pitchFamily="18" charset="0"/>
              <a:cs typeface="Arial" pitchFamily="34" charset="0"/>
            </a:endParaRPr>
          </a:p>
          <a:p>
            <a:pPr marL="263525" indent="-263525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Confined (although big) space;</a:t>
            </a:r>
          </a:p>
          <a:p>
            <a:pPr marL="263525" indent="-263525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Font typeface="Wingdings" pitchFamily="2" charset="2"/>
              <a:buChar char="þ"/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Trends </a:t>
            </a:r>
            <a:r>
              <a:rPr lang="en-US" sz="1600" dirty="0" smtClean="0">
                <a:solidFill>
                  <a:srgbClr val="000000"/>
                </a:solidFill>
                <a:latin typeface="Arial Narrow"/>
                <a:ea typeface="Times New Roman" pitchFamily="18" charset="0"/>
                <a:cs typeface="Arial" pitchFamily="34" charset="0"/>
              </a:rPr>
              <a:t>►</a:t>
            </a:r>
            <a:r>
              <a:rPr lang="en-US" sz="1600" u="sng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Underground</a:t>
            </a: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(Canada); above ground (Russia);</a:t>
            </a:r>
          </a:p>
          <a:p>
            <a:pPr marL="263525" indent="-263525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600" dirty="0" smtClean="0">
                <a:solidFill>
                  <a:srgbClr val="000000"/>
                </a:solidFill>
                <a:latin typeface="Arial Narrow" pitchFamily="34" charset="0"/>
                <a:ea typeface="Times New Roman" pitchFamily="18" charset="0"/>
                <a:cs typeface="Arial" pitchFamily="34" charset="0"/>
              </a:rPr>
              <a:t>                      vertical construction;</a:t>
            </a: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þ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Mass gathering (working hours) – international shoppers;</a:t>
            </a: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þ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Heart of local or wider community;</a:t>
            </a:r>
          </a:p>
          <a:p>
            <a:pPr marL="263525" marR="0" lvl="0" indent="-26352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0000"/>
              </a:buClr>
              <a:buSzTx/>
              <a:buFont typeface="Wingdings" pitchFamily="2" charset="2"/>
              <a:buChar char="þ"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Narrow" pitchFamily="34" charset="0"/>
                <a:ea typeface="Times New Roman" pitchFamily="18" charset="0"/>
                <a:cs typeface="Arial" pitchFamily="34" charset="0"/>
              </a:rPr>
              <a:t>Symbol of financial prosperity</a:t>
            </a:r>
          </a:p>
        </p:txBody>
      </p:sp>
      <p:grpSp>
        <p:nvGrpSpPr>
          <p:cNvPr id="9" name="8 - Ομάδα"/>
          <p:cNvGrpSpPr/>
          <p:nvPr/>
        </p:nvGrpSpPr>
        <p:grpSpPr>
          <a:xfrm>
            <a:off x="4842030" y="5150442"/>
            <a:ext cx="3393317" cy="1428908"/>
            <a:chOff x="4842030" y="5150442"/>
            <a:chExt cx="3393317" cy="1428908"/>
          </a:xfrm>
        </p:grpSpPr>
        <p:pic>
          <p:nvPicPr>
            <p:cNvPr id="7" name="Εικόνα 5" descr="File:Ville souterraine (Bonaventure métro, Montréal)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42030" y="5150442"/>
              <a:ext cx="3393317" cy="1428908"/>
            </a:xfrm>
            <a:prstGeom prst="rect">
              <a:avLst/>
            </a:prstGeom>
            <a:noFill/>
          </p:spPr>
        </p:pic>
        <p:sp>
          <p:nvSpPr>
            <p:cNvPr id="8" name="7 - TextBox"/>
            <p:cNvSpPr txBox="1"/>
            <p:nvPr/>
          </p:nvSpPr>
          <p:spPr>
            <a:xfrm>
              <a:off x="7317305" y="6264315"/>
              <a:ext cx="72487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Arial Black" pitchFamily="34" charset="0"/>
                </a:rPr>
                <a:t>32km</a:t>
              </a:r>
              <a:endParaRPr lang="el-GR" sz="1400" dirty="0">
                <a:latin typeface="Arial Black" pitchFamily="34" charset="0"/>
              </a:endParaRPr>
            </a:p>
          </p:txBody>
        </p:sp>
      </p:grpSp>
      <p:pic>
        <p:nvPicPr>
          <p:cNvPr id="48130" name="Picture 2" descr="http://clipartist.info/www/TATARTIST.NET/C/canadian_flag_3_tattoo_tatoo_flag-1331p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2340" y="4779451"/>
            <a:ext cx="909156" cy="683393"/>
          </a:xfrm>
          <a:prstGeom prst="rect">
            <a:avLst/>
          </a:prstGeom>
          <a:noFill/>
        </p:spPr>
      </p:pic>
      <p:grpSp>
        <p:nvGrpSpPr>
          <p:cNvPr id="17" name="16 - Ομάδα"/>
          <p:cNvGrpSpPr/>
          <p:nvPr/>
        </p:nvGrpSpPr>
        <p:grpSpPr>
          <a:xfrm>
            <a:off x="116505" y="278650"/>
            <a:ext cx="8913930" cy="4410490"/>
            <a:chOff x="116505" y="278650"/>
            <a:chExt cx="8913930" cy="4410490"/>
          </a:xfrm>
        </p:grpSpPr>
        <p:pic>
          <p:nvPicPr>
            <p:cNvPr id="37890" name="Picture 2" descr="http://www.washingtonpost.com/rw/2010-2019/WashingtonPost/2013/09/24/Foreign/Graphics/w-nairobiCityClose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6505" y="278650"/>
              <a:ext cx="6525725" cy="44100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7892" name="Picture 4" descr="http://i1.ytimg.com/vi/g4ZZRZSG6TU/0.jpg"/>
            <p:cNvPicPr>
              <a:picLocks noChangeAspect="1" noChangeArrowheads="1"/>
            </p:cNvPicPr>
            <p:nvPr/>
          </p:nvPicPr>
          <p:blipFill>
            <a:blip r:embed="rId7" cstate="print"/>
            <a:srcRect t="2625" b="2876"/>
            <a:stretch>
              <a:fillRect/>
            </a:stretch>
          </p:blipFill>
          <p:spPr bwMode="auto">
            <a:xfrm>
              <a:off x="6552220" y="278650"/>
              <a:ext cx="2476500" cy="175519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7894" name="Picture 6" descr="http://graphics8.nytimes.com/images/2013/09/23/world/video-kenya-day-to-day/video-kenya-day-to-day-articleLarge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550254" y="2033845"/>
              <a:ext cx="2476606" cy="139515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7896" name="Picture 8" descr="http://gdb.voanews.com/EA92A7FA-4B33-471F-BE07-BAA6872548A1_mw1024_n_s.jpg"/>
            <p:cNvPicPr>
              <a:picLocks noChangeAspect="1" noChangeArrowheads="1"/>
            </p:cNvPicPr>
            <p:nvPr/>
          </p:nvPicPr>
          <p:blipFill>
            <a:blip r:embed="rId9" cstate="print"/>
            <a:srcRect t="25000"/>
            <a:stretch>
              <a:fillRect/>
            </a:stretch>
          </p:blipFill>
          <p:spPr bwMode="auto">
            <a:xfrm>
              <a:off x="6552220" y="3338990"/>
              <a:ext cx="2478215" cy="135015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7898" name="Picture 10" descr="http://resources2.news.com.au/images/2013/10/03/1226726/610454-kenya-mall-attack.jpg"/>
            <p:cNvPicPr>
              <a:picLocks noChangeAspect="1" noChangeArrowheads="1"/>
            </p:cNvPicPr>
            <p:nvPr/>
          </p:nvPicPr>
          <p:blipFill>
            <a:blip r:embed="rId10" cstate="print"/>
            <a:srcRect b="69017"/>
            <a:stretch>
              <a:fillRect/>
            </a:stretch>
          </p:blipFill>
          <p:spPr bwMode="auto">
            <a:xfrm>
              <a:off x="2411760" y="368660"/>
              <a:ext cx="2500840" cy="436294"/>
            </a:xfrm>
            <a:prstGeom prst="ellipse">
              <a:avLst/>
            </a:prstGeom>
            <a:ln>
              <a:noFill/>
            </a:ln>
            <a:effectLst/>
          </p:spPr>
        </p:pic>
        <p:sp>
          <p:nvSpPr>
            <p:cNvPr id="16" name="15 - TextBox"/>
            <p:cNvSpPr txBox="1"/>
            <p:nvPr/>
          </p:nvSpPr>
          <p:spPr>
            <a:xfrm>
              <a:off x="161510" y="278650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accent1">
                      <a:lumMod val="75000"/>
                    </a:schemeClr>
                  </a:solidFill>
                  <a:latin typeface="Arial Black" pitchFamily="34" charset="0"/>
                </a:rPr>
                <a:t>21 Sept 2013</a:t>
              </a:r>
              <a:endParaRPr lang="el-GR" sz="1200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endParaRPr>
            </a:p>
          </p:txBody>
        </p:sp>
      </p:grpSp>
      <p:sp>
        <p:nvSpPr>
          <p:cNvPr id="18" name="17 - TextBox"/>
          <p:cNvSpPr txBox="1"/>
          <p:nvPr/>
        </p:nvSpPr>
        <p:spPr>
          <a:xfrm>
            <a:off x="6507215" y="1763815"/>
            <a:ext cx="118173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Arial Black" pitchFamily="34" charset="0"/>
              </a:rPr>
              <a:t>72 killed</a:t>
            </a:r>
          </a:p>
          <a:p>
            <a:r>
              <a:rPr lang="en-US" sz="1100" dirty="0" smtClean="0">
                <a:solidFill>
                  <a:srgbClr val="FFC000"/>
                </a:solidFill>
                <a:latin typeface="Arial Black" pitchFamily="34" charset="0"/>
              </a:rPr>
              <a:t>(5 attackers)</a:t>
            </a:r>
            <a:endParaRPr lang="el-GR" sz="1100" dirty="0">
              <a:solidFill>
                <a:srgbClr val="FFC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Ροή">
  <a:themeElements>
    <a:clrScheme name="Ζωντάνια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Ροή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Ροή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1476</TotalTime>
  <Words>1789</Words>
  <Application>Microsoft Office PowerPoint</Application>
  <PresentationFormat>Προβολή στην οθόνη (4:3)</PresentationFormat>
  <Paragraphs>436</Paragraphs>
  <Slides>43</Slides>
  <Notes>2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43</vt:i4>
      </vt:variant>
    </vt:vector>
  </HeadingPairs>
  <TitlesOfParts>
    <vt:vector size="44" baseType="lpstr">
      <vt:lpstr>Ροή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  <vt:lpstr>Διαφάνεια 28</vt:lpstr>
      <vt:lpstr>Διαφάνεια 29</vt:lpstr>
      <vt:lpstr>Διαφάνεια 30</vt:lpstr>
      <vt:lpstr>Διαφάνεια 31</vt:lpstr>
      <vt:lpstr>Διαφάνεια 32</vt:lpstr>
      <vt:lpstr>Διαφάνεια 33</vt:lpstr>
      <vt:lpstr>Διαφάνεια 34</vt:lpstr>
      <vt:lpstr>Contamination of Water Supplies</vt:lpstr>
      <vt:lpstr>Διαφάνεια 36</vt:lpstr>
      <vt:lpstr>Διαφάνεια 37</vt:lpstr>
      <vt:lpstr>Διαφάνεια 38</vt:lpstr>
      <vt:lpstr>Διαφάνεια 39</vt:lpstr>
      <vt:lpstr>Διαφάνεια 40</vt:lpstr>
      <vt:lpstr>Διαφάνεια 41</vt:lpstr>
      <vt:lpstr>Διαφάνεια 42</vt:lpstr>
      <vt:lpstr>Διαφάνεια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turbo_x</dc:creator>
  <cp:lastModifiedBy>turbo_x</cp:lastModifiedBy>
  <cp:revision>106</cp:revision>
  <dcterms:created xsi:type="dcterms:W3CDTF">2014-03-06T07:21:23Z</dcterms:created>
  <dcterms:modified xsi:type="dcterms:W3CDTF">2014-04-30T17:57:43Z</dcterms:modified>
</cp:coreProperties>
</file>