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7" r:id="rId2"/>
    <p:sldId id="260" r:id="rId3"/>
    <p:sldId id="295" r:id="rId4"/>
    <p:sldId id="261" r:id="rId5"/>
    <p:sldId id="294" r:id="rId6"/>
    <p:sldId id="297" r:id="rId7"/>
    <p:sldId id="262" r:id="rId8"/>
    <p:sldId id="336" r:id="rId9"/>
    <p:sldId id="337" r:id="rId10"/>
    <p:sldId id="338" r:id="rId11"/>
    <p:sldId id="339" r:id="rId12"/>
    <p:sldId id="340" r:id="rId13"/>
    <p:sldId id="341" r:id="rId14"/>
    <p:sldId id="342" r:id="rId15"/>
    <p:sldId id="343" r:id="rId16"/>
    <p:sldId id="344" r:id="rId17"/>
    <p:sldId id="345" r:id="rId18"/>
    <p:sldId id="346" r:id="rId19"/>
    <p:sldId id="347" r:id="rId20"/>
    <p:sldId id="348" r:id="rId21"/>
    <p:sldId id="349" r:id="rId22"/>
    <p:sldId id="350" r:id="rId23"/>
    <p:sldId id="351" r:id="rId24"/>
    <p:sldId id="352" r:id="rId25"/>
    <p:sldId id="315" r:id="rId26"/>
    <p:sldId id="293" r:id="rId27"/>
    <p:sldId id="296" r:id="rId28"/>
    <p:sldId id="313" r:id="rId29"/>
    <p:sldId id="314" r:id="rId30"/>
    <p:sldId id="298" r:id="rId31"/>
    <p:sldId id="299" r:id="rId32"/>
    <p:sldId id="300" r:id="rId33"/>
    <p:sldId id="301" r:id="rId34"/>
    <p:sldId id="302" r:id="rId35"/>
    <p:sldId id="303" r:id="rId36"/>
    <p:sldId id="304" r:id="rId37"/>
    <p:sldId id="305" r:id="rId38"/>
    <p:sldId id="306" r:id="rId39"/>
    <p:sldId id="307" r:id="rId40"/>
    <p:sldId id="308" r:id="rId41"/>
    <p:sldId id="309" r:id="rId42"/>
    <p:sldId id="310" r:id="rId43"/>
    <p:sldId id="311" r:id="rId44"/>
    <p:sldId id="312" r:id="rId45"/>
    <p:sldId id="317" r:id="rId46"/>
    <p:sldId id="291" r:id="rId47"/>
    <p:sldId id="319" r:id="rId48"/>
    <p:sldId id="335" r:id="rId49"/>
    <p:sldId id="318" r:id="rId50"/>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0000FF"/>
    <a:srgbClr val="EB733D"/>
    <a:srgbClr val="006600"/>
  </p:clrMru>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p:scale>
          <a:sx n="100" d="100"/>
          <a:sy n="100" d="100"/>
        </p:scale>
        <p:origin x="-540" y="-108"/>
      </p:cViewPr>
      <p:guideLst>
        <p:guide orient="horz" pos="1928"/>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184240-53A8-4F15-B42A-24E814DD693D}" type="datetimeFigureOut">
              <a:rPr lang="el-GR" smtClean="0"/>
              <a:pPr/>
              <a:t>13/9/2012</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68B5B7-3DC3-4290-AF19-6B68E11C68CD}"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A0984F7-3307-4BCE-B59E-ADECB2D48EB4}" type="slidenum">
              <a:rPr lang="el-GR"/>
              <a:pPr/>
              <a:t>47</a:t>
            </a:fld>
            <a:endParaRPr lang="el-GR"/>
          </a:p>
        </p:txBody>
      </p:sp>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p:txBody>
          <a:bodyPr/>
          <a:lstStyle/>
          <a:p>
            <a:r>
              <a:rPr lang="en-US"/>
              <a:t>Sir John Harvey-Jones MBE (16 April 1924 – 9 January 2008) was an English businessman. He was the chairman of Imperial Chemical Industries from 1982 to 1987. He may have been best-known for his BBC television show, Troubleshooter, in which he advised struggling businesses. </a:t>
            </a:r>
          </a:p>
          <a:p>
            <a:endParaRPr lang="en-US"/>
          </a:p>
        </p:txBody>
      </p:sp>
      <p:sp>
        <p:nvSpPr>
          <p:cNvPr id="37892"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E489AAAD-C72C-404F-884A-3AD2E901D95E}" type="slidenum">
              <a:rPr lang="en-US" sz="1200"/>
              <a:pPr algn="r"/>
              <a:t>47</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70089044-E082-40A1-91E8-9E55FF873309}" type="datetimeFigureOut">
              <a:rPr lang="el-GR" smtClean="0"/>
              <a:pPr/>
              <a:t>13/9/2012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5DE8C2D0-ABB2-4155-809B-1988AFEE5684}"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70089044-E082-40A1-91E8-9E55FF873309}" type="datetimeFigureOut">
              <a:rPr lang="el-GR" smtClean="0"/>
              <a:pPr/>
              <a:t>13/9/2012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5DE8C2D0-ABB2-4155-809B-1988AFEE5684}"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70089044-E082-40A1-91E8-9E55FF873309}" type="datetimeFigureOut">
              <a:rPr lang="el-GR" smtClean="0"/>
              <a:pPr/>
              <a:t>13/9/2012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5DE8C2D0-ABB2-4155-809B-1988AFEE5684}"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70089044-E082-40A1-91E8-9E55FF873309}" type="datetimeFigureOut">
              <a:rPr lang="el-GR" smtClean="0"/>
              <a:pPr/>
              <a:t>13/9/2012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5DE8C2D0-ABB2-4155-809B-1988AFEE5684}"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70089044-E082-40A1-91E8-9E55FF873309}" type="datetimeFigureOut">
              <a:rPr lang="el-GR" smtClean="0"/>
              <a:pPr/>
              <a:t>13/9/2012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5DE8C2D0-ABB2-4155-809B-1988AFEE5684}"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70089044-E082-40A1-91E8-9E55FF873309}" type="datetimeFigureOut">
              <a:rPr lang="el-GR" smtClean="0"/>
              <a:pPr/>
              <a:t>13/9/2012</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5DE8C2D0-ABB2-4155-809B-1988AFEE5684}"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70089044-E082-40A1-91E8-9E55FF873309}" type="datetimeFigureOut">
              <a:rPr lang="el-GR" smtClean="0"/>
              <a:pPr/>
              <a:t>13/9/2012</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5DE8C2D0-ABB2-4155-809B-1988AFEE5684}"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70089044-E082-40A1-91E8-9E55FF873309}" type="datetimeFigureOut">
              <a:rPr lang="el-GR" smtClean="0"/>
              <a:pPr/>
              <a:t>13/9/2012</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5DE8C2D0-ABB2-4155-809B-1988AFEE5684}"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70089044-E082-40A1-91E8-9E55FF873309}" type="datetimeFigureOut">
              <a:rPr lang="el-GR" smtClean="0"/>
              <a:pPr/>
              <a:t>13/9/2012</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5DE8C2D0-ABB2-4155-809B-1988AFEE5684}"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70089044-E082-40A1-91E8-9E55FF873309}" type="datetimeFigureOut">
              <a:rPr lang="el-GR" smtClean="0"/>
              <a:pPr/>
              <a:t>13/9/2012</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5DE8C2D0-ABB2-4155-809B-1988AFEE5684}"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70089044-E082-40A1-91E8-9E55FF873309}" type="datetimeFigureOut">
              <a:rPr lang="el-GR" smtClean="0"/>
              <a:pPr/>
              <a:t>13/9/2012</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5DE8C2D0-ABB2-4155-809B-1988AFEE5684}"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089044-E082-40A1-91E8-9E55FF873309}" type="datetimeFigureOut">
              <a:rPr lang="el-GR" smtClean="0"/>
              <a:pPr/>
              <a:t>13/9/2012</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E8C2D0-ABB2-4155-809B-1988AFEE5684}"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gif"/><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gif"/><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6.gif"/><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6.gif"/><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6.png"/><Relationship Id="rId7" Type="http://schemas.openxmlformats.org/officeDocument/2006/relationships/image" Target="../media/image7.jpe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6.gif"/></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6.gif"/></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6.gif"/></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7.jpeg"/><Relationship Id="rId7"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6.gif"/><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6.gif"/><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8.jpeg"/><Relationship Id="rId1" Type="http://schemas.openxmlformats.org/officeDocument/2006/relationships/slideLayout" Target="../slideLayouts/slideLayout7.xml"/><Relationship Id="rId5" Type="http://schemas.openxmlformats.org/officeDocument/2006/relationships/image" Target="../media/image6.gif"/><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9.jpeg"/><Relationship Id="rId1" Type="http://schemas.openxmlformats.org/officeDocument/2006/relationships/slideLayout" Target="../slideLayouts/slideLayout7.xml"/><Relationship Id="rId5" Type="http://schemas.openxmlformats.org/officeDocument/2006/relationships/image" Target="../media/image6.gif"/><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6.gif"/><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52.pn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6.gif"/><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image" Target="../media/image6.gif"/><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7.jpeg"/><Relationship Id="rId7" Type="http://schemas.openxmlformats.org/officeDocument/2006/relationships/image" Target="../media/image57.jpe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8.png"/><Relationship Id="rId9" Type="http://schemas.openxmlformats.org/officeDocument/2006/relationships/image" Target="../media/image6.gif"/></Relationships>
</file>

<file path=ppt/slides/_rels/slide23.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60.jpeg"/><Relationship Id="rId7" Type="http://schemas.openxmlformats.org/officeDocument/2006/relationships/image" Target="../media/image6.gif"/><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1.jpeg"/></Relationships>
</file>

<file path=ppt/slides/_rels/slide2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63.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68.gif"/><Relationship Id="rId3" Type="http://schemas.openxmlformats.org/officeDocument/2006/relationships/image" Target="../media/image7.jpeg"/><Relationship Id="rId7" Type="http://schemas.openxmlformats.org/officeDocument/2006/relationships/image" Target="../media/image67.gif"/><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gif"/><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6.gif"/><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71.wmf"/><Relationship Id="rId7" Type="http://schemas.openxmlformats.org/officeDocument/2006/relationships/image" Target="../media/image8.pn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73.wmf"/><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74.wmf"/><Relationship Id="rId7" Type="http://schemas.openxmlformats.org/officeDocument/2006/relationships/image" Target="../media/image77.jpe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slide" Target="slide40.xml"/><Relationship Id="rId5" Type="http://schemas.openxmlformats.org/officeDocument/2006/relationships/image" Target="../media/image76.png"/><Relationship Id="rId4" Type="http://schemas.openxmlformats.org/officeDocument/2006/relationships/image" Target="../media/image75.wmf"/></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gif"/><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6.gif"/><Relationship Id="rId4" Type="http://schemas.openxmlformats.org/officeDocument/2006/relationships/image" Target="../media/image13.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gif"/></Relationships>
</file>

<file path=ppt/slides/_rels/slide33.xml.rels><?xml version="1.0" encoding="UTF-8" standalone="yes"?>
<Relationships xmlns="http://schemas.openxmlformats.org/package/2006/relationships"><Relationship Id="rId3" Type="http://schemas.openxmlformats.org/officeDocument/2006/relationships/image" Target="../media/image83.wmf"/><Relationship Id="rId7" Type="http://schemas.openxmlformats.org/officeDocument/2006/relationships/image" Target="../media/image8.png"/><Relationship Id="rId2" Type="http://schemas.openxmlformats.org/officeDocument/2006/relationships/image" Target="../media/image82.gif"/><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gif"/><Relationship Id="rId4" Type="http://schemas.openxmlformats.org/officeDocument/2006/relationships/image" Target="../media/image84.png"/></Relationships>
</file>

<file path=ppt/slides/_rels/slide3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gif"/></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png"/><Relationship Id="rId2" Type="http://schemas.openxmlformats.org/officeDocument/2006/relationships/hyperlink" Target="http://www.biomedcentral.com/logon/logon.asp?msg=ce" TargetMode="Externa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gif"/><Relationship Id="rId4" Type="http://schemas.openxmlformats.org/officeDocument/2006/relationships/image" Target="../media/image86.png"/></Relationships>
</file>

<file path=ppt/slides/_rels/slide3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gif"/><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7.jpeg"/><Relationship Id="rId3" Type="http://schemas.openxmlformats.org/officeDocument/2006/relationships/image" Target="../media/image88.wmf"/><Relationship Id="rId7" Type="http://schemas.openxmlformats.org/officeDocument/2006/relationships/image" Target="../media/image92.png"/><Relationship Id="rId12" Type="http://schemas.openxmlformats.org/officeDocument/2006/relationships/image" Target="../media/image6.gif"/><Relationship Id="rId2" Type="http://schemas.openxmlformats.org/officeDocument/2006/relationships/image" Target="../media/image87.wmf"/><Relationship Id="rId1" Type="http://schemas.openxmlformats.org/officeDocument/2006/relationships/slideLayout" Target="../slideLayouts/slideLayout7.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wmf"/><Relationship Id="rId9" Type="http://schemas.openxmlformats.org/officeDocument/2006/relationships/image" Target="../media/image94.png"/><Relationship Id="rId14" Type="http://schemas.openxmlformats.org/officeDocument/2006/relationships/image" Target="../media/image8.png"/></Relationships>
</file>

<file path=ppt/slides/_rels/slide38.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gif"/><Relationship Id="rId3" Type="http://schemas.openxmlformats.org/officeDocument/2006/relationships/image" Target="../media/image98.png"/><Relationship Id="rId7" Type="http://schemas.openxmlformats.org/officeDocument/2006/relationships/image" Target="../media/image102.png"/><Relationship Id="rId12" Type="http://schemas.openxmlformats.org/officeDocument/2006/relationships/image" Target="../media/image107.png"/><Relationship Id="rId2" Type="http://schemas.openxmlformats.org/officeDocument/2006/relationships/image" Target="../media/image97.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1.png"/><Relationship Id="rId11" Type="http://schemas.openxmlformats.org/officeDocument/2006/relationships/image" Target="../media/image106.png"/><Relationship Id="rId5" Type="http://schemas.openxmlformats.org/officeDocument/2006/relationships/image" Target="../media/image100.png"/><Relationship Id="rId15" Type="http://schemas.openxmlformats.org/officeDocument/2006/relationships/image" Target="../media/image7.jpeg"/><Relationship Id="rId10" Type="http://schemas.openxmlformats.org/officeDocument/2006/relationships/image" Target="../media/image105.png"/><Relationship Id="rId4" Type="http://schemas.openxmlformats.org/officeDocument/2006/relationships/image" Target="../media/image99.png"/><Relationship Id="rId9" Type="http://schemas.openxmlformats.org/officeDocument/2006/relationships/image" Target="../media/image104.png"/><Relationship Id="rId14" Type="http://schemas.openxmlformats.org/officeDocument/2006/relationships/image" Target="../media/image6.gif"/></Relationships>
</file>

<file path=ppt/slides/_rels/slide39.xml.rels><?xml version="1.0" encoding="UTF-8" standalone="yes"?>
<Relationships xmlns="http://schemas.openxmlformats.org/package/2006/relationships"><Relationship Id="rId3" Type="http://schemas.openxmlformats.org/officeDocument/2006/relationships/image" Target="../media/image109.jpeg"/><Relationship Id="rId7" Type="http://schemas.openxmlformats.org/officeDocument/2006/relationships/image" Target="../media/image8.png"/><Relationship Id="rId2"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gif"/><Relationship Id="rId4" Type="http://schemas.openxmlformats.org/officeDocument/2006/relationships/image" Target="../media/image110.jpeg"/></Relationships>
</file>

<file path=ppt/slides/_rels/slide4.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8.png"/><Relationship Id="rId7" Type="http://schemas.openxmlformats.org/officeDocument/2006/relationships/image" Target="../media/image20.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40.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12.png"/><Relationship Id="rId7" Type="http://schemas.openxmlformats.org/officeDocument/2006/relationships/image" Target="../media/image6.gif"/><Relationship Id="rId2"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14.png"/><Relationship Id="rId4" Type="http://schemas.openxmlformats.org/officeDocument/2006/relationships/image" Target="../media/image113.png"/><Relationship Id="rId9" Type="http://schemas.openxmlformats.org/officeDocument/2006/relationships/image" Target="../media/image8.png"/></Relationships>
</file>

<file path=ppt/slides/_rels/slide41.xml.rels><?xml version="1.0" encoding="UTF-8" standalone="yes"?>
<Relationships xmlns="http://schemas.openxmlformats.org/package/2006/relationships"><Relationship Id="rId8" Type="http://schemas.openxmlformats.org/officeDocument/2006/relationships/image" Target="../media/image120.wmf"/><Relationship Id="rId13" Type="http://schemas.openxmlformats.org/officeDocument/2006/relationships/image" Target="../media/image6.gif"/><Relationship Id="rId3" Type="http://schemas.openxmlformats.org/officeDocument/2006/relationships/image" Target="../media/image116.jpeg"/><Relationship Id="rId7" Type="http://schemas.openxmlformats.org/officeDocument/2006/relationships/image" Target="../media/image101.png"/><Relationship Id="rId12" Type="http://schemas.openxmlformats.org/officeDocument/2006/relationships/image" Target="../media/image122.jpeg"/><Relationship Id="rId2" Type="http://schemas.openxmlformats.org/officeDocument/2006/relationships/image" Target="../media/image115.gif"/><Relationship Id="rId1" Type="http://schemas.openxmlformats.org/officeDocument/2006/relationships/slideLayout" Target="../slideLayouts/slideLayout7.xml"/><Relationship Id="rId6" Type="http://schemas.openxmlformats.org/officeDocument/2006/relationships/image" Target="../media/image119.jpeg"/><Relationship Id="rId11" Type="http://schemas.openxmlformats.org/officeDocument/2006/relationships/image" Target="../media/image8.png"/><Relationship Id="rId5" Type="http://schemas.openxmlformats.org/officeDocument/2006/relationships/image" Target="../media/image118.jpeg"/><Relationship Id="rId10" Type="http://schemas.openxmlformats.org/officeDocument/2006/relationships/image" Target="../media/image7.jpeg"/><Relationship Id="rId4" Type="http://schemas.openxmlformats.org/officeDocument/2006/relationships/image" Target="../media/image117.jpeg"/><Relationship Id="rId9" Type="http://schemas.openxmlformats.org/officeDocument/2006/relationships/image" Target="../media/image121.png"/></Relationships>
</file>

<file path=ppt/slides/_rels/slide42.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wmf"/><Relationship Id="rId7" Type="http://schemas.openxmlformats.org/officeDocument/2006/relationships/image" Target="../media/image128.png"/><Relationship Id="rId2" Type="http://schemas.openxmlformats.org/officeDocument/2006/relationships/image" Target="../media/image123.png"/><Relationship Id="rId1" Type="http://schemas.openxmlformats.org/officeDocument/2006/relationships/slideLayout" Target="../slideLayouts/slideLayout7.xml"/><Relationship Id="rId6" Type="http://schemas.openxmlformats.org/officeDocument/2006/relationships/image" Target="../media/image127.png"/><Relationship Id="rId11" Type="http://schemas.openxmlformats.org/officeDocument/2006/relationships/image" Target="../media/image8.png"/><Relationship Id="rId5" Type="http://schemas.openxmlformats.org/officeDocument/2006/relationships/image" Target="../media/image126.png"/><Relationship Id="rId10" Type="http://schemas.openxmlformats.org/officeDocument/2006/relationships/image" Target="../media/image7.jpeg"/><Relationship Id="rId4" Type="http://schemas.openxmlformats.org/officeDocument/2006/relationships/image" Target="../media/image125.png"/><Relationship Id="rId9" Type="http://schemas.openxmlformats.org/officeDocument/2006/relationships/image" Target="../media/image6.gif"/></Relationships>
</file>

<file path=ppt/slides/_rels/slide43.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image" Target="../media/image130.png"/><Relationship Id="rId1" Type="http://schemas.openxmlformats.org/officeDocument/2006/relationships/slideLayout" Target="../slideLayouts/slideLayout7.xml"/><Relationship Id="rId6" Type="http://schemas.openxmlformats.org/officeDocument/2006/relationships/image" Target="../media/image134.jpeg"/><Relationship Id="rId11" Type="http://schemas.openxmlformats.org/officeDocument/2006/relationships/image" Target="../media/image8.png"/><Relationship Id="rId5" Type="http://schemas.openxmlformats.org/officeDocument/2006/relationships/image" Target="../media/image133.png"/><Relationship Id="rId10" Type="http://schemas.openxmlformats.org/officeDocument/2006/relationships/image" Target="../media/image7.jpeg"/><Relationship Id="rId4" Type="http://schemas.openxmlformats.org/officeDocument/2006/relationships/image" Target="../media/image132.png"/><Relationship Id="rId9" Type="http://schemas.openxmlformats.org/officeDocument/2006/relationships/image" Target="../media/image6.gif"/></Relationships>
</file>

<file path=ppt/slides/_rels/slide44.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8.png"/><Relationship Id="rId3" Type="http://schemas.openxmlformats.org/officeDocument/2006/relationships/image" Target="../media/image138.png"/><Relationship Id="rId7" Type="http://schemas.openxmlformats.org/officeDocument/2006/relationships/image" Target="../media/image142.png"/><Relationship Id="rId12" Type="http://schemas.openxmlformats.org/officeDocument/2006/relationships/image" Target="../media/image7.jpeg"/><Relationship Id="rId2" Type="http://schemas.openxmlformats.org/officeDocument/2006/relationships/image" Target="../media/image137.png"/><Relationship Id="rId1" Type="http://schemas.openxmlformats.org/officeDocument/2006/relationships/slideLayout" Target="../slideLayouts/slideLayout7.xml"/><Relationship Id="rId6" Type="http://schemas.openxmlformats.org/officeDocument/2006/relationships/image" Target="../media/image141.png"/><Relationship Id="rId11" Type="http://schemas.openxmlformats.org/officeDocument/2006/relationships/image" Target="../media/image6.gif"/><Relationship Id="rId5" Type="http://schemas.openxmlformats.org/officeDocument/2006/relationships/image" Target="../media/image140.png"/><Relationship Id="rId10" Type="http://schemas.openxmlformats.org/officeDocument/2006/relationships/image" Target="../media/image145.png"/><Relationship Id="rId4" Type="http://schemas.openxmlformats.org/officeDocument/2006/relationships/image" Target="../media/image139.png"/><Relationship Id="rId9" Type="http://schemas.openxmlformats.org/officeDocument/2006/relationships/image" Target="../media/image144.png"/></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gif"/><Relationship Id="rId1" Type="http://schemas.openxmlformats.org/officeDocument/2006/relationships/slideLayout" Target="../slideLayouts/slideLayout7.xml"/><Relationship Id="rId6" Type="http://schemas.openxmlformats.org/officeDocument/2006/relationships/image" Target="../media/image147.jpeg"/><Relationship Id="rId5" Type="http://schemas.openxmlformats.org/officeDocument/2006/relationships/image" Target="../media/image146.png"/><Relationship Id="rId4" Type="http://schemas.openxmlformats.org/officeDocument/2006/relationships/image" Target="../media/image8.png"/></Relationships>
</file>

<file path=ppt/slides/_rels/slide4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48.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54.wmf"/><Relationship Id="rId2" Type="http://schemas.openxmlformats.org/officeDocument/2006/relationships/image" Target="../media/image153.png"/><Relationship Id="rId1" Type="http://schemas.openxmlformats.org/officeDocument/2006/relationships/slideLayout" Target="../slideLayouts/slideLayout7.xml"/><Relationship Id="rId4" Type="http://schemas.openxmlformats.org/officeDocument/2006/relationships/image" Target="../media/image155.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2.gif"/><Relationship Id="rId5" Type="http://schemas.openxmlformats.org/officeDocument/2006/relationships/image" Target="../media/image6.gif"/><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2.gif"/><Relationship Id="rId5" Type="http://schemas.openxmlformats.org/officeDocument/2006/relationships/image" Target="../media/image6.gif"/><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8.pn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gif"/><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maineimaging.smugmug.com/Aerials/Rhode-Island/Newport-RI-aerial-photos/MG8586-NAVAL-STATION-NEWPORT/979347649_gEYjo-L-1.jpg"/>
          <p:cNvPicPr>
            <a:picLocks noChangeAspect="1" noChangeArrowheads="1"/>
          </p:cNvPicPr>
          <p:nvPr/>
        </p:nvPicPr>
        <p:blipFill>
          <a:blip r:embed="rId2" cstate="print"/>
          <a:srcRect/>
          <a:stretch>
            <a:fillRect/>
          </a:stretch>
        </p:blipFill>
        <p:spPr bwMode="auto">
          <a:xfrm>
            <a:off x="0" y="0"/>
            <a:ext cx="6588224" cy="3429000"/>
          </a:xfrm>
          <a:prstGeom prst="rect">
            <a:avLst/>
          </a:prstGeom>
          <a:ln>
            <a:noFill/>
          </a:ln>
          <a:effectLst>
            <a:softEdge rad="112500"/>
          </a:effectLst>
        </p:spPr>
      </p:pic>
      <p:pic>
        <p:nvPicPr>
          <p:cNvPr id="3074" name="Picture 2" descr="http://www.hellenicnavy.gr/images/Articles/ships/psara/psara1.JPG"/>
          <p:cNvPicPr>
            <a:picLocks noChangeAspect="1" noChangeArrowheads="1"/>
          </p:cNvPicPr>
          <p:nvPr/>
        </p:nvPicPr>
        <p:blipFill>
          <a:blip r:embed="rId3" cstate="print"/>
          <a:srcRect t="23850" b="15788"/>
          <a:stretch>
            <a:fillRect/>
          </a:stretch>
        </p:blipFill>
        <p:spPr bwMode="auto">
          <a:xfrm>
            <a:off x="0" y="3429000"/>
            <a:ext cx="6597891" cy="3429000"/>
          </a:xfrm>
          <a:prstGeom prst="rect">
            <a:avLst/>
          </a:prstGeom>
          <a:ln>
            <a:noFill/>
          </a:ln>
          <a:effectLst>
            <a:softEdge rad="112500"/>
          </a:effectLst>
        </p:spPr>
      </p:pic>
      <p:sp>
        <p:nvSpPr>
          <p:cNvPr id="1028" name="AutoShape 4" descr="http://www.philenews.com/data/2011/10/06/2011_10_06_10_02_23__2e07ee27431242b9aa998d2bcd7d44a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30" name="AutoShape 6" descr="http://www.hellenicnavy.gr/images/Articles/ships/psara/psara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3078" name="Picture 6" descr="http://www.armedforces-int.com/upload/image_files/suppliers/images/companies/1493/cougar-protection-suit.jpg"/>
          <p:cNvPicPr>
            <a:picLocks noChangeAspect="1" noChangeArrowheads="1"/>
          </p:cNvPicPr>
          <p:nvPr/>
        </p:nvPicPr>
        <p:blipFill>
          <a:blip r:embed="rId4" cstate="print"/>
          <a:srcRect/>
          <a:stretch>
            <a:fillRect/>
          </a:stretch>
        </p:blipFill>
        <p:spPr bwMode="auto">
          <a:xfrm>
            <a:off x="6660232" y="816681"/>
            <a:ext cx="2362702" cy="4867895"/>
          </a:xfrm>
          <a:prstGeom prst="rect">
            <a:avLst/>
          </a:prstGeom>
          <a:noFill/>
        </p:spPr>
      </p:pic>
      <p:sp>
        <p:nvSpPr>
          <p:cNvPr id="10" name="9 - Ορθογώνιο"/>
          <p:cNvSpPr/>
          <p:nvPr/>
        </p:nvSpPr>
        <p:spPr>
          <a:xfrm>
            <a:off x="760578" y="2551837"/>
            <a:ext cx="5655138" cy="175432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Managing</a:t>
            </a:r>
          </a:p>
          <a:p>
            <a:r>
              <a:rPr lang="en-US" sz="36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CBRNe</a:t>
            </a:r>
            <a:r>
              <a:rPr lang="en-US" sz="3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 </a:t>
            </a:r>
            <a:r>
              <a:rPr lang="en-US" sz="36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Casulaties</a:t>
            </a:r>
            <a:endParaRPr 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a:p>
            <a:r>
              <a:rPr lang="en-US" sz="3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on Ship and on Shore</a:t>
            </a:r>
            <a:endParaRPr lang="el-GR"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sp>
        <p:nvSpPr>
          <p:cNvPr id="12" name="11 - TextBox"/>
          <p:cNvSpPr txBox="1"/>
          <p:nvPr/>
        </p:nvSpPr>
        <p:spPr>
          <a:xfrm>
            <a:off x="6588224" y="5589240"/>
            <a:ext cx="2510623" cy="915635"/>
          </a:xfrm>
          <a:prstGeom prst="rect">
            <a:avLst/>
          </a:prstGeom>
          <a:noFill/>
        </p:spPr>
        <p:txBody>
          <a:bodyPr wrap="none" rtlCol="0">
            <a:spAutoFit/>
          </a:bodyPr>
          <a:lstStyle/>
          <a:p>
            <a:pPr algn="r"/>
            <a:r>
              <a:rPr lang="en-US" sz="1100" dirty="0" smtClean="0">
                <a:latin typeface="Arial Black" pitchFamily="34" charset="0"/>
              </a:rPr>
              <a:t>BG (</a:t>
            </a:r>
            <a:r>
              <a:rPr lang="en-US" sz="1100" dirty="0" err="1" smtClean="0">
                <a:latin typeface="Arial Black" pitchFamily="34" charset="0"/>
              </a:rPr>
              <a:t>ret’d</a:t>
            </a:r>
            <a:r>
              <a:rPr lang="en-US" sz="1100" dirty="0" smtClean="0">
                <a:latin typeface="Arial Black" pitchFamily="34" charset="0"/>
              </a:rPr>
              <a:t>) </a:t>
            </a:r>
            <a:r>
              <a:rPr lang="en-US" sz="1100" dirty="0" err="1" smtClean="0">
                <a:latin typeface="Arial Black" pitchFamily="34" charset="0"/>
              </a:rPr>
              <a:t>Ioannis</a:t>
            </a:r>
            <a:r>
              <a:rPr lang="en-US" sz="1100" dirty="0" smtClean="0">
                <a:latin typeface="Arial Black" pitchFamily="34" charset="0"/>
              </a:rPr>
              <a:t> </a:t>
            </a:r>
            <a:r>
              <a:rPr lang="en-US" sz="1100" dirty="0" err="1" smtClean="0">
                <a:latin typeface="Arial Black" pitchFamily="34" charset="0"/>
              </a:rPr>
              <a:t>Galatas</a:t>
            </a:r>
            <a:r>
              <a:rPr lang="en-US" sz="1100" dirty="0" smtClean="0">
                <a:latin typeface="Arial Black" pitchFamily="34" charset="0"/>
              </a:rPr>
              <a:t>, MD</a:t>
            </a:r>
          </a:p>
          <a:p>
            <a:pPr algn="r"/>
            <a:r>
              <a:rPr lang="en-US" sz="1050" dirty="0" smtClean="0">
                <a:latin typeface="Arial Narrow" pitchFamily="34" charset="0"/>
              </a:rPr>
              <a:t>Consultant in </a:t>
            </a:r>
            <a:r>
              <a:rPr lang="en-US" sz="1050" dirty="0" err="1" smtClean="0">
                <a:latin typeface="Arial Narrow" pitchFamily="34" charset="0"/>
              </a:rPr>
              <a:t>Allergology</a:t>
            </a:r>
            <a:r>
              <a:rPr lang="en-US" sz="1050" dirty="0" smtClean="0">
                <a:latin typeface="Arial Narrow" pitchFamily="34" charset="0"/>
              </a:rPr>
              <a:t> &amp; Clinical Immunology</a:t>
            </a:r>
          </a:p>
          <a:p>
            <a:pPr algn="r"/>
            <a:r>
              <a:rPr lang="en-US" sz="1050" dirty="0" smtClean="0">
                <a:latin typeface="Arial Narrow" pitchFamily="34" charset="0"/>
              </a:rPr>
              <a:t>Medical/Hospital/Op CBRNE Planner</a:t>
            </a:r>
          </a:p>
          <a:p>
            <a:pPr algn="r"/>
            <a:r>
              <a:rPr lang="en-US" sz="1050" dirty="0" smtClean="0">
                <a:latin typeface="Arial Narrow" pitchFamily="34" charset="0"/>
              </a:rPr>
              <a:t>Senior Asymmetric Threats Analyst</a:t>
            </a:r>
          </a:p>
          <a:p>
            <a:pPr algn="r"/>
            <a:r>
              <a:rPr lang="en-US" sz="1100" b="1" dirty="0" smtClean="0">
                <a:solidFill>
                  <a:schemeClr val="tx2"/>
                </a:solidFill>
                <a:latin typeface="Arial Narrow" pitchFamily="34" charset="0"/>
              </a:rPr>
              <a:t>Athens, Greece</a:t>
            </a:r>
            <a:endParaRPr lang="el-GR" sz="1100" b="1" dirty="0">
              <a:solidFill>
                <a:schemeClr val="tx2"/>
              </a:solidFill>
              <a:latin typeface="Arial Narrow" pitchFamily="34" charset="0"/>
            </a:endParaRPr>
          </a:p>
        </p:txBody>
      </p:sp>
      <p:sp>
        <p:nvSpPr>
          <p:cNvPr id="13" name="12 - TextBox"/>
          <p:cNvSpPr txBox="1"/>
          <p:nvPr/>
        </p:nvSpPr>
        <p:spPr>
          <a:xfrm>
            <a:off x="7525762" y="395237"/>
            <a:ext cx="1569660" cy="523220"/>
          </a:xfrm>
          <a:prstGeom prst="rect">
            <a:avLst/>
          </a:prstGeom>
          <a:noFill/>
        </p:spPr>
        <p:txBody>
          <a:bodyPr wrap="none" rtlCol="0">
            <a:spAutoFit/>
          </a:bodyPr>
          <a:lstStyle/>
          <a:p>
            <a:pPr algn="r"/>
            <a:r>
              <a:rPr lang="en-US" sz="1400" b="1" dirty="0" smtClean="0">
                <a:latin typeface="Arial Narrow" pitchFamily="34" charset="0"/>
              </a:rPr>
              <a:t>26 </a:t>
            </a:r>
            <a:r>
              <a:rPr lang="en-US" sz="1400" b="1" dirty="0" smtClean="0">
                <a:latin typeface="Arial Narrow" pitchFamily="34" charset="0"/>
              </a:rPr>
              <a:t>September 2012</a:t>
            </a:r>
          </a:p>
          <a:p>
            <a:pPr algn="r"/>
            <a:r>
              <a:rPr lang="en-US" sz="1400" b="1" dirty="0" smtClean="0">
                <a:solidFill>
                  <a:srgbClr val="800000"/>
                </a:solidFill>
                <a:latin typeface="Arial Narrow" pitchFamily="34" charset="0"/>
              </a:rPr>
              <a:t>London, UK</a:t>
            </a:r>
            <a:endParaRPr lang="el-GR" sz="1400" b="1" dirty="0">
              <a:solidFill>
                <a:srgbClr val="800000"/>
              </a:solidFill>
              <a:latin typeface="Arial Narrow" pitchFamily="34" charset="0"/>
            </a:endParaRPr>
          </a:p>
        </p:txBody>
      </p:sp>
      <p:pic>
        <p:nvPicPr>
          <p:cNvPr id="3082" name="Picture 10" descr="https://encrypted-tbn3.google.com/images?q=tbn:ANd9GcR2jWix3UrekCB2fdOMfCdB7mEy0dkXPO7Lqe_maSY_DVbqnozw"/>
          <p:cNvPicPr>
            <a:picLocks noChangeAspect="1" noChangeArrowheads="1"/>
          </p:cNvPicPr>
          <p:nvPr/>
        </p:nvPicPr>
        <p:blipFill>
          <a:blip r:embed="rId5" cstate="print"/>
          <a:srcRect/>
          <a:stretch>
            <a:fillRect/>
          </a:stretch>
        </p:blipFill>
        <p:spPr bwMode="auto">
          <a:xfrm>
            <a:off x="7515698" y="47135"/>
            <a:ext cx="1609725" cy="419101"/>
          </a:xfrm>
          <a:prstGeom prst="rect">
            <a:avLst/>
          </a:prstGeom>
          <a:noFill/>
        </p:spPr>
      </p:pic>
      <p:pic>
        <p:nvPicPr>
          <p:cNvPr id="15" name="14 - Εικόνα" descr="Symbols.PNG"/>
          <p:cNvPicPr>
            <a:picLocks noChangeAspect="1"/>
          </p:cNvPicPr>
          <p:nvPr/>
        </p:nvPicPr>
        <p:blipFill>
          <a:blip r:embed="rId6" cstate="print"/>
          <a:stretch>
            <a:fillRect/>
          </a:stretch>
        </p:blipFill>
        <p:spPr>
          <a:xfrm>
            <a:off x="215689" y="2601796"/>
            <a:ext cx="576160" cy="1644006"/>
          </a:xfrm>
          <a:prstGeom prst="rect">
            <a:avLst/>
          </a:prstGeom>
        </p:spPr>
      </p:pic>
      <p:pic>
        <p:nvPicPr>
          <p:cNvPr id="11" name="Picture 6" descr="wave"/>
          <p:cNvPicPr>
            <a:picLocks noChangeAspect="1" noChangeArrowheads="1" noCrop="1"/>
          </p:cNvPicPr>
          <p:nvPr/>
        </p:nvPicPr>
        <p:blipFill>
          <a:blip r:embed="rId7" cstate="print"/>
          <a:srcRect/>
          <a:stretch>
            <a:fillRect/>
          </a:stretch>
        </p:blipFill>
        <p:spPr bwMode="auto">
          <a:xfrm>
            <a:off x="0" y="5951538"/>
            <a:ext cx="9144000" cy="93345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 Ομάδα"/>
          <p:cNvGrpSpPr/>
          <p:nvPr/>
        </p:nvGrpSpPr>
        <p:grpSpPr>
          <a:xfrm>
            <a:off x="4572000" y="113122"/>
            <a:ext cx="4572000" cy="618716"/>
            <a:chOff x="4572000" y="113122"/>
            <a:chExt cx="4572000" cy="618716"/>
          </a:xfrm>
        </p:grpSpPr>
        <p:pic>
          <p:nvPicPr>
            <p:cNvPr id="3" name="Picture 2" descr="http://img.bhs4.com/C9/A/C9A1120077E665111FBC70B29CFB0421E05FD8F3_lis.jpg"/>
            <p:cNvPicPr>
              <a:picLocks noChangeAspect="1" noChangeArrowheads="1"/>
            </p:cNvPicPr>
            <p:nvPr/>
          </p:nvPicPr>
          <p:blipFill>
            <a:blip r:embed="rId2" cstate="print"/>
            <a:srcRect l="6020" t="3696" r="4083" b="18293"/>
            <a:stretch>
              <a:fillRect/>
            </a:stretch>
          </p:blipFill>
          <p:spPr bwMode="auto">
            <a:xfrm flipH="1">
              <a:off x="7814815" y="113122"/>
              <a:ext cx="1150205" cy="329937"/>
            </a:xfrm>
            <a:prstGeom prst="rect">
              <a:avLst/>
            </a:prstGeom>
            <a:noFill/>
          </p:spPr>
        </p:pic>
        <p:sp>
          <p:nvSpPr>
            <p:cNvPr id="4" name="3 - Ορθογώνιο"/>
            <p:cNvSpPr/>
            <p:nvPr/>
          </p:nvSpPr>
          <p:spPr>
            <a:xfrm>
              <a:off x="4572000" y="435047"/>
              <a:ext cx="4572000" cy="4571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5" name="4 - Εικόνα" descr="Symbols.PNG"/>
            <p:cNvPicPr>
              <a:picLocks noChangeAspect="1"/>
            </p:cNvPicPr>
            <p:nvPr/>
          </p:nvPicPr>
          <p:blipFill>
            <a:blip r:embed="rId3" cstate="print"/>
            <a:srcRect b="66236"/>
            <a:stretch>
              <a:fillRect/>
            </a:stretch>
          </p:blipFill>
          <p:spPr>
            <a:xfrm>
              <a:off x="7842792" y="369772"/>
              <a:ext cx="375812" cy="362066"/>
            </a:xfrm>
            <a:prstGeom prst="rect">
              <a:avLst/>
            </a:prstGeom>
          </p:spPr>
        </p:pic>
        <p:pic>
          <p:nvPicPr>
            <p:cNvPr id="6" name="5 - Εικόνα" descr="Symbols.PNG"/>
            <p:cNvPicPr>
              <a:picLocks noChangeAspect="1"/>
            </p:cNvPicPr>
            <p:nvPr/>
          </p:nvPicPr>
          <p:blipFill>
            <a:blip r:embed="rId3" cstate="print"/>
            <a:srcRect t="65688" b="1119"/>
            <a:stretch>
              <a:fillRect/>
            </a:stretch>
          </p:blipFill>
          <p:spPr>
            <a:xfrm>
              <a:off x="8541946" y="375898"/>
              <a:ext cx="375812" cy="355940"/>
            </a:xfrm>
            <a:prstGeom prst="rect">
              <a:avLst/>
            </a:prstGeom>
          </p:spPr>
        </p:pic>
        <p:pic>
          <p:nvPicPr>
            <p:cNvPr id="7" name="6 - Εικόνα" descr="Symbols.PNG"/>
            <p:cNvPicPr>
              <a:picLocks noChangeAspect="1"/>
            </p:cNvPicPr>
            <p:nvPr/>
          </p:nvPicPr>
          <p:blipFill>
            <a:blip r:embed="rId3" cstate="print"/>
            <a:srcRect t="33257" b="33994"/>
            <a:stretch>
              <a:fillRect/>
            </a:stretch>
          </p:blipFill>
          <p:spPr>
            <a:xfrm>
              <a:off x="8194726" y="380661"/>
              <a:ext cx="375812" cy="351177"/>
            </a:xfrm>
            <a:prstGeom prst="rect">
              <a:avLst/>
            </a:prstGeom>
          </p:spPr>
        </p:pic>
      </p:grpSp>
      <p:pic>
        <p:nvPicPr>
          <p:cNvPr id="48132" name="Picture 4" descr="http://www.royalnavy.mod.uk/Careers/~/media/Images/Navy/Navy-Static/Careers/Explore-Opportunities/IL110201045.jpg?w=439&amp;h=281&amp;as=1"/>
          <p:cNvPicPr>
            <a:picLocks noChangeAspect="1" noChangeArrowheads="1"/>
          </p:cNvPicPr>
          <p:nvPr/>
        </p:nvPicPr>
        <p:blipFill>
          <a:blip r:embed="rId4" cstate="print"/>
          <a:srcRect/>
          <a:stretch>
            <a:fillRect/>
          </a:stretch>
        </p:blipFill>
        <p:spPr bwMode="auto">
          <a:xfrm>
            <a:off x="254524" y="574004"/>
            <a:ext cx="4181475" cy="2891509"/>
          </a:xfrm>
          <a:prstGeom prst="rect">
            <a:avLst/>
          </a:prstGeom>
          <a:ln>
            <a:noFill/>
          </a:ln>
          <a:effectLst>
            <a:softEdge rad="112500"/>
          </a:effectLst>
        </p:spPr>
      </p:pic>
      <p:pic>
        <p:nvPicPr>
          <p:cNvPr id="48134" name="Picture 6" descr="http://1.bp.blogspot.com/-5oRaVcZ_QI4/Tk6jt0WZIWI/AAAAAAAAaYc/yLkPYErc1lw/s1600/DSCN1117.JPG"/>
          <p:cNvPicPr>
            <a:picLocks noChangeAspect="1" noChangeArrowheads="1"/>
          </p:cNvPicPr>
          <p:nvPr/>
        </p:nvPicPr>
        <p:blipFill>
          <a:blip r:embed="rId5" cstate="print"/>
          <a:srcRect/>
          <a:stretch>
            <a:fillRect/>
          </a:stretch>
        </p:blipFill>
        <p:spPr bwMode="auto">
          <a:xfrm>
            <a:off x="4391025" y="3060700"/>
            <a:ext cx="4564439" cy="3462648"/>
          </a:xfrm>
          <a:prstGeom prst="rect">
            <a:avLst/>
          </a:prstGeom>
          <a:ln>
            <a:noFill/>
          </a:ln>
          <a:effectLst>
            <a:softEdge rad="112500"/>
          </a:effectLst>
        </p:spPr>
      </p:pic>
      <p:pic>
        <p:nvPicPr>
          <p:cNvPr id="48136" name="Picture 8" descr="http://www.dg-flugzeugbau.de/uploads/RTEmagicC_0ad501c839.jpg.jpg"/>
          <p:cNvPicPr>
            <a:picLocks noChangeAspect="1" noChangeArrowheads="1"/>
          </p:cNvPicPr>
          <p:nvPr/>
        </p:nvPicPr>
        <p:blipFill>
          <a:blip r:embed="rId6" cstate="print"/>
          <a:srcRect/>
          <a:stretch>
            <a:fillRect/>
          </a:stretch>
        </p:blipFill>
        <p:spPr bwMode="auto">
          <a:xfrm>
            <a:off x="254524" y="3457575"/>
            <a:ext cx="4180757" cy="3065773"/>
          </a:xfrm>
          <a:prstGeom prst="rect">
            <a:avLst/>
          </a:prstGeom>
          <a:ln>
            <a:noFill/>
          </a:ln>
          <a:effectLst>
            <a:softEdge rad="112500"/>
          </a:effectLst>
        </p:spPr>
      </p:pic>
      <p:pic>
        <p:nvPicPr>
          <p:cNvPr id="8" name="Picture 6" descr="wave"/>
          <p:cNvPicPr>
            <a:picLocks noChangeAspect="1" noChangeArrowheads="1" noCrop="1"/>
          </p:cNvPicPr>
          <p:nvPr/>
        </p:nvPicPr>
        <p:blipFill>
          <a:blip r:embed="rId7" cstate="print"/>
          <a:srcRect/>
          <a:stretch>
            <a:fillRect/>
          </a:stretch>
        </p:blipFill>
        <p:spPr bwMode="auto">
          <a:xfrm>
            <a:off x="0" y="5951538"/>
            <a:ext cx="9144000" cy="933450"/>
          </a:xfrm>
          <a:prstGeom prst="rect">
            <a:avLst/>
          </a:prstGeom>
          <a:noFill/>
        </p:spPr>
      </p:pic>
      <p:sp>
        <p:nvSpPr>
          <p:cNvPr id="13" name="12 - TextBox"/>
          <p:cNvSpPr txBox="1"/>
          <p:nvPr/>
        </p:nvSpPr>
        <p:spPr>
          <a:xfrm>
            <a:off x="4515386" y="131978"/>
            <a:ext cx="3343800" cy="369332"/>
          </a:xfrm>
          <a:prstGeom prst="rect">
            <a:avLst/>
          </a:prstGeom>
          <a:noFill/>
        </p:spPr>
        <p:txBody>
          <a:bodyPr wrap="none" rtlCol="0">
            <a:spAutoFit/>
          </a:bodyPr>
          <a:lstStyle/>
          <a:p>
            <a:r>
              <a:rPr lang="en-US" dirty="0" smtClean="0">
                <a:latin typeface="Arial Black" pitchFamily="34" charset="0"/>
              </a:rPr>
              <a:t>ON SHIP (Inner quarters)</a:t>
            </a:r>
            <a:endParaRPr lang="el-GR" dirty="0">
              <a:latin typeface="Arial Black" pitchFamily="34" charset="0"/>
            </a:endParaRPr>
          </a:p>
        </p:txBody>
      </p:sp>
      <p:sp>
        <p:nvSpPr>
          <p:cNvPr id="14" name="13 - TextBox"/>
          <p:cNvSpPr txBox="1"/>
          <p:nvPr/>
        </p:nvSpPr>
        <p:spPr>
          <a:xfrm>
            <a:off x="4694545" y="1102936"/>
            <a:ext cx="4116768" cy="1169551"/>
          </a:xfrm>
          <a:prstGeom prst="rect">
            <a:avLst/>
          </a:prstGeom>
          <a:noFill/>
        </p:spPr>
        <p:txBody>
          <a:bodyPr wrap="none" rtlCol="0">
            <a:spAutoFit/>
          </a:bodyPr>
          <a:lstStyle/>
          <a:p>
            <a:r>
              <a:rPr lang="en-US" sz="1400" b="1" dirty="0" smtClean="0">
                <a:latin typeface="Arial Narrow" pitchFamily="34" charset="0"/>
              </a:rPr>
              <a:t>Previous generations’ vessels have no CBRN protection</a:t>
            </a:r>
          </a:p>
          <a:p>
            <a:endParaRPr lang="en-US" sz="1400" b="1" dirty="0" smtClean="0">
              <a:latin typeface="Arial Narrow" pitchFamily="34" charset="0"/>
            </a:endParaRPr>
          </a:p>
          <a:p>
            <a:r>
              <a:rPr lang="en-US" sz="1400" b="1" dirty="0" smtClean="0">
                <a:latin typeface="Arial Narrow" pitchFamily="34" charset="0"/>
              </a:rPr>
              <a:t>Modern battleships are CBRN-proof</a:t>
            </a:r>
          </a:p>
          <a:p>
            <a:r>
              <a:rPr lang="en-US" sz="1400" dirty="0" smtClean="0">
                <a:latin typeface="Arial Narrow" pitchFamily="34" charset="0"/>
              </a:rPr>
              <a:t>         </a:t>
            </a:r>
            <a:r>
              <a:rPr lang="en-US" sz="1400" dirty="0" smtClean="0">
                <a:latin typeface="Arial Narrow" pitchFamily="34" charset="0"/>
                <a:sym typeface="Wingdings"/>
              </a:rPr>
              <a:t> </a:t>
            </a:r>
            <a:r>
              <a:rPr lang="en-US" sz="1400" dirty="0" smtClean="0">
                <a:latin typeface="Arial Narrow" pitchFamily="34" charset="0"/>
              </a:rPr>
              <a:t>NATO STANAG 4447 for filter efficiency</a:t>
            </a:r>
          </a:p>
          <a:p>
            <a:r>
              <a:rPr lang="en-US" sz="1400" dirty="0" smtClean="0">
                <a:latin typeface="Arial Narrow" pitchFamily="34" charset="0"/>
              </a:rPr>
              <a:t>                  </a:t>
            </a:r>
            <a:r>
              <a:rPr lang="en-US" sz="1400" dirty="0" smtClean="0">
                <a:latin typeface="Arial Narrow" pitchFamily="34" charset="0"/>
                <a:sym typeface="Wingdings"/>
              </a:rPr>
              <a:t> </a:t>
            </a:r>
            <a:r>
              <a:rPr lang="en-US" sz="1400" dirty="0" smtClean="0">
                <a:latin typeface="Arial Narrow" pitchFamily="34" charset="0"/>
              </a:rPr>
              <a:t>Utilize standard 300m</a:t>
            </a:r>
            <a:r>
              <a:rPr lang="en-US" sz="1400" baseline="30000" dirty="0" smtClean="0">
                <a:latin typeface="Arial Narrow" pitchFamily="34" charset="0"/>
              </a:rPr>
              <a:t>3</a:t>
            </a:r>
            <a:r>
              <a:rPr lang="en-US" sz="1400" dirty="0" smtClean="0">
                <a:latin typeface="Arial Narrow" pitchFamily="34" charset="0"/>
              </a:rPr>
              <a:t>/hr NATO Naval filter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4">
                                            <p:txEl>
                                              <p:pRg st="2" end="2"/>
                                            </p:txEl>
                                          </p:spTgt>
                                        </p:tgtEl>
                                        <p:attrNameLst>
                                          <p:attrName>style.visibility</p:attrName>
                                        </p:attrNameLst>
                                      </p:cBhvr>
                                      <p:to>
                                        <p:strVal val="visible"/>
                                      </p:to>
                                    </p:set>
                                    <p:anim calcmode="lin" valueType="num">
                                      <p:cBhvr additive="base">
                                        <p:cTn id="7" dur="500" fill="hold"/>
                                        <p:tgtEl>
                                          <p:spTgt spid="14">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
                                            <p:txEl>
                                              <p:pRg st="2" end="2"/>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4">
                                            <p:txEl>
                                              <p:pRg st="3" end="3"/>
                                            </p:txEl>
                                          </p:spTgt>
                                        </p:tgtEl>
                                        <p:attrNameLst>
                                          <p:attrName>style.visibility</p:attrName>
                                        </p:attrNameLst>
                                      </p:cBhvr>
                                      <p:to>
                                        <p:strVal val="visible"/>
                                      </p:to>
                                    </p:set>
                                    <p:anim calcmode="lin" valueType="num">
                                      <p:cBhvr additive="base">
                                        <p:cTn id="11" dur="500" fill="hold"/>
                                        <p:tgtEl>
                                          <p:spTgt spid="14">
                                            <p:txEl>
                                              <p:pRg st="3" end="3"/>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4">
                                            <p:txEl>
                                              <p:pRg st="3" end="3"/>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4">
                                            <p:txEl>
                                              <p:pRg st="4" end="4"/>
                                            </p:txEl>
                                          </p:spTgt>
                                        </p:tgtEl>
                                        <p:attrNameLst>
                                          <p:attrName>style.visibility</p:attrName>
                                        </p:attrNameLst>
                                      </p:cBhvr>
                                      <p:to>
                                        <p:strVal val="visible"/>
                                      </p:to>
                                    </p:set>
                                    <p:anim calcmode="lin" valueType="num">
                                      <p:cBhvr additive="base">
                                        <p:cTn id="15" dur="500" fill="hold"/>
                                        <p:tgtEl>
                                          <p:spTgt spid="14">
                                            <p:txEl>
                                              <p:pRg st="4" end="4"/>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descr="http://i528.photobucket.com/albums/dd324/bdpopeye/US%20Navy%20II/6-32.jpg"/>
          <p:cNvPicPr>
            <a:picLocks noChangeAspect="1" noChangeArrowheads="1"/>
          </p:cNvPicPr>
          <p:nvPr/>
        </p:nvPicPr>
        <p:blipFill>
          <a:blip r:embed="rId2" cstate="print"/>
          <a:srcRect/>
          <a:stretch>
            <a:fillRect/>
          </a:stretch>
        </p:blipFill>
        <p:spPr bwMode="auto">
          <a:xfrm>
            <a:off x="212135" y="3588063"/>
            <a:ext cx="4359865" cy="3110038"/>
          </a:xfrm>
          <a:prstGeom prst="rect">
            <a:avLst/>
          </a:prstGeom>
          <a:noFill/>
        </p:spPr>
      </p:pic>
      <p:grpSp>
        <p:nvGrpSpPr>
          <p:cNvPr id="2" name="1 - Ομάδα"/>
          <p:cNvGrpSpPr/>
          <p:nvPr/>
        </p:nvGrpSpPr>
        <p:grpSpPr>
          <a:xfrm>
            <a:off x="4572000" y="113122"/>
            <a:ext cx="4572000" cy="618716"/>
            <a:chOff x="4572000" y="113122"/>
            <a:chExt cx="4572000" cy="618716"/>
          </a:xfrm>
        </p:grpSpPr>
        <p:pic>
          <p:nvPicPr>
            <p:cNvPr id="3" name="Picture 2" descr="http://img.bhs4.com/C9/A/C9A1120077E665111FBC70B29CFB0421E05FD8F3_lis.jpg"/>
            <p:cNvPicPr>
              <a:picLocks noChangeAspect="1" noChangeArrowheads="1"/>
            </p:cNvPicPr>
            <p:nvPr/>
          </p:nvPicPr>
          <p:blipFill>
            <a:blip r:embed="rId3" cstate="print"/>
            <a:srcRect l="6020" t="3696" r="4083" b="18293"/>
            <a:stretch>
              <a:fillRect/>
            </a:stretch>
          </p:blipFill>
          <p:spPr bwMode="auto">
            <a:xfrm flipH="1">
              <a:off x="7814815" y="113122"/>
              <a:ext cx="1150205" cy="329937"/>
            </a:xfrm>
            <a:prstGeom prst="rect">
              <a:avLst/>
            </a:prstGeom>
            <a:noFill/>
          </p:spPr>
        </p:pic>
        <p:sp>
          <p:nvSpPr>
            <p:cNvPr id="4" name="3 - Ορθογώνιο"/>
            <p:cNvSpPr/>
            <p:nvPr/>
          </p:nvSpPr>
          <p:spPr>
            <a:xfrm>
              <a:off x="4572000" y="435047"/>
              <a:ext cx="4572000" cy="4571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5" name="4 - Εικόνα" descr="Symbols.PNG"/>
            <p:cNvPicPr>
              <a:picLocks noChangeAspect="1"/>
            </p:cNvPicPr>
            <p:nvPr/>
          </p:nvPicPr>
          <p:blipFill>
            <a:blip r:embed="rId4" cstate="print"/>
            <a:srcRect b="66236"/>
            <a:stretch>
              <a:fillRect/>
            </a:stretch>
          </p:blipFill>
          <p:spPr>
            <a:xfrm>
              <a:off x="7842792" y="369772"/>
              <a:ext cx="375812" cy="362066"/>
            </a:xfrm>
            <a:prstGeom prst="rect">
              <a:avLst/>
            </a:prstGeom>
          </p:spPr>
        </p:pic>
        <p:pic>
          <p:nvPicPr>
            <p:cNvPr id="6" name="5 - Εικόνα" descr="Symbols.PNG"/>
            <p:cNvPicPr>
              <a:picLocks noChangeAspect="1"/>
            </p:cNvPicPr>
            <p:nvPr/>
          </p:nvPicPr>
          <p:blipFill>
            <a:blip r:embed="rId4" cstate="print"/>
            <a:srcRect t="65688" b="1119"/>
            <a:stretch>
              <a:fillRect/>
            </a:stretch>
          </p:blipFill>
          <p:spPr>
            <a:xfrm>
              <a:off x="8541946" y="375898"/>
              <a:ext cx="375812" cy="355940"/>
            </a:xfrm>
            <a:prstGeom prst="rect">
              <a:avLst/>
            </a:prstGeom>
          </p:spPr>
        </p:pic>
        <p:pic>
          <p:nvPicPr>
            <p:cNvPr id="7" name="6 - Εικόνα" descr="Symbols.PNG"/>
            <p:cNvPicPr>
              <a:picLocks noChangeAspect="1"/>
            </p:cNvPicPr>
            <p:nvPr/>
          </p:nvPicPr>
          <p:blipFill>
            <a:blip r:embed="rId4" cstate="print"/>
            <a:srcRect t="33257" b="33994"/>
            <a:stretch>
              <a:fillRect/>
            </a:stretch>
          </p:blipFill>
          <p:spPr>
            <a:xfrm>
              <a:off x="8194726" y="380661"/>
              <a:ext cx="375812" cy="351177"/>
            </a:xfrm>
            <a:prstGeom prst="rect">
              <a:avLst/>
            </a:prstGeom>
          </p:spPr>
        </p:pic>
      </p:grpSp>
      <p:sp>
        <p:nvSpPr>
          <p:cNvPr id="9" name="8 - TextBox"/>
          <p:cNvSpPr txBox="1"/>
          <p:nvPr/>
        </p:nvSpPr>
        <p:spPr>
          <a:xfrm>
            <a:off x="5278973" y="131978"/>
            <a:ext cx="2553135" cy="369332"/>
          </a:xfrm>
          <a:prstGeom prst="rect">
            <a:avLst/>
          </a:prstGeom>
          <a:noFill/>
        </p:spPr>
        <p:txBody>
          <a:bodyPr wrap="none" rtlCol="0">
            <a:spAutoFit/>
          </a:bodyPr>
          <a:lstStyle/>
          <a:p>
            <a:r>
              <a:rPr lang="en-US" dirty="0" smtClean="0">
                <a:latin typeface="Arial Black" pitchFamily="34" charset="0"/>
              </a:rPr>
              <a:t>ON SHIP (On deck)</a:t>
            </a:r>
            <a:endParaRPr lang="el-GR" dirty="0">
              <a:latin typeface="Arial Black" pitchFamily="34" charset="0"/>
            </a:endParaRPr>
          </a:p>
        </p:txBody>
      </p:sp>
      <p:pic>
        <p:nvPicPr>
          <p:cNvPr id="47106" name="Picture 2" descr="http://desmond.imageshack.us/Himg849/scaled.php?server=849&amp;filename=fh110213006ppt1.jpg&amp;res=landing"/>
          <p:cNvPicPr>
            <a:picLocks noChangeAspect="1" noChangeArrowheads="1"/>
          </p:cNvPicPr>
          <p:nvPr/>
        </p:nvPicPr>
        <p:blipFill>
          <a:blip r:embed="rId5" cstate="print"/>
          <a:srcRect t="11079" b="11601"/>
          <a:stretch>
            <a:fillRect/>
          </a:stretch>
        </p:blipFill>
        <p:spPr bwMode="auto">
          <a:xfrm>
            <a:off x="221563" y="942708"/>
            <a:ext cx="4350437" cy="2522805"/>
          </a:xfrm>
          <a:prstGeom prst="rect">
            <a:avLst/>
          </a:prstGeom>
          <a:noFill/>
        </p:spPr>
      </p:pic>
      <p:pic>
        <p:nvPicPr>
          <p:cNvPr id="47110" name="Picture 6" descr="http://www.stripes.com/polopoly_fs/1.38249.1273616032!/image/466954537.jpg_gen/derivatives/landscape_490/466954537.jpg"/>
          <p:cNvPicPr>
            <a:picLocks noChangeAspect="1" noChangeArrowheads="1"/>
          </p:cNvPicPr>
          <p:nvPr/>
        </p:nvPicPr>
        <p:blipFill>
          <a:blip r:embed="rId6" cstate="print"/>
          <a:srcRect/>
          <a:stretch>
            <a:fillRect/>
          </a:stretch>
        </p:blipFill>
        <p:spPr bwMode="auto">
          <a:xfrm>
            <a:off x="4694549" y="3465513"/>
            <a:ext cx="4336330" cy="3243000"/>
          </a:xfrm>
          <a:prstGeom prst="rect">
            <a:avLst/>
          </a:prstGeom>
          <a:noFill/>
        </p:spPr>
      </p:pic>
      <p:pic>
        <p:nvPicPr>
          <p:cNvPr id="8" name="Picture 6" descr="wave"/>
          <p:cNvPicPr>
            <a:picLocks noChangeAspect="1" noChangeArrowheads="1" noCrop="1"/>
          </p:cNvPicPr>
          <p:nvPr/>
        </p:nvPicPr>
        <p:blipFill>
          <a:blip r:embed="rId7" cstate="print"/>
          <a:srcRect/>
          <a:stretch>
            <a:fillRect/>
          </a:stretch>
        </p:blipFill>
        <p:spPr bwMode="auto">
          <a:xfrm>
            <a:off x="0" y="5951538"/>
            <a:ext cx="9144000" cy="933450"/>
          </a:xfrm>
          <a:prstGeom prst="rect">
            <a:avLst/>
          </a:prstGeom>
          <a:noFill/>
        </p:spPr>
      </p:pic>
      <p:sp>
        <p:nvSpPr>
          <p:cNvPr id="13" name="12 - TextBox"/>
          <p:cNvSpPr txBox="1"/>
          <p:nvPr/>
        </p:nvSpPr>
        <p:spPr>
          <a:xfrm>
            <a:off x="5005633" y="1234911"/>
            <a:ext cx="2119491" cy="1477328"/>
          </a:xfrm>
          <a:prstGeom prst="rect">
            <a:avLst/>
          </a:prstGeom>
          <a:noFill/>
        </p:spPr>
        <p:txBody>
          <a:bodyPr wrap="none" rtlCol="0">
            <a:spAutoFit/>
          </a:bodyPr>
          <a:lstStyle/>
          <a:p>
            <a:pPr>
              <a:buClr>
                <a:srgbClr val="0000FF"/>
              </a:buClr>
              <a:buFont typeface="Wingdings" pitchFamily="2" charset="2"/>
              <a:buChar char="l"/>
            </a:pPr>
            <a:r>
              <a:rPr lang="en-US" dirty="0" smtClean="0">
                <a:latin typeface="Arial Narrow" pitchFamily="34" charset="0"/>
              </a:rPr>
              <a:t> Crew</a:t>
            </a:r>
          </a:p>
          <a:p>
            <a:pPr>
              <a:buClr>
                <a:srgbClr val="0000FF"/>
              </a:buClr>
              <a:buFont typeface="Wingdings" pitchFamily="2" charset="2"/>
              <a:buChar char="l"/>
            </a:pPr>
            <a:r>
              <a:rPr lang="en-US" dirty="0" smtClean="0">
                <a:latin typeface="Arial Narrow" pitchFamily="34" charset="0"/>
              </a:rPr>
              <a:t> Sensitive equipment</a:t>
            </a:r>
          </a:p>
          <a:p>
            <a:pPr>
              <a:buClr>
                <a:srgbClr val="0000FF"/>
              </a:buClr>
              <a:buFont typeface="Wingdings" pitchFamily="2" charset="2"/>
              <a:buChar char="l"/>
            </a:pPr>
            <a:r>
              <a:rPr lang="en-US" dirty="0" smtClean="0">
                <a:latin typeface="Arial Narrow" pitchFamily="34" charset="0"/>
              </a:rPr>
              <a:t> Weaponry</a:t>
            </a:r>
          </a:p>
          <a:p>
            <a:pPr>
              <a:buClr>
                <a:srgbClr val="0000FF"/>
              </a:buClr>
              <a:buFont typeface="Wingdings" pitchFamily="2" charset="2"/>
              <a:buChar char="l"/>
            </a:pPr>
            <a:r>
              <a:rPr lang="en-US" dirty="0" smtClean="0">
                <a:latin typeface="Arial Narrow" pitchFamily="34" charset="0"/>
              </a:rPr>
              <a:t> Aircrafts, helicopters</a:t>
            </a:r>
          </a:p>
          <a:p>
            <a:pPr>
              <a:buClr>
                <a:srgbClr val="0000FF"/>
              </a:buClr>
              <a:buFont typeface="Wingdings" pitchFamily="2" charset="2"/>
              <a:buChar char="l"/>
            </a:pPr>
            <a:r>
              <a:rPr lang="en-US" dirty="0" smtClean="0">
                <a:latin typeface="Arial Narrow" pitchFamily="34" charset="0"/>
              </a:rPr>
              <a:t> Deck floor</a:t>
            </a:r>
            <a:endParaRPr lang="el-GR" dirty="0">
              <a:latin typeface="Arial Narrow"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http://upload.wikimedia.org/wikipedia/commons/thumb/8/8c/F-18_-_A_3-wire_landing.ogv/mid-F-18_-_A_3-wire_landing.ogv.jpg"/>
          <p:cNvPicPr>
            <a:picLocks noChangeAspect="1" noChangeArrowheads="1"/>
          </p:cNvPicPr>
          <p:nvPr/>
        </p:nvPicPr>
        <p:blipFill>
          <a:blip r:embed="rId2" cstate="print"/>
          <a:srcRect r="9895" b="3956"/>
          <a:stretch>
            <a:fillRect/>
          </a:stretch>
        </p:blipFill>
        <p:spPr bwMode="auto">
          <a:xfrm>
            <a:off x="0" y="838986"/>
            <a:ext cx="9144000" cy="6019014"/>
          </a:xfrm>
          <a:prstGeom prst="rect">
            <a:avLst/>
          </a:prstGeom>
          <a:noFill/>
        </p:spPr>
      </p:pic>
      <p:sp>
        <p:nvSpPr>
          <p:cNvPr id="2" name="Line 3"/>
          <p:cNvSpPr>
            <a:spLocks noChangeShapeType="1"/>
          </p:cNvSpPr>
          <p:nvPr/>
        </p:nvSpPr>
        <p:spPr bwMode="auto">
          <a:xfrm>
            <a:off x="3912110" y="2099047"/>
            <a:ext cx="1588" cy="914400"/>
          </a:xfrm>
          <a:prstGeom prst="line">
            <a:avLst/>
          </a:prstGeom>
          <a:noFill/>
          <a:ln w="9525">
            <a:noFill/>
            <a:round/>
            <a:headEnd/>
            <a:tailEnd/>
          </a:ln>
        </p:spPr>
        <p:txBody>
          <a:bodyPr/>
          <a:lstStyle/>
          <a:p>
            <a:endParaRPr lang="el-GR"/>
          </a:p>
        </p:txBody>
      </p:sp>
      <p:grpSp>
        <p:nvGrpSpPr>
          <p:cNvPr id="3" name="4 - Ομάδα"/>
          <p:cNvGrpSpPr/>
          <p:nvPr/>
        </p:nvGrpSpPr>
        <p:grpSpPr>
          <a:xfrm>
            <a:off x="4572000" y="113122"/>
            <a:ext cx="4572000" cy="618716"/>
            <a:chOff x="4572000" y="113122"/>
            <a:chExt cx="4572000" cy="618716"/>
          </a:xfrm>
        </p:grpSpPr>
        <p:pic>
          <p:nvPicPr>
            <p:cNvPr id="6" name="Picture 2" descr="http://img.bhs4.com/C9/A/C9A1120077E665111FBC70B29CFB0421E05FD8F3_lis.jpg"/>
            <p:cNvPicPr>
              <a:picLocks noChangeAspect="1" noChangeArrowheads="1"/>
            </p:cNvPicPr>
            <p:nvPr/>
          </p:nvPicPr>
          <p:blipFill>
            <a:blip r:embed="rId3" cstate="print"/>
            <a:srcRect l="6020" t="3696" r="4083" b="18293"/>
            <a:stretch>
              <a:fillRect/>
            </a:stretch>
          </p:blipFill>
          <p:spPr bwMode="auto">
            <a:xfrm flipH="1">
              <a:off x="7814815" y="113122"/>
              <a:ext cx="1150205" cy="329937"/>
            </a:xfrm>
            <a:prstGeom prst="rect">
              <a:avLst/>
            </a:prstGeom>
            <a:noFill/>
          </p:spPr>
        </p:pic>
        <p:sp>
          <p:nvSpPr>
            <p:cNvPr id="7" name="6 - Ορθογώνιο"/>
            <p:cNvSpPr/>
            <p:nvPr/>
          </p:nvSpPr>
          <p:spPr>
            <a:xfrm>
              <a:off x="4572000" y="435047"/>
              <a:ext cx="4572000" cy="4571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8" name="7 - Εικόνα" descr="Symbols.PNG"/>
            <p:cNvPicPr>
              <a:picLocks noChangeAspect="1"/>
            </p:cNvPicPr>
            <p:nvPr/>
          </p:nvPicPr>
          <p:blipFill>
            <a:blip r:embed="rId4" cstate="print"/>
            <a:srcRect b="66236"/>
            <a:stretch>
              <a:fillRect/>
            </a:stretch>
          </p:blipFill>
          <p:spPr>
            <a:xfrm>
              <a:off x="7842792" y="369772"/>
              <a:ext cx="375812" cy="362066"/>
            </a:xfrm>
            <a:prstGeom prst="rect">
              <a:avLst/>
            </a:prstGeom>
          </p:spPr>
        </p:pic>
        <p:pic>
          <p:nvPicPr>
            <p:cNvPr id="9" name="8 - Εικόνα" descr="Symbols.PNG"/>
            <p:cNvPicPr>
              <a:picLocks noChangeAspect="1"/>
            </p:cNvPicPr>
            <p:nvPr/>
          </p:nvPicPr>
          <p:blipFill>
            <a:blip r:embed="rId4" cstate="print"/>
            <a:srcRect t="65688" b="1119"/>
            <a:stretch>
              <a:fillRect/>
            </a:stretch>
          </p:blipFill>
          <p:spPr>
            <a:xfrm>
              <a:off x="8541946" y="375898"/>
              <a:ext cx="375812" cy="355940"/>
            </a:xfrm>
            <a:prstGeom prst="rect">
              <a:avLst/>
            </a:prstGeom>
          </p:spPr>
        </p:pic>
        <p:pic>
          <p:nvPicPr>
            <p:cNvPr id="10" name="9 - Εικόνα" descr="Symbols.PNG"/>
            <p:cNvPicPr>
              <a:picLocks noChangeAspect="1"/>
            </p:cNvPicPr>
            <p:nvPr/>
          </p:nvPicPr>
          <p:blipFill>
            <a:blip r:embed="rId4" cstate="print"/>
            <a:srcRect t="33257" b="33994"/>
            <a:stretch>
              <a:fillRect/>
            </a:stretch>
          </p:blipFill>
          <p:spPr>
            <a:xfrm>
              <a:off x="8194726" y="380661"/>
              <a:ext cx="375812" cy="351177"/>
            </a:xfrm>
            <a:prstGeom prst="rect">
              <a:avLst/>
            </a:prstGeom>
          </p:spPr>
        </p:pic>
      </p:grpSp>
      <p:sp>
        <p:nvSpPr>
          <p:cNvPr id="11" name="10 - TextBox"/>
          <p:cNvSpPr txBox="1"/>
          <p:nvPr/>
        </p:nvSpPr>
        <p:spPr>
          <a:xfrm>
            <a:off x="5278973" y="131978"/>
            <a:ext cx="2553135" cy="369332"/>
          </a:xfrm>
          <a:prstGeom prst="rect">
            <a:avLst/>
          </a:prstGeom>
          <a:noFill/>
        </p:spPr>
        <p:txBody>
          <a:bodyPr wrap="none" rtlCol="0">
            <a:spAutoFit/>
          </a:bodyPr>
          <a:lstStyle/>
          <a:p>
            <a:r>
              <a:rPr lang="en-US" dirty="0" smtClean="0">
                <a:latin typeface="Arial Black" pitchFamily="34" charset="0"/>
              </a:rPr>
              <a:t>ON SHIP (On deck)</a:t>
            </a:r>
            <a:endParaRPr lang="el-GR" dirty="0">
              <a:latin typeface="Arial Black" pitchFamily="34" charset="0"/>
            </a:endParaRPr>
          </a:p>
        </p:txBody>
      </p:sp>
      <p:pic>
        <p:nvPicPr>
          <p:cNvPr id="12" name="Picture 6" descr="wave"/>
          <p:cNvPicPr>
            <a:picLocks noChangeAspect="1" noChangeArrowheads="1" noCrop="1"/>
          </p:cNvPicPr>
          <p:nvPr/>
        </p:nvPicPr>
        <p:blipFill>
          <a:blip r:embed="rId5" cstate="print"/>
          <a:srcRect/>
          <a:stretch>
            <a:fillRect/>
          </a:stretch>
        </p:blipFill>
        <p:spPr bwMode="auto">
          <a:xfrm>
            <a:off x="0" y="5913438"/>
            <a:ext cx="9144000" cy="933450"/>
          </a:xfrm>
          <a:prstGeom prst="rect">
            <a:avLst/>
          </a:prstGeom>
          <a:noFill/>
        </p:spPr>
      </p:pic>
      <p:sp>
        <p:nvSpPr>
          <p:cNvPr id="14" name="13 - Ορθογώνιο"/>
          <p:cNvSpPr/>
          <p:nvPr/>
        </p:nvSpPr>
        <p:spPr>
          <a:xfrm>
            <a:off x="132963" y="868660"/>
            <a:ext cx="8746882" cy="2062103"/>
          </a:xfrm>
          <a:prstGeom prst="rect">
            <a:avLst/>
          </a:prstGeom>
          <a:noFill/>
        </p:spPr>
        <p:txBody>
          <a:bodyPr wrap="none" lIns="91440" tIns="45720" rIns="91440" bIns="45720">
            <a:spAutoFit/>
          </a:bodyPr>
          <a:lstStyle/>
          <a:p>
            <a:pPr>
              <a:tabLst>
                <a:tab pos="3409950" algn="l"/>
              </a:tabLst>
            </a:pPr>
            <a:r>
              <a:rPr lang="en-US" sz="3200" b="1" cap="none" spc="0" dirty="0" smtClean="0">
                <a:ln w="17780" cmpd="sng">
                  <a:solidFill>
                    <a:srgbClr val="FFFFFF"/>
                  </a:solidFill>
                  <a:prstDash val="solid"/>
                  <a:miter lim="800000"/>
                </a:ln>
                <a:solidFill>
                  <a:srgbClr val="FF0000"/>
                </a:solidFill>
                <a:effectLst>
                  <a:outerShdw blurRad="50800" algn="tl" rotWithShape="0">
                    <a:srgbClr val="000000"/>
                  </a:outerShdw>
                </a:effectLst>
                <a:latin typeface="Arial Black" pitchFamily="34" charset="0"/>
              </a:rPr>
              <a:t>One person 	</a:t>
            </a:r>
            <a:r>
              <a:rPr lang="en-US" sz="32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Black" pitchFamily="34" charset="0"/>
              </a:rPr>
              <a:t>= Simplicity</a:t>
            </a:r>
          </a:p>
          <a:p>
            <a:pPr>
              <a:tabLst>
                <a:tab pos="3409950" algn="l"/>
              </a:tabLst>
            </a:pPr>
            <a:r>
              <a:rPr lang="en-US" sz="3200" b="1" dirty="0" smtClean="0">
                <a:ln w="17780" cmpd="sng">
                  <a:solidFill>
                    <a:srgbClr val="FFFFFF"/>
                  </a:solidFill>
                  <a:prstDash val="solid"/>
                  <a:miter lim="800000"/>
                </a:ln>
                <a:solidFill>
                  <a:srgbClr val="FF0000"/>
                </a:solidFill>
                <a:effectLst>
                  <a:outerShdw blurRad="50800" algn="tl" rotWithShape="0">
                    <a:srgbClr val="000000"/>
                  </a:outerShdw>
                </a:effectLst>
                <a:latin typeface="Arial Black" pitchFamily="34" charset="0"/>
              </a:rPr>
              <a:t>One machine 	</a:t>
            </a:r>
            <a:r>
              <a:rPr lang="en-U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Black" pitchFamily="34" charset="0"/>
              </a:rPr>
              <a:t>= Effectiveness</a:t>
            </a:r>
          </a:p>
          <a:p>
            <a:r>
              <a:rPr lang="en-US" sz="3200" b="1" cap="none" spc="0" dirty="0" smtClean="0">
                <a:ln w="17780" cmpd="sng">
                  <a:solidFill>
                    <a:srgbClr val="FFFFFF"/>
                  </a:solidFill>
                  <a:prstDash val="solid"/>
                  <a:miter lim="800000"/>
                </a:ln>
                <a:solidFill>
                  <a:srgbClr val="FF0000"/>
                </a:solidFill>
                <a:effectLst>
                  <a:outerShdw blurRad="50800" algn="tl" rotWithShape="0">
                    <a:srgbClr val="000000"/>
                  </a:outerShdw>
                </a:effectLst>
                <a:latin typeface="Arial Black" pitchFamily="34" charset="0"/>
              </a:rPr>
              <a:t>One product     </a:t>
            </a:r>
            <a:r>
              <a:rPr lang="en-US" sz="32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Black" pitchFamily="34" charset="0"/>
              </a:rPr>
              <a:t>= Cost</a:t>
            </a:r>
          </a:p>
          <a:p>
            <a:r>
              <a:rPr lang="en-US" sz="3200" b="1" dirty="0" smtClean="0">
                <a:ln w="17780" cmpd="sng">
                  <a:solidFill>
                    <a:srgbClr val="FFFFFF"/>
                  </a:solidFill>
                  <a:prstDash val="solid"/>
                  <a:miter lim="800000"/>
                </a:ln>
                <a:solidFill>
                  <a:srgbClr val="FF0000"/>
                </a:solidFill>
                <a:effectLst>
                  <a:outerShdw blurRad="50800" algn="tl" rotWithShape="0">
                    <a:srgbClr val="000000"/>
                  </a:outerShdw>
                </a:effectLst>
                <a:latin typeface="Arial Black" pitchFamily="34" charset="0"/>
              </a:rPr>
              <a:t>Less water 	     </a:t>
            </a:r>
            <a:r>
              <a:rPr lang="en-US" sz="32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Black" pitchFamily="34" charset="0"/>
              </a:rPr>
              <a:t>= Environmental care</a:t>
            </a:r>
            <a:endParaRPr lang="el-GR" sz="32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Black"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437"/>
          <p:cNvPicPr>
            <a:picLocks noChangeAspect="1" noChangeArrowheads="1"/>
          </p:cNvPicPr>
          <p:nvPr/>
        </p:nvPicPr>
        <p:blipFill>
          <a:blip r:embed="rId2" cstate="print"/>
          <a:srcRect r="2000"/>
          <a:stretch>
            <a:fillRect/>
          </a:stretch>
        </p:blipFill>
        <p:spPr bwMode="auto">
          <a:xfrm>
            <a:off x="1758088" y="857250"/>
            <a:ext cx="1536700" cy="1568450"/>
          </a:xfrm>
          <a:prstGeom prst="rect">
            <a:avLst/>
          </a:prstGeom>
          <a:noFill/>
          <a:ln w="9525">
            <a:noFill/>
            <a:miter lim="800000"/>
            <a:headEnd/>
            <a:tailEnd/>
          </a:ln>
          <a:effectLst/>
        </p:spPr>
      </p:pic>
      <p:pic>
        <p:nvPicPr>
          <p:cNvPr id="3" name="Picture 2438"/>
          <p:cNvPicPr>
            <a:picLocks noChangeAspect="1" noChangeArrowheads="1"/>
          </p:cNvPicPr>
          <p:nvPr/>
        </p:nvPicPr>
        <p:blipFill>
          <a:blip r:embed="rId3" cstate="print"/>
          <a:srcRect r="1334"/>
          <a:stretch>
            <a:fillRect/>
          </a:stretch>
        </p:blipFill>
        <p:spPr bwMode="auto">
          <a:xfrm>
            <a:off x="3463063" y="895350"/>
            <a:ext cx="1501775" cy="1522413"/>
          </a:xfrm>
          <a:prstGeom prst="rect">
            <a:avLst/>
          </a:prstGeom>
          <a:noFill/>
          <a:ln w="9525">
            <a:noFill/>
            <a:miter lim="800000"/>
            <a:headEnd/>
            <a:tailEnd/>
          </a:ln>
          <a:effectLst/>
        </p:spPr>
      </p:pic>
      <p:pic>
        <p:nvPicPr>
          <p:cNvPr id="4" name="Picture 2439"/>
          <p:cNvPicPr>
            <a:picLocks noChangeAspect="1" noChangeArrowheads="1"/>
          </p:cNvPicPr>
          <p:nvPr/>
        </p:nvPicPr>
        <p:blipFill>
          <a:blip r:embed="rId4" cstate="print"/>
          <a:srcRect r="1334"/>
          <a:stretch>
            <a:fillRect/>
          </a:stretch>
        </p:blipFill>
        <p:spPr bwMode="auto">
          <a:xfrm>
            <a:off x="5187088" y="885825"/>
            <a:ext cx="1392238" cy="1485900"/>
          </a:xfrm>
          <a:prstGeom prst="rect">
            <a:avLst/>
          </a:prstGeom>
          <a:noFill/>
          <a:ln w="9525">
            <a:noFill/>
            <a:miter lim="800000"/>
            <a:headEnd/>
            <a:tailEnd/>
          </a:ln>
          <a:effectLst/>
        </p:spPr>
      </p:pic>
      <p:pic>
        <p:nvPicPr>
          <p:cNvPr id="5" name="Picture 2440"/>
          <p:cNvPicPr>
            <a:picLocks noChangeAspect="1" noChangeArrowheads="1"/>
          </p:cNvPicPr>
          <p:nvPr/>
        </p:nvPicPr>
        <p:blipFill>
          <a:blip r:embed="rId5" cstate="print"/>
          <a:srcRect r="2000"/>
          <a:stretch>
            <a:fillRect/>
          </a:stretch>
        </p:blipFill>
        <p:spPr bwMode="auto">
          <a:xfrm>
            <a:off x="6873013" y="914400"/>
            <a:ext cx="1438275" cy="1466850"/>
          </a:xfrm>
          <a:prstGeom prst="rect">
            <a:avLst/>
          </a:prstGeom>
          <a:noFill/>
          <a:ln w="9525">
            <a:noFill/>
            <a:miter lim="800000"/>
            <a:headEnd/>
            <a:tailEnd/>
          </a:ln>
          <a:effectLst/>
        </p:spPr>
      </p:pic>
      <p:pic>
        <p:nvPicPr>
          <p:cNvPr id="6" name="Picture 2441"/>
          <p:cNvPicPr>
            <a:picLocks noChangeAspect="1" noChangeArrowheads="1"/>
          </p:cNvPicPr>
          <p:nvPr/>
        </p:nvPicPr>
        <p:blipFill>
          <a:blip r:embed="rId6" cstate="print"/>
          <a:srcRect l="2000" t="39000" r="47125" b="15668"/>
          <a:stretch>
            <a:fillRect/>
          </a:stretch>
        </p:blipFill>
        <p:spPr bwMode="auto">
          <a:xfrm>
            <a:off x="815113" y="2386013"/>
            <a:ext cx="7629525" cy="3760263"/>
          </a:xfrm>
          <a:prstGeom prst="rect">
            <a:avLst/>
          </a:prstGeom>
          <a:noFill/>
          <a:ln w="9525">
            <a:noFill/>
            <a:miter lim="800000"/>
            <a:headEnd/>
            <a:tailEnd/>
          </a:ln>
          <a:effectLst/>
        </p:spPr>
      </p:pic>
      <p:grpSp>
        <p:nvGrpSpPr>
          <p:cNvPr id="7" name="6 - Ομάδα"/>
          <p:cNvGrpSpPr/>
          <p:nvPr/>
        </p:nvGrpSpPr>
        <p:grpSpPr>
          <a:xfrm>
            <a:off x="4572000" y="113122"/>
            <a:ext cx="4572000" cy="618716"/>
            <a:chOff x="4572000" y="113122"/>
            <a:chExt cx="4572000" cy="618716"/>
          </a:xfrm>
        </p:grpSpPr>
        <p:pic>
          <p:nvPicPr>
            <p:cNvPr id="8" name="Picture 2" descr="http://img.bhs4.com/C9/A/C9A1120077E665111FBC70B29CFB0421E05FD8F3_lis.jpg"/>
            <p:cNvPicPr>
              <a:picLocks noChangeAspect="1" noChangeArrowheads="1"/>
            </p:cNvPicPr>
            <p:nvPr/>
          </p:nvPicPr>
          <p:blipFill>
            <a:blip r:embed="rId7" cstate="print"/>
            <a:srcRect l="6020" t="3696" r="4083" b="18293"/>
            <a:stretch>
              <a:fillRect/>
            </a:stretch>
          </p:blipFill>
          <p:spPr bwMode="auto">
            <a:xfrm flipH="1">
              <a:off x="7814815" y="113122"/>
              <a:ext cx="1150205" cy="329937"/>
            </a:xfrm>
            <a:prstGeom prst="rect">
              <a:avLst/>
            </a:prstGeom>
            <a:noFill/>
          </p:spPr>
        </p:pic>
        <p:sp>
          <p:nvSpPr>
            <p:cNvPr id="9" name="8 - Ορθογώνιο"/>
            <p:cNvSpPr/>
            <p:nvPr/>
          </p:nvSpPr>
          <p:spPr>
            <a:xfrm>
              <a:off x="4572000" y="435047"/>
              <a:ext cx="4572000" cy="4571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 name="9 - Εικόνα" descr="Symbols.PNG"/>
            <p:cNvPicPr>
              <a:picLocks noChangeAspect="1"/>
            </p:cNvPicPr>
            <p:nvPr/>
          </p:nvPicPr>
          <p:blipFill>
            <a:blip r:embed="rId8" cstate="print"/>
            <a:srcRect b="66236"/>
            <a:stretch>
              <a:fillRect/>
            </a:stretch>
          </p:blipFill>
          <p:spPr>
            <a:xfrm>
              <a:off x="7842792" y="369772"/>
              <a:ext cx="375812" cy="362066"/>
            </a:xfrm>
            <a:prstGeom prst="rect">
              <a:avLst/>
            </a:prstGeom>
          </p:spPr>
        </p:pic>
        <p:pic>
          <p:nvPicPr>
            <p:cNvPr id="11" name="10 - Εικόνα" descr="Symbols.PNG"/>
            <p:cNvPicPr>
              <a:picLocks noChangeAspect="1"/>
            </p:cNvPicPr>
            <p:nvPr/>
          </p:nvPicPr>
          <p:blipFill>
            <a:blip r:embed="rId8" cstate="print"/>
            <a:srcRect t="65688" b="1119"/>
            <a:stretch>
              <a:fillRect/>
            </a:stretch>
          </p:blipFill>
          <p:spPr>
            <a:xfrm>
              <a:off x="8541946" y="375898"/>
              <a:ext cx="375812" cy="355940"/>
            </a:xfrm>
            <a:prstGeom prst="rect">
              <a:avLst/>
            </a:prstGeom>
          </p:spPr>
        </p:pic>
        <p:pic>
          <p:nvPicPr>
            <p:cNvPr id="12" name="11 - Εικόνα" descr="Symbols.PNG"/>
            <p:cNvPicPr>
              <a:picLocks noChangeAspect="1"/>
            </p:cNvPicPr>
            <p:nvPr/>
          </p:nvPicPr>
          <p:blipFill>
            <a:blip r:embed="rId8" cstate="print"/>
            <a:srcRect t="33257" b="33994"/>
            <a:stretch>
              <a:fillRect/>
            </a:stretch>
          </p:blipFill>
          <p:spPr>
            <a:xfrm>
              <a:off x="8194726" y="380661"/>
              <a:ext cx="375812" cy="351177"/>
            </a:xfrm>
            <a:prstGeom prst="rect">
              <a:avLst/>
            </a:prstGeom>
          </p:spPr>
        </p:pic>
      </p:grpSp>
      <p:sp>
        <p:nvSpPr>
          <p:cNvPr id="13" name="12 - TextBox"/>
          <p:cNvSpPr txBox="1"/>
          <p:nvPr/>
        </p:nvSpPr>
        <p:spPr>
          <a:xfrm>
            <a:off x="5278973" y="131978"/>
            <a:ext cx="2553135" cy="369332"/>
          </a:xfrm>
          <a:prstGeom prst="rect">
            <a:avLst/>
          </a:prstGeom>
          <a:noFill/>
        </p:spPr>
        <p:txBody>
          <a:bodyPr wrap="none" rtlCol="0">
            <a:spAutoFit/>
          </a:bodyPr>
          <a:lstStyle/>
          <a:p>
            <a:r>
              <a:rPr lang="en-US" dirty="0" smtClean="0">
                <a:latin typeface="Arial Black" pitchFamily="34" charset="0"/>
              </a:rPr>
              <a:t>ON SHIP (On deck)</a:t>
            </a:r>
            <a:endParaRPr lang="el-GR" dirty="0">
              <a:latin typeface="Arial Black" pitchFamily="34" charset="0"/>
            </a:endParaRPr>
          </a:p>
        </p:txBody>
      </p:sp>
      <p:pic>
        <p:nvPicPr>
          <p:cNvPr id="14" name="Picture 6" descr="wave"/>
          <p:cNvPicPr>
            <a:picLocks noChangeAspect="1" noChangeArrowheads="1" noCrop="1"/>
          </p:cNvPicPr>
          <p:nvPr/>
        </p:nvPicPr>
        <p:blipFill>
          <a:blip r:embed="rId9" cstate="print"/>
          <a:srcRect/>
          <a:stretch>
            <a:fillRect/>
          </a:stretch>
        </p:blipFill>
        <p:spPr bwMode="auto">
          <a:xfrm>
            <a:off x="0" y="5951538"/>
            <a:ext cx="9144000" cy="933450"/>
          </a:xfrm>
          <a:prstGeom prst="rect">
            <a:avLst/>
          </a:prstGeom>
          <a:noFill/>
        </p:spPr>
      </p:pic>
      <p:sp>
        <p:nvSpPr>
          <p:cNvPr id="15" name="14 - Ορθογώνιο"/>
          <p:cNvSpPr/>
          <p:nvPr/>
        </p:nvSpPr>
        <p:spPr>
          <a:xfrm>
            <a:off x="3346515" y="697584"/>
            <a:ext cx="3393650" cy="545811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6 - Ομάδα"/>
          <p:cNvGrpSpPr/>
          <p:nvPr/>
        </p:nvGrpSpPr>
        <p:grpSpPr>
          <a:xfrm>
            <a:off x="4572000" y="113122"/>
            <a:ext cx="4572000" cy="618716"/>
            <a:chOff x="4572000" y="113122"/>
            <a:chExt cx="4572000" cy="618716"/>
          </a:xfrm>
        </p:grpSpPr>
        <p:pic>
          <p:nvPicPr>
            <p:cNvPr id="8" name="Picture 2" descr="http://img.bhs4.com/C9/A/C9A1120077E665111FBC70B29CFB0421E05FD8F3_lis.jpg"/>
            <p:cNvPicPr>
              <a:picLocks noChangeAspect="1" noChangeArrowheads="1"/>
            </p:cNvPicPr>
            <p:nvPr/>
          </p:nvPicPr>
          <p:blipFill>
            <a:blip r:embed="rId2" cstate="print"/>
            <a:srcRect l="6020" t="3696" r="4083" b="18293"/>
            <a:stretch>
              <a:fillRect/>
            </a:stretch>
          </p:blipFill>
          <p:spPr bwMode="auto">
            <a:xfrm flipH="1">
              <a:off x="7814815" y="113122"/>
              <a:ext cx="1150205" cy="329937"/>
            </a:xfrm>
            <a:prstGeom prst="rect">
              <a:avLst/>
            </a:prstGeom>
            <a:noFill/>
          </p:spPr>
        </p:pic>
        <p:sp>
          <p:nvSpPr>
            <p:cNvPr id="9" name="8 - Ορθογώνιο"/>
            <p:cNvSpPr/>
            <p:nvPr/>
          </p:nvSpPr>
          <p:spPr>
            <a:xfrm>
              <a:off x="4572000" y="435047"/>
              <a:ext cx="4572000" cy="4571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 name="9 - Εικόνα" descr="Symbols.PNG"/>
            <p:cNvPicPr>
              <a:picLocks noChangeAspect="1"/>
            </p:cNvPicPr>
            <p:nvPr/>
          </p:nvPicPr>
          <p:blipFill>
            <a:blip r:embed="rId3" cstate="print"/>
            <a:srcRect b="66236"/>
            <a:stretch>
              <a:fillRect/>
            </a:stretch>
          </p:blipFill>
          <p:spPr>
            <a:xfrm>
              <a:off x="7842792" y="369772"/>
              <a:ext cx="375812" cy="362066"/>
            </a:xfrm>
            <a:prstGeom prst="rect">
              <a:avLst/>
            </a:prstGeom>
          </p:spPr>
        </p:pic>
        <p:pic>
          <p:nvPicPr>
            <p:cNvPr id="11" name="10 - Εικόνα" descr="Symbols.PNG"/>
            <p:cNvPicPr>
              <a:picLocks noChangeAspect="1"/>
            </p:cNvPicPr>
            <p:nvPr/>
          </p:nvPicPr>
          <p:blipFill>
            <a:blip r:embed="rId3" cstate="print"/>
            <a:srcRect t="65688" b="1119"/>
            <a:stretch>
              <a:fillRect/>
            </a:stretch>
          </p:blipFill>
          <p:spPr>
            <a:xfrm>
              <a:off x="8541946" y="375898"/>
              <a:ext cx="375812" cy="355940"/>
            </a:xfrm>
            <a:prstGeom prst="rect">
              <a:avLst/>
            </a:prstGeom>
          </p:spPr>
        </p:pic>
        <p:pic>
          <p:nvPicPr>
            <p:cNvPr id="12" name="11 - Εικόνα" descr="Symbols.PNG"/>
            <p:cNvPicPr>
              <a:picLocks noChangeAspect="1"/>
            </p:cNvPicPr>
            <p:nvPr/>
          </p:nvPicPr>
          <p:blipFill>
            <a:blip r:embed="rId3" cstate="print"/>
            <a:srcRect t="33257" b="33994"/>
            <a:stretch>
              <a:fillRect/>
            </a:stretch>
          </p:blipFill>
          <p:spPr>
            <a:xfrm>
              <a:off x="8194726" y="380661"/>
              <a:ext cx="375812" cy="351177"/>
            </a:xfrm>
            <a:prstGeom prst="rect">
              <a:avLst/>
            </a:prstGeom>
          </p:spPr>
        </p:pic>
      </p:grpSp>
      <p:sp>
        <p:nvSpPr>
          <p:cNvPr id="13" name="12 - TextBox"/>
          <p:cNvSpPr txBox="1"/>
          <p:nvPr/>
        </p:nvSpPr>
        <p:spPr>
          <a:xfrm>
            <a:off x="5278973" y="131978"/>
            <a:ext cx="2553135" cy="369332"/>
          </a:xfrm>
          <a:prstGeom prst="rect">
            <a:avLst/>
          </a:prstGeom>
          <a:noFill/>
        </p:spPr>
        <p:txBody>
          <a:bodyPr wrap="none" rtlCol="0">
            <a:spAutoFit/>
          </a:bodyPr>
          <a:lstStyle/>
          <a:p>
            <a:r>
              <a:rPr lang="en-US" dirty="0" smtClean="0">
                <a:latin typeface="Arial Black" pitchFamily="34" charset="0"/>
              </a:rPr>
              <a:t>ON SHIP (On deck)</a:t>
            </a:r>
            <a:endParaRPr lang="el-GR" dirty="0">
              <a:latin typeface="Arial Black" pitchFamily="34" charset="0"/>
            </a:endParaRPr>
          </a:p>
        </p:txBody>
      </p:sp>
      <p:pic>
        <p:nvPicPr>
          <p:cNvPr id="14" name="Picture 6" descr="wave"/>
          <p:cNvPicPr>
            <a:picLocks noChangeAspect="1" noChangeArrowheads="1" noCrop="1"/>
          </p:cNvPicPr>
          <p:nvPr/>
        </p:nvPicPr>
        <p:blipFill>
          <a:blip r:embed="rId4" cstate="print"/>
          <a:srcRect/>
          <a:stretch>
            <a:fillRect/>
          </a:stretch>
        </p:blipFill>
        <p:spPr bwMode="auto">
          <a:xfrm>
            <a:off x="0" y="5951538"/>
            <a:ext cx="9144000" cy="933450"/>
          </a:xfrm>
          <a:prstGeom prst="rect">
            <a:avLst/>
          </a:prstGeom>
          <a:noFill/>
        </p:spPr>
      </p:pic>
      <p:grpSp>
        <p:nvGrpSpPr>
          <p:cNvPr id="3" name="Group 7"/>
          <p:cNvGrpSpPr>
            <a:grpSpLocks/>
          </p:cNvGrpSpPr>
          <p:nvPr/>
        </p:nvGrpSpPr>
        <p:grpSpPr bwMode="auto">
          <a:xfrm>
            <a:off x="711200" y="870343"/>
            <a:ext cx="7721600" cy="5483323"/>
            <a:chOff x="756" y="572"/>
            <a:chExt cx="4864" cy="3613"/>
          </a:xfrm>
        </p:grpSpPr>
        <p:pic>
          <p:nvPicPr>
            <p:cNvPr id="17" name="Picture 4"/>
            <p:cNvPicPr>
              <a:picLocks noChangeAspect="1" noChangeArrowheads="1"/>
            </p:cNvPicPr>
            <p:nvPr/>
          </p:nvPicPr>
          <p:blipFill>
            <a:blip r:embed="rId5" cstate="print"/>
            <a:srcRect t="18060" r="1942" b="24207"/>
            <a:stretch>
              <a:fillRect/>
            </a:stretch>
          </p:blipFill>
          <p:spPr bwMode="auto">
            <a:xfrm>
              <a:off x="756" y="606"/>
              <a:ext cx="4864" cy="3579"/>
            </a:xfrm>
            <a:prstGeom prst="rect">
              <a:avLst/>
            </a:prstGeom>
            <a:noFill/>
            <a:ln w="9525">
              <a:noFill/>
              <a:miter lim="800000"/>
              <a:headEnd/>
              <a:tailEnd/>
            </a:ln>
            <a:effectLst/>
          </p:spPr>
        </p:pic>
        <p:sp>
          <p:nvSpPr>
            <p:cNvPr id="18" name="Rectangle 5"/>
            <p:cNvSpPr>
              <a:spLocks noChangeArrowheads="1"/>
            </p:cNvSpPr>
            <p:nvPr/>
          </p:nvSpPr>
          <p:spPr bwMode="auto">
            <a:xfrm>
              <a:off x="4680" y="572"/>
              <a:ext cx="324" cy="56"/>
            </a:xfrm>
            <a:prstGeom prst="rect">
              <a:avLst/>
            </a:prstGeom>
            <a:solidFill>
              <a:schemeClr val="bg1"/>
            </a:solidFill>
            <a:ln w="9525">
              <a:noFill/>
              <a:miter lim="800000"/>
              <a:headEnd/>
              <a:tailEnd/>
            </a:ln>
            <a:effectLst/>
          </p:spPr>
          <p:txBody>
            <a:bodyPr wrap="none" anchor="ctr"/>
            <a:lstStyle/>
            <a:p>
              <a:endParaRPr lang="el-GR"/>
            </a:p>
          </p:txBody>
        </p:sp>
        <p:sp>
          <p:nvSpPr>
            <p:cNvPr id="19" name="Rectangle 6"/>
            <p:cNvSpPr>
              <a:spLocks noChangeArrowheads="1"/>
            </p:cNvSpPr>
            <p:nvPr/>
          </p:nvSpPr>
          <p:spPr bwMode="auto">
            <a:xfrm>
              <a:off x="816" y="588"/>
              <a:ext cx="888" cy="2532"/>
            </a:xfrm>
            <a:prstGeom prst="rect">
              <a:avLst/>
            </a:prstGeom>
            <a:solidFill>
              <a:schemeClr val="bg1"/>
            </a:solidFill>
            <a:ln w="9525">
              <a:noFill/>
              <a:miter lim="800000"/>
              <a:headEnd/>
              <a:tailEnd/>
            </a:ln>
            <a:effectLst/>
          </p:spPr>
          <p:txBody>
            <a:bodyPr wrap="none" anchor="ctr"/>
            <a:lstStyle/>
            <a:p>
              <a:endParaRPr lang="el-GR"/>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5 - Ομάδα"/>
          <p:cNvGrpSpPr/>
          <p:nvPr/>
        </p:nvGrpSpPr>
        <p:grpSpPr>
          <a:xfrm>
            <a:off x="4572000" y="113122"/>
            <a:ext cx="4572000" cy="618716"/>
            <a:chOff x="4572000" y="113122"/>
            <a:chExt cx="4572000" cy="618716"/>
          </a:xfrm>
        </p:grpSpPr>
        <p:pic>
          <p:nvPicPr>
            <p:cNvPr id="7" name="Picture 2" descr="http://img.bhs4.com/C9/A/C9A1120077E665111FBC70B29CFB0421E05FD8F3_lis.jpg"/>
            <p:cNvPicPr>
              <a:picLocks noChangeAspect="1" noChangeArrowheads="1"/>
            </p:cNvPicPr>
            <p:nvPr/>
          </p:nvPicPr>
          <p:blipFill>
            <a:blip r:embed="rId2" cstate="print"/>
            <a:srcRect l="6020" t="3696" r="4083" b="18293"/>
            <a:stretch>
              <a:fillRect/>
            </a:stretch>
          </p:blipFill>
          <p:spPr bwMode="auto">
            <a:xfrm flipH="1">
              <a:off x="7814815" y="113122"/>
              <a:ext cx="1150205" cy="329937"/>
            </a:xfrm>
            <a:prstGeom prst="rect">
              <a:avLst/>
            </a:prstGeom>
            <a:noFill/>
          </p:spPr>
        </p:pic>
        <p:sp>
          <p:nvSpPr>
            <p:cNvPr id="8" name="7 - Ορθογώνιο"/>
            <p:cNvSpPr/>
            <p:nvPr/>
          </p:nvSpPr>
          <p:spPr>
            <a:xfrm>
              <a:off x="4572000" y="435047"/>
              <a:ext cx="4572000" cy="4571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9" name="8 - Εικόνα" descr="Symbols.PNG"/>
            <p:cNvPicPr>
              <a:picLocks noChangeAspect="1"/>
            </p:cNvPicPr>
            <p:nvPr/>
          </p:nvPicPr>
          <p:blipFill>
            <a:blip r:embed="rId3" cstate="print"/>
            <a:srcRect b="66236"/>
            <a:stretch>
              <a:fillRect/>
            </a:stretch>
          </p:blipFill>
          <p:spPr>
            <a:xfrm>
              <a:off x="7842792" y="369772"/>
              <a:ext cx="375812" cy="362066"/>
            </a:xfrm>
            <a:prstGeom prst="rect">
              <a:avLst/>
            </a:prstGeom>
          </p:spPr>
        </p:pic>
        <p:pic>
          <p:nvPicPr>
            <p:cNvPr id="10" name="9 - Εικόνα" descr="Symbols.PNG"/>
            <p:cNvPicPr>
              <a:picLocks noChangeAspect="1"/>
            </p:cNvPicPr>
            <p:nvPr/>
          </p:nvPicPr>
          <p:blipFill>
            <a:blip r:embed="rId3" cstate="print"/>
            <a:srcRect t="65688" b="1119"/>
            <a:stretch>
              <a:fillRect/>
            </a:stretch>
          </p:blipFill>
          <p:spPr>
            <a:xfrm>
              <a:off x="8541946" y="375898"/>
              <a:ext cx="375812" cy="355940"/>
            </a:xfrm>
            <a:prstGeom prst="rect">
              <a:avLst/>
            </a:prstGeom>
          </p:spPr>
        </p:pic>
        <p:pic>
          <p:nvPicPr>
            <p:cNvPr id="11" name="10 - Εικόνα" descr="Symbols.PNG"/>
            <p:cNvPicPr>
              <a:picLocks noChangeAspect="1"/>
            </p:cNvPicPr>
            <p:nvPr/>
          </p:nvPicPr>
          <p:blipFill>
            <a:blip r:embed="rId3" cstate="print"/>
            <a:srcRect t="33257" b="33994"/>
            <a:stretch>
              <a:fillRect/>
            </a:stretch>
          </p:blipFill>
          <p:spPr>
            <a:xfrm>
              <a:off x="8194726" y="380661"/>
              <a:ext cx="375812" cy="351177"/>
            </a:xfrm>
            <a:prstGeom prst="rect">
              <a:avLst/>
            </a:prstGeom>
          </p:spPr>
        </p:pic>
      </p:grpSp>
      <p:sp>
        <p:nvSpPr>
          <p:cNvPr id="12" name="11 - TextBox"/>
          <p:cNvSpPr txBox="1"/>
          <p:nvPr/>
        </p:nvSpPr>
        <p:spPr>
          <a:xfrm>
            <a:off x="5278973" y="131978"/>
            <a:ext cx="2537233" cy="369332"/>
          </a:xfrm>
          <a:prstGeom prst="rect">
            <a:avLst/>
          </a:prstGeom>
          <a:noFill/>
        </p:spPr>
        <p:txBody>
          <a:bodyPr wrap="none" rtlCol="0">
            <a:spAutoFit/>
          </a:bodyPr>
          <a:lstStyle/>
          <a:p>
            <a:r>
              <a:rPr lang="en-US" dirty="0" smtClean="0">
                <a:latin typeface="Arial Black" pitchFamily="34" charset="0"/>
              </a:rPr>
              <a:t>ON SHIP (Sensors)</a:t>
            </a:r>
            <a:endParaRPr lang="el-GR" dirty="0">
              <a:latin typeface="Arial Black" pitchFamily="34" charset="0"/>
            </a:endParaRPr>
          </a:p>
        </p:txBody>
      </p:sp>
      <p:pic>
        <p:nvPicPr>
          <p:cNvPr id="13" name="Picture 6" descr="wave"/>
          <p:cNvPicPr>
            <a:picLocks noChangeAspect="1" noChangeArrowheads="1" noCrop="1"/>
          </p:cNvPicPr>
          <p:nvPr/>
        </p:nvPicPr>
        <p:blipFill>
          <a:blip r:embed="rId4" cstate="print"/>
          <a:srcRect/>
          <a:stretch>
            <a:fillRect/>
          </a:stretch>
        </p:blipFill>
        <p:spPr bwMode="auto">
          <a:xfrm>
            <a:off x="0" y="5951538"/>
            <a:ext cx="9144000" cy="933450"/>
          </a:xfrm>
          <a:prstGeom prst="rect">
            <a:avLst/>
          </a:prstGeom>
          <a:noFill/>
        </p:spPr>
      </p:pic>
      <p:sp>
        <p:nvSpPr>
          <p:cNvPr id="88065" name="Rectangle 1"/>
          <p:cNvSpPr>
            <a:spLocks noChangeArrowheads="1"/>
          </p:cNvSpPr>
          <p:nvPr/>
        </p:nvSpPr>
        <p:spPr bwMode="auto">
          <a:xfrm>
            <a:off x="348792" y="1428611"/>
            <a:ext cx="8446416" cy="467820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FF"/>
                </a:solidFill>
                <a:effectLst/>
                <a:latin typeface="Arial Black" pitchFamily="34" charset="0"/>
                <a:ea typeface="Times New Roman" pitchFamily="18" charset="0"/>
                <a:cs typeface="Arial" pitchFamily="34" charset="0"/>
              </a:rPr>
              <a:t>Currently</a:t>
            </a:r>
            <a:endParaRPr kumimoji="0" lang="el-GR" sz="1600" b="0" i="0" u="none" strike="noStrike" cap="none" normalizeH="0" baseline="0" dirty="0" smtClean="0">
              <a:ln>
                <a:noFill/>
              </a:ln>
              <a:solidFill>
                <a:srgbClr val="0000FF"/>
              </a:solidFill>
              <a:effectLst/>
              <a:latin typeface="Arial Black"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sng" strike="noStrike" cap="none" normalizeH="0" baseline="0" dirty="0" smtClean="0">
                <a:ln>
                  <a:noFill/>
                </a:ln>
                <a:solidFill>
                  <a:schemeClr val="tx1"/>
                </a:solidFill>
                <a:effectLst/>
                <a:latin typeface="Arial Narrow" pitchFamily="34" charset="0"/>
                <a:ea typeface="Times New Roman" pitchFamily="18" charset="0"/>
                <a:cs typeface="Arial" pitchFamily="34" charset="0"/>
              </a:rPr>
              <a:t>50 vessels </a:t>
            </a:r>
            <a:r>
              <a:rPr kumimoji="0" lang="en-US" sz="1600" b="0" i="0"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rPr>
              <a:t>have received the new bio-agent systems</a:t>
            </a:r>
            <a:endParaRPr kumimoji="0" lang="el-GR" sz="1600" b="0" i="0"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rPr>
              <a:t>	</a:t>
            </a:r>
            <a:r>
              <a:rPr kumimoji="0" lang="en-US" sz="1600" b="0" i="0"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sym typeface="Wingdings"/>
              </a:rPr>
              <a:t> </a:t>
            </a:r>
            <a:r>
              <a:rPr kumimoji="0" lang="en-US" sz="1600" b="0" i="0"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rPr>
              <a:t>Automatically detect a potential pathogen, sound the alarm, classify the material inside </a:t>
            </a:r>
          </a:p>
          <a:p>
            <a:pPr marL="0" marR="0" lvl="0" indent="0" algn="l" defTabSz="914400" rtl="0" eaLnBrk="0" fontAlgn="base" latinLnBrk="0" hangingPunct="0">
              <a:lnSpc>
                <a:spcPct val="100000"/>
              </a:lnSpc>
              <a:spcBef>
                <a:spcPct val="0"/>
              </a:spcBef>
              <a:spcAft>
                <a:spcPct val="0"/>
              </a:spcAft>
              <a:buClrTx/>
              <a:buSzTx/>
              <a:buFontTx/>
              <a:buNone/>
              <a:tabLst/>
            </a:pPr>
            <a:r>
              <a:rPr lang="en-US" sz="1600" dirty="0" smtClean="0">
                <a:latin typeface="Arial Narrow" pitchFamily="34" charset="0"/>
                <a:ea typeface="Times New Roman" pitchFamily="18" charset="0"/>
                <a:cs typeface="Arial" pitchFamily="34" charset="0"/>
              </a:rPr>
              <a:t>	</a:t>
            </a:r>
            <a:r>
              <a:rPr lang="en-US" sz="1600" smtClean="0">
                <a:latin typeface="Arial Narrow" pitchFamily="34" charset="0"/>
                <a:ea typeface="Times New Roman" pitchFamily="18" charset="0"/>
                <a:cs typeface="Arial" pitchFamily="34" charset="0"/>
              </a:rPr>
              <a:t>     </a:t>
            </a:r>
            <a:r>
              <a:rPr lang="en-US" sz="1600" smtClean="0">
                <a:latin typeface="Arial Narrow" pitchFamily="34" charset="0"/>
                <a:ea typeface="Times New Roman" pitchFamily="18" charset="0"/>
                <a:cs typeface="Arial" pitchFamily="34" charset="0"/>
              </a:rPr>
              <a:t>in</a:t>
            </a:r>
            <a:r>
              <a:rPr kumimoji="0" lang="en-US" sz="1600" b="0" i="0" u="none" strike="noStrike" cap="none" normalizeH="0" baseline="0" smtClean="0">
                <a:ln>
                  <a:noFill/>
                </a:ln>
                <a:solidFill>
                  <a:schemeClr val="tx1"/>
                </a:solidFill>
                <a:effectLst/>
                <a:latin typeface="Arial Narrow" pitchFamily="34" charset="0"/>
                <a:ea typeface="Times New Roman" pitchFamily="18" charset="0"/>
                <a:cs typeface="Arial" pitchFamily="34" charset="0"/>
              </a:rPr>
              <a:t> </a:t>
            </a:r>
            <a:r>
              <a:rPr kumimoji="0" lang="en-US" sz="1600" b="0" i="0"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rPr>
              <a:t>15 minutes and prepare a specimen for further laboratory analysis</a:t>
            </a:r>
            <a:endParaRPr kumimoji="0" lang="el-GR" sz="1600" b="0" i="0"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FF0000"/>
                </a:solidFill>
                <a:effectLst/>
                <a:latin typeface="Arial Black" pitchFamily="34" charset="0"/>
                <a:ea typeface="Times New Roman" pitchFamily="18" charset="0"/>
                <a:cs typeface="Arial" pitchFamily="34" charset="0"/>
              </a:rPr>
              <a:t>By 2016</a:t>
            </a:r>
            <a:endParaRPr kumimoji="0" lang="el-GR" sz="1600" b="0" i="0" u="none" strike="noStrike" cap="none" normalizeH="0" baseline="0" dirty="0" smtClean="0">
              <a:ln>
                <a:noFill/>
              </a:ln>
              <a:solidFill>
                <a:srgbClr val="FF0000"/>
              </a:solidFill>
              <a:effectLst/>
              <a:latin typeface="Arial Black"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1" i="0" u="sng" strike="noStrike" cap="none" normalizeH="0" baseline="0" dirty="0" smtClean="0">
                <a:ln>
                  <a:noFill/>
                </a:ln>
                <a:solidFill>
                  <a:schemeClr val="tx1"/>
                </a:solidFill>
                <a:effectLst/>
                <a:latin typeface="Arial Narrow" pitchFamily="34" charset="0"/>
                <a:ea typeface="Times New Roman" pitchFamily="18" charset="0"/>
                <a:cs typeface="Arial" pitchFamily="34" charset="0"/>
              </a:rPr>
              <a:t>Half of its ships </a:t>
            </a:r>
            <a:r>
              <a:rPr kumimoji="0" lang="en-US" sz="1600" b="0" i="0"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rPr>
              <a:t>(~130) </a:t>
            </a:r>
            <a:r>
              <a:rPr lang="en-US" sz="1600" dirty="0" smtClean="0">
                <a:latin typeface="Arial Narrow" pitchFamily="34" charset="0"/>
                <a:ea typeface="Times New Roman" pitchFamily="18" charset="0"/>
                <a:cs typeface="Arial" pitchFamily="34" charset="0"/>
              </a:rPr>
              <a:t>equipped </a:t>
            </a:r>
            <a:r>
              <a:rPr kumimoji="0" lang="en-US" sz="1600" b="0" i="0"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rPr>
              <a:t>with </a:t>
            </a:r>
            <a:r>
              <a:rPr kumimoji="0" lang="en-US" sz="1600" b="0" i="0"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rPr>
              <a:t>fast-acting systems to detect and analyze potential C/BWAs</a:t>
            </a:r>
            <a:endParaRPr kumimoji="0" lang="el-GR" sz="1600" b="0" i="0"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FF0000"/>
                </a:solidFill>
                <a:effectLst/>
                <a:latin typeface="Arial Black" pitchFamily="34" charset="0"/>
                <a:ea typeface="Times New Roman" pitchFamily="18" charset="0"/>
                <a:cs typeface="Arial" pitchFamily="34" charset="0"/>
              </a:rPr>
              <a:t>By 2018</a:t>
            </a:r>
            <a:endParaRPr kumimoji="0" lang="el-GR" sz="1600" b="0" i="0" u="none" strike="noStrike" cap="none" normalizeH="0" baseline="0" dirty="0" smtClean="0">
              <a:ln>
                <a:noFill/>
              </a:ln>
              <a:solidFill>
                <a:srgbClr val="FF0000"/>
              </a:solidFill>
              <a:effectLst/>
              <a:latin typeface="Arial Black"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rPr>
              <a:t>Sensors with near-instantaneous chemical agent detection capabilities on its full surface fleet </a:t>
            </a:r>
            <a:endParaRPr kumimoji="0" lang="el-GR" sz="1600" b="0" i="0"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rPr>
              <a:t>	</a:t>
            </a:r>
            <a:r>
              <a:rPr kumimoji="0" lang="en-US" sz="1600" b="0" i="0"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sym typeface="Wingdings"/>
              </a:rPr>
              <a:t> </a:t>
            </a:r>
            <a:r>
              <a:rPr kumimoji="0" lang="en-US" sz="1600" b="0" i="0"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rPr>
              <a:t>Installation began in </a:t>
            </a:r>
            <a:r>
              <a:rPr kumimoji="0" lang="en-US" sz="1600" b="1" i="0"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rPr>
              <a:t>2011</a:t>
            </a:r>
            <a:r>
              <a:rPr kumimoji="0" lang="en-US" sz="1600" b="0" i="0"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rPr>
              <a:t> and 35 ships are due to receive the technology in 2012.</a:t>
            </a:r>
            <a:endParaRPr kumimoji="0" lang="el-GR" sz="1600" b="0" i="0"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rPr>
              <a:t>	</a:t>
            </a:r>
            <a:r>
              <a:rPr kumimoji="0" lang="en-US" sz="1600" b="0" i="0" u="none" strike="noStrike" cap="none" normalizeH="0" dirty="0" smtClean="0">
                <a:ln>
                  <a:noFill/>
                </a:ln>
                <a:solidFill>
                  <a:schemeClr val="tx1"/>
                </a:solidFill>
                <a:effectLst/>
                <a:latin typeface="Arial Narrow" pitchFamily="34" charset="0"/>
                <a:ea typeface="Times New Roman" pitchFamily="18" charset="0"/>
                <a:cs typeface="Arial" pitchFamily="34" charset="0"/>
              </a:rPr>
              <a:t>     </a:t>
            </a:r>
            <a:r>
              <a:rPr kumimoji="0" lang="en-US" sz="1600" b="0" i="0" u="none" strike="noStrike" cap="none" normalizeH="0" dirty="0" smtClean="0">
                <a:ln>
                  <a:noFill/>
                </a:ln>
                <a:solidFill>
                  <a:schemeClr val="tx1"/>
                </a:solidFill>
                <a:effectLst/>
                <a:latin typeface="Arial Narrow" pitchFamily="34" charset="0"/>
                <a:ea typeface="Times New Roman" pitchFamily="18" charset="0"/>
                <a:cs typeface="Arial" pitchFamily="34" charset="0"/>
                <a:sym typeface="Wingdings"/>
              </a:rPr>
              <a:t> </a:t>
            </a:r>
            <a:r>
              <a:rPr kumimoji="0" lang="en-US" sz="1600" b="0" i="0"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rPr>
              <a:t>Equipping each vessel with the technology is a </a:t>
            </a:r>
            <a:r>
              <a:rPr kumimoji="0" lang="en-US" sz="1600" b="0" i="0" u="sng" strike="noStrike" cap="none" normalizeH="0" baseline="0" dirty="0" smtClean="0">
                <a:ln>
                  <a:noFill/>
                </a:ln>
                <a:solidFill>
                  <a:schemeClr val="tx1"/>
                </a:solidFill>
                <a:effectLst/>
                <a:latin typeface="Arial Narrow" pitchFamily="34" charset="0"/>
                <a:ea typeface="Times New Roman" pitchFamily="18" charset="0"/>
                <a:cs typeface="Arial" pitchFamily="34" charset="0"/>
              </a:rPr>
              <a:t>three-week process</a:t>
            </a:r>
            <a:r>
              <a:rPr kumimoji="0" lang="en-US" sz="1600" b="0" i="0" strike="noStrike" cap="none" normalizeH="0" baseline="0" dirty="0" smtClean="0">
                <a:ln>
                  <a:noFill/>
                </a:ln>
                <a:solidFill>
                  <a:schemeClr val="tx1"/>
                </a:solidFill>
                <a:effectLst/>
                <a:latin typeface="Arial Narrow" pitchFamily="34" charset="0"/>
                <a:ea typeface="Times New Roman" pitchFamily="18" charset="0"/>
                <a:cs typeface="Arial" pitchFamily="34" charset="0"/>
              </a:rPr>
              <a:t> </a:t>
            </a:r>
            <a:r>
              <a:rPr kumimoji="0" lang="en-US" sz="1600" b="0" i="0"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rPr>
              <a:t>that costs hundreds</a:t>
            </a:r>
          </a:p>
          <a:p>
            <a:pPr marL="0" marR="0" lvl="0" indent="0" algn="l" defTabSz="914400" rtl="0" eaLnBrk="0" fontAlgn="base" latinLnBrk="0" hangingPunct="0">
              <a:lnSpc>
                <a:spcPct val="100000"/>
              </a:lnSpc>
              <a:spcBef>
                <a:spcPct val="0"/>
              </a:spcBef>
              <a:spcAft>
                <a:spcPct val="0"/>
              </a:spcAft>
              <a:buClrTx/>
              <a:buSzTx/>
              <a:buFontTx/>
              <a:buNone/>
              <a:tabLst/>
            </a:pPr>
            <a:r>
              <a:rPr lang="en-US" sz="1600" dirty="0" smtClean="0">
                <a:latin typeface="Arial Narrow" pitchFamily="34" charset="0"/>
                <a:ea typeface="Times New Roman" pitchFamily="18" charset="0"/>
                <a:cs typeface="Arial" pitchFamily="34" charset="0"/>
              </a:rPr>
              <a:t>                             </a:t>
            </a:r>
            <a:r>
              <a:rPr kumimoji="0" lang="en-US" sz="1600" b="0" i="0"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rPr>
              <a:t> of thousands of dollars</a:t>
            </a:r>
            <a:endParaRPr kumimoji="0" lang="el-GR" sz="1600" b="0" i="0"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600" dirty="0" smtClean="0">
              <a:latin typeface="Arial Narrow"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rPr>
              <a:t>	</a:t>
            </a:r>
            <a:r>
              <a:rPr kumimoji="0" lang="en-US" sz="1600" b="1" i="0"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rPr>
              <a:t>U.S. Army: </a:t>
            </a:r>
            <a:r>
              <a:rPr kumimoji="0" lang="en-US" sz="1600" b="0" i="0"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rPr>
              <a:t>interested in use of "</a:t>
            </a:r>
            <a:r>
              <a:rPr kumimoji="0" lang="en-US" sz="1600" b="1" i="0" u="none" strike="noStrike" cap="none" normalizeH="0" baseline="0" dirty="0" err="1" smtClean="0">
                <a:ln>
                  <a:noFill/>
                </a:ln>
                <a:solidFill>
                  <a:srgbClr val="006600"/>
                </a:solidFill>
                <a:effectLst/>
                <a:latin typeface="Arial Narrow" pitchFamily="34" charset="0"/>
                <a:ea typeface="Times New Roman" pitchFamily="18" charset="0"/>
                <a:cs typeface="Arial" pitchFamily="34" charset="0"/>
              </a:rPr>
              <a:t>omniphobic</a:t>
            </a:r>
            <a:r>
              <a:rPr kumimoji="0" lang="en-US" sz="1600" b="0" i="0" u="none" strike="noStrike" cap="none" normalizeH="0" baseline="0" dirty="0" smtClean="0">
                <a:ln>
                  <a:noFill/>
                </a:ln>
                <a:solidFill>
                  <a:schemeClr val="tx1"/>
                </a:solidFill>
                <a:effectLst/>
                <a:latin typeface="Arial Narrow" pitchFamily="34" charset="0"/>
                <a:ea typeface="Times New Roman" pitchFamily="18" charset="0"/>
                <a:cs typeface="Arial" pitchFamily="34" charset="0"/>
              </a:rPr>
              <a:t>" materials</a:t>
            </a:r>
            <a:endParaRPr kumimoji="0" lang="en-US" sz="1400" b="0" i="0" u="none" strike="noStrike" cap="none" normalizeH="0" baseline="0" dirty="0" smtClean="0">
              <a:ln>
                <a:noFill/>
              </a:ln>
              <a:solidFill>
                <a:schemeClr val="tx1"/>
              </a:solidFill>
              <a:effectLst/>
              <a:latin typeface="Arial Narrow" pitchFamily="34" charset="0"/>
              <a:ea typeface="Calibri" pitchFamily="34" charset="0"/>
              <a:cs typeface="Times New Roman" pitchFamily="18" charset="0"/>
            </a:endParaRPr>
          </a:p>
          <a:p>
            <a:pPr marL="895350" marR="0" lvl="0" algn="l" defTabSz="914400" rtl="0" eaLnBrk="0" fontAlgn="base" latinLnBrk="0" hangingPunct="0">
              <a:lnSpc>
                <a:spcPct val="100000"/>
              </a:lnSpc>
              <a:spcBef>
                <a:spcPct val="0"/>
              </a:spcBef>
              <a:spcAft>
                <a:spcPct val="0"/>
              </a:spcAft>
              <a:buClrTx/>
              <a:buSzTx/>
              <a:buFontTx/>
              <a:buNone/>
              <a:tabLst>
                <a:tab pos="7626350" algn="l"/>
              </a:tabLst>
            </a:pPr>
            <a:r>
              <a:rPr kumimoji="0" lang="en-US" sz="1400" b="0" i="0" u="none" strike="noStrike" cap="none" normalizeH="0" baseline="0" dirty="0" smtClean="0">
                <a:ln>
                  <a:noFill/>
                </a:ln>
                <a:solidFill>
                  <a:schemeClr val="tx1"/>
                </a:solidFill>
                <a:effectLst/>
                <a:latin typeface="Arial Narrow" pitchFamily="34" charset="0"/>
                <a:ea typeface="Calibri" pitchFamily="34" charset="0"/>
                <a:cs typeface="Times New Roman" pitchFamily="18" charset="0"/>
              </a:rPr>
              <a:t>"It is envisioned that </a:t>
            </a:r>
            <a:r>
              <a:rPr kumimoji="0" lang="en-US" sz="1400" b="0" i="0" u="none" strike="noStrike" cap="none" normalizeH="0" baseline="0" dirty="0" err="1" smtClean="0">
                <a:ln>
                  <a:noFill/>
                </a:ln>
                <a:solidFill>
                  <a:schemeClr val="tx1"/>
                </a:solidFill>
                <a:effectLst/>
                <a:latin typeface="Arial Narrow" pitchFamily="34" charset="0"/>
                <a:ea typeface="Calibri" pitchFamily="34" charset="0"/>
                <a:cs typeface="Times New Roman" pitchFamily="18" charset="0"/>
              </a:rPr>
              <a:t>omniphobic</a:t>
            </a:r>
            <a:r>
              <a:rPr kumimoji="0" lang="en-US" sz="1400" b="0" i="0" u="none" strike="noStrike" cap="none" normalizeH="0" baseline="0" dirty="0" smtClean="0">
                <a:ln>
                  <a:noFill/>
                </a:ln>
                <a:solidFill>
                  <a:schemeClr val="tx1"/>
                </a:solidFill>
                <a:effectLst/>
                <a:latin typeface="Arial Narrow" pitchFamily="34" charset="0"/>
                <a:ea typeface="Calibri" pitchFamily="34" charset="0"/>
                <a:cs typeface="Times New Roman" pitchFamily="18" charset="0"/>
              </a:rPr>
              <a:t> treated protective clothing will help to protect the skin from contact with solid and liquid </a:t>
            </a:r>
            <a:r>
              <a:rPr lang="en-US" sz="1400" dirty="0" smtClean="0">
                <a:latin typeface="Arial Narrow" pitchFamily="34" charset="0"/>
                <a:ea typeface="Calibri" pitchFamily="34" charset="0"/>
                <a:cs typeface="Times New Roman" pitchFamily="18" charset="0"/>
              </a:rPr>
              <a:t>TICs</a:t>
            </a:r>
            <a:r>
              <a:rPr kumimoji="0" lang="en-US" sz="1400" b="0" i="0" u="none" strike="noStrike" cap="none" normalizeH="0" baseline="0" dirty="0" smtClean="0">
                <a:ln>
                  <a:noFill/>
                </a:ln>
                <a:solidFill>
                  <a:schemeClr val="tx1"/>
                </a:solidFill>
                <a:effectLst/>
                <a:latin typeface="Arial Narrow" pitchFamily="34" charset="0"/>
                <a:ea typeface="Calibri" pitchFamily="34" charset="0"/>
                <a:cs typeface="Times New Roman" pitchFamily="18" charset="0"/>
              </a:rPr>
              <a:t>, petroleum, oil, and lubricants, CWAs, and bacteria and viruses, thus effectively providing enhanced CB protection"</a:t>
            </a:r>
            <a:r>
              <a:rPr kumimoji="0" lang="el-GR" sz="800" b="0" i="0" u="none" strike="noStrike" cap="none" normalizeH="0" baseline="0" dirty="0" smtClean="0">
                <a:ln>
                  <a:noFill/>
                </a:ln>
                <a:solidFill>
                  <a:schemeClr val="tx1"/>
                </a:solidFill>
                <a:effectLst/>
                <a:latin typeface="Arial Narrow" pitchFamily="34" charset="0"/>
                <a:cs typeface="Arial" pitchFamily="34" charset="0"/>
              </a:rPr>
              <a:t> </a:t>
            </a:r>
            <a:endParaRPr kumimoji="0" lang="el-GR" sz="2400" b="0" i="0" u="none" strike="noStrike" cap="none" normalizeH="0" baseline="0" dirty="0" smtClean="0">
              <a:ln>
                <a:noFill/>
              </a:ln>
              <a:solidFill>
                <a:schemeClr val="tx1"/>
              </a:solidFill>
              <a:effectLst/>
              <a:latin typeface="Arial Narrow" pitchFamily="34" charset="0"/>
              <a:cs typeface="Arial" pitchFamily="34" charset="0"/>
            </a:endParaRPr>
          </a:p>
        </p:txBody>
      </p:sp>
      <p:pic>
        <p:nvPicPr>
          <p:cNvPr id="88067" name="Picture 3" descr="http://www.donsenda.com/navynasa/images/usn-logo.jpg"/>
          <p:cNvPicPr>
            <a:picLocks noChangeAspect="1" noChangeArrowheads="1"/>
          </p:cNvPicPr>
          <p:nvPr/>
        </p:nvPicPr>
        <p:blipFill>
          <a:blip r:embed="rId5" cstate="print"/>
          <a:srcRect/>
          <a:stretch>
            <a:fillRect/>
          </a:stretch>
        </p:blipFill>
        <p:spPr bwMode="auto">
          <a:xfrm>
            <a:off x="306405" y="356565"/>
            <a:ext cx="1096929" cy="1081710"/>
          </a:xfrm>
          <a:prstGeom prst="rect">
            <a:avLst/>
          </a:prstGeom>
          <a:noFill/>
        </p:spPr>
      </p:pic>
      <p:sp>
        <p:nvSpPr>
          <p:cNvPr id="24" name="23 - Ορθογώνιο"/>
          <p:cNvSpPr/>
          <p:nvPr/>
        </p:nvSpPr>
        <p:spPr>
          <a:xfrm>
            <a:off x="4958500" y="4488677"/>
            <a:ext cx="3786614" cy="584775"/>
          </a:xfrm>
          <a:prstGeom prst="rect">
            <a:avLst/>
          </a:prstGeom>
          <a:solidFill>
            <a:srgbClr val="800000"/>
          </a:solidFill>
        </p:spPr>
        <p:style>
          <a:lnRef idx="0">
            <a:schemeClr val="accent2"/>
          </a:lnRef>
          <a:fillRef idx="3">
            <a:schemeClr val="accent2"/>
          </a:fillRef>
          <a:effectRef idx="3">
            <a:schemeClr val="accent2"/>
          </a:effectRef>
          <a:fontRef idx="minor">
            <a:schemeClr val="lt1"/>
          </a:fontRef>
        </p:style>
        <p:txBody>
          <a:bodyPr wrap="none">
            <a:spAutoFit/>
          </a:bodyPr>
          <a:lstStyle/>
          <a:p>
            <a:r>
              <a:rPr lang="en-US" sz="1600" b="1" dirty="0" smtClean="0">
                <a:latin typeface="Arial Narrow" pitchFamily="34" charset="0"/>
              </a:rPr>
              <a:t>Omni</a:t>
            </a:r>
            <a:r>
              <a:rPr lang="en-US" sz="1600" dirty="0" smtClean="0">
                <a:latin typeface="Arial Narrow" pitchFamily="34" charset="0"/>
              </a:rPr>
              <a:t> is a Latin prefix meaning “all” or “every”</a:t>
            </a:r>
          </a:p>
          <a:p>
            <a:r>
              <a:rPr lang="en-US" sz="1600" b="1" dirty="0" err="1" smtClean="0">
                <a:latin typeface="Arial Narrow" pitchFamily="34" charset="0"/>
              </a:rPr>
              <a:t>Phobos</a:t>
            </a:r>
            <a:r>
              <a:rPr lang="en-US" sz="1600" dirty="0" smtClean="0">
                <a:latin typeface="Arial Narrow" pitchFamily="34" charset="0"/>
              </a:rPr>
              <a:t> (</a:t>
            </a:r>
            <a:r>
              <a:rPr lang="el-GR" sz="1600" dirty="0" smtClean="0">
                <a:latin typeface="Arial Narrow" pitchFamily="34" charset="0"/>
              </a:rPr>
              <a:t>φόβος)</a:t>
            </a:r>
            <a:r>
              <a:rPr lang="en-US" sz="1600" dirty="0" smtClean="0">
                <a:latin typeface="Arial Narrow" pitchFamily="34" charset="0"/>
              </a:rPr>
              <a:t> is a Greek word meaning “fear”</a:t>
            </a:r>
            <a:endParaRPr lang="el-GR" sz="1600" dirty="0">
              <a:latin typeface="Arial Narrow" pitchFamily="34" charset="0"/>
            </a:endParaRPr>
          </a:p>
        </p:txBody>
      </p:sp>
      <p:pic>
        <p:nvPicPr>
          <p:cNvPr id="88069" name="Picture 5" descr="http://www.manchesterpolice.org/Military/IMAGES/Army%20Emblem%20(1).jpg"/>
          <p:cNvPicPr>
            <a:picLocks noChangeAspect="1" noChangeArrowheads="1"/>
          </p:cNvPicPr>
          <p:nvPr/>
        </p:nvPicPr>
        <p:blipFill>
          <a:blip r:embed="rId6" cstate="print"/>
          <a:srcRect/>
          <a:stretch>
            <a:fillRect/>
          </a:stretch>
        </p:blipFill>
        <p:spPr bwMode="auto">
          <a:xfrm>
            <a:off x="171450" y="5022746"/>
            <a:ext cx="1072692" cy="106349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8065">
                                            <p:txEl>
                                              <p:pRg st="15" end="15"/>
                                            </p:txEl>
                                          </p:spTgt>
                                        </p:tgtEl>
                                        <p:attrNameLst>
                                          <p:attrName>style.visibility</p:attrName>
                                        </p:attrNameLst>
                                      </p:cBhvr>
                                      <p:to>
                                        <p:strVal val="visible"/>
                                      </p:to>
                                    </p:set>
                                    <p:anim calcmode="lin" valueType="num">
                                      <p:cBhvr additive="base">
                                        <p:cTn id="7" dur="500" fill="hold"/>
                                        <p:tgtEl>
                                          <p:spTgt spid="88065">
                                            <p:txEl>
                                              <p:pRg st="15" end="15"/>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8065">
                                            <p:txEl>
                                              <p:pRg st="15" end="15"/>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8065">
                                            <p:txEl>
                                              <p:pRg st="16" end="16"/>
                                            </p:txEl>
                                          </p:spTgt>
                                        </p:tgtEl>
                                        <p:attrNameLst>
                                          <p:attrName>style.visibility</p:attrName>
                                        </p:attrNameLst>
                                      </p:cBhvr>
                                      <p:to>
                                        <p:strVal val="visible"/>
                                      </p:to>
                                    </p:set>
                                    <p:anim calcmode="lin" valueType="num">
                                      <p:cBhvr additive="base">
                                        <p:cTn id="11" dur="500" fill="hold"/>
                                        <p:tgtEl>
                                          <p:spTgt spid="88065">
                                            <p:txEl>
                                              <p:pRg st="16" end="16"/>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88065">
                                            <p:txEl>
                                              <p:pRg st="16" end="16"/>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8069"/>
                                        </p:tgtEl>
                                        <p:attrNameLst>
                                          <p:attrName>style.visibility</p:attrName>
                                        </p:attrNameLst>
                                      </p:cBhvr>
                                      <p:to>
                                        <p:strVal val="visible"/>
                                      </p:to>
                                    </p:set>
                                    <p:animEffect transition="in" filter="box(out)">
                                      <p:cBhvr>
                                        <p:cTn id="16" dur="500"/>
                                        <p:tgtEl>
                                          <p:spTgt spid="8806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22" name="Picture 6" descr="Figure 2.2"/>
          <p:cNvPicPr>
            <a:picLocks noChangeAspect="1" noChangeArrowheads="1"/>
          </p:cNvPicPr>
          <p:nvPr/>
        </p:nvPicPr>
        <p:blipFill>
          <a:blip r:embed="rId2" cstate="print"/>
          <a:srcRect b="9949"/>
          <a:stretch>
            <a:fillRect/>
          </a:stretch>
        </p:blipFill>
        <p:spPr bwMode="auto">
          <a:xfrm>
            <a:off x="4572000" y="3516199"/>
            <a:ext cx="4374037" cy="2639505"/>
          </a:xfrm>
          <a:prstGeom prst="rect">
            <a:avLst/>
          </a:prstGeom>
          <a:noFill/>
        </p:spPr>
      </p:pic>
      <p:grpSp>
        <p:nvGrpSpPr>
          <p:cNvPr id="2" name="5 - Ομάδα"/>
          <p:cNvGrpSpPr/>
          <p:nvPr/>
        </p:nvGrpSpPr>
        <p:grpSpPr>
          <a:xfrm>
            <a:off x="4572000" y="113122"/>
            <a:ext cx="4572000" cy="618716"/>
            <a:chOff x="4572000" y="113122"/>
            <a:chExt cx="4572000" cy="618716"/>
          </a:xfrm>
        </p:grpSpPr>
        <p:pic>
          <p:nvPicPr>
            <p:cNvPr id="7" name="Picture 2" descr="http://img.bhs4.com/C9/A/C9A1120077E665111FBC70B29CFB0421E05FD8F3_lis.jpg"/>
            <p:cNvPicPr>
              <a:picLocks noChangeAspect="1" noChangeArrowheads="1"/>
            </p:cNvPicPr>
            <p:nvPr/>
          </p:nvPicPr>
          <p:blipFill>
            <a:blip r:embed="rId3" cstate="print"/>
            <a:srcRect l="6020" t="3696" r="4083" b="18293"/>
            <a:stretch>
              <a:fillRect/>
            </a:stretch>
          </p:blipFill>
          <p:spPr bwMode="auto">
            <a:xfrm flipH="1">
              <a:off x="7814815" y="113122"/>
              <a:ext cx="1150205" cy="329937"/>
            </a:xfrm>
            <a:prstGeom prst="rect">
              <a:avLst/>
            </a:prstGeom>
            <a:noFill/>
          </p:spPr>
        </p:pic>
        <p:sp>
          <p:nvSpPr>
            <p:cNvPr id="8" name="7 - Ορθογώνιο"/>
            <p:cNvSpPr/>
            <p:nvPr/>
          </p:nvSpPr>
          <p:spPr>
            <a:xfrm>
              <a:off x="4572000" y="435047"/>
              <a:ext cx="4572000" cy="4571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9" name="8 - Εικόνα" descr="Symbols.PNG"/>
            <p:cNvPicPr>
              <a:picLocks noChangeAspect="1"/>
            </p:cNvPicPr>
            <p:nvPr/>
          </p:nvPicPr>
          <p:blipFill>
            <a:blip r:embed="rId4" cstate="print"/>
            <a:srcRect b="66236"/>
            <a:stretch>
              <a:fillRect/>
            </a:stretch>
          </p:blipFill>
          <p:spPr>
            <a:xfrm>
              <a:off x="7842792" y="369772"/>
              <a:ext cx="375812" cy="362066"/>
            </a:xfrm>
            <a:prstGeom prst="rect">
              <a:avLst/>
            </a:prstGeom>
          </p:spPr>
        </p:pic>
        <p:pic>
          <p:nvPicPr>
            <p:cNvPr id="10" name="9 - Εικόνα" descr="Symbols.PNG"/>
            <p:cNvPicPr>
              <a:picLocks noChangeAspect="1"/>
            </p:cNvPicPr>
            <p:nvPr/>
          </p:nvPicPr>
          <p:blipFill>
            <a:blip r:embed="rId4" cstate="print"/>
            <a:srcRect t="65688" b="1119"/>
            <a:stretch>
              <a:fillRect/>
            </a:stretch>
          </p:blipFill>
          <p:spPr>
            <a:xfrm>
              <a:off x="8541946" y="375898"/>
              <a:ext cx="375812" cy="355940"/>
            </a:xfrm>
            <a:prstGeom prst="rect">
              <a:avLst/>
            </a:prstGeom>
          </p:spPr>
        </p:pic>
        <p:pic>
          <p:nvPicPr>
            <p:cNvPr id="11" name="10 - Εικόνα" descr="Symbols.PNG"/>
            <p:cNvPicPr>
              <a:picLocks noChangeAspect="1"/>
            </p:cNvPicPr>
            <p:nvPr/>
          </p:nvPicPr>
          <p:blipFill>
            <a:blip r:embed="rId4" cstate="print"/>
            <a:srcRect t="33257" b="33994"/>
            <a:stretch>
              <a:fillRect/>
            </a:stretch>
          </p:blipFill>
          <p:spPr>
            <a:xfrm>
              <a:off x="8194726" y="380661"/>
              <a:ext cx="375812" cy="351177"/>
            </a:xfrm>
            <a:prstGeom prst="rect">
              <a:avLst/>
            </a:prstGeom>
          </p:spPr>
        </p:pic>
      </p:grpSp>
      <p:sp>
        <p:nvSpPr>
          <p:cNvPr id="12" name="11 - TextBox"/>
          <p:cNvSpPr txBox="1"/>
          <p:nvPr/>
        </p:nvSpPr>
        <p:spPr>
          <a:xfrm>
            <a:off x="5278973" y="131978"/>
            <a:ext cx="2537233" cy="369332"/>
          </a:xfrm>
          <a:prstGeom prst="rect">
            <a:avLst/>
          </a:prstGeom>
          <a:noFill/>
        </p:spPr>
        <p:txBody>
          <a:bodyPr wrap="none" rtlCol="0">
            <a:spAutoFit/>
          </a:bodyPr>
          <a:lstStyle/>
          <a:p>
            <a:r>
              <a:rPr lang="en-US" dirty="0" smtClean="0">
                <a:latin typeface="Arial Black" pitchFamily="34" charset="0"/>
              </a:rPr>
              <a:t>ON SHIP (Sensors)</a:t>
            </a:r>
            <a:endParaRPr lang="el-GR" dirty="0">
              <a:latin typeface="Arial Black" pitchFamily="34" charset="0"/>
            </a:endParaRPr>
          </a:p>
        </p:txBody>
      </p:sp>
      <p:pic>
        <p:nvPicPr>
          <p:cNvPr id="13" name="Picture 6" descr="wave"/>
          <p:cNvPicPr>
            <a:picLocks noChangeAspect="1" noChangeArrowheads="1" noCrop="1"/>
          </p:cNvPicPr>
          <p:nvPr/>
        </p:nvPicPr>
        <p:blipFill>
          <a:blip r:embed="rId5" cstate="print"/>
          <a:srcRect/>
          <a:stretch>
            <a:fillRect/>
          </a:stretch>
        </p:blipFill>
        <p:spPr bwMode="auto">
          <a:xfrm>
            <a:off x="0" y="5951538"/>
            <a:ext cx="9144000" cy="933450"/>
          </a:xfrm>
          <a:prstGeom prst="rect">
            <a:avLst/>
          </a:prstGeom>
          <a:noFill/>
        </p:spPr>
      </p:pic>
      <p:grpSp>
        <p:nvGrpSpPr>
          <p:cNvPr id="3" name="17 - Ομάδα"/>
          <p:cNvGrpSpPr/>
          <p:nvPr/>
        </p:nvGrpSpPr>
        <p:grpSpPr>
          <a:xfrm>
            <a:off x="207388" y="3060701"/>
            <a:ext cx="4251489" cy="3076148"/>
            <a:chOff x="207388" y="3060701"/>
            <a:chExt cx="4251489" cy="3076148"/>
          </a:xfrm>
        </p:grpSpPr>
        <p:pic>
          <p:nvPicPr>
            <p:cNvPr id="86020" name="Picture 4" descr="Figure 2"/>
            <p:cNvPicPr>
              <a:picLocks noChangeAspect="1" noChangeArrowheads="1"/>
            </p:cNvPicPr>
            <p:nvPr/>
          </p:nvPicPr>
          <p:blipFill>
            <a:blip r:embed="rId6" cstate="print"/>
            <a:srcRect b="4734"/>
            <a:stretch>
              <a:fillRect/>
            </a:stretch>
          </p:blipFill>
          <p:spPr bwMode="auto">
            <a:xfrm>
              <a:off x="207388" y="3060701"/>
              <a:ext cx="4251489" cy="3076148"/>
            </a:xfrm>
            <a:prstGeom prst="rect">
              <a:avLst/>
            </a:prstGeom>
            <a:noFill/>
          </p:spPr>
        </p:pic>
        <p:cxnSp>
          <p:nvCxnSpPr>
            <p:cNvPr id="17" name="16 - Ευθεία γραμμή σύνδεσης"/>
            <p:cNvCxnSpPr/>
            <p:nvPr/>
          </p:nvCxnSpPr>
          <p:spPr>
            <a:xfrm>
              <a:off x="2026763" y="3808429"/>
              <a:ext cx="329938" cy="174395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 name="20 - Ομάδα"/>
          <p:cNvGrpSpPr/>
          <p:nvPr/>
        </p:nvGrpSpPr>
        <p:grpSpPr>
          <a:xfrm>
            <a:off x="5288437" y="911389"/>
            <a:ext cx="3808431" cy="2378566"/>
            <a:chOff x="5288437" y="911389"/>
            <a:chExt cx="3808431" cy="2378566"/>
          </a:xfrm>
        </p:grpSpPr>
        <p:pic>
          <p:nvPicPr>
            <p:cNvPr id="86018" name="Picture 2" descr="Figure 1"/>
            <p:cNvPicPr>
              <a:picLocks noChangeAspect="1" noChangeArrowheads="1"/>
            </p:cNvPicPr>
            <p:nvPr/>
          </p:nvPicPr>
          <p:blipFill>
            <a:blip r:embed="rId7" cstate="print"/>
            <a:srcRect b="9949"/>
            <a:stretch>
              <a:fillRect/>
            </a:stretch>
          </p:blipFill>
          <p:spPr bwMode="auto">
            <a:xfrm>
              <a:off x="5288437" y="911389"/>
              <a:ext cx="3808431" cy="2378566"/>
            </a:xfrm>
            <a:prstGeom prst="rect">
              <a:avLst/>
            </a:prstGeom>
            <a:noFill/>
          </p:spPr>
        </p:pic>
        <p:cxnSp>
          <p:nvCxnSpPr>
            <p:cNvPr id="19" name="18 - Ευθεία γραμμή σύνδεσης"/>
            <p:cNvCxnSpPr/>
            <p:nvPr/>
          </p:nvCxnSpPr>
          <p:spPr>
            <a:xfrm>
              <a:off x="7175369" y="1443872"/>
              <a:ext cx="1393596" cy="134646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 name="25 - Ομάδα"/>
          <p:cNvGrpSpPr/>
          <p:nvPr/>
        </p:nvGrpSpPr>
        <p:grpSpPr>
          <a:xfrm>
            <a:off x="72592" y="812219"/>
            <a:ext cx="5093297" cy="1846141"/>
            <a:chOff x="-114778" y="714492"/>
            <a:chExt cx="5488056" cy="1981574"/>
          </a:xfrm>
        </p:grpSpPr>
        <p:grpSp>
          <p:nvGrpSpPr>
            <p:cNvPr id="6" name="14 - Ομάδα"/>
            <p:cNvGrpSpPr/>
            <p:nvPr/>
          </p:nvGrpSpPr>
          <p:grpSpPr>
            <a:xfrm>
              <a:off x="-114778" y="714492"/>
              <a:ext cx="5488056" cy="1981574"/>
              <a:chOff x="-114778" y="714492"/>
              <a:chExt cx="5488056" cy="1981574"/>
            </a:xfrm>
          </p:grpSpPr>
          <p:pic>
            <p:nvPicPr>
              <p:cNvPr id="86024" name="Picture 8" descr="Figure 7"/>
              <p:cNvPicPr>
                <a:picLocks noChangeAspect="1" noChangeArrowheads="1"/>
              </p:cNvPicPr>
              <p:nvPr/>
            </p:nvPicPr>
            <p:blipFill>
              <a:blip r:embed="rId8" cstate="print"/>
              <a:srcRect t="56527" b="4549"/>
              <a:stretch>
                <a:fillRect/>
              </a:stretch>
            </p:blipFill>
            <p:spPr bwMode="auto">
              <a:xfrm>
                <a:off x="0" y="917411"/>
                <a:ext cx="5373278" cy="1778655"/>
              </a:xfrm>
              <a:prstGeom prst="rect">
                <a:avLst/>
              </a:prstGeom>
              <a:noFill/>
            </p:spPr>
          </p:pic>
          <p:sp>
            <p:nvSpPr>
              <p:cNvPr id="14" name="13 - Ορθογώνιο"/>
              <p:cNvSpPr/>
              <p:nvPr/>
            </p:nvSpPr>
            <p:spPr>
              <a:xfrm>
                <a:off x="-114778" y="714492"/>
                <a:ext cx="3002747" cy="307777"/>
              </a:xfrm>
              <a:prstGeom prst="rect">
                <a:avLst/>
              </a:prstGeom>
            </p:spPr>
            <p:txBody>
              <a:bodyPr wrap="none">
                <a:spAutoFit/>
              </a:bodyPr>
              <a:lstStyle/>
              <a:p>
                <a:r>
                  <a:rPr lang="en-US" sz="1400" b="1" dirty="0" smtClean="0">
                    <a:latin typeface="Arial Narrow" pitchFamily="34" charset="0"/>
                  </a:rPr>
                  <a:t>Laser Remote Sensing </a:t>
                </a:r>
                <a:r>
                  <a:rPr lang="en-US" sz="1400" b="1" dirty="0" err="1" smtClean="0">
                    <a:latin typeface="Arial Narrow" pitchFamily="34" charset="0"/>
                  </a:rPr>
                  <a:t>Lidar</a:t>
                </a:r>
                <a:r>
                  <a:rPr lang="en-US" sz="1400" b="1" dirty="0" smtClean="0">
                    <a:latin typeface="Arial Narrow" pitchFamily="34" charset="0"/>
                  </a:rPr>
                  <a:t> technology</a:t>
                </a:r>
                <a:endParaRPr lang="el-GR" sz="1400" b="1" dirty="0">
                  <a:latin typeface="Arial Narrow" pitchFamily="34" charset="0"/>
                </a:endParaRPr>
              </a:p>
            </p:txBody>
          </p:sp>
        </p:grpSp>
        <p:cxnSp>
          <p:nvCxnSpPr>
            <p:cNvPr id="22" name="21 - Ευθεία γραμμή σύνδεσης"/>
            <p:cNvCxnSpPr/>
            <p:nvPr/>
          </p:nvCxnSpPr>
          <p:spPr>
            <a:xfrm>
              <a:off x="2028334" y="1868079"/>
              <a:ext cx="592318" cy="27180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60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 Ομάδα"/>
          <p:cNvGrpSpPr/>
          <p:nvPr/>
        </p:nvGrpSpPr>
        <p:grpSpPr>
          <a:xfrm>
            <a:off x="4572000" y="113122"/>
            <a:ext cx="4572000" cy="618716"/>
            <a:chOff x="4572000" y="113122"/>
            <a:chExt cx="4572000" cy="618716"/>
          </a:xfrm>
        </p:grpSpPr>
        <p:pic>
          <p:nvPicPr>
            <p:cNvPr id="3" name="Picture 2" descr="http://img.bhs4.com/C9/A/C9A1120077E665111FBC70B29CFB0421E05FD8F3_lis.jpg"/>
            <p:cNvPicPr>
              <a:picLocks noChangeAspect="1" noChangeArrowheads="1"/>
            </p:cNvPicPr>
            <p:nvPr/>
          </p:nvPicPr>
          <p:blipFill>
            <a:blip r:embed="rId2" cstate="print"/>
            <a:srcRect l="6020" t="3696" r="4083" b="18293"/>
            <a:stretch>
              <a:fillRect/>
            </a:stretch>
          </p:blipFill>
          <p:spPr bwMode="auto">
            <a:xfrm flipH="1">
              <a:off x="7814815" y="113122"/>
              <a:ext cx="1150205" cy="329937"/>
            </a:xfrm>
            <a:prstGeom prst="rect">
              <a:avLst/>
            </a:prstGeom>
            <a:noFill/>
          </p:spPr>
        </p:pic>
        <p:sp>
          <p:nvSpPr>
            <p:cNvPr id="4" name="3 - Ορθογώνιο"/>
            <p:cNvSpPr/>
            <p:nvPr/>
          </p:nvSpPr>
          <p:spPr>
            <a:xfrm>
              <a:off x="4572000" y="435047"/>
              <a:ext cx="4572000" cy="4571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5" name="4 - Εικόνα" descr="Symbols.PNG"/>
            <p:cNvPicPr>
              <a:picLocks noChangeAspect="1"/>
            </p:cNvPicPr>
            <p:nvPr/>
          </p:nvPicPr>
          <p:blipFill>
            <a:blip r:embed="rId3" cstate="print"/>
            <a:srcRect b="66236"/>
            <a:stretch>
              <a:fillRect/>
            </a:stretch>
          </p:blipFill>
          <p:spPr>
            <a:xfrm>
              <a:off x="7842792" y="369772"/>
              <a:ext cx="375812" cy="362066"/>
            </a:xfrm>
            <a:prstGeom prst="rect">
              <a:avLst/>
            </a:prstGeom>
          </p:spPr>
        </p:pic>
        <p:pic>
          <p:nvPicPr>
            <p:cNvPr id="6" name="5 - Εικόνα" descr="Symbols.PNG"/>
            <p:cNvPicPr>
              <a:picLocks noChangeAspect="1"/>
            </p:cNvPicPr>
            <p:nvPr/>
          </p:nvPicPr>
          <p:blipFill>
            <a:blip r:embed="rId3" cstate="print"/>
            <a:srcRect t="65688" b="1119"/>
            <a:stretch>
              <a:fillRect/>
            </a:stretch>
          </p:blipFill>
          <p:spPr>
            <a:xfrm>
              <a:off x="8541946" y="375898"/>
              <a:ext cx="375812" cy="355940"/>
            </a:xfrm>
            <a:prstGeom prst="rect">
              <a:avLst/>
            </a:prstGeom>
          </p:spPr>
        </p:pic>
        <p:pic>
          <p:nvPicPr>
            <p:cNvPr id="7" name="6 - Εικόνα" descr="Symbols.PNG"/>
            <p:cNvPicPr>
              <a:picLocks noChangeAspect="1"/>
            </p:cNvPicPr>
            <p:nvPr/>
          </p:nvPicPr>
          <p:blipFill>
            <a:blip r:embed="rId3" cstate="print"/>
            <a:srcRect t="33257" b="33994"/>
            <a:stretch>
              <a:fillRect/>
            </a:stretch>
          </p:blipFill>
          <p:spPr>
            <a:xfrm>
              <a:off x="8194726" y="380661"/>
              <a:ext cx="375812" cy="351177"/>
            </a:xfrm>
            <a:prstGeom prst="rect">
              <a:avLst/>
            </a:prstGeom>
          </p:spPr>
        </p:pic>
      </p:grpSp>
      <p:pic>
        <p:nvPicPr>
          <p:cNvPr id="46082" name="Picture 2" descr="http://www.nationalguard.mil/news/archives/2009/04/images/041309-Massachusetts-full.jpg"/>
          <p:cNvPicPr>
            <a:picLocks noChangeAspect="1" noChangeArrowheads="1"/>
          </p:cNvPicPr>
          <p:nvPr/>
        </p:nvPicPr>
        <p:blipFill>
          <a:blip r:embed="rId4" cstate="print"/>
          <a:srcRect l="5258" t="3239"/>
          <a:stretch>
            <a:fillRect/>
          </a:stretch>
        </p:blipFill>
        <p:spPr bwMode="auto">
          <a:xfrm>
            <a:off x="1" y="772998"/>
            <a:ext cx="9144000" cy="5825765"/>
          </a:xfrm>
          <a:prstGeom prst="rect">
            <a:avLst/>
          </a:prstGeom>
          <a:noFill/>
        </p:spPr>
      </p:pic>
      <p:pic>
        <p:nvPicPr>
          <p:cNvPr id="8" name="Picture 6" descr="wave"/>
          <p:cNvPicPr>
            <a:picLocks noChangeAspect="1" noChangeArrowheads="1" noCrop="1"/>
          </p:cNvPicPr>
          <p:nvPr/>
        </p:nvPicPr>
        <p:blipFill>
          <a:blip r:embed="rId5" cstate="print"/>
          <a:srcRect/>
          <a:stretch>
            <a:fillRect/>
          </a:stretch>
        </p:blipFill>
        <p:spPr bwMode="auto">
          <a:xfrm>
            <a:off x="0" y="5951538"/>
            <a:ext cx="9144000" cy="933450"/>
          </a:xfrm>
          <a:prstGeom prst="rect">
            <a:avLst/>
          </a:prstGeom>
          <a:noFill/>
        </p:spPr>
      </p:pic>
      <p:sp>
        <p:nvSpPr>
          <p:cNvPr id="10" name="9 - TextBox"/>
          <p:cNvSpPr txBox="1"/>
          <p:nvPr/>
        </p:nvSpPr>
        <p:spPr>
          <a:xfrm>
            <a:off x="5278973" y="131978"/>
            <a:ext cx="2553135" cy="369332"/>
          </a:xfrm>
          <a:prstGeom prst="rect">
            <a:avLst/>
          </a:prstGeom>
          <a:noFill/>
        </p:spPr>
        <p:txBody>
          <a:bodyPr wrap="none" rtlCol="0">
            <a:spAutoFit/>
          </a:bodyPr>
          <a:lstStyle/>
          <a:p>
            <a:r>
              <a:rPr lang="en-US" dirty="0" smtClean="0">
                <a:latin typeface="Arial Black" pitchFamily="34" charset="0"/>
              </a:rPr>
              <a:t>ON SHIP (On deck)</a:t>
            </a:r>
            <a:endParaRPr lang="el-GR" dirty="0">
              <a:latin typeface="Arial Black"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www.websters-online-dictionary.net/images//photos/US%20Marine%20Corps%20=%20done/12594_large.jpg"/>
          <p:cNvPicPr>
            <a:picLocks noChangeAspect="1" noChangeArrowheads="1"/>
          </p:cNvPicPr>
          <p:nvPr/>
        </p:nvPicPr>
        <p:blipFill>
          <a:blip r:embed="rId2" cstate="print"/>
          <a:srcRect/>
          <a:stretch>
            <a:fillRect/>
          </a:stretch>
        </p:blipFill>
        <p:spPr bwMode="auto">
          <a:xfrm>
            <a:off x="273378" y="923828"/>
            <a:ext cx="8616098" cy="5656082"/>
          </a:xfrm>
          <a:prstGeom prst="rect">
            <a:avLst/>
          </a:prstGeom>
          <a:noFill/>
        </p:spPr>
      </p:pic>
      <p:grpSp>
        <p:nvGrpSpPr>
          <p:cNvPr id="2" name="1 - Ομάδα"/>
          <p:cNvGrpSpPr/>
          <p:nvPr/>
        </p:nvGrpSpPr>
        <p:grpSpPr>
          <a:xfrm>
            <a:off x="4572000" y="113122"/>
            <a:ext cx="4572000" cy="618716"/>
            <a:chOff x="4572000" y="113122"/>
            <a:chExt cx="4572000" cy="618716"/>
          </a:xfrm>
        </p:grpSpPr>
        <p:pic>
          <p:nvPicPr>
            <p:cNvPr id="3" name="Picture 2" descr="http://img.bhs4.com/C9/A/C9A1120077E665111FBC70B29CFB0421E05FD8F3_lis.jpg"/>
            <p:cNvPicPr>
              <a:picLocks noChangeAspect="1" noChangeArrowheads="1"/>
            </p:cNvPicPr>
            <p:nvPr/>
          </p:nvPicPr>
          <p:blipFill>
            <a:blip r:embed="rId3" cstate="print"/>
            <a:srcRect l="6020" t="3696" r="4083" b="18293"/>
            <a:stretch>
              <a:fillRect/>
            </a:stretch>
          </p:blipFill>
          <p:spPr bwMode="auto">
            <a:xfrm flipH="1">
              <a:off x="7814815" y="113122"/>
              <a:ext cx="1150205" cy="329937"/>
            </a:xfrm>
            <a:prstGeom prst="rect">
              <a:avLst/>
            </a:prstGeom>
            <a:noFill/>
          </p:spPr>
        </p:pic>
        <p:sp>
          <p:nvSpPr>
            <p:cNvPr id="4" name="3 - Ορθογώνιο"/>
            <p:cNvSpPr/>
            <p:nvPr/>
          </p:nvSpPr>
          <p:spPr>
            <a:xfrm>
              <a:off x="4572000" y="435047"/>
              <a:ext cx="4572000" cy="4571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5" name="4 - Εικόνα" descr="Symbols.PNG"/>
            <p:cNvPicPr>
              <a:picLocks noChangeAspect="1"/>
            </p:cNvPicPr>
            <p:nvPr/>
          </p:nvPicPr>
          <p:blipFill>
            <a:blip r:embed="rId4" cstate="print"/>
            <a:srcRect b="66236"/>
            <a:stretch>
              <a:fillRect/>
            </a:stretch>
          </p:blipFill>
          <p:spPr>
            <a:xfrm>
              <a:off x="7842792" y="369772"/>
              <a:ext cx="375812" cy="362066"/>
            </a:xfrm>
            <a:prstGeom prst="rect">
              <a:avLst/>
            </a:prstGeom>
          </p:spPr>
        </p:pic>
        <p:pic>
          <p:nvPicPr>
            <p:cNvPr id="6" name="5 - Εικόνα" descr="Symbols.PNG"/>
            <p:cNvPicPr>
              <a:picLocks noChangeAspect="1"/>
            </p:cNvPicPr>
            <p:nvPr/>
          </p:nvPicPr>
          <p:blipFill>
            <a:blip r:embed="rId4" cstate="print"/>
            <a:srcRect t="65688" b="1119"/>
            <a:stretch>
              <a:fillRect/>
            </a:stretch>
          </p:blipFill>
          <p:spPr>
            <a:xfrm>
              <a:off x="8541946" y="375898"/>
              <a:ext cx="375812" cy="355940"/>
            </a:xfrm>
            <a:prstGeom prst="rect">
              <a:avLst/>
            </a:prstGeom>
          </p:spPr>
        </p:pic>
        <p:pic>
          <p:nvPicPr>
            <p:cNvPr id="7" name="6 - Εικόνα" descr="Symbols.PNG"/>
            <p:cNvPicPr>
              <a:picLocks noChangeAspect="1"/>
            </p:cNvPicPr>
            <p:nvPr/>
          </p:nvPicPr>
          <p:blipFill>
            <a:blip r:embed="rId4" cstate="print"/>
            <a:srcRect t="33257" b="33994"/>
            <a:stretch>
              <a:fillRect/>
            </a:stretch>
          </p:blipFill>
          <p:spPr>
            <a:xfrm>
              <a:off x="8194726" y="380661"/>
              <a:ext cx="375812" cy="351177"/>
            </a:xfrm>
            <a:prstGeom prst="rect">
              <a:avLst/>
            </a:prstGeom>
          </p:spPr>
        </p:pic>
      </p:grpSp>
      <p:pic>
        <p:nvPicPr>
          <p:cNvPr id="8" name="Picture 6" descr="wave"/>
          <p:cNvPicPr>
            <a:picLocks noChangeAspect="1" noChangeArrowheads="1" noCrop="1"/>
          </p:cNvPicPr>
          <p:nvPr/>
        </p:nvPicPr>
        <p:blipFill>
          <a:blip r:embed="rId5" cstate="print"/>
          <a:srcRect/>
          <a:stretch>
            <a:fillRect/>
          </a:stretch>
        </p:blipFill>
        <p:spPr bwMode="auto">
          <a:xfrm>
            <a:off x="0" y="5951538"/>
            <a:ext cx="9144000" cy="933450"/>
          </a:xfrm>
          <a:prstGeom prst="rect">
            <a:avLst/>
          </a:prstGeom>
          <a:noFill/>
        </p:spPr>
      </p:pic>
      <p:sp>
        <p:nvSpPr>
          <p:cNvPr id="10" name="9 - TextBox"/>
          <p:cNvSpPr txBox="1"/>
          <p:nvPr/>
        </p:nvSpPr>
        <p:spPr>
          <a:xfrm>
            <a:off x="5278973" y="131978"/>
            <a:ext cx="2553135" cy="369332"/>
          </a:xfrm>
          <a:prstGeom prst="rect">
            <a:avLst/>
          </a:prstGeom>
          <a:noFill/>
        </p:spPr>
        <p:txBody>
          <a:bodyPr wrap="none" rtlCol="0">
            <a:spAutoFit/>
          </a:bodyPr>
          <a:lstStyle/>
          <a:p>
            <a:r>
              <a:rPr lang="en-US" dirty="0" smtClean="0">
                <a:latin typeface="Arial Black" pitchFamily="34" charset="0"/>
              </a:rPr>
              <a:t>ON SHIP (On deck)</a:t>
            </a:r>
            <a:endParaRPr lang="el-GR" dirty="0">
              <a:latin typeface="Arial Black"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www.websters-online-dictionary.net/images//photos/Air%20Force/17439_Large.jpg"/>
          <p:cNvPicPr>
            <a:picLocks noChangeAspect="1" noChangeArrowheads="1"/>
          </p:cNvPicPr>
          <p:nvPr/>
        </p:nvPicPr>
        <p:blipFill>
          <a:blip r:embed="rId2" cstate="print"/>
          <a:srcRect/>
          <a:stretch>
            <a:fillRect/>
          </a:stretch>
        </p:blipFill>
        <p:spPr bwMode="auto">
          <a:xfrm>
            <a:off x="259270" y="923827"/>
            <a:ext cx="8611353" cy="5656082"/>
          </a:xfrm>
          <a:prstGeom prst="rect">
            <a:avLst/>
          </a:prstGeom>
          <a:noFill/>
        </p:spPr>
      </p:pic>
      <p:grpSp>
        <p:nvGrpSpPr>
          <p:cNvPr id="2" name="1 - Ομάδα"/>
          <p:cNvGrpSpPr/>
          <p:nvPr/>
        </p:nvGrpSpPr>
        <p:grpSpPr>
          <a:xfrm>
            <a:off x="4572000" y="113122"/>
            <a:ext cx="4572000" cy="618716"/>
            <a:chOff x="4572000" y="113122"/>
            <a:chExt cx="4572000" cy="618716"/>
          </a:xfrm>
        </p:grpSpPr>
        <p:pic>
          <p:nvPicPr>
            <p:cNvPr id="3" name="Picture 2" descr="http://img.bhs4.com/C9/A/C9A1120077E665111FBC70B29CFB0421E05FD8F3_lis.jpg"/>
            <p:cNvPicPr>
              <a:picLocks noChangeAspect="1" noChangeArrowheads="1"/>
            </p:cNvPicPr>
            <p:nvPr/>
          </p:nvPicPr>
          <p:blipFill>
            <a:blip r:embed="rId3" cstate="print"/>
            <a:srcRect l="6020" t="3696" r="4083" b="18293"/>
            <a:stretch>
              <a:fillRect/>
            </a:stretch>
          </p:blipFill>
          <p:spPr bwMode="auto">
            <a:xfrm flipH="1">
              <a:off x="7814815" y="113122"/>
              <a:ext cx="1150205" cy="329937"/>
            </a:xfrm>
            <a:prstGeom prst="rect">
              <a:avLst/>
            </a:prstGeom>
            <a:noFill/>
          </p:spPr>
        </p:pic>
        <p:sp>
          <p:nvSpPr>
            <p:cNvPr id="4" name="3 - Ορθογώνιο"/>
            <p:cNvSpPr/>
            <p:nvPr/>
          </p:nvSpPr>
          <p:spPr>
            <a:xfrm>
              <a:off x="4572000" y="435047"/>
              <a:ext cx="4572000" cy="4571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5" name="4 - Εικόνα" descr="Symbols.PNG"/>
            <p:cNvPicPr>
              <a:picLocks noChangeAspect="1"/>
            </p:cNvPicPr>
            <p:nvPr/>
          </p:nvPicPr>
          <p:blipFill>
            <a:blip r:embed="rId4" cstate="print"/>
            <a:srcRect b="66236"/>
            <a:stretch>
              <a:fillRect/>
            </a:stretch>
          </p:blipFill>
          <p:spPr>
            <a:xfrm>
              <a:off x="7842792" y="369772"/>
              <a:ext cx="375812" cy="362066"/>
            </a:xfrm>
            <a:prstGeom prst="rect">
              <a:avLst/>
            </a:prstGeom>
          </p:spPr>
        </p:pic>
        <p:pic>
          <p:nvPicPr>
            <p:cNvPr id="6" name="5 - Εικόνα" descr="Symbols.PNG"/>
            <p:cNvPicPr>
              <a:picLocks noChangeAspect="1"/>
            </p:cNvPicPr>
            <p:nvPr/>
          </p:nvPicPr>
          <p:blipFill>
            <a:blip r:embed="rId4" cstate="print"/>
            <a:srcRect t="65688" b="1119"/>
            <a:stretch>
              <a:fillRect/>
            </a:stretch>
          </p:blipFill>
          <p:spPr>
            <a:xfrm>
              <a:off x="8541946" y="375898"/>
              <a:ext cx="375812" cy="355940"/>
            </a:xfrm>
            <a:prstGeom prst="rect">
              <a:avLst/>
            </a:prstGeom>
          </p:spPr>
        </p:pic>
        <p:pic>
          <p:nvPicPr>
            <p:cNvPr id="7" name="6 - Εικόνα" descr="Symbols.PNG"/>
            <p:cNvPicPr>
              <a:picLocks noChangeAspect="1"/>
            </p:cNvPicPr>
            <p:nvPr/>
          </p:nvPicPr>
          <p:blipFill>
            <a:blip r:embed="rId4" cstate="print"/>
            <a:srcRect t="33257" b="33994"/>
            <a:stretch>
              <a:fillRect/>
            </a:stretch>
          </p:blipFill>
          <p:spPr>
            <a:xfrm>
              <a:off x="8194726" y="380661"/>
              <a:ext cx="375812" cy="351177"/>
            </a:xfrm>
            <a:prstGeom prst="rect">
              <a:avLst/>
            </a:prstGeom>
          </p:spPr>
        </p:pic>
      </p:grpSp>
      <p:pic>
        <p:nvPicPr>
          <p:cNvPr id="8" name="Picture 6" descr="wave"/>
          <p:cNvPicPr>
            <a:picLocks noChangeAspect="1" noChangeArrowheads="1" noCrop="1"/>
          </p:cNvPicPr>
          <p:nvPr/>
        </p:nvPicPr>
        <p:blipFill>
          <a:blip r:embed="rId5" cstate="print"/>
          <a:srcRect/>
          <a:stretch>
            <a:fillRect/>
          </a:stretch>
        </p:blipFill>
        <p:spPr bwMode="auto">
          <a:xfrm>
            <a:off x="0" y="5951538"/>
            <a:ext cx="9144000" cy="933450"/>
          </a:xfrm>
          <a:prstGeom prst="rect">
            <a:avLst/>
          </a:prstGeom>
          <a:noFill/>
        </p:spPr>
      </p:pic>
      <p:sp>
        <p:nvSpPr>
          <p:cNvPr id="10" name="9 - TextBox"/>
          <p:cNvSpPr txBox="1"/>
          <p:nvPr/>
        </p:nvSpPr>
        <p:spPr>
          <a:xfrm>
            <a:off x="5278973" y="131978"/>
            <a:ext cx="2553135" cy="369332"/>
          </a:xfrm>
          <a:prstGeom prst="rect">
            <a:avLst/>
          </a:prstGeom>
          <a:noFill/>
        </p:spPr>
        <p:txBody>
          <a:bodyPr wrap="none" rtlCol="0">
            <a:spAutoFit/>
          </a:bodyPr>
          <a:lstStyle/>
          <a:p>
            <a:r>
              <a:rPr lang="en-US" dirty="0" smtClean="0">
                <a:latin typeface="Arial Black" pitchFamily="34" charset="0"/>
              </a:rPr>
              <a:t>ON SHIP (On deck)</a:t>
            </a:r>
            <a:endParaRPr lang="el-GR" dirty="0">
              <a:latin typeface="Arial Black"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 Ομάδα"/>
          <p:cNvGrpSpPr/>
          <p:nvPr/>
        </p:nvGrpSpPr>
        <p:grpSpPr>
          <a:xfrm>
            <a:off x="4572000" y="113122"/>
            <a:ext cx="4572000" cy="618716"/>
            <a:chOff x="4572000" y="113122"/>
            <a:chExt cx="4572000" cy="618716"/>
          </a:xfrm>
        </p:grpSpPr>
        <p:pic>
          <p:nvPicPr>
            <p:cNvPr id="3" name="Picture 2" descr="http://img.bhs4.com/C9/A/C9A1120077E665111FBC70B29CFB0421E05FD8F3_lis.jpg"/>
            <p:cNvPicPr>
              <a:picLocks noChangeAspect="1" noChangeArrowheads="1"/>
            </p:cNvPicPr>
            <p:nvPr/>
          </p:nvPicPr>
          <p:blipFill>
            <a:blip r:embed="rId2" cstate="print"/>
            <a:srcRect l="6020" t="3696" r="4083" b="18293"/>
            <a:stretch>
              <a:fillRect/>
            </a:stretch>
          </p:blipFill>
          <p:spPr bwMode="auto">
            <a:xfrm flipH="1">
              <a:off x="7814815" y="113122"/>
              <a:ext cx="1150205" cy="329937"/>
            </a:xfrm>
            <a:prstGeom prst="rect">
              <a:avLst/>
            </a:prstGeom>
            <a:noFill/>
          </p:spPr>
        </p:pic>
        <p:sp>
          <p:nvSpPr>
            <p:cNvPr id="4" name="3 - Ορθογώνιο"/>
            <p:cNvSpPr/>
            <p:nvPr/>
          </p:nvSpPr>
          <p:spPr>
            <a:xfrm>
              <a:off x="4572000" y="435047"/>
              <a:ext cx="4572000" cy="4571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5" name="4 - Εικόνα" descr="Symbols.PNG"/>
            <p:cNvPicPr>
              <a:picLocks noChangeAspect="1"/>
            </p:cNvPicPr>
            <p:nvPr/>
          </p:nvPicPr>
          <p:blipFill>
            <a:blip r:embed="rId3" cstate="print"/>
            <a:srcRect b="66236"/>
            <a:stretch>
              <a:fillRect/>
            </a:stretch>
          </p:blipFill>
          <p:spPr>
            <a:xfrm>
              <a:off x="7842792" y="369772"/>
              <a:ext cx="375812" cy="362066"/>
            </a:xfrm>
            <a:prstGeom prst="rect">
              <a:avLst/>
            </a:prstGeom>
          </p:spPr>
        </p:pic>
        <p:pic>
          <p:nvPicPr>
            <p:cNvPr id="6" name="5 - Εικόνα" descr="Symbols.PNG"/>
            <p:cNvPicPr>
              <a:picLocks noChangeAspect="1"/>
            </p:cNvPicPr>
            <p:nvPr/>
          </p:nvPicPr>
          <p:blipFill>
            <a:blip r:embed="rId3" cstate="print"/>
            <a:srcRect t="65688" b="1119"/>
            <a:stretch>
              <a:fillRect/>
            </a:stretch>
          </p:blipFill>
          <p:spPr>
            <a:xfrm>
              <a:off x="8541946" y="375898"/>
              <a:ext cx="375812" cy="355940"/>
            </a:xfrm>
            <a:prstGeom prst="rect">
              <a:avLst/>
            </a:prstGeom>
          </p:spPr>
        </p:pic>
        <p:pic>
          <p:nvPicPr>
            <p:cNvPr id="7" name="6 - Εικόνα" descr="Symbols.PNG"/>
            <p:cNvPicPr>
              <a:picLocks noChangeAspect="1"/>
            </p:cNvPicPr>
            <p:nvPr/>
          </p:nvPicPr>
          <p:blipFill>
            <a:blip r:embed="rId3" cstate="print"/>
            <a:srcRect t="33257" b="33994"/>
            <a:stretch>
              <a:fillRect/>
            </a:stretch>
          </p:blipFill>
          <p:spPr>
            <a:xfrm>
              <a:off x="8194726" y="380661"/>
              <a:ext cx="375812" cy="351177"/>
            </a:xfrm>
            <a:prstGeom prst="rect">
              <a:avLst/>
            </a:prstGeom>
          </p:spPr>
        </p:pic>
      </p:grpSp>
      <p:sp>
        <p:nvSpPr>
          <p:cNvPr id="9" name="8 - Ορθογώνιο"/>
          <p:cNvSpPr/>
          <p:nvPr/>
        </p:nvSpPr>
        <p:spPr>
          <a:xfrm>
            <a:off x="578669" y="1363950"/>
            <a:ext cx="6612706" cy="2862322"/>
          </a:xfrm>
          <a:prstGeom prst="rect">
            <a:avLst/>
          </a:prstGeom>
        </p:spPr>
        <p:txBody>
          <a:bodyPr wrap="square">
            <a:spAutoFit/>
          </a:bodyPr>
          <a:lstStyle/>
          <a:p>
            <a:pPr>
              <a:buClr>
                <a:srgbClr val="0000FF"/>
              </a:buClr>
              <a:buSzPct val="130000"/>
              <a:buFont typeface="Wingdings" pitchFamily="2" charset="2"/>
              <a:buChar char="þ"/>
            </a:pPr>
            <a:r>
              <a:rPr lang="en-US" sz="2000" dirty="0" smtClean="0">
                <a:latin typeface="Arial Black" pitchFamily="34" charset="0"/>
              </a:rPr>
              <a:t> </a:t>
            </a:r>
            <a:r>
              <a:rPr lang="en-US" sz="2000" dirty="0" smtClean="0">
                <a:latin typeface="Arial Black" pitchFamily="34" charset="0"/>
              </a:rPr>
              <a:t>CBRN </a:t>
            </a:r>
            <a:r>
              <a:rPr lang="en-US" sz="2000" dirty="0" smtClean="0">
                <a:latin typeface="Arial Black" pitchFamily="34" charset="0"/>
              </a:rPr>
              <a:t>threats in maritime </a:t>
            </a:r>
            <a:r>
              <a:rPr lang="en-US" sz="2000" dirty="0" smtClean="0">
                <a:latin typeface="Arial Black" pitchFamily="34" charset="0"/>
              </a:rPr>
              <a:t>environment</a:t>
            </a:r>
          </a:p>
          <a:p>
            <a:pPr>
              <a:buClr>
                <a:srgbClr val="0000FF"/>
              </a:buClr>
              <a:buSzPct val="130000"/>
              <a:buFont typeface="Wingdings" pitchFamily="2" charset="2"/>
              <a:buChar char="þ"/>
            </a:pPr>
            <a:endParaRPr lang="en-US" sz="2000" dirty="0" smtClean="0">
              <a:latin typeface="Arial Black" pitchFamily="34" charset="0"/>
            </a:endParaRPr>
          </a:p>
          <a:p>
            <a:pPr>
              <a:buClr>
                <a:srgbClr val="0000FF"/>
              </a:buClr>
              <a:buSzPct val="130000"/>
              <a:buFont typeface="Wingdings" pitchFamily="2" charset="2"/>
              <a:buChar char="þ"/>
            </a:pPr>
            <a:r>
              <a:rPr lang="en-US" sz="2000" dirty="0" smtClean="0">
                <a:latin typeface="Arial Black" pitchFamily="34" charset="0"/>
              </a:rPr>
              <a:t> Managing </a:t>
            </a:r>
            <a:r>
              <a:rPr lang="en-US" sz="2000" dirty="0" smtClean="0">
                <a:latin typeface="Arial Black" pitchFamily="34" charset="0"/>
              </a:rPr>
              <a:t>CBRN casualties </a:t>
            </a:r>
            <a:r>
              <a:rPr lang="en-US" sz="2000" dirty="0" smtClean="0">
                <a:latin typeface="Arial Black" pitchFamily="34" charset="0"/>
              </a:rPr>
              <a:t>on ship</a:t>
            </a:r>
          </a:p>
          <a:p>
            <a:pPr>
              <a:buClr>
                <a:srgbClr val="0000FF"/>
              </a:buClr>
              <a:buSzPct val="130000"/>
              <a:buFont typeface="Wingdings" pitchFamily="2" charset="2"/>
              <a:buChar char="þ"/>
            </a:pPr>
            <a:endParaRPr lang="en-US" sz="2000" dirty="0" smtClean="0">
              <a:latin typeface="Arial Black" pitchFamily="34" charset="0"/>
            </a:endParaRPr>
          </a:p>
          <a:p>
            <a:pPr>
              <a:buClr>
                <a:srgbClr val="0000FF"/>
              </a:buClr>
              <a:buSzPct val="130000"/>
              <a:buFont typeface="Wingdings" pitchFamily="2" charset="2"/>
              <a:buChar char="þ"/>
            </a:pPr>
            <a:r>
              <a:rPr lang="en-US" sz="2000" dirty="0" smtClean="0">
                <a:latin typeface="Arial Black" pitchFamily="34" charset="0"/>
              </a:rPr>
              <a:t> Managing </a:t>
            </a:r>
            <a:r>
              <a:rPr lang="en-US" sz="2000" dirty="0" smtClean="0">
                <a:latin typeface="Arial Black" pitchFamily="34" charset="0"/>
              </a:rPr>
              <a:t>CBRN casualties </a:t>
            </a:r>
            <a:r>
              <a:rPr lang="en-US" sz="2000" dirty="0" smtClean="0">
                <a:latin typeface="Arial Black" pitchFamily="34" charset="0"/>
              </a:rPr>
              <a:t>on shore</a:t>
            </a:r>
          </a:p>
          <a:p>
            <a:pPr>
              <a:buClr>
                <a:srgbClr val="0000FF"/>
              </a:buClr>
              <a:buSzPct val="130000"/>
              <a:buFont typeface="Wingdings" pitchFamily="2" charset="2"/>
              <a:buChar char="þ"/>
            </a:pPr>
            <a:endParaRPr lang="en-US" sz="2000" dirty="0" smtClean="0">
              <a:latin typeface="Arial Black" pitchFamily="34" charset="0"/>
            </a:endParaRPr>
          </a:p>
          <a:p>
            <a:pPr>
              <a:buClr>
                <a:srgbClr val="0000FF"/>
              </a:buClr>
              <a:buSzPct val="130000"/>
              <a:buFont typeface="Wingdings" pitchFamily="2" charset="2"/>
              <a:buChar char="þ"/>
            </a:pPr>
            <a:r>
              <a:rPr lang="en-US" sz="2000" dirty="0" smtClean="0">
                <a:latin typeface="Arial Black" pitchFamily="34" charset="0"/>
              </a:rPr>
              <a:t> </a:t>
            </a:r>
            <a:r>
              <a:rPr lang="en-US" sz="2000" dirty="0" smtClean="0">
                <a:latin typeface="Arial Black" pitchFamily="34" charset="0"/>
              </a:rPr>
              <a:t>Are we ready?</a:t>
            </a:r>
          </a:p>
          <a:p>
            <a:pPr>
              <a:buClr>
                <a:srgbClr val="0000FF"/>
              </a:buClr>
              <a:buSzPct val="130000"/>
              <a:buFont typeface="Wingdings" pitchFamily="2" charset="2"/>
              <a:buChar char="þ"/>
            </a:pPr>
            <a:endParaRPr lang="en-US" sz="2000" dirty="0" smtClean="0">
              <a:latin typeface="Arial Black" pitchFamily="34" charset="0"/>
            </a:endParaRPr>
          </a:p>
          <a:p>
            <a:pPr>
              <a:buClr>
                <a:srgbClr val="0000FF"/>
              </a:buClr>
              <a:buSzPct val="130000"/>
              <a:buFont typeface="Wingdings" pitchFamily="2" charset="2"/>
              <a:buChar char="þ"/>
            </a:pPr>
            <a:r>
              <a:rPr lang="en-US" sz="2000" dirty="0" smtClean="0">
                <a:latin typeface="Arial Black" pitchFamily="34" charset="0"/>
              </a:rPr>
              <a:t> Conclusion and proposals</a:t>
            </a:r>
            <a:endParaRPr lang="en-US" sz="2000" dirty="0">
              <a:latin typeface="Arial Black" pitchFamily="34" charset="0"/>
            </a:endParaRPr>
          </a:p>
        </p:txBody>
      </p:sp>
      <p:sp>
        <p:nvSpPr>
          <p:cNvPr id="10" name="9 - TextBox"/>
          <p:cNvSpPr txBox="1"/>
          <p:nvPr/>
        </p:nvSpPr>
        <p:spPr>
          <a:xfrm>
            <a:off x="6485641" y="141405"/>
            <a:ext cx="1338828" cy="369332"/>
          </a:xfrm>
          <a:prstGeom prst="rect">
            <a:avLst/>
          </a:prstGeom>
          <a:noFill/>
        </p:spPr>
        <p:txBody>
          <a:bodyPr wrap="none" rtlCol="0">
            <a:spAutoFit/>
          </a:bodyPr>
          <a:lstStyle/>
          <a:p>
            <a:r>
              <a:rPr lang="en-US" dirty="0" smtClean="0">
                <a:latin typeface="Arial Black" pitchFamily="34" charset="0"/>
              </a:rPr>
              <a:t>OUTLINE</a:t>
            </a:r>
            <a:endParaRPr lang="el-GR" dirty="0">
              <a:latin typeface="Arial Black" pitchFamily="34" charset="0"/>
            </a:endParaRPr>
          </a:p>
        </p:txBody>
      </p:sp>
      <p:pic>
        <p:nvPicPr>
          <p:cNvPr id="67586" name="Picture 2" descr="http://www.the-blueprints.com/blueprints-depot/ships/battleships-us/uss-bb-58-indiana-1944-battleship.png"/>
          <p:cNvPicPr>
            <a:picLocks noChangeAspect="1" noChangeArrowheads="1"/>
          </p:cNvPicPr>
          <p:nvPr/>
        </p:nvPicPr>
        <p:blipFill>
          <a:blip r:embed="rId4" cstate="print"/>
          <a:srcRect b="16239"/>
          <a:stretch>
            <a:fillRect/>
          </a:stretch>
        </p:blipFill>
        <p:spPr bwMode="auto">
          <a:xfrm>
            <a:off x="663381" y="4695826"/>
            <a:ext cx="8064694" cy="1866899"/>
          </a:xfrm>
          <a:prstGeom prst="rect">
            <a:avLst/>
          </a:prstGeom>
          <a:noFill/>
        </p:spPr>
      </p:pic>
      <p:pic>
        <p:nvPicPr>
          <p:cNvPr id="8" name="Picture 6" descr="wave"/>
          <p:cNvPicPr>
            <a:picLocks noChangeAspect="1" noChangeArrowheads="1" noCrop="1"/>
          </p:cNvPicPr>
          <p:nvPr/>
        </p:nvPicPr>
        <p:blipFill>
          <a:blip r:embed="rId5" cstate="print"/>
          <a:srcRect/>
          <a:stretch>
            <a:fillRect/>
          </a:stretch>
        </p:blipFill>
        <p:spPr bwMode="auto">
          <a:xfrm>
            <a:off x="0" y="5951538"/>
            <a:ext cx="9144000" cy="933450"/>
          </a:xfrm>
          <a:prstGeom prst="rect">
            <a:avLst/>
          </a:prstGeom>
          <a:noFill/>
        </p:spPr>
      </p:pic>
      <p:pic>
        <p:nvPicPr>
          <p:cNvPr id="13" name="12 - Εικόνα" descr="gmask.png"/>
          <p:cNvPicPr>
            <a:picLocks noChangeAspect="1"/>
          </p:cNvPicPr>
          <p:nvPr/>
        </p:nvPicPr>
        <p:blipFill>
          <a:blip r:embed="rId6" cstate="print"/>
          <a:stretch>
            <a:fillRect/>
          </a:stretch>
        </p:blipFill>
        <p:spPr>
          <a:xfrm>
            <a:off x="4311832" y="5725954"/>
            <a:ext cx="753067" cy="557371"/>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5" descr="DSC05179"/>
          <p:cNvPicPr>
            <a:picLocks noChangeAspect="1" noChangeArrowheads="1"/>
          </p:cNvPicPr>
          <p:nvPr/>
        </p:nvPicPr>
        <p:blipFill>
          <a:blip r:embed="rId2" cstate="print"/>
          <a:srcRect/>
          <a:stretch>
            <a:fillRect/>
          </a:stretch>
        </p:blipFill>
        <p:spPr bwMode="auto">
          <a:xfrm>
            <a:off x="311084" y="933254"/>
            <a:ext cx="8531257" cy="5618375"/>
          </a:xfrm>
          <a:prstGeom prst="rect">
            <a:avLst/>
          </a:prstGeom>
          <a:noFill/>
          <a:ln w="9525">
            <a:noFill/>
            <a:miter lim="800000"/>
            <a:headEnd/>
            <a:tailEnd/>
          </a:ln>
        </p:spPr>
      </p:pic>
      <p:grpSp>
        <p:nvGrpSpPr>
          <p:cNvPr id="3" name="2 - Ομάδα"/>
          <p:cNvGrpSpPr/>
          <p:nvPr/>
        </p:nvGrpSpPr>
        <p:grpSpPr>
          <a:xfrm>
            <a:off x="4572000" y="113122"/>
            <a:ext cx="4572000" cy="618716"/>
            <a:chOff x="4572000" y="113122"/>
            <a:chExt cx="4572000" cy="618716"/>
          </a:xfrm>
        </p:grpSpPr>
        <p:pic>
          <p:nvPicPr>
            <p:cNvPr id="4" name="Picture 2" descr="http://img.bhs4.com/C9/A/C9A1120077E665111FBC70B29CFB0421E05FD8F3_lis.jpg"/>
            <p:cNvPicPr>
              <a:picLocks noChangeAspect="1" noChangeArrowheads="1"/>
            </p:cNvPicPr>
            <p:nvPr/>
          </p:nvPicPr>
          <p:blipFill>
            <a:blip r:embed="rId3" cstate="print"/>
            <a:srcRect l="6020" t="3696" r="4083" b="18293"/>
            <a:stretch>
              <a:fillRect/>
            </a:stretch>
          </p:blipFill>
          <p:spPr bwMode="auto">
            <a:xfrm flipH="1">
              <a:off x="7814815" y="113122"/>
              <a:ext cx="1150205" cy="329937"/>
            </a:xfrm>
            <a:prstGeom prst="rect">
              <a:avLst/>
            </a:prstGeom>
            <a:noFill/>
          </p:spPr>
        </p:pic>
        <p:sp>
          <p:nvSpPr>
            <p:cNvPr id="5" name="4 - Ορθογώνιο"/>
            <p:cNvSpPr/>
            <p:nvPr/>
          </p:nvSpPr>
          <p:spPr>
            <a:xfrm>
              <a:off x="4572000" y="435047"/>
              <a:ext cx="4572000" cy="4571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6" name="5 - Εικόνα" descr="Symbols.PNG"/>
            <p:cNvPicPr>
              <a:picLocks noChangeAspect="1"/>
            </p:cNvPicPr>
            <p:nvPr/>
          </p:nvPicPr>
          <p:blipFill>
            <a:blip r:embed="rId4" cstate="print"/>
            <a:srcRect b="66236"/>
            <a:stretch>
              <a:fillRect/>
            </a:stretch>
          </p:blipFill>
          <p:spPr>
            <a:xfrm>
              <a:off x="7842792" y="369772"/>
              <a:ext cx="375812" cy="362066"/>
            </a:xfrm>
            <a:prstGeom prst="rect">
              <a:avLst/>
            </a:prstGeom>
          </p:spPr>
        </p:pic>
        <p:pic>
          <p:nvPicPr>
            <p:cNvPr id="7" name="6 - Εικόνα" descr="Symbols.PNG"/>
            <p:cNvPicPr>
              <a:picLocks noChangeAspect="1"/>
            </p:cNvPicPr>
            <p:nvPr/>
          </p:nvPicPr>
          <p:blipFill>
            <a:blip r:embed="rId4" cstate="print"/>
            <a:srcRect t="65688" b="1119"/>
            <a:stretch>
              <a:fillRect/>
            </a:stretch>
          </p:blipFill>
          <p:spPr>
            <a:xfrm>
              <a:off x="8541946" y="375898"/>
              <a:ext cx="375812" cy="355940"/>
            </a:xfrm>
            <a:prstGeom prst="rect">
              <a:avLst/>
            </a:prstGeom>
          </p:spPr>
        </p:pic>
        <p:pic>
          <p:nvPicPr>
            <p:cNvPr id="8" name="7 - Εικόνα" descr="Symbols.PNG"/>
            <p:cNvPicPr>
              <a:picLocks noChangeAspect="1"/>
            </p:cNvPicPr>
            <p:nvPr/>
          </p:nvPicPr>
          <p:blipFill>
            <a:blip r:embed="rId4" cstate="print"/>
            <a:srcRect t="33257" b="33994"/>
            <a:stretch>
              <a:fillRect/>
            </a:stretch>
          </p:blipFill>
          <p:spPr>
            <a:xfrm>
              <a:off x="8194726" y="380661"/>
              <a:ext cx="375812" cy="351177"/>
            </a:xfrm>
            <a:prstGeom prst="rect">
              <a:avLst/>
            </a:prstGeom>
          </p:spPr>
        </p:pic>
      </p:grpSp>
      <p:sp>
        <p:nvSpPr>
          <p:cNvPr id="9" name="8 - TextBox"/>
          <p:cNvSpPr txBox="1"/>
          <p:nvPr/>
        </p:nvSpPr>
        <p:spPr>
          <a:xfrm>
            <a:off x="5278973" y="131978"/>
            <a:ext cx="2553135" cy="369332"/>
          </a:xfrm>
          <a:prstGeom prst="rect">
            <a:avLst/>
          </a:prstGeom>
          <a:noFill/>
        </p:spPr>
        <p:txBody>
          <a:bodyPr wrap="none" rtlCol="0">
            <a:spAutoFit/>
          </a:bodyPr>
          <a:lstStyle/>
          <a:p>
            <a:r>
              <a:rPr lang="en-US" dirty="0" smtClean="0">
                <a:latin typeface="Arial Black" pitchFamily="34" charset="0"/>
              </a:rPr>
              <a:t>ON SHIP (On deck)</a:t>
            </a:r>
            <a:endParaRPr lang="el-GR" dirty="0">
              <a:latin typeface="Arial Black" pitchFamily="34" charset="0"/>
            </a:endParaRPr>
          </a:p>
        </p:txBody>
      </p:sp>
      <p:pic>
        <p:nvPicPr>
          <p:cNvPr id="10" name="Picture 6" descr="wave"/>
          <p:cNvPicPr>
            <a:picLocks noChangeAspect="1" noChangeArrowheads="1" noCrop="1"/>
          </p:cNvPicPr>
          <p:nvPr/>
        </p:nvPicPr>
        <p:blipFill>
          <a:blip r:embed="rId5" cstate="print"/>
          <a:srcRect/>
          <a:stretch>
            <a:fillRect/>
          </a:stretch>
        </p:blipFill>
        <p:spPr bwMode="auto">
          <a:xfrm>
            <a:off x="0" y="5951538"/>
            <a:ext cx="9144000" cy="933450"/>
          </a:xfrm>
          <a:prstGeom prst="rect">
            <a:avLst/>
          </a:prstGeom>
          <a:noFill/>
        </p:spPr>
      </p:pic>
      <p:pic>
        <p:nvPicPr>
          <p:cNvPr id="11" name="Picture 25" descr="DSC05207"/>
          <p:cNvPicPr>
            <a:picLocks noChangeAspect="1" noChangeArrowheads="1"/>
          </p:cNvPicPr>
          <p:nvPr/>
        </p:nvPicPr>
        <p:blipFill>
          <a:blip r:embed="rId6" cstate="print">
            <a:lum contrast="30000"/>
          </a:blip>
          <a:srcRect/>
          <a:stretch>
            <a:fillRect/>
          </a:stretch>
        </p:blipFill>
        <p:spPr bwMode="auto">
          <a:xfrm>
            <a:off x="1473461" y="465105"/>
            <a:ext cx="2633663" cy="1765300"/>
          </a:xfrm>
          <a:prstGeom prst="rect">
            <a:avLst/>
          </a:prstGeom>
          <a:noFill/>
          <a:ln w="28575">
            <a:solidFill>
              <a:srgbClr val="0000FF"/>
            </a:solidFill>
            <a:miter lim="800000"/>
            <a:headEnd/>
            <a:tailEnd/>
          </a:ln>
        </p:spPr>
      </p:pic>
      <p:pic>
        <p:nvPicPr>
          <p:cNvPr id="12" name="11 - Εικόνα" descr="red-arrow-curved-upright.png"/>
          <p:cNvPicPr>
            <a:picLocks noChangeAspect="1"/>
          </p:cNvPicPr>
          <p:nvPr/>
        </p:nvPicPr>
        <p:blipFill>
          <a:blip r:embed="rId7" cstate="print"/>
          <a:stretch>
            <a:fillRect/>
          </a:stretch>
        </p:blipFill>
        <p:spPr>
          <a:xfrm>
            <a:off x="3305175" y="180975"/>
            <a:ext cx="742950" cy="7429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http://www.websters-online-dictionary.net/images//photos/Navy%20Newstand%20=%20done%20truncated%20database/20958_large.jpg"/>
          <p:cNvPicPr>
            <a:picLocks noChangeAspect="1" noChangeArrowheads="1"/>
          </p:cNvPicPr>
          <p:nvPr/>
        </p:nvPicPr>
        <p:blipFill>
          <a:blip r:embed="rId2" cstate="print"/>
          <a:srcRect/>
          <a:stretch>
            <a:fillRect/>
          </a:stretch>
        </p:blipFill>
        <p:spPr bwMode="auto">
          <a:xfrm>
            <a:off x="311085" y="886120"/>
            <a:ext cx="8557481" cy="5731496"/>
          </a:xfrm>
          <a:prstGeom prst="rect">
            <a:avLst/>
          </a:prstGeom>
          <a:noFill/>
        </p:spPr>
      </p:pic>
      <p:grpSp>
        <p:nvGrpSpPr>
          <p:cNvPr id="2" name="1 - Ομάδα"/>
          <p:cNvGrpSpPr/>
          <p:nvPr/>
        </p:nvGrpSpPr>
        <p:grpSpPr>
          <a:xfrm>
            <a:off x="4572000" y="113122"/>
            <a:ext cx="4572000" cy="618716"/>
            <a:chOff x="4572000" y="113122"/>
            <a:chExt cx="4572000" cy="618716"/>
          </a:xfrm>
        </p:grpSpPr>
        <p:pic>
          <p:nvPicPr>
            <p:cNvPr id="3" name="Picture 2" descr="http://img.bhs4.com/C9/A/C9A1120077E665111FBC70B29CFB0421E05FD8F3_lis.jpg"/>
            <p:cNvPicPr>
              <a:picLocks noChangeAspect="1" noChangeArrowheads="1"/>
            </p:cNvPicPr>
            <p:nvPr/>
          </p:nvPicPr>
          <p:blipFill>
            <a:blip r:embed="rId3" cstate="print"/>
            <a:srcRect l="6020" t="3696" r="4083" b="18293"/>
            <a:stretch>
              <a:fillRect/>
            </a:stretch>
          </p:blipFill>
          <p:spPr bwMode="auto">
            <a:xfrm flipH="1">
              <a:off x="7814815" y="113122"/>
              <a:ext cx="1150205" cy="329937"/>
            </a:xfrm>
            <a:prstGeom prst="rect">
              <a:avLst/>
            </a:prstGeom>
            <a:noFill/>
          </p:spPr>
        </p:pic>
        <p:sp>
          <p:nvSpPr>
            <p:cNvPr id="4" name="3 - Ορθογώνιο"/>
            <p:cNvSpPr/>
            <p:nvPr/>
          </p:nvSpPr>
          <p:spPr>
            <a:xfrm>
              <a:off x="4572000" y="435047"/>
              <a:ext cx="4572000" cy="4571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5" name="4 - Εικόνα" descr="Symbols.PNG"/>
            <p:cNvPicPr>
              <a:picLocks noChangeAspect="1"/>
            </p:cNvPicPr>
            <p:nvPr/>
          </p:nvPicPr>
          <p:blipFill>
            <a:blip r:embed="rId4" cstate="print"/>
            <a:srcRect b="66236"/>
            <a:stretch>
              <a:fillRect/>
            </a:stretch>
          </p:blipFill>
          <p:spPr>
            <a:xfrm>
              <a:off x="7842792" y="369772"/>
              <a:ext cx="375812" cy="362066"/>
            </a:xfrm>
            <a:prstGeom prst="rect">
              <a:avLst/>
            </a:prstGeom>
          </p:spPr>
        </p:pic>
        <p:pic>
          <p:nvPicPr>
            <p:cNvPr id="6" name="5 - Εικόνα" descr="Symbols.PNG"/>
            <p:cNvPicPr>
              <a:picLocks noChangeAspect="1"/>
            </p:cNvPicPr>
            <p:nvPr/>
          </p:nvPicPr>
          <p:blipFill>
            <a:blip r:embed="rId4" cstate="print"/>
            <a:srcRect t="65688" b="1119"/>
            <a:stretch>
              <a:fillRect/>
            </a:stretch>
          </p:blipFill>
          <p:spPr>
            <a:xfrm>
              <a:off x="8541946" y="375898"/>
              <a:ext cx="375812" cy="355940"/>
            </a:xfrm>
            <a:prstGeom prst="rect">
              <a:avLst/>
            </a:prstGeom>
          </p:spPr>
        </p:pic>
        <p:pic>
          <p:nvPicPr>
            <p:cNvPr id="7" name="6 - Εικόνα" descr="Symbols.PNG"/>
            <p:cNvPicPr>
              <a:picLocks noChangeAspect="1"/>
            </p:cNvPicPr>
            <p:nvPr/>
          </p:nvPicPr>
          <p:blipFill>
            <a:blip r:embed="rId4" cstate="print"/>
            <a:srcRect t="33257" b="33994"/>
            <a:stretch>
              <a:fillRect/>
            </a:stretch>
          </p:blipFill>
          <p:spPr>
            <a:xfrm>
              <a:off x="8194726" y="380661"/>
              <a:ext cx="375812" cy="351177"/>
            </a:xfrm>
            <a:prstGeom prst="rect">
              <a:avLst/>
            </a:prstGeom>
          </p:spPr>
        </p:pic>
      </p:grpSp>
      <p:pic>
        <p:nvPicPr>
          <p:cNvPr id="8" name="Picture 6" descr="wave"/>
          <p:cNvPicPr>
            <a:picLocks noChangeAspect="1" noChangeArrowheads="1" noCrop="1"/>
          </p:cNvPicPr>
          <p:nvPr/>
        </p:nvPicPr>
        <p:blipFill>
          <a:blip r:embed="rId5" cstate="print"/>
          <a:srcRect/>
          <a:stretch>
            <a:fillRect/>
          </a:stretch>
        </p:blipFill>
        <p:spPr bwMode="auto">
          <a:xfrm>
            <a:off x="0" y="5951538"/>
            <a:ext cx="9144000" cy="933450"/>
          </a:xfrm>
          <a:prstGeom prst="rect">
            <a:avLst/>
          </a:prstGeom>
          <a:noFill/>
        </p:spPr>
      </p:pic>
      <p:sp>
        <p:nvSpPr>
          <p:cNvPr id="10" name="9 - TextBox"/>
          <p:cNvSpPr txBox="1"/>
          <p:nvPr/>
        </p:nvSpPr>
        <p:spPr>
          <a:xfrm>
            <a:off x="6551618" y="131978"/>
            <a:ext cx="1261884" cy="369332"/>
          </a:xfrm>
          <a:prstGeom prst="rect">
            <a:avLst/>
          </a:prstGeom>
          <a:noFill/>
        </p:spPr>
        <p:txBody>
          <a:bodyPr wrap="none" rtlCol="0">
            <a:spAutoFit/>
          </a:bodyPr>
          <a:lstStyle/>
          <a:p>
            <a:r>
              <a:rPr lang="en-US" dirty="0" smtClean="0">
                <a:latin typeface="Arial Black" pitchFamily="34" charset="0"/>
              </a:rPr>
              <a:t>ON SHIP</a:t>
            </a:r>
            <a:endParaRPr lang="el-GR" dirty="0">
              <a:latin typeface="Arial Black"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www.websters-online-dictionary.net/images//photos/Air%20Force/11391_Large.jpg"/>
          <p:cNvPicPr>
            <a:picLocks noChangeAspect="1" noChangeArrowheads="1"/>
          </p:cNvPicPr>
          <p:nvPr/>
        </p:nvPicPr>
        <p:blipFill>
          <a:blip r:embed="rId2" cstate="print"/>
          <a:srcRect/>
          <a:stretch>
            <a:fillRect/>
          </a:stretch>
        </p:blipFill>
        <p:spPr bwMode="auto">
          <a:xfrm>
            <a:off x="163990" y="325618"/>
            <a:ext cx="5597988" cy="3741557"/>
          </a:xfrm>
          <a:prstGeom prst="rect">
            <a:avLst/>
          </a:prstGeom>
          <a:ln>
            <a:noFill/>
          </a:ln>
          <a:effectLst>
            <a:softEdge rad="112500"/>
          </a:effectLst>
        </p:spPr>
      </p:pic>
      <p:grpSp>
        <p:nvGrpSpPr>
          <p:cNvPr id="2" name="1 - Ομάδα"/>
          <p:cNvGrpSpPr/>
          <p:nvPr/>
        </p:nvGrpSpPr>
        <p:grpSpPr>
          <a:xfrm>
            <a:off x="4572000" y="113122"/>
            <a:ext cx="4572000" cy="618716"/>
            <a:chOff x="4572000" y="113122"/>
            <a:chExt cx="4572000" cy="618716"/>
          </a:xfrm>
        </p:grpSpPr>
        <p:pic>
          <p:nvPicPr>
            <p:cNvPr id="3" name="Picture 2" descr="http://img.bhs4.com/C9/A/C9A1120077E665111FBC70B29CFB0421E05FD8F3_lis.jpg"/>
            <p:cNvPicPr>
              <a:picLocks noChangeAspect="1" noChangeArrowheads="1"/>
            </p:cNvPicPr>
            <p:nvPr/>
          </p:nvPicPr>
          <p:blipFill>
            <a:blip r:embed="rId3" cstate="print"/>
            <a:srcRect l="6020" t="3696" r="4083" b="18293"/>
            <a:stretch>
              <a:fillRect/>
            </a:stretch>
          </p:blipFill>
          <p:spPr bwMode="auto">
            <a:xfrm flipH="1">
              <a:off x="7814815" y="113122"/>
              <a:ext cx="1150205" cy="329937"/>
            </a:xfrm>
            <a:prstGeom prst="rect">
              <a:avLst/>
            </a:prstGeom>
            <a:noFill/>
          </p:spPr>
        </p:pic>
        <p:sp>
          <p:nvSpPr>
            <p:cNvPr id="4" name="3 - Ορθογώνιο"/>
            <p:cNvSpPr/>
            <p:nvPr/>
          </p:nvSpPr>
          <p:spPr>
            <a:xfrm>
              <a:off x="4572000" y="435047"/>
              <a:ext cx="4572000" cy="4571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5" name="4 - Εικόνα" descr="Symbols.PNG"/>
            <p:cNvPicPr>
              <a:picLocks noChangeAspect="1"/>
            </p:cNvPicPr>
            <p:nvPr/>
          </p:nvPicPr>
          <p:blipFill>
            <a:blip r:embed="rId4" cstate="print"/>
            <a:srcRect b="66236"/>
            <a:stretch>
              <a:fillRect/>
            </a:stretch>
          </p:blipFill>
          <p:spPr>
            <a:xfrm>
              <a:off x="7842792" y="369772"/>
              <a:ext cx="375812" cy="362066"/>
            </a:xfrm>
            <a:prstGeom prst="rect">
              <a:avLst/>
            </a:prstGeom>
          </p:spPr>
        </p:pic>
        <p:pic>
          <p:nvPicPr>
            <p:cNvPr id="6" name="5 - Εικόνα" descr="Symbols.PNG"/>
            <p:cNvPicPr>
              <a:picLocks noChangeAspect="1"/>
            </p:cNvPicPr>
            <p:nvPr/>
          </p:nvPicPr>
          <p:blipFill>
            <a:blip r:embed="rId4" cstate="print"/>
            <a:srcRect t="65688" b="1119"/>
            <a:stretch>
              <a:fillRect/>
            </a:stretch>
          </p:blipFill>
          <p:spPr>
            <a:xfrm>
              <a:off x="8541946" y="375898"/>
              <a:ext cx="375812" cy="355940"/>
            </a:xfrm>
            <a:prstGeom prst="rect">
              <a:avLst/>
            </a:prstGeom>
          </p:spPr>
        </p:pic>
        <p:pic>
          <p:nvPicPr>
            <p:cNvPr id="7" name="6 - Εικόνα" descr="Symbols.PNG"/>
            <p:cNvPicPr>
              <a:picLocks noChangeAspect="1"/>
            </p:cNvPicPr>
            <p:nvPr/>
          </p:nvPicPr>
          <p:blipFill>
            <a:blip r:embed="rId4" cstate="print"/>
            <a:srcRect t="33257" b="33994"/>
            <a:stretch>
              <a:fillRect/>
            </a:stretch>
          </p:blipFill>
          <p:spPr>
            <a:xfrm>
              <a:off x="8194726" y="380661"/>
              <a:ext cx="375812" cy="351177"/>
            </a:xfrm>
            <a:prstGeom prst="rect">
              <a:avLst/>
            </a:prstGeom>
          </p:spPr>
        </p:pic>
      </p:grpSp>
      <p:pic>
        <p:nvPicPr>
          <p:cNvPr id="43012" name="Picture 4" descr="http://www.websters-online-dictionary.net/images//photos/Air%20Force/4996_Large.jpg"/>
          <p:cNvPicPr>
            <a:picLocks noChangeAspect="1" noChangeArrowheads="1"/>
          </p:cNvPicPr>
          <p:nvPr/>
        </p:nvPicPr>
        <p:blipFill>
          <a:blip r:embed="rId5" cstate="print"/>
          <a:srcRect/>
          <a:stretch>
            <a:fillRect/>
          </a:stretch>
        </p:blipFill>
        <p:spPr bwMode="auto">
          <a:xfrm>
            <a:off x="5614243" y="3874220"/>
            <a:ext cx="3367961" cy="2458612"/>
          </a:xfrm>
          <a:prstGeom prst="rect">
            <a:avLst/>
          </a:prstGeom>
          <a:ln>
            <a:noFill/>
          </a:ln>
          <a:effectLst>
            <a:softEdge rad="112500"/>
          </a:effectLst>
        </p:spPr>
      </p:pic>
      <p:sp>
        <p:nvSpPr>
          <p:cNvPr id="11" name="10 - TextBox"/>
          <p:cNvSpPr txBox="1"/>
          <p:nvPr/>
        </p:nvSpPr>
        <p:spPr>
          <a:xfrm>
            <a:off x="5278973" y="131978"/>
            <a:ext cx="2553135" cy="369332"/>
          </a:xfrm>
          <a:prstGeom prst="rect">
            <a:avLst/>
          </a:prstGeom>
          <a:noFill/>
        </p:spPr>
        <p:txBody>
          <a:bodyPr wrap="none" rtlCol="0">
            <a:spAutoFit/>
          </a:bodyPr>
          <a:lstStyle/>
          <a:p>
            <a:r>
              <a:rPr lang="en-US" dirty="0" smtClean="0">
                <a:latin typeface="Arial Black" pitchFamily="34" charset="0"/>
              </a:rPr>
              <a:t>ON SHIP (On deck)</a:t>
            </a:r>
            <a:endParaRPr lang="el-GR" dirty="0">
              <a:latin typeface="Arial Black" pitchFamily="34" charset="0"/>
            </a:endParaRPr>
          </a:p>
        </p:txBody>
      </p:sp>
      <p:pic>
        <p:nvPicPr>
          <p:cNvPr id="43014" name="Picture 6" descr="http://www.pdt-usa.com/cockpit-f-16_trainer.jpg"/>
          <p:cNvPicPr>
            <a:picLocks noChangeAspect="1" noChangeArrowheads="1"/>
          </p:cNvPicPr>
          <p:nvPr/>
        </p:nvPicPr>
        <p:blipFill>
          <a:blip r:embed="rId6" cstate="print"/>
          <a:srcRect l="4544"/>
          <a:stretch>
            <a:fillRect/>
          </a:stretch>
        </p:blipFill>
        <p:spPr bwMode="auto">
          <a:xfrm>
            <a:off x="5863472" y="1162737"/>
            <a:ext cx="3120272" cy="2354870"/>
          </a:xfrm>
          <a:prstGeom prst="rect">
            <a:avLst/>
          </a:prstGeom>
          <a:noFill/>
        </p:spPr>
      </p:pic>
      <p:pic>
        <p:nvPicPr>
          <p:cNvPr id="96258" name="Picture 2" descr="http://4.bp.blogspot.com/-cVWdoo5UUaw/TsNKIyVjjOI/AAAAAAAAAFo/E81g7yd5fMM/s1600/ultrasound-machine.jpg"/>
          <p:cNvPicPr>
            <a:picLocks noChangeAspect="1" noChangeArrowheads="1"/>
          </p:cNvPicPr>
          <p:nvPr/>
        </p:nvPicPr>
        <p:blipFill>
          <a:blip r:embed="rId7" cstate="print"/>
          <a:srcRect l="3644" t="4087" b="4155"/>
          <a:stretch>
            <a:fillRect/>
          </a:stretch>
        </p:blipFill>
        <p:spPr bwMode="auto">
          <a:xfrm>
            <a:off x="2520952" y="4105275"/>
            <a:ext cx="2051048" cy="2514600"/>
          </a:xfrm>
          <a:prstGeom prst="rect">
            <a:avLst/>
          </a:prstGeom>
          <a:ln>
            <a:noFill/>
          </a:ln>
          <a:effectLst>
            <a:softEdge rad="112500"/>
          </a:effectLst>
        </p:spPr>
      </p:pic>
      <p:pic>
        <p:nvPicPr>
          <p:cNvPr id="96260" name="Picture 4" descr="http://cdn.medgadget.com/img/dr_11.jpg"/>
          <p:cNvPicPr>
            <a:picLocks noChangeAspect="1" noChangeArrowheads="1"/>
          </p:cNvPicPr>
          <p:nvPr/>
        </p:nvPicPr>
        <p:blipFill>
          <a:blip r:embed="rId8" cstate="print"/>
          <a:srcRect/>
          <a:stretch>
            <a:fillRect/>
          </a:stretch>
        </p:blipFill>
        <p:spPr bwMode="auto">
          <a:xfrm>
            <a:off x="600869" y="4267200"/>
            <a:ext cx="1716881" cy="2289176"/>
          </a:xfrm>
          <a:prstGeom prst="rect">
            <a:avLst/>
          </a:prstGeom>
          <a:noFill/>
        </p:spPr>
      </p:pic>
      <p:pic>
        <p:nvPicPr>
          <p:cNvPr id="8" name="Picture 6" descr="wave"/>
          <p:cNvPicPr>
            <a:picLocks noChangeAspect="1" noChangeArrowheads="1" noCrop="1"/>
          </p:cNvPicPr>
          <p:nvPr/>
        </p:nvPicPr>
        <p:blipFill>
          <a:blip r:embed="rId9" cstate="print"/>
          <a:srcRect/>
          <a:stretch>
            <a:fillRect/>
          </a:stretch>
        </p:blipFill>
        <p:spPr bwMode="auto">
          <a:xfrm>
            <a:off x="0" y="6067424"/>
            <a:ext cx="9144000" cy="81756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96260"/>
                                        </p:tgtEl>
                                        <p:attrNameLst>
                                          <p:attrName>style.visibility</p:attrName>
                                        </p:attrNameLst>
                                      </p:cBhvr>
                                      <p:to>
                                        <p:strVal val="visible"/>
                                      </p:to>
                                    </p:set>
                                    <p:animEffect transition="in" filter="box(out)">
                                      <p:cBhvr>
                                        <p:cTn id="7" dur="500"/>
                                        <p:tgtEl>
                                          <p:spTgt spid="9626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6258"/>
                                        </p:tgtEl>
                                        <p:attrNameLst>
                                          <p:attrName>style.visibility</p:attrName>
                                        </p:attrNameLst>
                                      </p:cBhvr>
                                      <p:to>
                                        <p:strVal val="visible"/>
                                      </p:to>
                                    </p:set>
                                    <p:animEffect transition="in" filter="box(out)">
                                      <p:cBhvr>
                                        <p:cTn id="11" dur="500"/>
                                        <p:tgtEl>
                                          <p:spTgt spid="96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7" name="Rectangle 9"/>
          <p:cNvSpPr>
            <a:spLocks noChangeArrowheads="1"/>
          </p:cNvSpPr>
          <p:nvPr/>
        </p:nvSpPr>
        <p:spPr bwMode="auto">
          <a:xfrm>
            <a:off x="1393825" y="1679661"/>
            <a:ext cx="4416425" cy="3508204"/>
          </a:xfrm>
          <a:prstGeom prst="rect">
            <a:avLst/>
          </a:prstGeom>
          <a:noFill/>
          <a:ln w="9525">
            <a:noFill/>
            <a:miter lim="800000"/>
            <a:headEnd/>
            <a:tailEnd/>
          </a:ln>
          <a:effectLst/>
        </p:spPr>
        <p:txBody>
          <a:bodyPr tIns="0" bIns="0" anchor="ctr">
            <a:spAutoFit/>
          </a:bodyPr>
          <a:lstStyle/>
          <a:p>
            <a:pPr marL="266700" indent="-266700" defTabSz="449263">
              <a:lnSpc>
                <a:spcPct val="115000"/>
              </a:lnSpc>
              <a:spcBef>
                <a:spcPct val="40000"/>
              </a:spcBef>
              <a:spcAft>
                <a:spcPct val="40000"/>
              </a:spcAft>
              <a:buClr>
                <a:srgbClr val="000000"/>
              </a:buClr>
              <a:buSzPct val="100000"/>
              <a:buFont typeface="Times New Roman" pitchFamily="18" charset="0"/>
              <a:buNone/>
            </a:pPr>
            <a:r>
              <a:rPr lang="en-US" sz="1600" dirty="0">
                <a:latin typeface="Arial Black" pitchFamily="34" charset="0"/>
                <a:ea typeface="Lucida Sans Unicode" pitchFamily="34" charset="0"/>
                <a:cs typeface="Lucida Sans Unicode" pitchFamily="34" charset="0"/>
              </a:rPr>
              <a:t>Decontamination Procedure</a:t>
            </a:r>
          </a:p>
          <a:p>
            <a:pPr marL="266700" indent="-266700" defTabSz="449263">
              <a:lnSpc>
                <a:spcPct val="115000"/>
              </a:lnSpc>
              <a:spcBef>
                <a:spcPct val="40000"/>
              </a:spcBef>
              <a:spcAft>
                <a:spcPct val="40000"/>
              </a:spcAft>
              <a:buClr>
                <a:srgbClr val="000000"/>
              </a:buClr>
              <a:buSzPct val="100000"/>
              <a:buFontTx/>
              <a:buAutoNum type="arabicPeriod"/>
            </a:pPr>
            <a:r>
              <a:rPr lang="en-US" sz="1600" dirty="0">
                <a:latin typeface="Arial Narrow" pitchFamily="34" charset="0"/>
                <a:ea typeface="Lucida Sans Unicode" pitchFamily="34" charset="0"/>
                <a:cs typeface="Lucida Sans Unicode" pitchFamily="34" charset="0"/>
              </a:rPr>
              <a:t>SX34 is sprayed directly on the surface like a paint;</a:t>
            </a:r>
          </a:p>
          <a:p>
            <a:pPr marL="266700" indent="-266700" defTabSz="449263">
              <a:lnSpc>
                <a:spcPct val="115000"/>
              </a:lnSpc>
              <a:spcBef>
                <a:spcPct val="40000"/>
              </a:spcBef>
              <a:spcAft>
                <a:spcPct val="40000"/>
              </a:spcAft>
              <a:buClr>
                <a:srgbClr val="000000"/>
              </a:buClr>
              <a:buSzPct val="100000"/>
              <a:buFontTx/>
              <a:buAutoNum type="arabicPeriod"/>
            </a:pPr>
            <a:r>
              <a:rPr lang="en-US" sz="1600" dirty="0">
                <a:latin typeface="Arial Narrow" pitchFamily="34" charset="0"/>
                <a:ea typeface="Lucida Sans Unicode" pitchFamily="34" charset="0"/>
                <a:cs typeface="Lucida Sans Unicode" pitchFamily="34" charset="0"/>
              </a:rPr>
              <a:t>The surface appears covered with a thick white layer;</a:t>
            </a:r>
          </a:p>
          <a:p>
            <a:pPr marL="266700" indent="-266700" defTabSz="449263">
              <a:lnSpc>
                <a:spcPct val="115000"/>
              </a:lnSpc>
              <a:spcBef>
                <a:spcPct val="40000"/>
              </a:spcBef>
              <a:spcAft>
                <a:spcPct val="40000"/>
              </a:spcAft>
              <a:buClr>
                <a:srgbClr val="000000"/>
              </a:buClr>
              <a:buSzPct val="100000"/>
              <a:buFontTx/>
              <a:buAutoNum type="arabicPeriod"/>
            </a:pPr>
            <a:r>
              <a:rPr lang="en-US" sz="1600" dirty="0">
                <a:latin typeface="Arial Narrow" pitchFamily="34" charset="0"/>
                <a:ea typeface="Lucida Sans Unicode" pitchFamily="34" charset="0"/>
                <a:cs typeface="Lucida Sans Unicode" pitchFamily="34" charset="0"/>
              </a:rPr>
              <a:t>After 20 min of reaction time it is possible to remove the layer using the dedicated vacuum cleaner;</a:t>
            </a:r>
          </a:p>
          <a:p>
            <a:pPr marL="266700" indent="-266700" defTabSz="449263">
              <a:lnSpc>
                <a:spcPct val="115000"/>
              </a:lnSpc>
              <a:spcBef>
                <a:spcPct val="40000"/>
              </a:spcBef>
              <a:spcAft>
                <a:spcPct val="40000"/>
              </a:spcAft>
              <a:buClr>
                <a:srgbClr val="000000"/>
              </a:buClr>
              <a:buSzPct val="100000"/>
              <a:buFontTx/>
              <a:buAutoNum type="arabicPeriod"/>
            </a:pPr>
            <a:r>
              <a:rPr lang="en-US" sz="1600" dirty="0">
                <a:latin typeface="Arial Narrow" pitchFamily="34" charset="0"/>
                <a:ea typeface="Lucida Sans Unicode" pitchFamily="34" charset="0"/>
                <a:cs typeface="Lucida Sans Unicode" pitchFamily="34" charset="0"/>
              </a:rPr>
              <a:t>If the decontamination is complete the surface will appear perfectly clean; </a:t>
            </a:r>
          </a:p>
          <a:p>
            <a:pPr marL="266700" indent="-266700" defTabSz="449263">
              <a:lnSpc>
                <a:spcPct val="115000"/>
              </a:lnSpc>
              <a:spcBef>
                <a:spcPct val="40000"/>
              </a:spcBef>
              <a:spcAft>
                <a:spcPct val="40000"/>
              </a:spcAft>
              <a:buClr>
                <a:srgbClr val="000000"/>
              </a:buClr>
              <a:buSzPct val="100000"/>
              <a:buFontTx/>
              <a:buAutoNum type="arabicPeriod"/>
            </a:pPr>
            <a:r>
              <a:rPr lang="en-US" sz="1600" dirty="0">
                <a:latin typeface="Arial Narrow" pitchFamily="34" charset="0"/>
                <a:ea typeface="Lucida Sans Unicode" pitchFamily="34" charset="0"/>
                <a:cs typeface="Lucida Sans Unicode" pitchFamily="34" charset="0"/>
              </a:rPr>
              <a:t>If  whitish patches remain, repeat the treatment with SX34 until clean.</a:t>
            </a:r>
          </a:p>
        </p:txBody>
      </p:sp>
      <p:grpSp>
        <p:nvGrpSpPr>
          <p:cNvPr id="2" name="Group 20"/>
          <p:cNvGrpSpPr>
            <a:grpSpLocks/>
          </p:cNvGrpSpPr>
          <p:nvPr/>
        </p:nvGrpSpPr>
        <p:grpSpPr bwMode="auto">
          <a:xfrm>
            <a:off x="6669088" y="1177925"/>
            <a:ext cx="2206625" cy="1620838"/>
            <a:chOff x="4201" y="742"/>
            <a:chExt cx="1390" cy="1021"/>
          </a:xfrm>
        </p:grpSpPr>
        <p:pic>
          <p:nvPicPr>
            <p:cNvPr id="179206" name="Picture 11" descr="HPIM0763T"/>
            <p:cNvPicPr>
              <a:picLocks noChangeAspect="1" noChangeArrowheads="1"/>
            </p:cNvPicPr>
            <p:nvPr/>
          </p:nvPicPr>
          <p:blipFill>
            <a:blip r:embed="rId2" cstate="print"/>
            <a:srcRect/>
            <a:stretch>
              <a:fillRect/>
            </a:stretch>
          </p:blipFill>
          <p:spPr bwMode="auto">
            <a:xfrm>
              <a:off x="4201" y="742"/>
              <a:ext cx="1390" cy="1003"/>
            </a:xfrm>
            <a:prstGeom prst="rect">
              <a:avLst/>
            </a:prstGeom>
            <a:noFill/>
            <a:ln w="9525">
              <a:solidFill>
                <a:schemeClr val="tx1"/>
              </a:solidFill>
              <a:miter lim="800000"/>
              <a:headEnd/>
              <a:tailEnd/>
            </a:ln>
          </p:spPr>
        </p:pic>
        <p:sp>
          <p:nvSpPr>
            <p:cNvPr id="179207" name="Text Box 15"/>
            <p:cNvSpPr txBox="1">
              <a:spLocks noChangeArrowheads="1"/>
            </p:cNvSpPr>
            <p:nvPr/>
          </p:nvSpPr>
          <p:spPr bwMode="auto">
            <a:xfrm>
              <a:off x="4213" y="1619"/>
              <a:ext cx="1334" cy="144"/>
            </a:xfrm>
            <a:prstGeom prst="rect">
              <a:avLst/>
            </a:prstGeom>
            <a:noFill/>
            <a:ln w="9525">
              <a:noFill/>
              <a:miter lim="800000"/>
              <a:headEnd/>
              <a:tailEnd/>
            </a:ln>
          </p:spPr>
          <p:txBody>
            <a:bodyPr lIns="54000" tIns="36000" rIns="18000" bIns="36000"/>
            <a:lstStyle/>
            <a:p>
              <a:pPr algn="ctr">
                <a:buClr>
                  <a:srgbClr val="000000"/>
                </a:buClr>
                <a:buSzPct val="100000"/>
                <a:buFont typeface="Times New Roman" pitchFamily="18" charset="0"/>
                <a:buNone/>
              </a:pPr>
              <a:r>
                <a:rPr lang="en-GB" sz="1200" i="1">
                  <a:solidFill>
                    <a:schemeClr val="bg1"/>
                  </a:solidFill>
                  <a:ea typeface="Lucida Sans Unicode" pitchFamily="34" charset="0"/>
                  <a:cs typeface="Lucida Sans Unicode" pitchFamily="34" charset="0"/>
                </a:rPr>
                <a:t>After application of SX34</a:t>
              </a:r>
              <a:endParaRPr lang="en-GB" sz="1200">
                <a:solidFill>
                  <a:schemeClr val="bg1"/>
                </a:solidFill>
                <a:ea typeface="Lucida Sans Unicode" pitchFamily="34" charset="0"/>
                <a:cs typeface="Lucida Sans Unicode" pitchFamily="34" charset="0"/>
              </a:endParaRPr>
            </a:p>
          </p:txBody>
        </p:sp>
      </p:grpSp>
      <p:grpSp>
        <p:nvGrpSpPr>
          <p:cNvPr id="3" name="Group 21"/>
          <p:cNvGrpSpPr>
            <a:grpSpLocks/>
          </p:cNvGrpSpPr>
          <p:nvPr/>
        </p:nvGrpSpPr>
        <p:grpSpPr bwMode="auto">
          <a:xfrm>
            <a:off x="6597650" y="2906713"/>
            <a:ext cx="2278063" cy="1617662"/>
            <a:chOff x="4156" y="1831"/>
            <a:chExt cx="1435" cy="1019"/>
          </a:xfrm>
        </p:grpSpPr>
        <p:pic>
          <p:nvPicPr>
            <p:cNvPr id="179209" name="Picture 12" descr="3 chios aspirandos"/>
            <p:cNvPicPr>
              <a:picLocks noChangeAspect="1" noChangeArrowheads="1"/>
            </p:cNvPicPr>
            <p:nvPr/>
          </p:nvPicPr>
          <p:blipFill>
            <a:blip r:embed="rId3" cstate="print"/>
            <a:srcRect/>
            <a:stretch>
              <a:fillRect/>
            </a:stretch>
          </p:blipFill>
          <p:spPr bwMode="auto">
            <a:xfrm>
              <a:off x="4201" y="1831"/>
              <a:ext cx="1390" cy="982"/>
            </a:xfrm>
            <a:prstGeom prst="rect">
              <a:avLst/>
            </a:prstGeom>
            <a:noFill/>
            <a:ln w="9525">
              <a:solidFill>
                <a:srgbClr val="003399"/>
              </a:solidFill>
              <a:miter lim="800000"/>
              <a:headEnd/>
              <a:tailEnd/>
            </a:ln>
          </p:spPr>
        </p:pic>
        <p:sp>
          <p:nvSpPr>
            <p:cNvPr id="179210" name="Rectangle 16"/>
            <p:cNvSpPr>
              <a:spLocks noChangeArrowheads="1"/>
            </p:cNvSpPr>
            <p:nvPr/>
          </p:nvSpPr>
          <p:spPr bwMode="auto">
            <a:xfrm>
              <a:off x="4156" y="2677"/>
              <a:ext cx="984" cy="173"/>
            </a:xfrm>
            <a:prstGeom prst="rect">
              <a:avLst/>
            </a:prstGeom>
            <a:noFill/>
            <a:ln w="9525">
              <a:noFill/>
              <a:miter lim="800000"/>
              <a:headEnd/>
              <a:tailEnd/>
            </a:ln>
          </p:spPr>
          <p:txBody>
            <a:bodyPr wrap="none" anchor="ctr">
              <a:spAutoFit/>
            </a:bodyPr>
            <a:lstStyle/>
            <a:p>
              <a:pPr algn="ctr">
                <a:buClr>
                  <a:srgbClr val="000000"/>
                </a:buClr>
                <a:buSzPct val="100000"/>
                <a:buFont typeface="Times New Roman" pitchFamily="18" charset="0"/>
                <a:buNone/>
              </a:pPr>
              <a:r>
                <a:rPr lang="en-US" sz="1100" i="1">
                  <a:solidFill>
                    <a:schemeClr val="bg1"/>
                  </a:solidFill>
                  <a:ea typeface="Lucida Sans Unicode" pitchFamily="34" charset="0"/>
                  <a:cs typeface="Lucida Sans Unicode" pitchFamily="34" charset="0"/>
                </a:rPr>
                <a:t> </a:t>
              </a:r>
              <a:r>
                <a:rPr lang="en-US" sz="1200" i="1">
                  <a:solidFill>
                    <a:schemeClr val="bg1"/>
                  </a:solidFill>
                  <a:ea typeface="Lucida Sans Unicode" pitchFamily="34" charset="0"/>
                  <a:cs typeface="Lucida Sans Unicode" pitchFamily="34" charset="0"/>
                </a:rPr>
                <a:t>Removal residues</a:t>
              </a:r>
              <a:r>
                <a:rPr lang="en-US" sz="1100" i="1">
                  <a:solidFill>
                    <a:schemeClr val="bg1"/>
                  </a:solidFill>
                  <a:ea typeface="Lucida Sans Unicode" pitchFamily="34" charset="0"/>
                  <a:cs typeface="Lucida Sans Unicode" pitchFamily="34" charset="0"/>
                </a:rPr>
                <a:t> </a:t>
              </a:r>
            </a:p>
          </p:txBody>
        </p:sp>
      </p:grpSp>
      <p:grpSp>
        <p:nvGrpSpPr>
          <p:cNvPr id="4" name="Group 22"/>
          <p:cNvGrpSpPr>
            <a:grpSpLocks/>
          </p:cNvGrpSpPr>
          <p:nvPr/>
        </p:nvGrpSpPr>
        <p:grpSpPr bwMode="auto">
          <a:xfrm>
            <a:off x="6583363" y="4606925"/>
            <a:ext cx="2287587" cy="1600200"/>
            <a:chOff x="4147" y="2902"/>
            <a:chExt cx="1441" cy="1008"/>
          </a:xfrm>
        </p:grpSpPr>
        <p:pic>
          <p:nvPicPr>
            <p:cNvPr id="179212" name="Picture 13" descr="1chips limpios"/>
            <p:cNvPicPr>
              <a:picLocks noChangeAspect="1" noChangeArrowheads="1"/>
            </p:cNvPicPr>
            <p:nvPr/>
          </p:nvPicPr>
          <p:blipFill>
            <a:blip r:embed="rId4" cstate="print"/>
            <a:srcRect/>
            <a:stretch>
              <a:fillRect/>
            </a:stretch>
          </p:blipFill>
          <p:spPr bwMode="auto">
            <a:xfrm>
              <a:off x="4201" y="2902"/>
              <a:ext cx="1387" cy="971"/>
            </a:xfrm>
            <a:prstGeom prst="rect">
              <a:avLst/>
            </a:prstGeom>
            <a:noFill/>
            <a:ln w="9525">
              <a:solidFill>
                <a:srgbClr val="003399"/>
              </a:solidFill>
              <a:miter lim="800000"/>
              <a:headEnd/>
              <a:tailEnd/>
            </a:ln>
          </p:spPr>
        </p:pic>
        <p:sp>
          <p:nvSpPr>
            <p:cNvPr id="179213" name="Rectangle 17"/>
            <p:cNvSpPr>
              <a:spLocks noChangeArrowheads="1"/>
            </p:cNvSpPr>
            <p:nvPr/>
          </p:nvSpPr>
          <p:spPr bwMode="auto">
            <a:xfrm>
              <a:off x="4147" y="3737"/>
              <a:ext cx="1189" cy="173"/>
            </a:xfrm>
            <a:prstGeom prst="rect">
              <a:avLst/>
            </a:prstGeom>
            <a:noFill/>
            <a:ln w="9525">
              <a:noFill/>
              <a:miter lim="800000"/>
              <a:headEnd/>
              <a:tailEnd/>
            </a:ln>
          </p:spPr>
          <p:txBody>
            <a:bodyPr wrap="none" anchor="ctr">
              <a:spAutoFit/>
            </a:bodyPr>
            <a:lstStyle/>
            <a:p>
              <a:pPr algn="ctr">
                <a:buClr>
                  <a:srgbClr val="000000"/>
                </a:buClr>
                <a:buSzPct val="100000"/>
                <a:buFont typeface="Times New Roman" pitchFamily="18" charset="0"/>
                <a:buNone/>
              </a:pPr>
              <a:r>
                <a:rPr lang="en-US" sz="1200">
                  <a:solidFill>
                    <a:schemeClr val="bg1"/>
                  </a:solidFill>
                  <a:ea typeface="Lucida Sans Unicode" pitchFamily="34" charset="0"/>
                  <a:cs typeface="Lucida Sans Unicode" pitchFamily="34" charset="0"/>
                </a:rPr>
                <a:t> </a:t>
              </a:r>
              <a:r>
                <a:rPr lang="en-US" sz="1200" i="1">
                  <a:solidFill>
                    <a:schemeClr val="bg1"/>
                  </a:solidFill>
                  <a:ea typeface="Lucida Sans Unicode" pitchFamily="34" charset="0"/>
                  <a:cs typeface="Lucida Sans Unicode" pitchFamily="34" charset="0"/>
                </a:rPr>
                <a:t>After decontamination</a:t>
              </a:r>
              <a:r>
                <a:rPr lang="en-US" sz="1200">
                  <a:solidFill>
                    <a:schemeClr val="bg1"/>
                  </a:solidFill>
                  <a:ea typeface="Lucida Sans Unicode" pitchFamily="34" charset="0"/>
                  <a:cs typeface="Lucida Sans Unicode" pitchFamily="34" charset="0"/>
                </a:rPr>
                <a:t> </a:t>
              </a:r>
            </a:p>
          </p:txBody>
        </p:sp>
      </p:grpSp>
      <p:grpSp>
        <p:nvGrpSpPr>
          <p:cNvPr id="5" name="13 - Ομάδα"/>
          <p:cNvGrpSpPr/>
          <p:nvPr/>
        </p:nvGrpSpPr>
        <p:grpSpPr>
          <a:xfrm>
            <a:off x="4572000" y="113122"/>
            <a:ext cx="4572000" cy="618716"/>
            <a:chOff x="4572000" y="113122"/>
            <a:chExt cx="4572000" cy="618716"/>
          </a:xfrm>
        </p:grpSpPr>
        <p:pic>
          <p:nvPicPr>
            <p:cNvPr id="15" name="Picture 2" descr="http://img.bhs4.com/C9/A/C9A1120077E665111FBC70B29CFB0421E05FD8F3_lis.jpg"/>
            <p:cNvPicPr>
              <a:picLocks noChangeAspect="1" noChangeArrowheads="1"/>
            </p:cNvPicPr>
            <p:nvPr/>
          </p:nvPicPr>
          <p:blipFill>
            <a:blip r:embed="rId5" cstate="print"/>
            <a:srcRect l="6020" t="3696" r="4083" b="18293"/>
            <a:stretch>
              <a:fillRect/>
            </a:stretch>
          </p:blipFill>
          <p:spPr bwMode="auto">
            <a:xfrm flipH="1">
              <a:off x="7814815" y="113122"/>
              <a:ext cx="1150205" cy="329937"/>
            </a:xfrm>
            <a:prstGeom prst="rect">
              <a:avLst/>
            </a:prstGeom>
            <a:noFill/>
          </p:spPr>
        </p:pic>
        <p:sp>
          <p:nvSpPr>
            <p:cNvPr id="16" name="15 - Ορθογώνιο"/>
            <p:cNvSpPr/>
            <p:nvPr/>
          </p:nvSpPr>
          <p:spPr>
            <a:xfrm>
              <a:off x="4572000" y="435047"/>
              <a:ext cx="4572000" cy="4571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7" name="16 - Εικόνα" descr="Symbols.PNG"/>
            <p:cNvPicPr>
              <a:picLocks noChangeAspect="1"/>
            </p:cNvPicPr>
            <p:nvPr/>
          </p:nvPicPr>
          <p:blipFill>
            <a:blip r:embed="rId6" cstate="print"/>
            <a:srcRect b="66236"/>
            <a:stretch>
              <a:fillRect/>
            </a:stretch>
          </p:blipFill>
          <p:spPr>
            <a:xfrm>
              <a:off x="7842792" y="369772"/>
              <a:ext cx="375812" cy="362066"/>
            </a:xfrm>
            <a:prstGeom prst="rect">
              <a:avLst/>
            </a:prstGeom>
          </p:spPr>
        </p:pic>
        <p:pic>
          <p:nvPicPr>
            <p:cNvPr id="18" name="17 - Εικόνα" descr="Symbols.PNG"/>
            <p:cNvPicPr>
              <a:picLocks noChangeAspect="1"/>
            </p:cNvPicPr>
            <p:nvPr/>
          </p:nvPicPr>
          <p:blipFill>
            <a:blip r:embed="rId6" cstate="print"/>
            <a:srcRect t="65688" b="1119"/>
            <a:stretch>
              <a:fillRect/>
            </a:stretch>
          </p:blipFill>
          <p:spPr>
            <a:xfrm>
              <a:off x="8541946" y="375898"/>
              <a:ext cx="375812" cy="355940"/>
            </a:xfrm>
            <a:prstGeom prst="rect">
              <a:avLst/>
            </a:prstGeom>
          </p:spPr>
        </p:pic>
        <p:pic>
          <p:nvPicPr>
            <p:cNvPr id="19" name="18 - Εικόνα" descr="Symbols.PNG"/>
            <p:cNvPicPr>
              <a:picLocks noChangeAspect="1"/>
            </p:cNvPicPr>
            <p:nvPr/>
          </p:nvPicPr>
          <p:blipFill>
            <a:blip r:embed="rId6" cstate="print"/>
            <a:srcRect t="33257" b="33994"/>
            <a:stretch>
              <a:fillRect/>
            </a:stretch>
          </p:blipFill>
          <p:spPr>
            <a:xfrm>
              <a:off x="8194726" y="380661"/>
              <a:ext cx="375812" cy="351177"/>
            </a:xfrm>
            <a:prstGeom prst="rect">
              <a:avLst/>
            </a:prstGeom>
          </p:spPr>
        </p:pic>
      </p:grpSp>
      <p:sp>
        <p:nvSpPr>
          <p:cNvPr id="20" name="19 - TextBox"/>
          <p:cNvSpPr txBox="1"/>
          <p:nvPr/>
        </p:nvSpPr>
        <p:spPr>
          <a:xfrm>
            <a:off x="5278973" y="131978"/>
            <a:ext cx="2553135" cy="369332"/>
          </a:xfrm>
          <a:prstGeom prst="rect">
            <a:avLst/>
          </a:prstGeom>
          <a:noFill/>
        </p:spPr>
        <p:txBody>
          <a:bodyPr wrap="none" rtlCol="0">
            <a:spAutoFit/>
          </a:bodyPr>
          <a:lstStyle/>
          <a:p>
            <a:r>
              <a:rPr lang="en-US" dirty="0" smtClean="0">
                <a:latin typeface="Arial Black" pitchFamily="34" charset="0"/>
              </a:rPr>
              <a:t>ON SHIP (On deck)</a:t>
            </a:r>
            <a:endParaRPr lang="el-GR" dirty="0">
              <a:latin typeface="Arial Black" pitchFamily="34" charset="0"/>
            </a:endParaRPr>
          </a:p>
        </p:txBody>
      </p:sp>
      <p:pic>
        <p:nvPicPr>
          <p:cNvPr id="21" name="Picture 6" descr="wave"/>
          <p:cNvPicPr>
            <a:picLocks noChangeAspect="1" noChangeArrowheads="1" noCrop="1"/>
          </p:cNvPicPr>
          <p:nvPr/>
        </p:nvPicPr>
        <p:blipFill>
          <a:blip r:embed="rId7" cstate="print"/>
          <a:srcRect/>
          <a:stretch>
            <a:fillRect/>
          </a:stretch>
        </p:blipFill>
        <p:spPr bwMode="auto">
          <a:xfrm>
            <a:off x="0" y="5951538"/>
            <a:ext cx="9144000" cy="933450"/>
          </a:xfrm>
          <a:prstGeom prst="rect">
            <a:avLst/>
          </a:prstGeom>
          <a:noFill/>
        </p:spPr>
      </p:pic>
      <p:grpSp>
        <p:nvGrpSpPr>
          <p:cNvPr id="6" name="Group 26"/>
          <p:cNvGrpSpPr>
            <a:grpSpLocks/>
          </p:cNvGrpSpPr>
          <p:nvPr/>
        </p:nvGrpSpPr>
        <p:grpSpPr bwMode="auto">
          <a:xfrm>
            <a:off x="273573" y="2417386"/>
            <a:ext cx="1122363" cy="2038350"/>
            <a:chOff x="2892" y="1980"/>
            <a:chExt cx="707" cy="1284"/>
          </a:xfrm>
        </p:grpSpPr>
        <p:pic>
          <p:nvPicPr>
            <p:cNvPr id="23" name="Picture 7"/>
            <p:cNvPicPr>
              <a:picLocks noChangeAspect="1" noChangeArrowheads="1"/>
            </p:cNvPicPr>
            <p:nvPr/>
          </p:nvPicPr>
          <p:blipFill>
            <a:blip r:embed="rId8" cstate="print"/>
            <a:srcRect/>
            <a:stretch>
              <a:fillRect/>
            </a:stretch>
          </p:blipFill>
          <p:spPr bwMode="auto">
            <a:xfrm>
              <a:off x="2892" y="1980"/>
              <a:ext cx="707" cy="1284"/>
            </a:xfrm>
            <a:prstGeom prst="rect">
              <a:avLst/>
            </a:prstGeom>
            <a:noFill/>
            <a:ln w="28440">
              <a:noFill/>
              <a:miter lim="800000"/>
              <a:headEnd/>
              <a:tailEnd/>
            </a:ln>
          </p:spPr>
        </p:pic>
        <p:sp>
          <p:nvSpPr>
            <p:cNvPr id="24" name="Text Box 25"/>
            <p:cNvSpPr txBox="1">
              <a:spLocks noChangeArrowheads="1"/>
            </p:cNvSpPr>
            <p:nvPr/>
          </p:nvSpPr>
          <p:spPr bwMode="auto">
            <a:xfrm>
              <a:off x="3014" y="2981"/>
              <a:ext cx="434" cy="192"/>
            </a:xfrm>
            <a:prstGeom prst="rect">
              <a:avLst/>
            </a:prstGeom>
            <a:noFill/>
            <a:ln w="9525">
              <a:noFill/>
              <a:miter lim="800000"/>
              <a:headEnd/>
              <a:tailEnd/>
            </a:ln>
            <a:effectLst/>
          </p:spPr>
          <p:txBody>
            <a:bodyPr wrap="none">
              <a:spAutoFit/>
            </a:bodyPr>
            <a:lstStyle/>
            <a:p>
              <a:r>
                <a:rPr lang="en-US" sz="1400">
                  <a:solidFill>
                    <a:schemeClr val="bg1"/>
                  </a:solidFill>
                  <a:latin typeface="Arial Black" pitchFamily="34" charset="0"/>
                </a:rPr>
                <a:t>SX34</a:t>
              </a:r>
              <a:endParaRPr lang="el-GR" sz="1400">
                <a:solidFill>
                  <a:schemeClr val="bg1"/>
                </a:solidFill>
                <a:latin typeface="Arial Black"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14377">
                                            <p:txEl>
                                              <p:pRg st="1" end="1"/>
                                            </p:txEl>
                                          </p:spTgt>
                                        </p:tgtEl>
                                        <p:attrNameLst>
                                          <p:attrName>style.visibility</p:attrName>
                                        </p:attrNameLst>
                                      </p:cBhvr>
                                      <p:to>
                                        <p:strVal val="visible"/>
                                      </p:to>
                                    </p:set>
                                    <p:anim calcmode="lin" valueType="num">
                                      <p:cBhvr additive="base">
                                        <p:cTn id="7" dur="500" fill="hold"/>
                                        <p:tgtEl>
                                          <p:spTgt spid="314377">
                                            <p:txEl>
                                              <p:pRg st="1" end="1"/>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14377">
                                            <p:txEl>
                                              <p:pRg st="1" end="1"/>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14377">
                                            <p:txEl>
                                              <p:pRg st="2" end="2"/>
                                            </p:txEl>
                                          </p:spTgt>
                                        </p:tgtEl>
                                        <p:attrNameLst>
                                          <p:attrName>style.visibility</p:attrName>
                                        </p:attrNameLst>
                                      </p:cBhvr>
                                      <p:to>
                                        <p:strVal val="visible"/>
                                      </p:to>
                                    </p:set>
                                    <p:anim calcmode="lin" valueType="num">
                                      <p:cBhvr additive="base">
                                        <p:cTn id="11" dur="500" fill="hold"/>
                                        <p:tgtEl>
                                          <p:spTgt spid="314377">
                                            <p:txEl>
                                              <p:pRg st="2" end="2"/>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14377">
                                            <p:txEl>
                                              <p:pRg st="2" end="2"/>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1+#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314377">
                                            <p:txEl>
                                              <p:pRg st="3" end="3"/>
                                            </p:txEl>
                                          </p:spTgt>
                                        </p:tgtEl>
                                        <p:attrNameLst>
                                          <p:attrName>style.visibility</p:attrName>
                                        </p:attrNameLst>
                                      </p:cBhvr>
                                      <p:to>
                                        <p:strVal val="visible"/>
                                      </p:to>
                                    </p:set>
                                    <p:animEffect transition="in" filter="blinds(horizontal)">
                                      <p:cBhvr>
                                        <p:cTn id="21" dur="500"/>
                                        <p:tgtEl>
                                          <p:spTgt spid="314377">
                                            <p:txEl>
                                              <p:pRg st="3" end="3"/>
                                            </p:txEl>
                                          </p:spTgt>
                                        </p:tgtEl>
                                      </p:cBhvr>
                                    </p:animEffect>
                                  </p:childTnLst>
                                </p:cTn>
                              </p:par>
                              <p:par>
                                <p:cTn id="22" presetID="2" presetClass="entr" presetSubtype="2"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1+#ppt_w/2"/>
                                          </p:val>
                                        </p:tav>
                                        <p:tav tm="100000">
                                          <p:val>
                                            <p:strVal val="#ppt_x"/>
                                          </p:val>
                                        </p:tav>
                                      </p:tavLst>
                                    </p:anim>
                                    <p:anim calcmode="lin" valueType="num">
                                      <p:cBhvr additive="base">
                                        <p:cTn id="25"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314377">
                                            <p:txEl>
                                              <p:pRg st="4" end="4"/>
                                            </p:txEl>
                                          </p:spTgt>
                                        </p:tgtEl>
                                        <p:attrNameLst>
                                          <p:attrName>style.visibility</p:attrName>
                                        </p:attrNameLst>
                                      </p:cBhvr>
                                      <p:to>
                                        <p:strVal val="visible"/>
                                      </p:to>
                                    </p:set>
                                    <p:animEffect transition="in" filter="checkerboard(across)">
                                      <p:cBhvr>
                                        <p:cTn id="30" dur="500"/>
                                        <p:tgtEl>
                                          <p:spTgt spid="314377">
                                            <p:txEl>
                                              <p:pRg st="4" end="4"/>
                                            </p:txEl>
                                          </p:spTgt>
                                        </p:tgtEl>
                                      </p:cBhvr>
                                    </p:animEffect>
                                  </p:childTnLst>
                                </p:cTn>
                              </p:par>
                              <p:par>
                                <p:cTn id="31" presetID="2" presetClass="entr" presetSubtype="2"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1+#ppt_w/2"/>
                                          </p:val>
                                        </p:tav>
                                        <p:tav tm="100000">
                                          <p:val>
                                            <p:strVal val="#ppt_x"/>
                                          </p:val>
                                        </p:tav>
                                      </p:tavLst>
                                    </p:anim>
                                    <p:anim calcmode="lin" valueType="num">
                                      <p:cBhvr additive="base">
                                        <p:cTn id="3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14377">
                                            <p:txEl>
                                              <p:pRg st="5" end="5"/>
                                            </p:txEl>
                                          </p:spTgt>
                                        </p:tgtEl>
                                        <p:attrNameLst>
                                          <p:attrName>style.visibility</p:attrName>
                                        </p:attrNameLst>
                                      </p:cBhvr>
                                      <p:to>
                                        <p:strVal val="visible"/>
                                      </p:to>
                                    </p:set>
                                    <p:anim calcmode="lin" valueType="num">
                                      <p:cBhvr additive="base">
                                        <p:cTn id="39" dur="500" fill="hold"/>
                                        <p:tgtEl>
                                          <p:spTgt spid="314377">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1437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774838" y="895350"/>
            <a:ext cx="1526678" cy="679290"/>
          </a:xfrm>
          <a:prstGeom prst="rect">
            <a:avLst/>
          </a:prstGeom>
          <a:noFill/>
          <a:ln w="9525">
            <a:noFill/>
            <a:round/>
            <a:headEnd/>
            <a:tailEnd/>
          </a:ln>
          <a:effectLst/>
        </p:spPr>
        <p:txBody>
          <a:bodyPr wrap="none" lIns="90000" tIns="46800" rIns="90000" bIns="46800">
            <a:spAutoFit/>
          </a:bodyPr>
          <a:lstStyle/>
          <a:p>
            <a:pPr defTabSz="449263">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400" b="1" dirty="0">
                <a:solidFill>
                  <a:srgbClr val="000000"/>
                </a:solidFill>
                <a:effectLst>
                  <a:outerShdw blurRad="38100" dist="38100" dir="2700000" algn="tl">
                    <a:srgbClr val="C0C0C0"/>
                  </a:outerShdw>
                </a:effectLst>
                <a:latin typeface="Arial Black" pitchFamily="34" charset="0"/>
                <a:cs typeface="Arial" charset="0"/>
              </a:rPr>
              <a:t>SX 34</a:t>
            </a:r>
          </a:p>
          <a:p>
            <a:pPr defTabSz="449263">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dirty="0">
                <a:solidFill>
                  <a:srgbClr val="000000"/>
                </a:solidFill>
                <a:effectLst>
                  <a:outerShdw blurRad="38100" dist="38100" dir="2700000" algn="tl">
                    <a:srgbClr val="C0C0C0"/>
                  </a:outerShdw>
                </a:effectLst>
                <a:latin typeface="Arial Narrow" pitchFamily="34" charset="0"/>
                <a:cs typeface="Arial" charset="0"/>
              </a:rPr>
              <a:t>P/N 958090183</a:t>
            </a:r>
          </a:p>
          <a:p>
            <a:pPr defTabSz="449263">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dirty="0">
                <a:solidFill>
                  <a:srgbClr val="000000"/>
                </a:solidFill>
                <a:effectLst>
                  <a:outerShdw blurRad="38100" dist="38100" dir="2700000" algn="tl">
                    <a:srgbClr val="C0C0C0"/>
                  </a:outerShdw>
                </a:effectLst>
                <a:latin typeface="Arial Narrow" pitchFamily="34" charset="0"/>
                <a:cs typeface="Arial" charset="0"/>
              </a:rPr>
              <a:t>NSN 6850-15-203-0545</a:t>
            </a:r>
            <a:endParaRPr lang="en-US" sz="1200" b="1" dirty="0">
              <a:solidFill>
                <a:srgbClr val="000000"/>
              </a:solidFill>
              <a:effectLst>
                <a:outerShdw blurRad="38100" dist="38100" dir="2700000" algn="tl">
                  <a:srgbClr val="C0C0C0"/>
                </a:outerShdw>
              </a:effectLst>
              <a:latin typeface="Arial Narrow" pitchFamily="34" charset="0"/>
              <a:cs typeface="Arial" charset="0"/>
            </a:endParaRPr>
          </a:p>
        </p:txBody>
      </p:sp>
      <p:sp>
        <p:nvSpPr>
          <p:cNvPr id="178180" name="Rectangle 3"/>
          <p:cNvSpPr>
            <a:spLocks noChangeArrowheads="1"/>
          </p:cNvSpPr>
          <p:nvPr/>
        </p:nvSpPr>
        <p:spPr bwMode="auto">
          <a:xfrm>
            <a:off x="-471350" y="1066800"/>
            <a:ext cx="9144000" cy="1588"/>
          </a:xfrm>
          <a:prstGeom prst="rect">
            <a:avLst/>
          </a:prstGeom>
          <a:noFill/>
          <a:ln w="9525">
            <a:noFill/>
            <a:round/>
            <a:headEnd/>
            <a:tailEnd/>
          </a:ln>
        </p:spPr>
        <p:txBody>
          <a:bodyPr wrap="none" anchor="ctr"/>
          <a:lstStyle/>
          <a:p>
            <a:pPr algn="ctr">
              <a:buClr>
                <a:srgbClr val="000000"/>
              </a:buClr>
              <a:buSzPct val="100000"/>
              <a:buFont typeface="Times New Roman" pitchFamily="18" charset="0"/>
              <a:buNone/>
            </a:pPr>
            <a:endParaRPr lang="it-IT" sz="1600">
              <a:solidFill>
                <a:schemeClr val="bg1"/>
              </a:solidFill>
              <a:ea typeface="Lucida Sans Unicode" pitchFamily="34" charset="0"/>
              <a:cs typeface="Lucida Sans Unicode" pitchFamily="34" charset="0"/>
            </a:endParaRPr>
          </a:p>
        </p:txBody>
      </p:sp>
      <p:sp>
        <p:nvSpPr>
          <p:cNvPr id="178181" name="Rectangle 4"/>
          <p:cNvSpPr>
            <a:spLocks noChangeArrowheads="1"/>
          </p:cNvSpPr>
          <p:nvPr/>
        </p:nvSpPr>
        <p:spPr bwMode="auto">
          <a:xfrm>
            <a:off x="5738950" y="1271081"/>
            <a:ext cx="2933700" cy="4576189"/>
          </a:xfrm>
          <a:prstGeom prst="rect">
            <a:avLst/>
          </a:prstGeom>
          <a:noFill/>
          <a:ln w="9525">
            <a:noFill/>
            <a:round/>
            <a:headEnd/>
            <a:tailEnd/>
          </a:ln>
        </p:spPr>
        <p:txBody>
          <a:bodyPr lIns="457200" tIns="46800" rIns="90000" bIns="0" anchor="ctr">
            <a:spAutoFit/>
          </a:bodyPr>
          <a:lstStyle/>
          <a:p>
            <a:pPr marL="266700" indent="-266700" defTabSz="449263">
              <a:buClr>
                <a:srgbClr val="333399"/>
              </a:buClr>
              <a:buSzPct val="125000"/>
              <a:buFont typeface="Times New Roman" pitchFamily="18" charset="0"/>
              <a:buAutoNum type="arabicPeriod"/>
              <a:tabLst>
                <a:tab pos="266700" algn="l"/>
                <a:tab pos="1255713" algn="l"/>
                <a:tab pos="2170113" algn="l"/>
                <a:tab pos="3084513" algn="l"/>
                <a:tab pos="3998913" algn="l"/>
                <a:tab pos="4913313" algn="l"/>
                <a:tab pos="5827713" algn="l"/>
                <a:tab pos="6742113" algn="l"/>
                <a:tab pos="7656513" algn="l"/>
                <a:tab pos="8570913" algn="l"/>
                <a:tab pos="9485313" algn="l"/>
                <a:tab pos="10399713" algn="l"/>
              </a:tabLst>
            </a:pPr>
            <a:r>
              <a:rPr lang="pt-BR" sz="900" b="1" dirty="0">
                <a:solidFill>
                  <a:srgbClr val="000000"/>
                </a:solidFill>
                <a:latin typeface="Arial Narrow" pitchFamily="34" charset="0"/>
                <a:cs typeface="Arial" charset="0"/>
              </a:rPr>
              <a:t>N° 01 Deco Vacuum  (weight 9,5 kg. –     20,9 lbs. - 220÷240V. - 50÷60HZ – 1200W) – p/n 958090185 – </a:t>
            </a:r>
            <a:r>
              <a:rPr lang="pt-BR" sz="900" b="1" u="sng" dirty="0">
                <a:solidFill>
                  <a:srgbClr val="000000"/>
                </a:solidFill>
                <a:latin typeface="Arial Narrow" pitchFamily="34" charset="0"/>
                <a:cs typeface="Arial" charset="0"/>
              </a:rPr>
              <a:t>Nato Stock Number 7910-15-203-0547</a:t>
            </a:r>
            <a:r>
              <a:rPr lang="pt-BR" sz="900" b="1" dirty="0">
                <a:solidFill>
                  <a:srgbClr val="000000"/>
                </a:solidFill>
                <a:latin typeface="Arial Narrow" pitchFamily="34" charset="0"/>
                <a:cs typeface="Arial" charset="0"/>
              </a:rPr>
              <a:t>;</a:t>
            </a:r>
          </a:p>
          <a:p>
            <a:pPr marL="266700" indent="-266700" defTabSz="449263">
              <a:lnSpc>
                <a:spcPct val="90000"/>
              </a:lnSpc>
              <a:buClr>
                <a:srgbClr val="333399"/>
              </a:buClr>
              <a:buSzPct val="125000"/>
              <a:buFont typeface="Times New Roman" pitchFamily="18" charset="0"/>
              <a:buAutoNum type="arabicPeriod"/>
              <a:tabLst>
                <a:tab pos="266700" algn="l"/>
                <a:tab pos="1255713" algn="l"/>
                <a:tab pos="2170113" algn="l"/>
                <a:tab pos="3084513" algn="l"/>
                <a:tab pos="3998913" algn="l"/>
                <a:tab pos="4913313" algn="l"/>
                <a:tab pos="5827713" algn="l"/>
                <a:tab pos="6742113" algn="l"/>
                <a:tab pos="7656513" algn="l"/>
                <a:tab pos="8570913" algn="l"/>
                <a:tab pos="9485313" algn="l"/>
                <a:tab pos="10399713" algn="l"/>
              </a:tabLst>
            </a:pPr>
            <a:r>
              <a:rPr lang="en-GB" sz="900" b="1" dirty="0">
                <a:solidFill>
                  <a:srgbClr val="000000"/>
                </a:solidFill>
                <a:latin typeface="Arial Narrow" pitchFamily="34" charset="0"/>
                <a:cs typeface="Arial" charset="0"/>
              </a:rPr>
              <a:t>N° 01 storage / transportation box, drop shock resistant – </a:t>
            </a:r>
            <a:r>
              <a:rPr lang="en-GB" sz="900" b="1" dirty="0" err="1">
                <a:solidFill>
                  <a:srgbClr val="000000"/>
                </a:solidFill>
                <a:latin typeface="Arial Narrow" pitchFamily="34" charset="0"/>
                <a:cs typeface="Arial" charset="0"/>
              </a:rPr>
              <a:t>p/n</a:t>
            </a:r>
            <a:r>
              <a:rPr lang="en-GB" sz="900" b="1" dirty="0">
                <a:solidFill>
                  <a:srgbClr val="000000"/>
                </a:solidFill>
                <a:latin typeface="Arial Narrow" pitchFamily="34" charset="0"/>
                <a:cs typeface="Arial" charset="0"/>
              </a:rPr>
              <a:t> 958090189</a:t>
            </a:r>
            <a:r>
              <a:rPr lang="pt-BR" sz="900" b="1" dirty="0">
                <a:solidFill>
                  <a:srgbClr val="000000"/>
                </a:solidFill>
                <a:latin typeface="Arial Narrow" pitchFamily="34" charset="0"/>
                <a:cs typeface="Arial" charset="0"/>
              </a:rPr>
              <a:t>– </a:t>
            </a:r>
            <a:r>
              <a:rPr lang="pt-BR" sz="900" b="1" u="sng" dirty="0">
                <a:solidFill>
                  <a:srgbClr val="000000"/>
                </a:solidFill>
                <a:latin typeface="Arial Narrow" pitchFamily="34" charset="0"/>
                <a:cs typeface="Arial" charset="0"/>
              </a:rPr>
              <a:t>Nato Stock Number 7910-15-203-0547</a:t>
            </a:r>
            <a:r>
              <a:rPr lang="pt-BR" sz="900" b="1" dirty="0">
                <a:solidFill>
                  <a:srgbClr val="000000"/>
                </a:solidFill>
                <a:latin typeface="Arial Narrow" pitchFamily="34" charset="0"/>
                <a:cs typeface="Arial" charset="0"/>
              </a:rPr>
              <a:t>;</a:t>
            </a:r>
          </a:p>
          <a:p>
            <a:pPr marL="266700" indent="-266700" defTabSz="449263">
              <a:buClr>
                <a:srgbClr val="333399"/>
              </a:buClr>
              <a:buSzPct val="125000"/>
              <a:buFont typeface="Times New Roman" pitchFamily="18" charset="0"/>
              <a:buAutoNum type="arabicPeriod"/>
              <a:tabLst>
                <a:tab pos="266700" algn="l"/>
                <a:tab pos="1255713" algn="l"/>
                <a:tab pos="2170113" algn="l"/>
                <a:tab pos="3084513" algn="l"/>
                <a:tab pos="3998913" algn="l"/>
                <a:tab pos="4913313" algn="l"/>
                <a:tab pos="5827713" algn="l"/>
                <a:tab pos="6742113" algn="l"/>
                <a:tab pos="7656513" algn="l"/>
                <a:tab pos="8570913" algn="l"/>
                <a:tab pos="9485313" algn="l"/>
                <a:tab pos="10399713" algn="l"/>
              </a:tabLst>
            </a:pPr>
            <a:r>
              <a:rPr lang="en-GB" sz="900" b="1" dirty="0">
                <a:solidFill>
                  <a:srgbClr val="000000"/>
                </a:solidFill>
                <a:latin typeface="Arial Narrow" pitchFamily="34" charset="0"/>
                <a:cs typeface="Arial" charset="0"/>
              </a:rPr>
              <a:t>N° 10 canisters (0,75l capacity each) of SX34 decontaminant –</a:t>
            </a:r>
            <a:r>
              <a:rPr lang="en-GB" sz="900" b="1" dirty="0" err="1">
                <a:solidFill>
                  <a:srgbClr val="000000"/>
                </a:solidFill>
                <a:latin typeface="Arial Narrow" pitchFamily="34" charset="0"/>
                <a:cs typeface="Arial" charset="0"/>
              </a:rPr>
              <a:t>p/n</a:t>
            </a:r>
            <a:r>
              <a:rPr lang="en-GB" sz="900" b="1" dirty="0">
                <a:solidFill>
                  <a:srgbClr val="000000"/>
                </a:solidFill>
                <a:latin typeface="Arial Narrow" pitchFamily="34" charset="0"/>
                <a:cs typeface="Arial" charset="0"/>
              </a:rPr>
              <a:t> 958090184 (n. 1 canister </a:t>
            </a:r>
            <a:r>
              <a:rPr lang="en-GB" sz="900" b="1" dirty="0" err="1">
                <a:solidFill>
                  <a:srgbClr val="000000"/>
                </a:solidFill>
                <a:latin typeface="Arial Narrow" pitchFamily="34" charset="0"/>
                <a:cs typeface="Arial" charset="0"/>
              </a:rPr>
              <a:t>p/n</a:t>
            </a:r>
            <a:r>
              <a:rPr lang="en-GB" sz="900" b="1" dirty="0">
                <a:solidFill>
                  <a:srgbClr val="000000"/>
                </a:solidFill>
                <a:latin typeface="Arial Narrow" pitchFamily="34" charset="0"/>
                <a:cs typeface="Arial" charset="0"/>
              </a:rPr>
              <a:t> 240230 – </a:t>
            </a:r>
            <a:r>
              <a:rPr lang="en-GB" sz="900" b="1" u="sng" dirty="0" err="1">
                <a:solidFill>
                  <a:srgbClr val="000000"/>
                </a:solidFill>
                <a:latin typeface="Arial Narrow" pitchFamily="34" charset="0"/>
                <a:cs typeface="Arial" charset="0"/>
              </a:rPr>
              <a:t>Nato</a:t>
            </a:r>
            <a:r>
              <a:rPr lang="en-GB" sz="900" b="1" u="sng" dirty="0">
                <a:solidFill>
                  <a:srgbClr val="000000"/>
                </a:solidFill>
                <a:latin typeface="Arial Narrow" pitchFamily="34" charset="0"/>
                <a:cs typeface="Arial" charset="0"/>
              </a:rPr>
              <a:t> Stock Number 6850-15-203-0546</a:t>
            </a:r>
            <a:r>
              <a:rPr lang="en-GB" sz="900" b="1" dirty="0">
                <a:solidFill>
                  <a:srgbClr val="000000"/>
                </a:solidFill>
                <a:latin typeface="Arial Narrow" pitchFamily="34" charset="0"/>
                <a:cs typeface="Arial" charset="0"/>
              </a:rPr>
              <a:t>).  </a:t>
            </a:r>
          </a:p>
          <a:p>
            <a:pPr marL="266700" indent="-266700" defTabSz="449263">
              <a:buClr>
                <a:srgbClr val="333399"/>
              </a:buClr>
              <a:buSzPct val="125000"/>
              <a:buFont typeface="Times New Roman" pitchFamily="18" charset="0"/>
              <a:buAutoNum type="arabicPeriod"/>
              <a:tabLst>
                <a:tab pos="266700" algn="l"/>
                <a:tab pos="1255713" algn="l"/>
                <a:tab pos="2170113" algn="l"/>
                <a:tab pos="3084513" algn="l"/>
                <a:tab pos="3998913" algn="l"/>
                <a:tab pos="4913313" algn="l"/>
                <a:tab pos="5827713" algn="l"/>
                <a:tab pos="6742113" algn="l"/>
                <a:tab pos="7656513" algn="l"/>
                <a:tab pos="8570913" algn="l"/>
                <a:tab pos="9485313" algn="l"/>
                <a:tab pos="10399713" algn="l"/>
              </a:tabLst>
            </a:pPr>
            <a:r>
              <a:rPr lang="pt-BR" sz="900" b="1" dirty="0">
                <a:solidFill>
                  <a:srgbClr val="000000"/>
                </a:solidFill>
                <a:latin typeface="Arial Narrow" pitchFamily="34" charset="0"/>
                <a:cs typeface="Arial" charset="0"/>
              </a:rPr>
              <a:t>N° 01 HEPA and N°1 ULPA filter  – p/n 958090186.</a:t>
            </a:r>
          </a:p>
          <a:p>
            <a:pPr marL="266700" indent="-266700" defTabSz="449263">
              <a:buClr>
                <a:srgbClr val="333399"/>
              </a:buClr>
              <a:buSzPct val="125000"/>
              <a:buFont typeface="Times New Roman" pitchFamily="18" charset="0"/>
              <a:buAutoNum type="arabicPeriod"/>
              <a:tabLst>
                <a:tab pos="266700" algn="l"/>
                <a:tab pos="1255713" algn="l"/>
                <a:tab pos="2170113" algn="l"/>
                <a:tab pos="3084513" algn="l"/>
                <a:tab pos="3998913" algn="l"/>
                <a:tab pos="4913313" algn="l"/>
                <a:tab pos="5827713" algn="l"/>
                <a:tab pos="6742113" algn="l"/>
                <a:tab pos="7656513" algn="l"/>
                <a:tab pos="8570913" algn="l"/>
                <a:tab pos="9485313" algn="l"/>
                <a:tab pos="10399713" algn="l"/>
              </a:tabLst>
            </a:pPr>
            <a:r>
              <a:rPr lang="en-GB" sz="900" b="1" dirty="0">
                <a:solidFill>
                  <a:srgbClr val="000000"/>
                </a:solidFill>
                <a:latin typeface="Arial Narrow" pitchFamily="34" charset="0"/>
                <a:cs typeface="Arial" charset="0"/>
              </a:rPr>
              <a:t>N° 05 bags for collection of contaminated materials – </a:t>
            </a:r>
            <a:r>
              <a:rPr lang="en-GB" sz="900" b="1" dirty="0" err="1">
                <a:solidFill>
                  <a:srgbClr val="000000"/>
                </a:solidFill>
                <a:latin typeface="Arial Narrow" pitchFamily="34" charset="0"/>
                <a:cs typeface="Arial" charset="0"/>
              </a:rPr>
              <a:t>p/n</a:t>
            </a:r>
            <a:r>
              <a:rPr lang="en-GB" sz="900" b="1" dirty="0">
                <a:solidFill>
                  <a:srgbClr val="000000"/>
                </a:solidFill>
                <a:latin typeface="Arial Narrow" pitchFamily="34" charset="0"/>
                <a:cs typeface="Arial" charset="0"/>
              </a:rPr>
              <a:t> 958090187.</a:t>
            </a:r>
          </a:p>
          <a:p>
            <a:pPr marL="266700" indent="-266700" defTabSz="449263">
              <a:buClr>
                <a:srgbClr val="333399"/>
              </a:buClr>
              <a:buSzPct val="125000"/>
              <a:buFont typeface="Times New Roman" pitchFamily="18" charset="0"/>
              <a:buAutoNum type="arabicPeriod"/>
              <a:tabLst>
                <a:tab pos="266700" algn="l"/>
                <a:tab pos="1255713" algn="l"/>
                <a:tab pos="2170113" algn="l"/>
                <a:tab pos="3084513" algn="l"/>
                <a:tab pos="3998913" algn="l"/>
                <a:tab pos="4913313" algn="l"/>
                <a:tab pos="5827713" algn="l"/>
                <a:tab pos="6742113" algn="l"/>
                <a:tab pos="7656513" algn="l"/>
                <a:tab pos="8570913" algn="l"/>
                <a:tab pos="9485313" algn="l"/>
                <a:tab pos="10399713" algn="l"/>
              </a:tabLst>
            </a:pPr>
            <a:r>
              <a:rPr lang="en-GB" sz="900" b="1" dirty="0">
                <a:solidFill>
                  <a:srgbClr val="000000"/>
                </a:solidFill>
                <a:latin typeface="Arial Narrow" pitchFamily="34" charset="0"/>
                <a:cs typeface="Arial" charset="0"/>
              </a:rPr>
              <a:t>N° 06 various accessories for access to those “hard to reach” places – </a:t>
            </a:r>
            <a:r>
              <a:rPr lang="en-GB" sz="900" b="1" dirty="0" err="1">
                <a:solidFill>
                  <a:srgbClr val="000000"/>
                </a:solidFill>
                <a:latin typeface="Arial Narrow" pitchFamily="34" charset="0"/>
                <a:cs typeface="Arial" charset="0"/>
              </a:rPr>
              <a:t>p/n</a:t>
            </a:r>
            <a:r>
              <a:rPr lang="en-GB" sz="900" b="1" dirty="0">
                <a:solidFill>
                  <a:srgbClr val="000000"/>
                </a:solidFill>
                <a:latin typeface="Arial Narrow" pitchFamily="34" charset="0"/>
                <a:cs typeface="Arial" charset="0"/>
              </a:rPr>
              <a:t> 958090188.</a:t>
            </a:r>
          </a:p>
          <a:p>
            <a:pPr marL="266700" indent="-266700" defTabSz="449263">
              <a:buClr>
                <a:srgbClr val="333399"/>
              </a:buClr>
              <a:buSzPct val="125000"/>
              <a:buFont typeface="Times New Roman" pitchFamily="18" charset="0"/>
              <a:buAutoNum type="arabicPeriod"/>
              <a:tabLst>
                <a:tab pos="266700" algn="l"/>
                <a:tab pos="1255713" algn="l"/>
                <a:tab pos="2170113" algn="l"/>
                <a:tab pos="3084513" algn="l"/>
                <a:tab pos="3998913" algn="l"/>
                <a:tab pos="4913313" algn="l"/>
                <a:tab pos="5827713" algn="l"/>
                <a:tab pos="6742113" algn="l"/>
                <a:tab pos="7656513" algn="l"/>
                <a:tab pos="8570913" algn="l"/>
                <a:tab pos="9485313" algn="l"/>
                <a:tab pos="10399713" algn="l"/>
              </a:tabLst>
            </a:pPr>
            <a:r>
              <a:rPr lang="fr-FR" sz="900" b="1" dirty="0">
                <a:solidFill>
                  <a:srgbClr val="000000"/>
                </a:solidFill>
                <a:latin typeface="Arial Narrow" pitchFamily="34" charset="0"/>
                <a:cs typeface="Arial" charset="0"/>
              </a:rPr>
              <a:t>N° 2 </a:t>
            </a:r>
            <a:r>
              <a:rPr lang="fr-FR" sz="900" b="1" dirty="0" err="1">
                <a:solidFill>
                  <a:srgbClr val="000000"/>
                </a:solidFill>
                <a:latin typeface="Arial Narrow" pitchFamily="34" charset="0"/>
                <a:cs typeface="Arial" charset="0"/>
              </a:rPr>
              <a:t>brushes</a:t>
            </a:r>
            <a:r>
              <a:rPr lang="fr-FR" sz="900" b="1" dirty="0">
                <a:solidFill>
                  <a:srgbClr val="000000"/>
                </a:solidFill>
                <a:latin typeface="Arial Narrow" pitchFamily="34" charset="0"/>
                <a:cs typeface="Arial" charset="0"/>
              </a:rPr>
              <a:t> – p/n 958090198.</a:t>
            </a:r>
          </a:p>
          <a:p>
            <a:pPr marL="266700" indent="-266700" defTabSz="449263">
              <a:buClr>
                <a:srgbClr val="333399"/>
              </a:buClr>
              <a:buSzPct val="125000"/>
              <a:buFont typeface="Times New Roman" pitchFamily="18" charset="0"/>
              <a:buAutoNum type="arabicPeriod"/>
              <a:tabLst>
                <a:tab pos="266700" algn="l"/>
                <a:tab pos="1255713" algn="l"/>
                <a:tab pos="2170113" algn="l"/>
                <a:tab pos="3084513" algn="l"/>
                <a:tab pos="3998913" algn="l"/>
                <a:tab pos="4913313" algn="l"/>
                <a:tab pos="5827713" algn="l"/>
                <a:tab pos="6742113" algn="l"/>
                <a:tab pos="7656513" algn="l"/>
                <a:tab pos="8570913" algn="l"/>
                <a:tab pos="9485313" algn="l"/>
                <a:tab pos="10399713" algn="l"/>
              </a:tabLst>
            </a:pPr>
            <a:r>
              <a:rPr lang="fr-FR" sz="900" b="1" dirty="0">
                <a:solidFill>
                  <a:srgbClr val="000000"/>
                </a:solidFill>
                <a:latin typeface="Arial Narrow" pitchFamily="34" charset="0"/>
                <a:cs typeface="Arial" charset="0"/>
              </a:rPr>
              <a:t>N. 10 </a:t>
            </a:r>
            <a:r>
              <a:rPr lang="fr-FR" sz="900" b="1" dirty="0" err="1">
                <a:solidFill>
                  <a:srgbClr val="000000"/>
                </a:solidFill>
                <a:latin typeface="Arial Narrow" pitchFamily="34" charset="0"/>
                <a:cs typeface="Arial" charset="0"/>
              </a:rPr>
              <a:t>nozzles</a:t>
            </a:r>
            <a:r>
              <a:rPr lang="fr-FR" sz="900" b="1" dirty="0">
                <a:solidFill>
                  <a:srgbClr val="000000"/>
                </a:solidFill>
                <a:latin typeface="Arial Narrow" pitchFamily="34" charset="0"/>
                <a:cs typeface="Arial" charset="0"/>
              </a:rPr>
              <a:t> (</a:t>
            </a:r>
            <a:r>
              <a:rPr lang="en-GB" sz="900" b="1" dirty="0">
                <a:solidFill>
                  <a:srgbClr val="000000"/>
                </a:solidFill>
                <a:latin typeface="Arial Narrow" pitchFamily="34" charset="0"/>
                <a:cs typeface="Arial" charset="0"/>
              </a:rPr>
              <a:t>– </a:t>
            </a:r>
            <a:r>
              <a:rPr lang="en-GB" sz="900" b="1" u="sng" dirty="0" err="1">
                <a:solidFill>
                  <a:srgbClr val="000000"/>
                </a:solidFill>
                <a:latin typeface="Arial Narrow" pitchFamily="34" charset="0"/>
                <a:cs typeface="Arial" charset="0"/>
              </a:rPr>
              <a:t>Nato</a:t>
            </a:r>
            <a:r>
              <a:rPr lang="en-GB" sz="900" b="1" u="sng" dirty="0">
                <a:solidFill>
                  <a:srgbClr val="000000"/>
                </a:solidFill>
                <a:latin typeface="Arial Narrow" pitchFamily="34" charset="0"/>
                <a:cs typeface="Arial" charset="0"/>
              </a:rPr>
              <a:t> Stock Number 4230-15-110-6900) </a:t>
            </a:r>
            <a:r>
              <a:rPr lang="fr-FR" sz="900" b="1" dirty="0">
                <a:solidFill>
                  <a:srgbClr val="000000"/>
                </a:solidFill>
                <a:latin typeface="Arial Narrow" pitchFamily="34" charset="0"/>
                <a:cs typeface="Arial" charset="0"/>
              </a:rPr>
              <a:t>– p/n 958090199.</a:t>
            </a:r>
          </a:p>
          <a:p>
            <a:pPr marL="266700" indent="-266700" defTabSz="449263">
              <a:buClr>
                <a:srgbClr val="333399"/>
              </a:buClr>
              <a:buSzPct val="125000"/>
              <a:buFont typeface="Times New Roman" pitchFamily="18" charset="0"/>
              <a:buAutoNum type="arabicPeriod"/>
              <a:tabLst>
                <a:tab pos="266700" algn="l"/>
                <a:tab pos="1255713" algn="l"/>
                <a:tab pos="2170113" algn="l"/>
                <a:tab pos="3084513" algn="l"/>
                <a:tab pos="3998913" algn="l"/>
                <a:tab pos="4913313" algn="l"/>
                <a:tab pos="5827713" algn="l"/>
                <a:tab pos="6742113" algn="l"/>
                <a:tab pos="7656513" algn="l"/>
                <a:tab pos="8570913" algn="l"/>
                <a:tab pos="9485313" algn="l"/>
                <a:tab pos="10399713" algn="l"/>
              </a:tabLst>
            </a:pPr>
            <a:r>
              <a:rPr lang="en-GB" sz="900" b="1" dirty="0">
                <a:solidFill>
                  <a:srgbClr val="000000"/>
                </a:solidFill>
                <a:latin typeface="Arial Narrow" pitchFamily="34" charset="0"/>
                <a:cs typeface="Arial" charset="0"/>
              </a:rPr>
              <a:t>N. 1 decontamination/detoxification system PSDS1,5 MIL – </a:t>
            </a:r>
            <a:r>
              <a:rPr lang="en-GB" sz="900" b="1" dirty="0" err="1">
                <a:solidFill>
                  <a:srgbClr val="000000"/>
                </a:solidFill>
                <a:latin typeface="Arial Narrow" pitchFamily="34" charset="0"/>
                <a:cs typeface="Arial" charset="0"/>
              </a:rPr>
              <a:t>p/n</a:t>
            </a:r>
            <a:r>
              <a:rPr lang="en-GB" sz="900" b="1" dirty="0">
                <a:solidFill>
                  <a:srgbClr val="000000"/>
                </a:solidFill>
                <a:latin typeface="Arial Narrow" pitchFamily="34" charset="0"/>
                <a:cs typeface="Arial" charset="0"/>
              </a:rPr>
              <a:t> 240425 – resistant to acids as foreseen in STANAG 4360 - </a:t>
            </a:r>
            <a:r>
              <a:rPr lang="en-GB" sz="900" b="1" u="sng" dirty="0" err="1">
                <a:solidFill>
                  <a:srgbClr val="000000"/>
                </a:solidFill>
                <a:latin typeface="Arial Narrow" pitchFamily="34" charset="0"/>
                <a:cs typeface="Arial" charset="0"/>
              </a:rPr>
              <a:t>Nato</a:t>
            </a:r>
            <a:r>
              <a:rPr lang="en-GB" sz="900" b="1" u="sng" dirty="0">
                <a:solidFill>
                  <a:srgbClr val="000000"/>
                </a:solidFill>
                <a:latin typeface="Arial Narrow" pitchFamily="34" charset="0"/>
                <a:cs typeface="Arial" charset="0"/>
              </a:rPr>
              <a:t> Stock Number 6850-15-203-0548</a:t>
            </a:r>
            <a:r>
              <a:rPr lang="en-GB" sz="900" b="1" dirty="0">
                <a:solidFill>
                  <a:srgbClr val="000000"/>
                </a:solidFill>
                <a:latin typeface="Arial Narrow" pitchFamily="34" charset="0"/>
                <a:cs typeface="Arial" charset="0"/>
              </a:rPr>
              <a:t>.</a:t>
            </a:r>
          </a:p>
          <a:p>
            <a:pPr marL="266700" indent="-266700" defTabSz="449263">
              <a:buClr>
                <a:srgbClr val="333399"/>
              </a:buClr>
              <a:buSzPct val="125000"/>
              <a:buFont typeface="Times New Roman" pitchFamily="18" charset="0"/>
              <a:buAutoNum type="arabicPeriod"/>
              <a:tabLst>
                <a:tab pos="266700" algn="l"/>
                <a:tab pos="1255713" algn="l"/>
                <a:tab pos="2170113" algn="l"/>
                <a:tab pos="3084513" algn="l"/>
                <a:tab pos="3998913" algn="l"/>
                <a:tab pos="4913313" algn="l"/>
                <a:tab pos="5827713" algn="l"/>
                <a:tab pos="6742113" algn="l"/>
                <a:tab pos="7656513" algn="l"/>
                <a:tab pos="8570913" algn="l"/>
                <a:tab pos="9485313" algn="l"/>
                <a:tab pos="10399713" algn="l"/>
              </a:tabLst>
            </a:pPr>
            <a:r>
              <a:rPr lang="en-GB" sz="900" b="1" dirty="0">
                <a:solidFill>
                  <a:srgbClr val="000000"/>
                </a:solidFill>
                <a:latin typeface="Arial Narrow" pitchFamily="34" charset="0"/>
                <a:cs typeface="Arial" charset="0"/>
              </a:rPr>
              <a:t>N. 2 containers for correct dosage of the detoxification / decontamination product BX24 – (</a:t>
            </a:r>
            <a:r>
              <a:rPr lang="en-GB" sz="900" b="1" u="sng" dirty="0" err="1">
                <a:solidFill>
                  <a:srgbClr val="000000"/>
                </a:solidFill>
                <a:latin typeface="Arial Narrow" pitchFamily="34" charset="0"/>
                <a:cs typeface="Arial" charset="0"/>
              </a:rPr>
              <a:t>Nato</a:t>
            </a:r>
            <a:r>
              <a:rPr lang="en-GB" sz="900" b="1" u="sng" dirty="0">
                <a:solidFill>
                  <a:srgbClr val="000000"/>
                </a:solidFill>
                <a:latin typeface="Arial Narrow" pitchFamily="34" charset="0"/>
                <a:cs typeface="Arial" charset="0"/>
              </a:rPr>
              <a:t> Stock Number 6810-15-149-4789) - </a:t>
            </a:r>
            <a:r>
              <a:rPr lang="en-GB" sz="900" b="1" dirty="0" err="1">
                <a:solidFill>
                  <a:srgbClr val="000000"/>
                </a:solidFill>
                <a:latin typeface="Arial Narrow" pitchFamily="34" charset="0"/>
                <a:cs typeface="Arial" charset="0"/>
              </a:rPr>
              <a:t>p/n</a:t>
            </a:r>
            <a:r>
              <a:rPr lang="en-GB" sz="900" b="1" dirty="0">
                <a:solidFill>
                  <a:srgbClr val="000000"/>
                </a:solidFill>
                <a:latin typeface="Arial Narrow" pitchFamily="34" charset="0"/>
                <a:cs typeface="Arial" charset="0"/>
              </a:rPr>
              <a:t> 958090037.</a:t>
            </a:r>
          </a:p>
          <a:p>
            <a:pPr marL="266700" indent="-266700" defTabSz="449263">
              <a:buClr>
                <a:srgbClr val="333399"/>
              </a:buClr>
              <a:buSzPct val="125000"/>
              <a:buFont typeface="Times New Roman" pitchFamily="18" charset="0"/>
              <a:buAutoNum type="arabicPeriod"/>
              <a:tabLst>
                <a:tab pos="266700" algn="l"/>
                <a:tab pos="1255713" algn="l"/>
                <a:tab pos="2170113" algn="l"/>
                <a:tab pos="3084513" algn="l"/>
                <a:tab pos="3998913" algn="l"/>
                <a:tab pos="4913313" algn="l"/>
                <a:tab pos="5827713" algn="l"/>
                <a:tab pos="6742113" algn="l"/>
                <a:tab pos="7656513" algn="l"/>
                <a:tab pos="8570913" algn="l"/>
                <a:tab pos="9485313" algn="l"/>
                <a:tab pos="10399713" algn="l"/>
              </a:tabLst>
            </a:pPr>
            <a:r>
              <a:rPr lang="en-GB" sz="900" b="1" dirty="0">
                <a:solidFill>
                  <a:srgbClr val="000000"/>
                </a:solidFill>
                <a:latin typeface="Arial Narrow" pitchFamily="34" charset="0"/>
                <a:cs typeface="Arial" charset="0"/>
              </a:rPr>
              <a:t> N. 1 bottle (1 kg.) of detoxifying /decontaminating product BX 24 (</a:t>
            </a:r>
            <a:r>
              <a:rPr lang="en-GB" sz="900" b="1" u="sng" dirty="0" err="1">
                <a:solidFill>
                  <a:srgbClr val="000000"/>
                </a:solidFill>
                <a:latin typeface="Arial Narrow" pitchFamily="34" charset="0"/>
                <a:cs typeface="Arial" charset="0"/>
              </a:rPr>
              <a:t>Nato</a:t>
            </a:r>
            <a:r>
              <a:rPr lang="en-GB" sz="900" b="1" u="sng" dirty="0">
                <a:solidFill>
                  <a:srgbClr val="000000"/>
                </a:solidFill>
                <a:latin typeface="Arial Narrow" pitchFamily="34" charset="0"/>
                <a:cs typeface="Arial" charset="0"/>
              </a:rPr>
              <a:t> Stock Number 6810-15-149-4789)</a:t>
            </a:r>
            <a:r>
              <a:rPr lang="en-GB" sz="900" b="1" dirty="0">
                <a:solidFill>
                  <a:srgbClr val="000000"/>
                </a:solidFill>
                <a:latin typeface="Arial Narrow" pitchFamily="34" charset="0"/>
                <a:cs typeface="Arial" charset="0"/>
              </a:rPr>
              <a:t>– </a:t>
            </a:r>
            <a:r>
              <a:rPr lang="en-GB" sz="900" b="1" dirty="0" err="1">
                <a:solidFill>
                  <a:srgbClr val="000000"/>
                </a:solidFill>
                <a:latin typeface="Arial Narrow" pitchFamily="34" charset="0"/>
                <a:cs typeface="Arial" charset="0"/>
              </a:rPr>
              <a:t>p/n</a:t>
            </a:r>
            <a:r>
              <a:rPr lang="en-GB" sz="900" b="1" dirty="0">
                <a:solidFill>
                  <a:srgbClr val="000000"/>
                </a:solidFill>
                <a:latin typeface="Arial Narrow" pitchFamily="34" charset="0"/>
                <a:cs typeface="Arial" charset="0"/>
              </a:rPr>
              <a:t> 075054036.</a:t>
            </a:r>
            <a:r>
              <a:rPr lang="it-IT" sz="900" b="1" dirty="0">
                <a:solidFill>
                  <a:srgbClr val="000000"/>
                </a:solidFill>
                <a:latin typeface="Arial Narrow" pitchFamily="34" charset="0"/>
                <a:cs typeface="Arial" charset="0"/>
              </a:rPr>
              <a:t> </a:t>
            </a:r>
          </a:p>
          <a:p>
            <a:pPr marL="266700" indent="-266700" defTabSz="449263">
              <a:buClr>
                <a:srgbClr val="333399"/>
              </a:buClr>
              <a:buSzPct val="125000"/>
              <a:buFont typeface="Times New Roman" pitchFamily="18" charset="0"/>
              <a:buAutoNum type="arabicPeriod"/>
              <a:tabLst>
                <a:tab pos="266700" algn="l"/>
                <a:tab pos="1255713" algn="l"/>
                <a:tab pos="2170113" algn="l"/>
                <a:tab pos="3084513" algn="l"/>
                <a:tab pos="3998913" algn="l"/>
                <a:tab pos="4913313" algn="l"/>
                <a:tab pos="5827713" algn="l"/>
                <a:tab pos="6742113" algn="l"/>
                <a:tab pos="7656513" algn="l"/>
                <a:tab pos="8570913" algn="l"/>
                <a:tab pos="9485313" algn="l"/>
                <a:tab pos="10399713" algn="l"/>
              </a:tabLst>
            </a:pPr>
            <a:r>
              <a:rPr lang="en-GB" sz="900" b="1" dirty="0">
                <a:solidFill>
                  <a:srgbClr val="000000"/>
                </a:solidFill>
                <a:latin typeface="Arial Narrow" pitchFamily="34" charset="0"/>
                <a:cs typeface="Arial" charset="0"/>
              </a:rPr>
              <a:t>N</a:t>
            </a:r>
            <a:r>
              <a:rPr lang="pt-BR" sz="900" b="1" dirty="0">
                <a:solidFill>
                  <a:srgbClr val="000000"/>
                </a:solidFill>
                <a:latin typeface="Arial Narrow" pitchFamily="34" charset="0"/>
                <a:cs typeface="Arial" charset="0"/>
              </a:rPr>
              <a:t>° </a:t>
            </a:r>
            <a:r>
              <a:rPr lang="en-GB" sz="900" b="1" dirty="0">
                <a:solidFill>
                  <a:srgbClr val="000000"/>
                </a:solidFill>
                <a:latin typeface="Arial Narrow" pitchFamily="34" charset="0"/>
                <a:cs typeface="Arial" charset="0"/>
              </a:rPr>
              <a:t>1 Removable decontamination box (</a:t>
            </a:r>
            <a:r>
              <a:rPr lang="en-GB" sz="900" b="1" dirty="0" err="1">
                <a:solidFill>
                  <a:srgbClr val="000000"/>
                </a:solidFill>
                <a:latin typeface="Arial Narrow" pitchFamily="34" charset="0"/>
                <a:cs typeface="Arial" charset="0"/>
              </a:rPr>
              <a:t>p/n</a:t>
            </a:r>
            <a:r>
              <a:rPr lang="en-GB" sz="900" b="1" dirty="0">
                <a:solidFill>
                  <a:srgbClr val="000000"/>
                </a:solidFill>
                <a:latin typeface="Arial Narrow" pitchFamily="34" charset="0"/>
                <a:cs typeface="Arial" charset="0"/>
              </a:rPr>
              <a:t> 958090242) for Deco Vacuum hose.</a:t>
            </a:r>
          </a:p>
        </p:txBody>
      </p:sp>
      <p:grpSp>
        <p:nvGrpSpPr>
          <p:cNvPr id="2" name="Group 40"/>
          <p:cNvGrpSpPr>
            <a:grpSpLocks/>
          </p:cNvGrpSpPr>
          <p:nvPr/>
        </p:nvGrpSpPr>
        <p:grpSpPr bwMode="auto">
          <a:xfrm>
            <a:off x="836750" y="1868488"/>
            <a:ext cx="5289550" cy="4284662"/>
            <a:chOff x="152" y="1213"/>
            <a:chExt cx="3332" cy="2699"/>
          </a:xfrm>
        </p:grpSpPr>
        <p:pic>
          <p:nvPicPr>
            <p:cNvPr id="178182" name="Picture 6"/>
            <p:cNvPicPr>
              <a:picLocks noChangeAspect="1" noChangeArrowheads="1"/>
            </p:cNvPicPr>
            <p:nvPr/>
          </p:nvPicPr>
          <p:blipFill>
            <a:blip r:embed="rId2" cstate="print"/>
            <a:srcRect/>
            <a:stretch>
              <a:fillRect/>
            </a:stretch>
          </p:blipFill>
          <p:spPr bwMode="auto">
            <a:xfrm>
              <a:off x="152" y="1213"/>
              <a:ext cx="3264" cy="2646"/>
            </a:xfrm>
            <a:prstGeom prst="rect">
              <a:avLst/>
            </a:prstGeom>
            <a:noFill/>
            <a:ln w="9525">
              <a:noFill/>
              <a:round/>
              <a:headEnd/>
              <a:tailEnd/>
            </a:ln>
          </p:spPr>
        </p:pic>
        <p:sp>
          <p:nvSpPr>
            <p:cNvPr id="178183" name="Oval 7"/>
            <p:cNvSpPr>
              <a:spLocks noChangeArrowheads="1"/>
            </p:cNvSpPr>
            <p:nvPr/>
          </p:nvSpPr>
          <p:spPr bwMode="auto">
            <a:xfrm>
              <a:off x="608" y="1344"/>
              <a:ext cx="253" cy="261"/>
            </a:xfrm>
            <a:prstGeom prst="ellipse">
              <a:avLst/>
            </a:prstGeom>
            <a:solidFill>
              <a:srgbClr val="FFFFFF"/>
            </a:solidFill>
            <a:ln w="19080">
              <a:solidFill>
                <a:srgbClr val="FF0000"/>
              </a:solidFill>
              <a:miter lim="800000"/>
              <a:headEnd/>
              <a:tailEnd/>
            </a:ln>
          </p:spPr>
          <p:txBody>
            <a:bodyPr lIns="90000" tIns="46800" rIns="90000" bIns="46800"/>
            <a:lstStyle/>
            <a:p>
              <a:pPr algn="ctr" defTabSz="449263">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400" b="1">
                  <a:solidFill>
                    <a:srgbClr val="000000"/>
                  </a:solidFill>
                  <a:latin typeface="Times New Roman" pitchFamily="18" charset="0"/>
                  <a:ea typeface="Lucida Sans Unicode" pitchFamily="34" charset="0"/>
                  <a:cs typeface="Lucida Sans Unicode" pitchFamily="34" charset="0"/>
                </a:rPr>
                <a:t>1</a:t>
              </a:r>
            </a:p>
          </p:txBody>
        </p:sp>
        <p:sp>
          <p:nvSpPr>
            <p:cNvPr id="178184" name="Oval 8"/>
            <p:cNvSpPr>
              <a:spLocks noChangeArrowheads="1"/>
            </p:cNvSpPr>
            <p:nvPr/>
          </p:nvSpPr>
          <p:spPr bwMode="auto">
            <a:xfrm>
              <a:off x="906" y="1604"/>
              <a:ext cx="253" cy="262"/>
            </a:xfrm>
            <a:prstGeom prst="ellipse">
              <a:avLst/>
            </a:prstGeom>
            <a:solidFill>
              <a:srgbClr val="FFFFFF"/>
            </a:solidFill>
            <a:ln w="19080">
              <a:solidFill>
                <a:srgbClr val="FF0000"/>
              </a:solidFill>
              <a:miter lim="800000"/>
              <a:headEnd/>
              <a:tailEnd/>
            </a:ln>
          </p:spPr>
          <p:txBody>
            <a:bodyPr lIns="90000" tIns="46800" rIns="90000" bIns="46800"/>
            <a:lstStyle/>
            <a:p>
              <a:pPr algn="ctr" defTabSz="449263">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400" b="1">
                  <a:solidFill>
                    <a:srgbClr val="000000"/>
                  </a:solidFill>
                  <a:latin typeface="Times New Roman" pitchFamily="18" charset="0"/>
                  <a:ea typeface="Lucida Sans Unicode" pitchFamily="34" charset="0"/>
                  <a:cs typeface="Lucida Sans Unicode" pitchFamily="34" charset="0"/>
                </a:rPr>
                <a:t>2</a:t>
              </a:r>
            </a:p>
          </p:txBody>
        </p:sp>
        <p:sp>
          <p:nvSpPr>
            <p:cNvPr id="178185" name="Oval 9"/>
            <p:cNvSpPr>
              <a:spLocks noChangeArrowheads="1"/>
            </p:cNvSpPr>
            <p:nvPr/>
          </p:nvSpPr>
          <p:spPr bwMode="auto">
            <a:xfrm>
              <a:off x="2524" y="1325"/>
              <a:ext cx="253" cy="262"/>
            </a:xfrm>
            <a:prstGeom prst="ellipse">
              <a:avLst/>
            </a:prstGeom>
            <a:solidFill>
              <a:srgbClr val="FFFFFF"/>
            </a:solidFill>
            <a:ln w="19080">
              <a:solidFill>
                <a:srgbClr val="FF0000"/>
              </a:solidFill>
              <a:miter lim="800000"/>
              <a:headEnd/>
              <a:tailEnd/>
            </a:ln>
          </p:spPr>
          <p:txBody>
            <a:bodyPr lIns="90000" tIns="46800" rIns="90000" bIns="46800"/>
            <a:lstStyle/>
            <a:p>
              <a:pPr algn="ctr" defTabSz="449263">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400" b="1">
                  <a:solidFill>
                    <a:srgbClr val="000000"/>
                  </a:solidFill>
                  <a:latin typeface="Times New Roman" pitchFamily="18" charset="0"/>
                  <a:ea typeface="Lucida Sans Unicode" pitchFamily="34" charset="0"/>
                  <a:cs typeface="Lucida Sans Unicode" pitchFamily="34" charset="0"/>
                </a:rPr>
                <a:t>3</a:t>
              </a:r>
            </a:p>
          </p:txBody>
        </p:sp>
        <p:sp>
          <p:nvSpPr>
            <p:cNvPr id="178186" name="Oval 10"/>
            <p:cNvSpPr>
              <a:spLocks noChangeArrowheads="1"/>
            </p:cNvSpPr>
            <p:nvPr/>
          </p:nvSpPr>
          <p:spPr bwMode="auto">
            <a:xfrm>
              <a:off x="162" y="2392"/>
              <a:ext cx="253" cy="260"/>
            </a:xfrm>
            <a:prstGeom prst="ellipse">
              <a:avLst/>
            </a:prstGeom>
            <a:solidFill>
              <a:srgbClr val="FFFFFF"/>
            </a:solidFill>
            <a:ln w="19080">
              <a:solidFill>
                <a:srgbClr val="FF0000"/>
              </a:solidFill>
              <a:miter lim="800000"/>
              <a:headEnd/>
              <a:tailEnd/>
            </a:ln>
          </p:spPr>
          <p:txBody>
            <a:bodyPr lIns="90000" tIns="46800" rIns="90000" bIns="46800"/>
            <a:lstStyle/>
            <a:p>
              <a:pPr algn="ctr" defTabSz="449263">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400" b="1">
                  <a:solidFill>
                    <a:srgbClr val="000000"/>
                  </a:solidFill>
                  <a:latin typeface="Times New Roman" pitchFamily="18" charset="0"/>
                  <a:ea typeface="Lucida Sans Unicode" pitchFamily="34" charset="0"/>
                  <a:cs typeface="Lucida Sans Unicode" pitchFamily="34" charset="0"/>
                </a:rPr>
                <a:t>6</a:t>
              </a:r>
            </a:p>
          </p:txBody>
        </p:sp>
        <p:sp>
          <p:nvSpPr>
            <p:cNvPr id="178187" name="Oval 11"/>
            <p:cNvSpPr>
              <a:spLocks noChangeArrowheads="1"/>
            </p:cNvSpPr>
            <p:nvPr/>
          </p:nvSpPr>
          <p:spPr bwMode="auto">
            <a:xfrm>
              <a:off x="2610" y="2860"/>
              <a:ext cx="254" cy="261"/>
            </a:xfrm>
            <a:prstGeom prst="ellipse">
              <a:avLst/>
            </a:prstGeom>
            <a:solidFill>
              <a:srgbClr val="FFFFFF"/>
            </a:solidFill>
            <a:ln w="19080">
              <a:solidFill>
                <a:srgbClr val="FF0000"/>
              </a:solidFill>
              <a:miter lim="800000"/>
              <a:headEnd/>
              <a:tailEnd/>
            </a:ln>
          </p:spPr>
          <p:txBody>
            <a:bodyPr lIns="90000" tIns="46800" rIns="90000" bIns="46800"/>
            <a:lstStyle/>
            <a:p>
              <a:pPr algn="ctr" defTabSz="449263">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400" b="1">
                  <a:solidFill>
                    <a:srgbClr val="000000"/>
                  </a:solidFill>
                  <a:latin typeface="Times New Roman" pitchFamily="18" charset="0"/>
                  <a:ea typeface="Lucida Sans Unicode" pitchFamily="34" charset="0"/>
                  <a:cs typeface="Lucida Sans Unicode" pitchFamily="34" charset="0"/>
                </a:rPr>
                <a:t>5</a:t>
              </a:r>
            </a:p>
          </p:txBody>
        </p:sp>
        <p:sp>
          <p:nvSpPr>
            <p:cNvPr id="178188" name="Oval 12"/>
            <p:cNvSpPr>
              <a:spLocks noChangeArrowheads="1"/>
            </p:cNvSpPr>
            <p:nvPr/>
          </p:nvSpPr>
          <p:spPr bwMode="auto">
            <a:xfrm>
              <a:off x="2322" y="3652"/>
              <a:ext cx="253" cy="260"/>
            </a:xfrm>
            <a:prstGeom prst="ellipse">
              <a:avLst/>
            </a:prstGeom>
            <a:solidFill>
              <a:srgbClr val="FFFFFF"/>
            </a:solidFill>
            <a:ln w="19080">
              <a:solidFill>
                <a:srgbClr val="FF0000"/>
              </a:solidFill>
              <a:miter lim="800000"/>
              <a:headEnd/>
              <a:tailEnd/>
            </a:ln>
          </p:spPr>
          <p:txBody>
            <a:bodyPr lIns="90000" tIns="46800" rIns="90000" bIns="46800"/>
            <a:lstStyle/>
            <a:p>
              <a:pPr algn="ctr" defTabSz="449263">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400" b="1">
                  <a:solidFill>
                    <a:srgbClr val="000000"/>
                  </a:solidFill>
                  <a:latin typeface="Times New Roman" pitchFamily="18" charset="0"/>
                  <a:ea typeface="Lucida Sans Unicode" pitchFamily="34" charset="0"/>
                  <a:cs typeface="Lucida Sans Unicode" pitchFamily="34" charset="0"/>
                </a:rPr>
                <a:t>4</a:t>
              </a:r>
            </a:p>
          </p:txBody>
        </p:sp>
        <p:sp>
          <p:nvSpPr>
            <p:cNvPr id="178189" name="Line 13"/>
            <p:cNvSpPr>
              <a:spLocks noChangeShapeType="1"/>
            </p:cNvSpPr>
            <p:nvPr/>
          </p:nvSpPr>
          <p:spPr bwMode="auto">
            <a:xfrm>
              <a:off x="1016" y="1866"/>
              <a:ext cx="370" cy="274"/>
            </a:xfrm>
            <a:prstGeom prst="line">
              <a:avLst/>
            </a:prstGeom>
            <a:noFill/>
            <a:ln w="19080">
              <a:solidFill>
                <a:srgbClr val="FF0000"/>
              </a:solidFill>
              <a:miter lim="800000"/>
              <a:headEnd/>
              <a:tailEnd/>
            </a:ln>
          </p:spPr>
          <p:txBody>
            <a:bodyPr/>
            <a:lstStyle/>
            <a:p>
              <a:endParaRPr lang="el-GR"/>
            </a:p>
          </p:txBody>
        </p:sp>
        <p:sp>
          <p:nvSpPr>
            <p:cNvPr id="178190" name="Line 14"/>
            <p:cNvSpPr>
              <a:spLocks noChangeShapeType="1"/>
            </p:cNvSpPr>
            <p:nvPr/>
          </p:nvSpPr>
          <p:spPr bwMode="auto">
            <a:xfrm flipH="1">
              <a:off x="2105" y="1478"/>
              <a:ext cx="443" cy="298"/>
            </a:xfrm>
            <a:prstGeom prst="line">
              <a:avLst/>
            </a:prstGeom>
            <a:noFill/>
            <a:ln w="19080">
              <a:solidFill>
                <a:srgbClr val="FF0000"/>
              </a:solidFill>
              <a:miter lim="800000"/>
              <a:headEnd/>
              <a:tailEnd/>
            </a:ln>
          </p:spPr>
          <p:txBody>
            <a:bodyPr/>
            <a:lstStyle/>
            <a:p>
              <a:endParaRPr lang="el-GR"/>
            </a:p>
          </p:txBody>
        </p:sp>
        <p:sp>
          <p:nvSpPr>
            <p:cNvPr id="178191" name="Line 15"/>
            <p:cNvSpPr>
              <a:spLocks noChangeShapeType="1"/>
            </p:cNvSpPr>
            <p:nvPr/>
          </p:nvSpPr>
          <p:spPr bwMode="auto">
            <a:xfrm flipH="1">
              <a:off x="665" y="1598"/>
              <a:ext cx="21" cy="182"/>
            </a:xfrm>
            <a:prstGeom prst="line">
              <a:avLst/>
            </a:prstGeom>
            <a:noFill/>
            <a:ln w="19080">
              <a:solidFill>
                <a:srgbClr val="FF0000"/>
              </a:solidFill>
              <a:miter lim="800000"/>
              <a:headEnd/>
              <a:tailEnd/>
            </a:ln>
          </p:spPr>
          <p:txBody>
            <a:bodyPr/>
            <a:lstStyle/>
            <a:p>
              <a:endParaRPr lang="el-GR"/>
            </a:p>
          </p:txBody>
        </p:sp>
        <p:sp>
          <p:nvSpPr>
            <p:cNvPr id="178192" name="Line 16"/>
            <p:cNvSpPr>
              <a:spLocks noChangeShapeType="1"/>
            </p:cNvSpPr>
            <p:nvPr/>
          </p:nvSpPr>
          <p:spPr bwMode="auto">
            <a:xfrm>
              <a:off x="2394" y="3004"/>
              <a:ext cx="216" cy="1"/>
            </a:xfrm>
            <a:prstGeom prst="line">
              <a:avLst/>
            </a:prstGeom>
            <a:noFill/>
            <a:ln w="19080">
              <a:solidFill>
                <a:srgbClr val="FF0000"/>
              </a:solidFill>
              <a:miter lim="800000"/>
              <a:headEnd/>
              <a:tailEnd/>
            </a:ln>
          </p:spPr>
          <p:txBody>
            <a:bodyPr/>
            <a:lstStyle/>
            <a:p>
              <a:endParaRPr lang="el-GR"/>
            </a:p>
          </p:txBody>
        </p:sp>
        <p:sp>
          <p:nvSpPr>
            <p:cNvPr id="178193" name="Line 17"/>
            <p:cNvSpPr>
              <a:spLocks noChangeShapeType="1"/>
            </p:cNvSpPr>
            <p:nvPr/>
          </p:nvSpPr>
          <p:spPr bwMode="auto">
            <a:xfrm flipH="1">
              <a:off x="2465" y="3364"/>
              <a:ext cx="74" cy="304"/>
            </a:xfrm>
            <a:prstGeom prst="line">
              <a:avLst/>
            </a:prstGeom>
            <a:noFill/>
            <a:ln w="19080">
              <a:solidFill>
                <a:srgbClr val="FF0000"/>
              </a:solidFill>
              <a:miter lim="800000"/>
              <a:headEnd/>
              <a:tailEnd/>
            </a:ln>
          </p:spPr>
          <p:txBody>
            <a:bodyPr/>
            <a:lstStyle/>
            <a:p>
              <a:endParaRPr lang="el-GR"/>
            </a:p>
          </p:txBody>
        </p:sp>
        <p:sp>
          <p:nvSpPr>
            <p:cNvPr id="178194" name="Line 18"/>
            <p:cNvSpPr>
              <a:spLocks noChangeShapeType="1"/>
            </p:cNvSpPr>
            <p:nvPr/>
          </p:nvSpPr>
          <p:spPr bwMode="auto">
            <a:xfrm flipH="1" flipV="1">
              <a:off x="404" y="2564"/>
              <a:ext cx="521" cy="295"/>
            </a:xfrm>
            <a:prstGeom prst="line">
              <a:avLst/>
            </a:prstGeom>
            <a:noFill/>
            <a:ln w="19080">
              <a:solidFill>
                <a:srgbClr val="FF0000"/>
              </a:solidFill>
              <a:miter lim="800000"/>
              <a:headEnd/>
              <a:tailEnd/>
            </a:ln>
          </p:spPr>
          <p:txBody>
            <a:bodyPr/>
            <a:lstStyle/>
            <a:p>
              <a:endParaRPr lang="el-GR"/>
            </a:p>
          </p:txBody>
        </p:sp>
        <p:sp>
          <p:nvSpPr>
            <p:cNvPr id="178195" name="Line 19"/>
            <p:cNvSpPr>
              <a:spLocks noChangeShapeType="1"/>
            </p:cNvSpPr>
            <p:nvPr/>
          </p:nvSpPr>
          <p:spPr bwMode="auto">
            <a:xfrm>
              <a:off x="271" y="2642"/>
              <a:ext cx="53" cy="440"/>
            </a:xfrm>
            <a:prstGeom prst="line">
              <a:avLst/>
            </a:prstGeom>
            <a:noFill/>
            <a:ln w="19080">
              <a:solidFill>
                <a:srgbClr val="FF0000"/>
              </a:solidFill>
              <a:miter lim="800000"/>
              <a:headEnd/>
              <a:tailEnd/>
            </a:ln>
          </p:spPr>
          <p:txBody>
            <a:bodyPr/>
            <a:lstStyle/>
            <a:p>
              <a:endParaRPr lang="el-GR"/>
            </a:p>
          </p:txBody>
        </p:sp>
        <p:sp>
          <p:nvSpPr>
            <p:cNvPr id="178196" name="Line 20"/>
            <p:cNvSpPr>
              <a:spLocks noChangeShapeType="1"/>
            </p:cNvSpPr>
            <p:nvPr/>
          </p:nvSpPr>
          <p:spPr bwMode="auto">
            <a:xfrm flipH="1" flipV="1">
              <a:off x="411" y="2508"/>
              <a:ext cx="684" cy="309"/>
            </a:xfrm>
            <a:prstGeom prst="line">
              <a:avLst/>
            </a:prstGeom>
            <a:noFill/>
            <a:ln w="19080">
              <a:solidFill>
                <a:srgbClr val="FF0000"/>
              </a:solidFill>
              <a:miter lim="800000"/>
              <a:headEnd/>
              <a:tailEnd/>
            </a:ln>
          </p:spPr>
          <p:txBody>
            <a:bodyPr/>
            <a:lstStyle/>
            <a:p>
              <a:endParaRPr lang="el-GR"/>
            </a:p>
          </p:txBody>
        </p:sp>
        <p:sp>
          <p:nvSpPr>
            <p:cNvPr id="178197" name="Line 21"/>
            <p:cNvSpPr>
              <a:spLocks noChangeShapeType="1"/>
            </p:cNvSpPr>
            <p:nvPr/>
          </p:nvSpPr>
          <p:spPr bwMode="auto">
            <a:xfrm>
              <a:off x="396" y="2584"/>
              <a:ext cx="78" cy="408"/>
            </a:xfrm>
            <a:prstGeom prst="line">
              <a:avLst/>
            </a:prstGeom>
            <a:noFill/>
            <a:ln w="19080">
              <a:solidFill>
                <a:srgbClr val="FF0000"/>
              </a:solidFill>
              <a:miter lim="800000"/>
              <a:headEnd/>
              <a:tailEnd/>
            </a:ln>
          </p:spPr>
          <p:txBody>
            <a:bodyPr/>
            <a:lstStyle/>
            <a:p>
              <a:endParaRPr lang="el-GR"/>
            </a:p>
          </p:txBody>
        </p:sp>
        <p:sp>
          <p:nvSpPr>
            <p:cNvPr id="178198" name="Line 22"/>
            <p:cNvSpPr>
              <a:spLocks noChangeShapeType="1"/>
            </p:cNvSpPr>
            <p:nvPr/>
          </p:nvSpPr>
          <p:spPr bwMode="auto">
            <a:xfrm flipH="1" flipV="1">
              <a:off x="305" y="2643"/>
              <a:ext cx="75" cy="218"/>
            </a:xfrm>
            <a:prstGeom prst="line">
              <a:avLst/>
            </a:prstGeom>
            <a:noFill/>
            <a:ln w="19080">
              <a:solidFill>
                <a:srgbClr val="FF0000"/>
              </a:solidFill>
              <a:miter lim="800000"/>
              <a:headEnd/>
              <a:tailEnd/>
            </a:ln>
          </p:spPr>
          <p:txBody>
            <a:bodyPr/>
            <a:lstStyle/>
            <a:p>
              <a:endParaRPr lang="el-GR"/>
            </a:p>
          </p:txBody>
        </p:sp>
        <p:sp>
          <p:nvSpPr>
            <p:cNvPr id="178199" name="Line 23"/>
            <p:cNvSpPr>
              <a:spLocks noChangeShapeType="1"/>
            </p:cNvSpPr>
            <p:nvPr/>
          </p:nvSpPr>
          <p:spPr bwMode="auto">
            <a:xfrm flipH="1">
              <a:off x="2511" y="3436"/>
              <a:ext cx="388" cy="232"/>
            </a:xfrm>
            <a:prstGeom prst="line">
              <a:avLst/>
            </a:prstGeom>
            <a:noFill/>
            <a:ln w="19080">
              <a:solidFill>
                <a:srgbClr val="FF0000"/>
              </a:solidFill>
              <a:miter lim="800000"/>
              <a:headEnd/>
              <a:tailEnd/>
            </a:ln>
          </p:spPr>
          <p:txBody>
            <a:bodyPr/>
            <a:lstStyle/>
            <a:p>
              <a:endParaRPr lang="el-GR"/>
            </a:p>
          </p:txBody>
        </p:sp>
        <p:sp>
          <p:nvSpPr>
            <p:cNvPr id="178200" name="Oval 24"/>
            <p:cNvSpPr>
              <a:spLocks noChangeArrowheads="1"/>
            </p:cNvSpPr>
            <p:nvPr/>
          </p:nvSpPr>
          <p:spPr bwMode="auto">
            <a:xfrm>
              <a:off x="855" y="3607"/>
              <a:ext cx="253" cy="261"/>
            </a:xfrm>
            <a:prstGeom prst="ellipse">
              <a:avLst/>
            </a:prstGeom>
            <a:solidFill>
              <a:srgbClr val="FFFFFF"/>
            </a:solidFill>
            <a:ln w="19080">
              <a:solidFill>
                <a:srgbClr val="FF0000"/>
              </a:solidFill>
              <a:miter lim="800000"/>
              <a:headEnd/>
              <a:tailEnd/>
            </a:ln>
          </p:spPr>
          <p:txBody>
            <a:bodyPr lIns="90000" tIns="46800" rIns="90000" bIns="46800"/>
            <a:lstStyle/>
            <a:p>
              <a:pPr algn="ctr" defTabSz="449263">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400" b="1">
                  <a:solidFill>
                    <a:srgbClr val="000000"/>
                  </a:solidFill>
                  <a:latin typeface="Times New Roman" pitchFamily="18" charset="0"/>
                  <a:ea typeface="Lucida Sans Unicode" pitchFamily="34" charset="0"/>
                  <a:cs typeface="Lucida Sans Unicode" pitchFamily="34" charset="0"/>
                </a:rPr>
                <a:t>7</a:t>
              </a:r>
            </a:p>
          </p:txBody>
        </p:sp>
        <p:sp>
          <p:nvSpPr>
            <p:cNvPr id="178201" name="Line 25"/>
            <p:cNvSpPr>
              <a:spLocks noChangeShapeType="1"/>
            </p:cNvSpPr>
            <p:nvPr/>
          </p:nvSpPr>
          <p:spPr bwMode="auto">
            <a:xfrm>
              <a:off x="821" y="3503"/>
              <a:ext cx="58" cy="146"/>
            </a:xfrm>
            <a:prstGeom prst="line">
              <a:avLst/>
            </a:prstGeom>
            <a:noFill/>
            <a:ln w="19080">
              <a:solidFill>
                <a:srgbClr val="FF0000"/>
              </a:solidFill>
              <a:miter lim="800000"/>
              <a:headEnd/>
              <a:tailEnd/>
            </a:ln>
          </p:spPr>
          <p:txBody>
            <a:bodyPr/>
            <a:lstStyle/>
            <a:p>
              <a:endParaRPr lang="el-GR"/>
            </a:p>
          </p:txBody>
        </p:sp>
        <p:sp>
          <p:nvSpPr>
            <p:cNvPr id="178202" name="Oval 26"/>
            <p:cNvSpPr>
              <a:spLocks noChangeArrowheads="1"/>
            </p:cNvSpPr>
            <p:nvPr/>
          </p:nvSpPr>
          <p:spPr bwMode="auto">
            <a:xfrm>
              <a:off x="1556" y="3310"/>
              <a:ext cx="253" cy="261"/>
            </a:xfrm>
            <a:prstGeom prst="ellipse">
              <a:avLst/>
            </a:prstGeom>
            <a:solidFill>
              <a:srgbClr val="FFFFFF"/>
            </a:solidFill>
            <a:ln w="19080">
              <a:solidFill>
                <a:srgbClr val="FF0000"/>
              </a:solidFill>
              <a:miter lim="800000"/>
              <a:headEnd/>
              <a:tailEnd/>
            </a:ln>
          </p:spPr>
          <p:txBody>
            <a:bodyPr lIns="90000" tIns="46800" rIns="90000" bIns="46800"/>
            <a:lstStyle/>
            <a:p>
              <a:pPr algn="ctr" defTabSz="449263">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400" b="1">
                  <a:solidFill>
                    <a:srgbClr val="000000"/>
                  </a:solidFill>
                  <a:latin typeface="Times New Roman" pitchFamily="18" charset="0"/>
                  <a:ea typeface="Lucida Sans Unicode" pitchFamily="34" charset="0"/>
                  <a:cs typeface="Lucida Sans Unicode" pitchFamily="34" charset="0"/>
                </a:rPr>
                <a:t>8</a:t>
              </a:r>
            </a:p>
          </p:txBody>
        </p:sp>
        <p:sp>
          <p:nvSpPr>
            <p:cNvPr id="178203" name="Line 27"/>
            <p:cNvSpPr>
              <a:spLocks noChangeShapeType="1"/>
            </p:cNvSpPr>
            <p:nvPr/>
          </p:nvSpPr>
          <p:spPr bwMode="auto">
            <a:xfrm flipV="1">
              <a:off x="1111" y="3412"/>
              <a:ext cx="445" cy="22"/>
            </a:xfrm>
            <a:prstGeom prst="line">
              <a:avLst/>
            </a:prstGeom>
            <a:noFill/>
            <a:ln w="19080">
              <a:solidFill>
                <a:srgbClr val="FF0000"/>
              </a:solidFill>
              <a:miter lim="800000"/>
              <a:headEnd/>
              <a:tailEnd/>
            </a:ln>
          </p:spPr>
          <p:txBody>
            <a:bodyPr/>
            <a:lstStyle/>
            <a:p>
              <a:endParaRPr lang="el-GR"/>
            </a:p>
          </p:txBody>
        </p:sp>
        <p:sp>
          <p:nvSpPr>
            <p:cNvPr id="178204" name="Oval 28"/>
            <p:cNvSpPr>
              <a:spLocks noChangeArrowheads="1"/>
            </p:cNvSpPr>
            <p:nvPr/>
          </p:nvSpPr>
          <p:spPr bwMode="auto">
            <a:xfrm>
              <a:off x="2973" y="1890"/>
              <a:ext cx="253" cy="261"/>
            </a:xfrm>
            <a:prstGeom prst="ellipse">
              <a:avLst/>
            </a:prstGeom>
            <a:solidFill>
              <a:srgbClr val="FFFFFF"/>
            </a:solidFill>
            <a:ln w="19080">
              <a:solidFill>
                <a:srgbClr val="FF0000"/>
              </a:solidFill>
              <a:miter lim="800000"/>
              <a:headEnd/>
              <a:tailEnd/>
            </a:ln>
          </p:spPr>
          <p:txBody>
            <a:bodyPr lIns="90000" tIns="46800" rIns="90000" bIns="46800"/>
            <a:lstStyle/>
            <a:p>
              <a:pPr algn="ctr" defTabSz="449263">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400" b="1">
                  <a:solidFill>
                    <a:srgbClr val="000000"/>
                  </a:solidFill>
                  <a:latin typeface="Times New Roman" pitchFamily="18" charset="0"/>
                  <a:ea typeface="Lucida Sans Unicode" pitchFamily="34" charset="0"/>
                  <a:cs typeface="Lucida Sans Unicode" pitchFamily="34" charset="0"/>
                </a:rPr>
                <a:t>9</a:t>
              </a:r>
            </a:p>
          </p:txBody>
        </p:sp>
        <p:sp>
          <p:nvSpPr>
            <p:cNvPr id="178205" name="Line 29"/>
            <p:cNvSpPr>
              <a:spLocks noChangeShapeType="1"/>
            </p:cNvSpPr>
            <p:nvPr/>
          </p:nvSpPr>
          <p:spPr bwMode="auto">
            <a:xfrm flipV="1">
              <a:off x="2844" y="2079"/>
              <a:ext cx="137" cy="280"/>
            </a:xfrm>
            <a:prstGeom prst="line">
              <a:avLst/>
            </a:prstGeom>
            <a:noFill/>
            <a:ln w="19080">
              <a:solidFill>
                <a:srgbClr val="FF0000"/>
              </a:solidFill>
              <a:miter lim="800000"/>
              <a:headEnd/>
              <a:tailEnd/>
            </a:ln>
          </p:spPr>
          <p:txBody>
            <a:bodyPr/>
            <a:lstStyle/>
            <a:p>
              <a:endParaRPr lang="el-GR"/>
            </a:p>
          </p:txBody>
        </p:sp>
        <p:sp>
          <p:nvSpPr>
            <p:cNvPr id="178206" name="Line 30"/>
            <p:cNvSpPr>
              <a:spLocks noChangeShapeType="1"/>
            </p:cNvSpPr>
            <p:nvPr/>
          </p:nvSpPr>
          <p:spPr bwMode="auto">
            <a:xfrm flipV="1">
              <a:off x="2908" y="2411"/>
              <a:ext cx="209" cy="220"/>
            </a:xfrm>
            <a:prstGeom prst="line">
              <a:avLst/>
            </a:prstGeom>
            <a:noFill/>
            <a:ln w="19080">
              <a:solidFill>
                <a:srgbClr val="FF0000"/>
              </a:solidFill>
              <a:miter lim="800000"/>
              <a:headEnd/>
              <a:tailEnd/>
            </a:ln>
          </p:spPr>
          <p:txBody>
            <a:bodyPr/>
            <a:lstStyle/>
            <a:p>
              <a:endParaRPr lang="el-GR"/>
            </a:p>
          </p:txBody>
        </p:sp>
        <p:sp>
          <p:nvSpPr>
            <p:cNvPr id="178207" name="Line 31"/>
            <p:cNvSpPr>
              <a:spLocks noChangeShapeType="1"/>
            </p:cNvSpPr>
            <p:nvPr/>
          </p:nvSpPr>
          <p:spPr bwMode="auto">
            <a:xfrm flipV="1">
              <a:off x="2968" y="2511"/>
              <a:ext cx="205" cy="160"/>
            </a:xfrm>
            <a:prstGeom prst="line">
              <a:avLst/>
            </a:prstGeom>
            <a:noFill/>
            <a:ln w="19080">
              <a:solidFill>
                <a:srgbClr val="FF0000"/>
              </a:solidFill>
              <a:miter lim="800000"/>
              <a:headEnd/>
              <a:tailEnd/>
            </a:ln>
          </p:spPr>
          <p:txBody>
            <a:bodyPr/>
            <a:lstStyle/>
            <a:p>
              <a:endParaRPr lang="el-GR"/>
            </a:p>
          </p:txBody>
        </p:sp>
        <p:sp>
          <p:nvSpPr>
            <p:cNvPr id="178208" name="Oval 32"/>
            <p:cNvSpPr>
              <a:spLocks noChangeArrowheads="1"/>
            </p:cNvSpPr>
            <p:nvPr/>
          </p:nvSpPr>
          <p:spPr bwMode="auto">
            <a:xfrm>
              <a:off x="3117" y="2262"/>
              <a:ext cx="273" cy="261"/>
            </a:xfrm>
            <a:prstGeom prst="ellipse">
              <a:avLst/>
            </a:prstGeom>
            <a:solidFill>
              <a:srgbClr val="FFFFFF"/>
            </a:solidFill>
            <a:ln w="19080">
              <a:solidFill>
                <a:srgbClr val="FF0000"/>
              </a:solidFill>
              <a:miter lim="800000"/>
              <a:headEnd/>
              <a:tailEnd/>
            </a:ln>
          </p:spPr>
          <p:txBody>
            <a:bodyPr lIns="0" tIns="46800" rIns="0" bIns="46800"/>
            <a:lstStyle/>
            <a:p>
              <a:pPr algn="ctr" defTabSz="449263">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300" b="1">
                  <a:solidFill>
                    <a:srgbClr val="000000"/>
                  </a:solidFill>
                  <a:latin typeface="Times New Roman" pitchFamily="18" charset="0"/>
                  <a:ea typeface="Lucida Sans Unicode" pitchFamily="34" charset="0"/>
                  <a:cs typeface="Lucida Sans Unicode" pitchFamily="34" charset="0"/>
                </a:rPr>
                <a:t>10</a:t>
              </a:r>
            </a:p>
          </p:txBody>
        </p:sp>
        <p:sp>
          <p:nvSpPr>
            <p:cNvPr id="178209" name="Line 33"/>
            <p:cNvSpPr>
              <a:spLocks noChangeShapeType="1"/>
            </p:cNvSpPr>
            <p:nvPr/>
          </p:nvSpPr>
          <p:spPr bwMode="auto">
            <a:xfrm>
              <a:off x="3226" y="2916"/>
              <a:ext cx="59" cy="138"/>
            </a:xfrm>
            <a:prstGeom prst="line">
              <a:avLst/>
            </a:prstGeom>
            <a:noFill/>
            <a:ln w="19080">
              <a:solidFill>
                <a:srgbClr val="FF0000"/>
              </a:solidFill>
              <a:miter lim="800000"/>
              <a:headEnd/>
              <a:tailEnd/>
            </a:ln>
          </p:spPr>
          <p:txBody>
            <a:bodyPr/>
            <a:lstStyle/>
            <a:p>
              <a:endParaRPr lang="el-GR"/>
            </a:p>
          </p:txBody>
        </p:sp>
        <p:sp>
          <p:nvSpPr>
            <p:cNvPr id="178210" name="Oval 34"/>
            <p:cNvSpPr>
              <a:spLocks noChangeArrowheads="1"/>
            </p:cNvSpPr>
            <p:nvPr/>
          </p:nvSpPr>
          <p:spPr bwMode="auto">
            <a:xfrm>
              <a:off x="3211" y="3026"/>
              <a:ext cx="273" cy="261"/>
            </a:xfrm>
            <a:prstGeom prst="ellipse">
              <a:avLst/>
            </a:prstGeom>
            <a:solidFill>
              <a:srgbClr val="FFFFFF"/>
            </a:solidFill>
            <a:ln w="19080">
              <a:solidFill>
                <a:srgbClr val="FF0000"/>
              </a:solidFill>
              <a:miter lim="800000"/>
              <a:headEnd/>
              <a:tailEnd/>
            </a:ln>
          </p:spPr>
          <p:txBody>
            <a:bodyPr lIns="0" tIns="46800" rIns="0" bIns="46800"/>
            <a:lstStyle/>
            <a:p>
              <a:pPr algn="ctr" defTabSz="449263">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300" b="1">
                  <a:solidFill>
                    <a:srgbClr val="000000"/>
                  </a:solidFill>
                  <a:latin typeface="Times New Roman" pitchFamily="18" charset="0"/>
                  <a:ea typeface="Lucida Sans Unicode" pitchFamily="34" charset="0"/>
                  <a:cs typeface="Lucida Sans Unicode" pitchFamily="34" charset="0"/>
                </a:rPr>
                <a:t>11</a:t>
              </a:r>
            </a:p>
          </p:txBody>
        </p:sp>
        <p:sp>
          <p:nvSpPr>
            <p:cNvPr id="178211" name="Oval 35"/>
            <p:cNvSpPr>
              <a:spLocks noChangeArrowheads="1"/>
            </p:cNvSpPr>
            <p:nvPr/>
          </p:nvSpPr>
          <p:spPr bwMode="auto">
            <a:xfrm>
              <a:off x="2626" y="1727"/>
              <a:ext cx="274" cy="261"/>
            </a:xfrm>
            <a:prstGeom prst="ellipse">
              <a:avLst/>
            </a:prstGeom>
            <a:solidFill>
              <a:srgbClr val="FFFFFF"/>
            </a:solidFill>
            <a:ln w="19080">
              <a:solidFill>
                <a:srgbClr val="FF0000"/>
              </a:solidFill>
              <a:miter lim="800000"/>
              <a:headEnd/>
              <a:tailEnd/>
            </a:ln>
          </p:spPr>
          <p:txBody>
            <a:bodyPr lIns="0" tIns="46800" rIns="0" bIns="46800"/>
            <a:lstStyle/>
            <a:p>
              <a:pPr algn="ctr" defTabSz="449263">
                <a:buClr>
                  <a:srgbClr val="000000"/>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1300" b="1">
                  <a:solidFill>
                    <a:srgbClr val="000000"/>
                  </a:solidFill>
                  <a:latin typeface="Times New Roman" pitchFamily="18" charset="0"/>
                  <a:ea typeface="Lucida Sans Unicode" pitchFamily="34" charset="0"/>
                  <a:cs typeface="Lucida Sans Unicode" pitchFamily="34" charset="0"/>
                </a:rPr>
                <a:t>12</a:t>
              </a:r>
            </a:p>
          </p:txBody>
        </p:sp>
        <p:sp>
          <p:nvSpPr>
            <p:cNvPr id="178212" name="Line 36"/>
            <p:cNvSpPr>
              <a:spLocks noChangeShapeType="1"/>
            </p:cNvSpPr>
            <p:nvPr/>
          </p:nvSpPr>
          <p:spPr bwMode="auto">
            <a:xfrm flipV="1">
              <a:off x="2190" y="1917"/>
              <a:ext cx="479" cy="286"/>
            </a:xfrm>
            <a:prstGeom prst="line">
              <a:avLst/>
            </a:prstGeom>
            <a:noFill/>
            <a:ln w="19080">
              <a:solidFill>
                <a:srgbClr val="FF0000"/>
              </a:solidFill>
              <a:miter lim="800000"/>
              <a:headEnd/>
              <a:tailEnd/>
            </a:ln>
          </p:spPr>
          <p:txBody>
            <a:bodyPr/>
            <a:lstStyle/>
            <a:p>
              <a:endParaRPr lang="el-GR"/>
            </a:p>
          </p:txBody>
        </p:sp>
        <p:sp>
          <p:nvSpPr>
            <p:cNvPr id="178213" name="Line 37"/>
            <p:cNvSpPr>
              <a:spLocks noChangeShapeType="1"/>
            </p:cNvSpPr>
            <p:nvPr/>
          </p:nvSpPr>
          <p:spPr bwMode="auto">
            <a:xfrm flipH="1" flipV="1">
              <a:off x="392" y="2588"/>
              <a:ext cx="971" cy="691"/>
            </a:xfrm>
            <a:prstGeom prst="line">
              <a:avLst/>
            </a:prstGeom>
            <a:noFill/>
            <a:ln w="19080">
              <a:solidFill>
                <a:srgbClr val="FF0000"/>
              </a:solidFill>
              <a:miter lim="800000"/>
              <a:headEnd/>
              <a:tailEnd/>
            </a:ln>
          </p:spPr>
          <p:txBody>
            <a:bodyPr/>
            <a:lstStyle/>
            <a:p>
              <a:endParaRPr lang="el-GR"/>
            </a:p>
          </p:txBody>
        </p:sp>
      </p:grpSp>
      <p:pic>
        <p:nvPicPr>
          <p:cNvPr id="47" name="Picture 6" descr="wave"/>
          <p:cNvPicPr>
            <a:picLocks noChangeAspect="1" noChangeArrowheads="1" noCrop="1"/>
          </p:cNvPicPr>
          <p:nvPr/>
        </p:nvPicPr>
        <p:blipFill>
          <a:blip r:embed="rId3" cstate="print"/>
          <a:srcRect/>
          <a:stretch>
            <a:fillRect/>
          </a:stretch>
        </p:blipFill>
        <p:spPr bwMode="auto">
          <a:xfrm>
            <a:off x="0" y="5951538"/>
            <a:ext cx="9144000" cy="933450"/>
          </a:xfrm>
          <a:prstGeom prst="rect">
            <a:avLst/>
          </a:prstGeom>
          <a:noFill/>
        </p:spPr>
      </p:pic>
      <p:pic>
        <p:nvPicPr>
          <p:cNvPr id="48" name="Picture 35"/>
          <p:cNvPicPr>
            <a:picLocks noChangeAspect="1" noChangeArrowheads="1"/>
          </p:cNvPicPr>
          <p:nvPr/>
        </p:nvPicPr>
        <p:blipFill>
          <a:blip r:embed="rId4" cstate="print"/>
          <a:srcRect/>
          <a:stretch>
            <a:fillRect/>
          </a:stretch>
        </p:blipFill>
        <p:spPr bwMode="auto">
          <a:xfrm>
            <a:off x="5373279" y="5950832"/>
            <a:ext cx="861374" cy="219650"/>
          </a:xfrm>
          <a:prstGeom prst="rect">
            <a:avLst/>
          </a:prstGeom>
          <a:noFill/>
          <a:ln w="9525">
            <a:noFill/>
            <a:miter lim="800000"/>
            <a:headEnd/>
            <a:tailEnd/>
          </a:ln>
          <a:effectLst/>
        </p:spPr>
      </p:pic>
      <p:grpSp>
        <p:nvGrpSpPr>
          <p:cNvPr id="3" name="13 - Ομάδα"/>
          <p:cNvGrpSpPr/>
          <p:nvPr/>
        </p:nvGrpSpPr>
        <p:grpSpPr>
          <a:xfrm>
            <a:off x="4572000" y="113122"/>
            <a:ext cx="4572000" cy="618716"/>
            <a:chOff x="4572000" y="113122"/>
            <a:chExt cx="4572000" cy="618716"/>
          </a:xfrm>
        </p:grpSpPr>
        <p:pic>
          <p:nvPicPr>
            <p:cNvPr id="50" name="Picture 2" descr="http://img.bhs4.com/C9/A/C9A1120077E665111FBC70B29CFB0421E05FD8F3_lis.jpg"/>
            <p:cNvPicPr>
              <a:picLocks noChangeAspect="1" noChangeArrowheads="1"/>
            </p:cNvPicPr>
            <p:nvPr/>
          </p:nvPicPr>
          <p:blipFill>
            <a:blip r:embed="rId5" cstate="print"/>
            <a:srcRect l="6020" t="3696" r="4083" b="18293"/>
            <a:stretch>
              <a:fillRect/>
            </a:stretch>
          </p:blipFill>
          <p:spPr bwMode="auto">
            <a:xfrm flipH="1">
              <a:off x="7814815" y="113122"/>
              <a:ext cx="1150205" cy="329937"/>
            </a:xfrm>
            <a:prstGeom prst="rect">
              <a:avLst/>
            </a:prstGeom>
            <a:noFill/>
          </p:spPr>
        </p:pic>
        <p:sp>
          <p:nvSpPr>
            <p:cNvPr id="51" name="50 - Ορθογώνιο"/>
            <p:cNvSpPr/>
            <p:nvPr/>
          </p:nvSpPr>
          <p:spPr>
            <a:xfrm>
              <a:off x="4572000" y="435047"/>
              <a:ext cx="4572000" cy="4571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52" name="51 - Εικόνα" descr="Symbols.PNG"/>
            <p:cNvPicPr>
              <a:picLocks noChangeAspect="1"/>
            </p:cNvPicPr>
            <p:nvPr/>
          </p:nvPicPr>
          <p:blipFill>
            <a:blip r:embed="rId6" cstate="print"/>
            <a:srcRect b="66236"/>
            <a:stretch>
              <a:fillRect/>
            </a:stretch>
          </p:blipFill>
          <p:spPr>
            <a:xfrm>
              <a:off x="7842792" y="369772"/>
              <a:ext cx="375812" cy="362066"/>
            </a:xfrm>
            <a:prstGeom prst="rect">
              <a:avLst/>
            </a:prstGeom>
          </p:spPr>
        </p:pic>
        <p:pic>
          <p:nvPicPr>
            <p:cNvPr id="53" name="52 - Εικόνα" descr="Symbols.PNG"/>
            <p:cNvPicPr>
              <a:picLocks noChangeAspect="1"/>
            </p:cNvPicPr>
            <p:nvPr/>
          </p:nvPicPr>
          <p:blipFill>
            <a:blip r:embed="rId6" cstate="print"/>
            <a:srcRect t="65688" b="1119"/>
            <a:stretch>
              <a:fillRect/>
            </a:stretch>
          </p:blipFill>
          <p:spPr>
            <a:xfrm>
              <a:off x="8541946" y="375898"/>
              <a:ext cx="375812" cy="355940"/>
            </a:xfrm>
            <a:prstGeom prst="rect">
              <a:avLst/>
            </a:prstGeom>
          </p:spPr>
        </p:pic>
        <p:pic>
          <p:nvPicPr>
            <p:cNvPr id="54" name="53 - Εικόνα" descr="Symbols.PNG"/>
            <p:cNvPicPr>
              <a:picLocks noChangeAspect="1"/>
            </p:cNvPicPr>
            <p:nvPr/>
          </p:nvPicPr>
          <p:blipFill>
            <a:blip r:embed="rId6" cstate="print"/>
            <a:srcRect t="33257" b="33994"/>
            <a:stretch>
              <a:fillRect/>
            </a:stretch>
          </p:blipFill>
          <p:spPr>
            <a:xfrm>
              <a:off x="8194726" y="380661"/>
              <a:ext cx="375812" cy="351177"/>
            </a:xfrm>
            <a:prstGeom prst="rect">
              <a:avLst/>
            </a:prstGeom>
          </p:spPr>
        </p:pic>
      </p:grpSp>
      <p:sp>
        <p:nvSpPr>
          <p:cNvPr id="55" name="54 - TextBox"/>
          <p:cNvSpPr txBox="1"/>
          <p:nvPr/>
        </p:nvSpPr>
        <p:spPr>
          <a:xfrm>
            <a:off x="5278973" y="131978"/>
            <a:ext cx="2553135" cy="369332"/>
          </a:xfrm>
          <a:prstGeom prst="rect">
            <a:avLst/>
          </a:prstGeom>
          <a:noFill/>
        </p:spPr>
        <p:txBody>
          <a:bodyPr wrap="none" rtlCol="0">
            <a:spAutoFit/>
          </a:bodyPr>
          <a:lstStyle/>
          <a:p>
            <a:r>
              <a:rPr lang="en-US" dirty="0" smtClean="0">
                <a:latin typeface="Arial Black" pitchFamily="34" charset="0"/>
              </a:rPr>
              <a:t>ON SHIP (On deck)</a:t>
            </a:r>
            <a:endParaRPr lang="el-GR" dirty="0">
              <a:latin typeface="Arial Black"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lum bright="8000"/>
          </a:blip>
          <a:stretch>
            <a:fillRect/>
          </a:stretch>
        </p:blipFill>
        <p:spPr bwMode="auto">
          <a:xfrm>
            <a:off x="-2" y="0"/>
            <a:ext cx="9144002" cy="6888100"/>
          </a:xfrm>
          <a:prstGeom prst="rect">
            <a:avLst/>
          </a:prstGeom>
          <a:noFill/>
          <a:ln>
            <a:noFill/>
          </a:ln>
        </p:spPr>
      </p:pic>
      <p:sp>
        <p:nvSpPr>
          <p:cNvPr id="3" name="2 - Ορθογώνιο"/>
          <p:cNvSpPr/>
          <p:nvPr/>
        </p:nvSpPr>
        <p:spPr>
          <a:xfrm>
            <a:off x="2524227" y="2910809"/>
            <a:ext cx="4095545"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On Shore</a:t>
            </a:r>
            <a:endParaRPr lang="el-GR" sz="6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Line 5"/>
          <p:cNvSpPr>
            <a:spLocks noChangeShapeType="1"/>
          </p:cNvSpPr>
          <p:nvPr/>
        </p:nvSpPr>
        <p:spPr bwMode="auto">
          <a:xfrm>
            <a:off x="323850" y="1073503"/>
            <a:ext cx="7127875" cy="0"/>
          </a:xfrm>
          <a:prstGeom prst="line">
            <a:avLst/>
          </a:prstGeom>
          <a:noFill/>
          <a:ln w="76200">
            <a:solidFill>
              <a:srgbClr val="00B0F0"/>
            </a:solidFill>
            <a:round/>
            <a:headEnd/>
            <a:tailEnd/>
          </a:ln>
          <a:effectLst/>
        </p:spPr>
        <p:txBody>
          <a:bodyPr/>
          <a:lstStyle/>
          <a:p>
            <a:endParaRPr lang="el-GR"/>
          </a:p>
        </p:txBody>
      </p:sp>
      <p:sp>
        <p:nvSpPr>
          <p:cNvPr id="2060" name="AutoShape 12"/>
          <p:cNvSpPr>
            <a:spLocks noChangeArrowheads="1"/>
          </p:cNvSpPr>
          <p:nvPr/>
        </p:nvSpPr>
        <p:spPr bwMode="auto">
          <a:xfrm rot="5400000">
            <a:off x="2609830" y="866816"/>
            <a:ext cx="2268578" cy="2665412"/>
          </a:xfrm>
          <a:prstGeom prst="flowChartDelay">
            <a:avLst/>
          </a:prstGeom>
          <a:solidFill>
            <a:srgbClr val="FFFFBD"/>
          </a:solidFill>
          <a:ln w="9525">
            <a:solidFill>
              <a:schemeClr val="tx1"/>
            </a:solidFill>
            <a:prstDash val="dash"/>
            <a:miter lim="800000"/>
            <a:headEnd/>
            <a:tailEnd/>
          </a:ln>
          <a:effectLst/>
        </p:spPr>
        <p:txBody>
          <a:bodyPr wrap="none" anchor="ctr"/>
          <a:lstStyle/>
          <a:p>
            <a:endParaRPr lang="el-GR"/>
          </a:p>
        </p:txBody>
      </p:sp>
      <p:sp>
        <p:nvSpPr>
          <p:cNvPr id="2058" name="AutoShape 10"/>
          <p:cNvSpPr>
            <a:spLocks noChangeArrowheads="1"/>
          </p:cNvSpPr>
          <p:nvPr/>
        </p:nvSpPr>
        <p:spPr bwMode="auto">
          <a:xfrm rot="5400000">
            <a:off x="3312319" y="1281965"/>
            <a:ext cx="863600" cy="935038"/>
          </a:xfrm>
          <a:prstGeom prst="flowChartDelay">
            <a:avLst/>
          </a:prstGeom>
          <a:solidFill>
            <a:srgbClr val="FF9900"/>
          </a:solidFill>
          <a:ln w="9525">
            <a:noFill/>
            <a:miter lim="800000"/>
            <a:headEnd/>
            <a:tailEnd/>
          </a:ln>
          <a:effectLst/>
        </p:spPr>
        <p:txBody>
          <a:bodyPr wrap="none" anchor="ctr"/>
          <a:lstStyle/>
          <a:p>
            <a:endParaRPr lang="el-GR"/>
          </a:p>
        </p:txBody>
      </p:sp>
      <p:sp>
        <p:nvSpPr>
          <p:cNvPr id="2057" name="AutoShape 9"/>
          <p:cNvSpPr>
            <a:spLocks noChangeArrowheads="1"/>
          </p:cNvSpPr>
          <p:nvPr/>
        </p:nvSpPr>
        <p:spPr bwMode="auto">
          <a:xfrm rot="5400000">
            <a:off x="3491706" y="1174016"/>
            <a:ext cx="504825" cy="792162"/>
          </a:xfrm>
          <a:prstGeom prst="flowChartDelay">
            <a:avLst/>
          </a:prstGeom>
          <a:solidFill>
            <a:srgbClr val="990000"/>
          </a:solidFill>
          <a:ln w="9525">
            <a:noFill/>
            <a:miter lim="800000"/>
            <a:headEnd/>
            <a:tailEnd/>
          </a:ln>
          <a:effectLst/>
        </p:spPr>
        <p:txBody>
          <a:bodyPr wrap="none" anchor="ctr"/>
          <a:lstStyle/>
          <a:p>
            <a:endParaRPr lang="el-GR"/>
          </a:p>
        </p:txBody>
      </p:sp>
      <p:sp>
        <p:nvSpPr>
          <p:cNvPr id="2059" name="Rectangle 11" descr="Πλατειά διαγώνιος προς τα επάνω"/>
          <p:cNvSpPr>
            <a:spLocks noChangeArrowheads="1"/>
          </p:cNvSpPr>
          <p:nvPr/>
        </p:nvSpPr>
        <p:spPr bwMode="auto">
          <a:xfrm>
            <a:off x="3635375" y="1533584"/>
            <a:ext cx="215900" cy="1800225"/>
          </a:xfrm>
          <a:prstGeom prst="rect">
            <a:avLst/>
          </a:prstGeom>
          <a:pattFill prst="wdUpDiag">
            <a:fgClr>
              <a:srgbClr val="990000"/>
            </a:fgClr>
            <a:bgClr>
              <a:schemeClr val="bg1"/>
            </a:bgClr>
          </a:pattFill>
          <a:ln w="9525">
            <a:noFill/>
            <a:miter lim="800000"/>
            <a:headEnd/>
            <a:tailEnd/>
          </a:ln>
          <a:effectLst/>
        </p:spPr>
        <p:txBody>
          <a:bodyPr wrap="none" anchor="ctr"/>
          <a:lstStyle/>
          <a:p>
            <a:endParaRPr lang="el-GR"/>
          </a:p>
        </p:txBody>
      </p:sp>
      <p:sp>
        <p:nvSpPr>
          <p:cNvPr id="2054" name="Rectangle 6"/>
          <p:cNvSpPr>
            <a:spLocks noChangeArrowheads="1"/>
          </p:cNvSpPr>
          <p:nvPr/>
        </p:nvSpPr>
        <p:spPr bwMode="auto">
          <a:xfrm>
            <a:off x="3492500" y="1317684"/>
            <a:ext cx="503238" cy="215900"/>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2065" name="AutoShape 17"/>
          <p:cNvSpPr>
            <a:spLocks noChangeArrowheads="1"/>
          </p:cNvSpPr>
          <p:nvPr/>
        </p:nvSpPr>
        <p:spPr bwMode="auto">
          <a:xfrm flipV="1">
            <a:off x="3348038" y="3910072"/>
            <a:ext cx="647700" cy="28892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a:effectLst/>
        </p:spPr>
        <p:txBody>
          <a:bodyPr wrap="none" anchor="ctr"/>
          <a:lstStyle/>
          <a:p>
            <a:endParaRPr lang="el-GR"/>
          </a:p>
        </p:txBody>
      </p:sp>
      <p:sp>
        <p:nvSpPr>
          <p:cNvPr id="2067" name="AutoShape 19"/>
          <p:cNvSpPr>
            <a:spLocks noChangeArrowheads="1"/>
          </p:cNvSpPr>
          <p:nvPr/>
        </p:nvSpPr>
        <p:spPr bwMode="auto">
          <a:xfrm flipV="1">
            <a:off x="3419475" y="1892359"/>
            <a:ext cx="647700" cy="28892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a:effectLst/>
        </p:spPr>
        <p:txBody>
          <a:bodyPr wrap="none" anchor="ctr"/>
          <a:lstStyle/>
          <a:p>
            <a:endParaRPr lang="el-GR"/>
          </a:p>
        </p:txBody>
      </p:sp>
      <p:sp>
        <p:nvSpPr>
          <p:cNvPr id="2068" name="Rectangle 20" descr="Πλατειά διαγώνιος προς τα επάνω"/>
          <p:cNvSpPr>
            <a:spLocks noChangeArrowheads="1"/>
          </p:cNvSpPr>
          <p:nvPr/>
        </p:nvSpPr>
        <p:spPr bwMode="auto">
          <a:xfrm>
            <a:off x="3635375" y="2181284"/>
            <a:ext cx="215900" cy="1152525"/>
          </a:xfrm>
          <a:prstGeom prst="rect">
            <a:avLst/>
          </a:prstGeom>
          <a:pattFill prst="wdUpDiag">
            <a:fgClr>
              <a:srgbClr val="008000"/>
            </a:fgClr>
            <a:bgClr>
              <a:schemeClr val="bg1"/>
            </a:bgClr>
          </a:pattFill>
          <a:ln w="9525">
            <a:noFill/>
            <a:miter lim="800000"/>
            <a:headEnd/>
            <a:tailEnd/>
          </a:ln>
          <a:effectLst/>
        </p:spPr>
        <p:txBody>
          <a:bodyPr wrap="none" anchor="ctr"/>
          <a:lstStyle/>
          <a:p>
            <a:endParaRPr lang="el-GR"/>
          </a:p>
        </p:txBody>
      </p:sp>
      <p:sp>
        <p:nvSpPr>
          <p:cNvPr id="2069" name="Text Box 21"/>
          <p:cNvSpPr txBox="1">
            <a:spLocks noChangeArrowheads="1"/>
          </p:cNvSpPr>
          <p:nvPr/>
        </p:nvSpPr>
        <p:spPr bwMode="auto">
          <a:xfrm>
            <a:off x="3995738" y="1965384"/>
            <a:ext cx="636587" cy="274638"/>
          </a:xfrm>
          <a:prstGeom prst="rect">
            <a:avLst/>
          </a:prstGeom>
          <a:noFill/>
          <a:ln w="9525">
            <a:noFill/>
            <a:miter lim="800000"/>
            <a:headEnd/>
            <a:tailEnd/>
          </a:ln>
          <a:effectLst/>
        </p:spPr>
        <p:txBody>
          <a:bodyPr wrap="none">
            <a:spAutoFit/>
          </a:bodyPr>
          <a:lstStyle/>
          <a:p>
            <a:r>
              <a:rPr lang="en-US" sz="1200">
                <a:latin typeface="Arial Narrow" pitchFamily="34" charset="0"/>
              </a:rPr>
              <a:t>DECON</a:t>
            </a:r>
            <a:endParaRPr lang="el-GR" sz="1200">
              <a:latin typeface="Arial Narrow" pitchFamily="34" charset="0"/>
            </a:endParaRPr>
          </a:p>
        </p:txBody>
      </p:sp>
      <p:sp>
        <p:nvSpPr>
          <p:cNvPr id="2070" name="Line 22"/>
          <p:cNvSpPr>
            <a:spLocks noChangeShapeType="1"/>
          </p:cNvSpPr>
          <p:nvPr/>
        </p:nvSpPr>
        <p:spPr bwMode="auto">
          <a:xfrm>
            <a:off x="3924300" y="2252722"/>
            <a:ext cx="0" cy="865187"/>
          </a:xfrm>
          <a:prstGeom prst="line">
            <a:avLst/>
          </a:prstGeom>
          <a:noFill/>
          <a:ln w="9525">
            <a:solidFill>
              <a:schemeClr val="tx1"/>
            </a:solidFill>
            <a:round/>
            <a:headEnd/>
            <a:tailEnd type="triangle" w="med" len="med"/>
          </a:ln>
          <a:effectLst/>
        </p:spPr>
        <p:txBody>
          <a:bodyPr/>
          <a:lstStyle/>
          <a:p>
            <a:endParaRPr lang="el-GR"/>
          </a:p>
        </p:txBody>
      </p:sp>
      <p:sp>
        <p:nvSpPr>
          <p:cNvPr id="2072" name="Line 24"/>
          <p:cNvSpPr>
            <a:spLocks noChangeShapeType="1"/>
          </p:cNvSpPr>
          <p:nvPr/>
        </p:nvSpPr>
        <p:spPr bwMode="auto">
          <a:xfrm>
            <a:off x="3563938" y="2252722"/>
            <a:ext cx="0" cy="865187"/>
          </a:xfrm>
          <a:prstGeom prst="line">
            <a:avLst/>
          </a:prstGeom>
          <a:noFill/>
          <a:ln w="9525">
            <a:solidFill>
              <a:schemeClr val="tx1"/>
            </a:solidFill>
            <a:round/>
            <a:headEnd/>
            <a:tailEnd type="triangle" w="med" len="med"/>
          </a:ln>
          <a:effectLst/>
        </p:spPr>
        <p:txBody>
          <a:bodyPr/>
          <a:lstStyle/>
          <a:p>
            <a:endParaRPr lang="el-GR"/>
          </a:p>
        </p:txBody>
      </p:sp>
      <p:sp>
        <p:nvSpPr>
          <p:cNvPr id="2073" name="Text Box 25"/>
          <p:cNvSpPr txBox="1">
            <a:spLocks noChangeArrowheads="1"/>
          </p:cNvSpPr>
          <p:nvPr/>
        </p:nvSpPr>
        <p:spPr bwMode="auto">
          <a:xfrm>
            <a:off x="3851275" y="2541647"/>
            <a:ext cx="766763" cy="274637"/>
          </a:xfrm>
          <a:prstGeom prst="rect">
            <a:avLst/>
          </a:prstGeom>
          <a:noFill/>
          <a:ln w="9525">
            <a:noFill/>
            <a:miter lim="800000"/>
            <a:headEnd/>
            <a:tailEnd/>
          </a:ln>
          <a:effectLst/>
        </p:spPr>
        <p:txBody>
          <a:bodyPr wrap="none">
            <a:spAutoFit/>
          </a:bodyPr>
          <a:lstStyle/>
          <a:p>
            <a:r>
              <a:rPr lang="en-US" sz="1200">
                <a:latin typeface="Arial Narrow" pitchFamily="34" charset="0"/>
              </a:rPr>
              <a:t>Casualties</a:t>
            </a:r>
            <a:endParaRPr lang="el-GR" sz="1200">
              <a:latin typeface="Arial Narrow" pitchFamily="34" charset="0"/>
            </a:endParaRPr>
          </a:p>
        </p:txBody>
      </p:sp>
      <p:sp>
        <p:nvSpPr>
          <p:cNvPr id="2074" name="Text Box 26"/>
          <p:cNvSpPr txBox="1">
            <a:spLocks noChangeArrowheads="1"/>
          </p:cNvSpPr>
          <p:nvPr/>
        </p:nvSpPr>
        <p:spPr bwMode="auto">
          <a:xfrm>
            <a:off x="2606675" y="2541647"/>
            <a:ext cx="1028700" cy="274637"/>
          </a:xfrm>
          <a:prstGeom prst="rect">
            <a:avLst/>
          </a:prstGeom>
          <a:noFill/>
          <a:ln w="9525">
            <a:noFill/>
            <a:miter lim="800000"/>
            <a:headEnd/>
            <a:tailEnd/>
          </a:ln>
          <a:effectLst/>
        </p:spPr>
        <p:txBody>
          <a:bodyPr wrap="none">
            <a:spAutoFit/>
          </a:bodyPr>
          <a:lstStyle/>
          <a:p>
            <a:r>
              <a:rPr lang="en-US" sz="1200">
                <a:latin typeface="Arial Narrow" pitchFamily="34" charset="0"/>
              </a:rPr>
              <a:t>1</a:t>
            </a:r>
            <a:r>
              <a:rPr lang="en-US" sz="1200" baseline="30000">
                <a:latin typeface="Arial Narrow" pitchFamily="34" charset="0"/>
              </a:rPr>
              <a:t>st</a:t>
            </a:r>
            <a:r>
              <a:rPr lang="en-US" sz="1200">
                <a:latin typeface="Arial Narrow" pitchFamily="34" charset="0"/>
              </a:rPr>
              <a:t> Responders</a:t>
            </a:r>
            <a:endParaRPr lang="el-GR" sz="1200">
              <a:latin typeface="Arial Narrow" pitchFamily="34" charset="0"/>
            </a:endParaRPr>
          </a:p>
        </p:txBody>
      </p:sp>
      <p:sp>
        <p:nvSpPr>
          <p:cNvPr id="2075" name="Text Box 27"/>
          <p:cNvSpPr txBox="1">
            <a:spLocks noChangeArrowheads="1"/>
          </p:cNvSpPr>
          <p:nvPr/>
        </p:nvSpPr>
        <p:spPr bwMode="auto">
          <a:xfrm>
            <a:off x="5056188" y="1770122"/>
            <a:ext cx="712787" cy="457200"/>
          </a:xfrm>
          <a:prstGeom prst="rect">
            <a:avLst/>
          </a:prstGeom>
          <a:noFill/>
          <a:ln w="9525">
            <a:noFill/>
            <a:miter lim="800000"/>
            <a:headEnd/>
            <a:tailEnd/>
          </a:ln>
          <a:effectLst/>
        </p:spPr>
        <p:txBody>
          <a:bodyPr wrap="none">
            <a:spAutoFit/>
          </a:bodyPr>
          <a:lstStyle/>
          <a:p>
            <a:r>
              <a:rPr lang="en-US" sz="1200" dirty="0">
                <a:latin typeface="Arial Narrow" pitchFamily="34" charset="0"/>
              </a:rPr>
              <a:t>Secure</a:t>
            </a:r>
          </a:p>
          <a:p>
            <a:r>
              <a:rPr lang="en-US" sz="1200" dirty="0">
                <a:latin typeface="Arial Narrow" pitchFamily="34" charset="0"/>
              </a:rPr>
              <a:t>perimeter</a:t>
            </a:r>
            <a:endParaRPr lang="el-GR" sz="1200" dirty="0">
              <a:latin typeface="Arial Narrow" pitchFamily="34" charset="0"/>
            </a:endParaRPr>
          </a:p>
        </p:txBody>
      </p:sp>
      <p:sp>
        <p:nvSpPr>
          <p:cNvPr id="2076" name="Text Box 28"/>
          <p:cNvSpPr txBox="1">
            <a:spLocks noChangeArrowheads="1"/>
          </p:cNvSpPr>
          <p:nvPr/>
        </p:nvSpPr>
        <p:spPr bwMode="auto">
          <a:xfrm>
            <a:off x="1692275" y="1749484"/>
            <a:ext cx="712788" cy="457200"/>
          </a:xfrm>
          <a:prstGeom prst="rect">
            <a:avLst/>
          </a:prstGeom>
          <a:noFill/>
          <a:ln w="9525">
            <a:noFill/>
            <a:miter lim="800000"/>
            <a:headEnd/>
            <a:tailEnd/>
          </a:ln>
          <a:effectLst/>
        </p:spPr>
        <p:txBody>
          <a:bodyPr wrap="none">
            <a:spAutoFit/>
          </a:bodyPr>
          <a:lstStyle/>
          <a:p>
            <a:pPr algn="r"/>
            <a:r>
              <a:rPr lang="en-US" sz="1200">
                <a:latin typeface="Arial Narrow" pitchFamily="34" charset="0"/>
              </a:rPr>
              <a:t>Secure</a:t>
            </a:r>
          </a:p>
          <a:p>
            <a:pPr algn="r"/>
            <a:r>
              <a:rPr lang="en-US" sz="1200">
                <a:latin typeface="Arial Narrow" pitchFamily="34" charset="0"/>
              </a:rPr>
              <a:t>perimeter</a:t>
            </a:r>
            <a:endParaRPr lang="el-GR" sz="1200">
              <a:latin typeface="Arial Narrow" pitchFamily="34" charset="0"/>
            </a:endParaRPr>
          </a:p>
        </p:txBody>
      </p:sp>
      <p:sp>
        <p:nvSpPr>
          <p:cNvPr id="2077" name="Text Box 29"/>
          <p:cNvSpPr txBox="1">
            <a:spLocks noChangeArrowheads="1"/>
          </p:cNvSpPr>
          <p:nvPr/>
        </p:nvSpPr>
        <p:spPr bwMode="auto">
          <a:xfrm>
            <a:off x="3419475" y="3308409"/>
            <a:ext cx="609600" cy="457200"/>
          </a:xfrm>
          <a:prstGeom prst="rect">
            <a:avLst/>
          </a:prstGeom>
          <a:noFill/>
          <a:ln w="9525">
            <a:noFill/>
            <a:miter lim="800000"/>
            <a:headEnd/>
            <a:tailEnd/>
          </a:ln>
          <a:effectLst/>
        </p:spPr>
        <p:txBody>
          <a:bodyPr wrap="none">
            <a:spAutoFit/>
          </a:bodyPr>
          <a:lstStyle/>
          <a:p>
            <a:pPr algn="ctr"/>
            <a:r>
              <a:rPr lang="en-US" sz="1200" b="1" dirty="0">
                <a:solidFill>
                  <a:srgbClr val="FF0000"/>
                </a:solidFill>
                <a:latin typeface="Arial Narrow" pitchFamily="34" charset="0"/>
              </a:rPr>
              <a:t>ENTRY</a:t>
            </a:r>
          </a:p>
          <a:p>
            <a:pPr algn="ctr"/>
            <a:r>
              <a:rPr lang="en-US" sz="1200" b="1" dirty="0">
                <a:solidFill>
                  <a:srgbClr val="FF0000"/>
                </a:solidFill>
                <a:latin typeface="Arial Narrow" pitchFamily="34" charset="0"/>
              </a:rPr>
              <a:t>POINT</a:t>
            </a:r>
            <a:endParaRPr lang="el-GR" sz="1200" b="1" dirty="0">
              <a:solidFill>
                <a:srgbClr val="FF0000"/>
              </a:solidFill>
              <a:latin typeface="Arial Narrow" pitchFamily="34" charset="0"/>
            </a:endParaRPr>
          </a:p>
        </p:txBody>
      </p:sp>
      <p:sp>
        <p:nvSpPr>
          <p:cNvPr id="2078" name="Text Box 30"/>
          <p:cNvSpPr txBox="1">
            <a:spLocks noChangeArrowheads="1"/>
          </p:cNvSpPr>
          <p:nvPr/>
        </p:nvSpPr>
        <p:spPr bwMode="auto">
          <a:xfrm>
            <a:off x="3276600" y="4245034"/>
            <a:ext cx="790575" cy="457200"/>
          </a:xfrm>
          <a:prstGeom prst="rect">
            <a:avLst/>
          </a:prstGeom>
          <a:noFill/>
          <a:ln w="9525">
            <a:noFill/>
            <a:miter lim="800000"/>
            <a:headEnd/>
            <a:tailEnd/>
          </a:ln>
          <a:effectLst/>
        </p:spPr>
        <p:txBody>
          <a:bodyPr wrap="none">
            <a:spAutoFit/>
          </a:bodyPr>
          <a:lstStyle/>
          <a:p>
            <a:pPr algn="ctr"/>
            <a:r>
              <a:rPr lang="en-US" sz="1200" dirty="0">
                <a:latin typeface="Arial Narrow" pitchFamily="34" charset="0"/>
              </a:rPr>
              <a:t>FIRST AID</a:t>
            </a:r>
          </a:p>
          <a:p>
            <a:pPr algn="ctr"/>
            <a:r>
              <a:rPr lang="en-US" sz="1200" dirty="0">
                <a:latin typeface="Arial Narrow" pitchFamily="34" charset="0"/>
              </a:rPr>
              <a:t>STATION</a:t>
            </a:r>
            <a:endParaRPr lang="el-GR" sz="1200" dirty="0">
              <a:latin typeface="Arial Narrow" pitchFamily="34" charset="0"/>
            </a:endParaRPr>
          </a:p>
        </p:txBody>
      </p:sp>
      <p:sp>
        <p:nvSpPr>
          <p:cNvPr id="2079" name="AutoShape 31"/>
          <p:cNvSpPr>
            <a:spLocks noChangeArrowheads="1"/>
          </p:cNvSpPr>
          <p:nvPr/>
        </p:nvSpPr>
        <p:spPr bwMode="auto">
          <a:xfrm flipV="1">
            <a:off x="4189413" y="4054534"/>
            <a:ext cx="647700" cy="28892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a:effectLst/>
        </p:spPr>
        <p:txBody>
          <a:bodyPr wrap="none" anchor="ctr"/>
          <a:lstStyle/>
          <a:p>
            <a:endParaRPr lang="el-GR"/>
          </a:p>
        </p:txBody>
      </p:sp>
      <p:sp>
        <p:nvSpPr>
          <p:cNvPr id="2080" name="Text Box 32"/>
          <p:cNvSpPr txBox="1">
            <a:spLocks noChangeArrowheads="1"/>
          </p:cNvSpPr>
          <p:nvPr/>
        </p:nvSpPr>
        <p:spPr bwMode="auto">
          <a:xfrm>
            <a:off x="4097338" y="4389497"/>
            <a:ext cx="833437" cy="457200"/>
          </a:xfrm>
          <a:prstGeom prst="rect">
            <a:avLst/>
          </a:prstGeom>
          <a:noFill/>
          <a:ln w="9525">
            <a:noFill/>
            <a:miter lim="800000"/>
            <a:headEnd/>
            <a:tailEnd/>
          </a:ln>
          <a:effectLst/>
        </p:spPr>
        <p:txBody>
          <a:bodyPr wrap="none">
            <a:spAutoFit/>
          </a:bodyPr>
          <a:lstStyle/>
          <a:p>
            <a:pPr algn="ctr"/>
            <a:r>
              <a:rPr lang="en-US" sz="1200">
                <a:latin typeface="Arial Narrow" pitchFamily="34" charset="0"/>
              </a:rPr>
              <a:t>SAMPLING</a:t>
            </a:r>
          </a:p>
          <a:p>
            <a:pPr algn="ctr"/>
            <a:r>
              <a:rPr lang="en-US" sz="1200">
                <a:latin typeface="Arial Narrow" pitchFamily="34" charset="0"/>
              </a:rPr>
              <a:t>TEAM</a:t>
            </a:r>
            <a:endParaRPr lang="el-GR" sz="1200">
              <a:latin typeface="Arial Narrow" pitchFamily="34" charset="0"/>
            </a:endParaRPr>
          </a:p>
        </p:txBody>
      </p:sp>
      <p:sp>
        <p:nvSpPr>
          <p:cNvPr id="2083" name="Line 35"/>
          <p:cNvSpPr>
            <a:spLocks noChangeShapeType="1"/>
          </p:cNvSpPr>
          <p:nvPr/>
        </p:nvSpPr>
        <p:spPr bwMode="auto">
          <a:xfrm flipV="1">
            <a:off x="6757988" y="3837047"/>
            <a:ext cx="0" cy="792162"/>
          </a:xfrm>
          <a:prstGeom prst="line">
            <a:avLst/>
          </a:prstGeom>
          <a:noFill/>
          <a:ln w="9525">
            <a:solidFill>
              <a:schemeClr val="tx1"/>
            </a:solidFill>
            <a:round/>
            <a:headEnd/>
            <a:tailEnd/>
          </a:ln>
          <a:effectLst/>
        </p:spPr>
        <p:txBody>
          <a:bodyPr/>
          <a:lstStyle/>
          <a:p>
            <a:endParaRPr lang="el-GR"/>
          </a:p>
        </p:txBody>
      </p:sp>
      <p:sp>
        <p:nvSpPr>
          <p:cNvPr id="2085" name="AutoShape 37"/>
          <p:cNvSpPr>
            <a:spLocks noChangeArrowheads="1"/>
          </p:cNvSpPr>
          <p:nvPr/>
        </p:nvSpPr>
        <p:spPr bwMode="auto">
          <a:xfrm rot="-7440952">
            <a:off x="6650038" y="3692584"/>
            <a:ext cx="215900" cy="431800"/>
          </a:xfrm>
          <a:prstGeom prst="flowChartCollate">
            <a:avLst/>
          </a:prstGeom>
          <a:solidFill>
            <a:schemeClr val="bg1"/>
          </a:solidFill>
          <a:ln w="9525">
            <a:solidFill>
              <a:schemeClr val="tx1"/>
            </a:solidFill>
            <a:miter lim="800000"/>
            <a:headEnd/>
            <a:tailEnd/>
          </a:ln>
          <a:effectLst/>
        </p:spPr>
        <p:txBody>
          <a:bodyPr wrap="none" anchor="ctr"/>
          <a:lstStyle/>
          <a:p>
            <a:endParaRPr lang="el-GR"/>
          </a:p>
        </p:txBody>
      </p:sp>
      <p:sp>
        <p:nvSpPr>
          <p:cNvPr id="2086" name="AutoShape 38"/>
          <p:cNvSpPr>
            <a:spLocks noChangeArrowheads="1"/>
          </p:cNvSpPr>
          <p:nvPr/>
        </p:nvSpPr>
        <p:spPr bwMode="auto">
          <a:xfrm flipV="1">
            <a:off x="2314575" y="3981509"/>
            <a:ext cx="647700" cy="28892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a:effectLst/>
        </p:spPr>
        <p:txBody>
          <a:bodyPr wrap="none" anchor="ctr"/>
          <a:lstStyle/>
          <a:p>
            <a:endParaRPr lang="el-GR"/>
          </a:p>
        </p:txBody>
      </p:sp>
      <p:sp>
        <p:nvSpPr>
          <p:cNvPr id="2087" name="Text Box 39"/>
          <p:cNvSpPr txBox="1">
            <a:spLocks noChangeArrowheads="1"/>
          </p:cNvSpPr>
          <p:nvPr/>
        </p:nvSpPr>
        <p:spPr bwMode="auto">
          <a:xfrm>
            <a:off x="2195513" y="4270434"/>
            <a:ext cx="890587" cy="549275"/>
          </a:xfrm>
          <a:prstGeom prst="rect">
            <a:avLst/>
          </a:prstGeom>
          <a:noFill/>
          <a:ln w="9525">
            <a:noFill/>
            <a:miter lim="800000"/>
            <a:headEnd/>
            <a:tailEnd/>
          </a:ln>
          <a:effectLst/>
        </p:spPr>
        <p:txBody>
          <a:bodyPr wrap="none">
            <a:spAutoFit/>
          </a:bodyPr>
          <a:lstStyle/>
          <a:p>
            <a:pPr algn="ctr"/>
            <a:r>
              <a:rPr lang="en-US" sz="1000" dirty="0">
                <a:latin typeface="Arial Narrow" pitchFamily="34" charset="0"/>
              </a:rPr>
              <a:t>DETECTION</a:t>
            </a:r>
          </a:p>
          <a:p>
            <a:pPr algn="ctr"/>
            <a:r>
              <a:rPr lang="en-US" sz="1000" dirty="0">
                <a:latin typeface="Arial Narrow" pitchFamily="34" charset="0"/>
              </a:rPr>
              <a:t>TEAM</a:t>
            </a:r>
          </a:p>
          <a:p>
            <a:pPr algn="ctr"/>
            <a:r>
              <a:rPr lang="en-US" sz="1000" dirty="0">
                <a:solidFill>
                  <a:srgbClr val="FF0000"/>
                </a:solidFill>
                <a:latin typeface="Arial Narrow" pitchFamily="34" charset="0"/>
              </a:rPr>
              <a:t>BOMB SQUAD</a:t>
            </a:r>
            <a:endParaRPr lang="el-GR" sz="1000" dirty="0">
              <a:solidFill>
                <a:srgbClr val="FF0000"/>
              </a:solidFill>
              <a:latin typeface="Arial Narrow" pitchFamily="34" charset="0"/>
            </a:endParaRPr>
          </a:p>
        </p:txBody>
      </p:sp>
      <p:sp>
        <p:nvSpPr>
          <p:cNvPr id="2089" name="AutoShape 41"/>
          <p:cNvSpPr>
            <a:spLocks noChangeArrowheads="1"/>
          </p:cNvSpPr>
          <p:nvPr/>
        </p:nvSpPr>
        <p:spPr bwMode="auto">
          <a:xfrm rot="5400000">
            <a:off x="1692275" y="93722"/>
            <a:ext cx="4392613" cy="6408737"/>
          </a:xfrm>
          <a:prstGeom prst="flowChartDelay">
            <a:avLst/>
          </a:prstGeom>
          <a:noFill/>
          <a:ln w="38100">
            <a:solidFill>
              <a:srgbClr val="FF0000"/>
            </a:solidFill>
            <a:prstDash val="dash"/>
            <a:miter lim="800000"/>
            <a:headEnd/>
            <a:tailEnd/>
          </a:ln>
          <a:effectLst/>
        </p:spPr>
        <p:txBody>
          <a:bodyPr wrap="none" anchor="ctr"/>
          <a:lstStyle/>
          <a:p>
            <a:endParaRPr lang="el-GR"/>
          </a:p>
        </p:txBody>
      </p:sp>
      <p:sp>
        <p:nvSpPr>
          <p:cNvPr id="2091" name="Text Box 43"/>
          <p:cNvSpPr txBox="1">
            <a:spLocks noChangeArrowheads="1"/>
          </p:cNvSpPr>
          <p:nvPr/>
        </p:nvSpPr>
        <p:spPr bwMode="auto">
          <a:xfrm>
            <a:off x="121336" y="3799829"/>
            <a:ext cx="712788" cy="457200"/>
          </a:xfrm>
          <a:prstGeom prst="rect">
            <a:avLst/>
          </a:prstGeom>
          <a:noFill/>
          <a:ln w="9525">
            <a:noFill/>
            <a:miter lim="800000"/>
            <a:headEnd/>
            <a:tailEnd/>
          </a:ln>
          <a:effectLst/>
        </p:spPr>
        <p:txBody>
          <a:bodyPr wrap="none">
            <a:spAutoFit/>
          </a:bodyPr>
          <a:lstStyle/>
          <a:p>
            <a:pPr algn="r"/>
            <a:r>
              <a:rPr lang="en-US" sz="1200" dirty="0">
                <a:latin typeface="Arial Narrow" pitchFamily="34" charset="0"/>
              </a:rPr>
              <a:t>Control</a:t>
            </a:r>
          </a:p>
          <a:p>
            <a:pPr algn="r"/>
            <a:r>
              <a:rPr lang="en-US" sz="1200" dirty="0">
                <a:latin typeface="Arial Narrow" pitchFamily="34" charset="0"/>
              </a:rPr>
              <a:t>perimeter</a:t>
            </a:r>
            <a:endParaRPr lang="el-GR" sz="1200" dirty="0">
              <a:latin typeface="Arial Narrow" pitchFamily="34" charset="0"/>
            </a:endParaRPr>
          </a:p>
        </p:txBody>
      </p:sp>
      <p:sp>
        <p:nvSpPr>
          <p:cNvPr id="2092" name="Text Box 44"/>
          <p:cNvSpPr txBox="1">
            <a:spLocks noChangeArrowheads="1"/>
          </p:cNvSpPr>
          <p:nvPr/>
        </p:nvSpPr>
        <p:spPr bwMode="auto">
          <a:xfrm>
            <a:off x="7092950" y="3333809"/>
            <a:ext cx="712788" cy="457200"/>
          </a:xfrm>
          <a:prstGeom prst="rect">
            <a:avLst/>
          </a:prstGeom>
          <a:noFill/>
          <a:ln w="9525">
            <a:noFill/>
            <a:miter lim="800000"/>
            <a:headEnd/>
            <a:tailEnd/>
          </a:ln>
          <a:effectLst/>
        </p:spPr>
        <p:txBody>
          <a:bodyPr wrap="none">
            <a:spAutoFit/>
          </a:bodyPr>
          <a:lstStyle/>
          <a:p>
            <a:r>
              <a:rPr lang="en-US" sz="1200" dirty="0">
                <a:latin typeface="Arial Narrow" pitchFamily="34" charset="0"/>
              </a:rPr>
              <a:t>Control</a:t>
            </a:r>
          </a:p>
          <a:p>
            <a:r>
              <a:rPr lang="en-US" sz="1200" dirty="0">
                <a:latin typeface="Arial Narrow" pitchFamily="34" charset="0"/>
              </a:rPr>
              <a:t>perimeter</a:t>
            </a:r>
            <a:endParaRPr lang="el-GR" sz="1200" dirty="0">
              <a:latin typeface="Arial Narrow" pitchFamily="34" charset="0"/>
            </a:endParaRPr>
          </a:p>
        </p:txBody>
      </p:sp>
      <p:sp>
        <p:nvSpPr>
          <p:cNvPr id="2093" name="Rectangle 45"/>
          <p:cNvSpPr>
            <a:spLocks noChangeArrowheads="1"/>
          </p:cNvSpPr>
          <p:nvPr/>
        </p:nvSpPr>
        <p:spPr bwMode="auto">
          <a:xfrm>
            <a:off x="4067175" y="4870999"/>
            <a:ext cx="358775" cy="215900"/>
          </a:xfrm>
          <a:prstGeom prst="rect">
            <a:avLst/>
          </a:prstGeom>
          <a:solidFill>
            <a:schemeClr val="bg2"/>
          </a:solidFill>
          <a:ln w="9525">
            <a:solidFill>
              <a:schemeClr val="tx1"/>
            </a:solidFill>
            <a:miter lim="800000"/>
            <a:headEnd/>
            <a:tailEnd/>
          </a:ln>
          <a:effectLst/>
        </p:spPr>
        <p:txBody>
          <a:bodyPr wrap="none" anchor="ctr"/>
          <a:lstStyle/>
          <a:p>
            <a:endParaRPr lang="el-GR"/>
          </a:p>
        </p:txBody>
      </p:sp>
      <p:sp>
        <p:nvSpPr>
          <p:cNvPr id="2094" name="Text Box 46"/>
          <p:cNvSpPr txBox="1">
            <a:spLocks noChangeArrowheads="1"/>
          </p:cNvSpPr>
          <p:nvPr/>
        </p:nvSpPr>
        <p:spPr bwMode="auto">
          <a:xfrm>
            <a:off x="3695406" y="5025379"/>
            <a:ext cx="1409700" cy="457200"/>
          </a:xfrm>
          <a:prstGeom prst="rect">
            <a:avLst/>
          </a:prstGeom>
          <a:noFill/>
          <a:ln w="9525">
            <a:noFill/>
            <a:miter lim="800000"/>
            <a:headEnd/>
            <a:tailEnd/>
          </a:ln>
          <a:effectLst/>
        </p:spPr>
        <p:txBody>
          <a:bodyPr wrap="none">
            <a:spAutoFit/>
          </a:bodyPr>
          <a:lstStyle/>
          <a:p>
            <a:pPr algn="ctr"/>
            <a:r>
              <a:rPr lang="en-US" sz="1200" dirty="0">
                <a:latin typeface="Arial Narrow" pitchFamily="34" charset="0"/>
              </a:rPr>
              <a:t>Sample transportation</a:t>
            </a:r>
          </a:p>
          <a:p>
            <a:pPr algn="ctr"/>
            <a:r>
              <a:rPr lang="en-US" sz="1200" dirty="0">
                <a:latin typeface="Arial Narrow" pitchFamily="34" charset="0"/>
              </a:rPr>
              <a:t>vehicle</a:t>
            </a:r>
            <a:endParaRPr lang="el-GR" sz="1200" dirty="0">
              <a:latin typeface="Arial Narrow" pitchFamily="34" charset="0"/>
            </a:endParaRPr>
          </a:p>
        </p:txBody>
      </p:sp>
      <p:sp>
        <p:nvSpPr>
          <p:cNvPr id="2095" name="Rectangle 47"/>
          <p:cNvSpPr>
            <a:spLocks noChangeArrowheads="1"/>
          </p:cNvSpPr>
          <p:nvPr/>
        </p:nvSpPr>
        <p:spPr bwMode="auto">
          <a:xfrm>
            <a:off x="2987675" y="4846697"/>
            <a:ext cx="358775" cy="215900"/>
          </a:xfrm>
          <a:prstGeom prst="rect">
            <a:avLst/>
          </a:prstGeom>
          <a:solidFill>
            <a:schemeClr val="bg2"/>
          </a:solidFill>
          <a:ln w="28575">
            <a:solidFill>
              <a:srgbClr val="FF0000"/>
            </a:solidFill>
            <a:miter lim="800000"/>
            <a:headEnd/>
            <a:tailEnd/>
          </a:ln>
          <a:effectLst/>
        </p:spPr>
        <p:txBody>
          <a:bodyPr wrap="none" anchor="ctr"/>
          <a:lstStyle/>
          <a:p>
            <a:endParaRPr lang="el-GR"/>
          </a:p>
        </p:txBody>
      </p:sp>
      <p:sp>
        <p:nvSpPr>
          <p:cNvPr id="2096" name="Text Box 48"/>
          <p:cNvSpPr txBox="1">
            <a:spLocks noChangeArrowheads="1"/>
          </p:cNvSpPr>
          <p:nvPr/>
        </p:nvSpPr>
        <p:spPr bwMode="auto">
          <a:xfrm>
            <a:off x="2906713" y="5003859"/>
            <a:ext cx="873125" cy="274638"/>
          </a:xfrm>
          <a:prstGeom prst="rect">
            <a:avLst/>
          </a:prstGeom>
          <a:noFill/>
          <a:ln w="9525">
            <a:noFill/>
            <a:miter lim="800000"/>
            <a:headEnd/>
            <a:tailEnd/>
          </a:ln>
          <a:effectLst/>
        </p:spPr>
        <p:txBody>
          <a:bodyPr wrap="none">
            <a:spAutoFit/>
          </a:bodyPr>
          <a:lstStyle/>
          <a:p>
            <a:pPr algn="ctr"/>
            <a:r>
              <a:rPr lang="en-US" sz="1200">
                <a:latin typeface="Arial Narrow" pitchFamily="34" charset="0"/>
              </a:rPr>
              <a:t>Ambulances</a:t>
            </a:r>
            <a:endParaRPr lang="el-GR" sz="1200">
              <a:latin typeface="Arial Narrow" pitchFamily="34" charset="0"/>
            </a:endParaRPr>
          </a:p>
        </p:txBody>
      </p:sp>
      <p:sp>
        <p:nvSpPr>
          <p:cNvPr id="2101" name="Rectangle 53"/>
          <p:cNvSpPr>
            <a:spLocks noChangeArrowheads="1"/>
          </p:cNvSpPr>
          <p:nvPr/>
        </p:nvSpPr>
        <p:spPr bwMode="auto">
          <a:xfrm>
            <a:off x="3421063" y="4846697"/>
            <a:ext cx="358775" cy="215900"/>
          </a:xfrm>
          <a:prstGeom prst="rect">
            <a:avLst/>
          </a:prstGeom>
          <a:solidFill>
            <a:schemeClr val="bg2"/>
          </a:solidFill>
          <a:ln w="28575">
            <a:solidFill>
              <a:srgbClr val="FF0000"/>
            </a:solidFill>
            <a:miter lim="800000"/>
            <a:headEnd/>
            <a:tailEnd/>
          </a:ln>
          <a:effectLst/>
        </p:spPr>
        <p:txBody>
          <a:bodyPr wrap="none" anchor="ctr"/>
          <a:lstStyle/>
          <a:p>
            <a:endParaRPr lang="el-GR"/>
          </a:p>
        </p:txBody>
      </p:sp>
      <p:sp>
        <p:nvSpPr>
          <p:cNvPr id="2102" name="Rectangle 54"/>
          <p:cNvSpPr>
            <a:spLocks noChangeArrowheads="1"/>
          </p:cNvSpPr>
          <p:nvPr/>
        </p:nvSpPr>
        <p:spPr bwMode="auto">
          <a:xfrm>
            <a:off x="3781425" y="5638859"/>
            <a:ext cx="358775" cy="215900"/>
          </a:xfrm>
          <a:prstGeom prst="rect">
            <a:avLst/>
          </a:prstGeom>
          <a:solidFill>
            <a:schemeClr val="bg2"/>
          </a:solidFill>
          <a:ln w="28575">
            <a:solidFill>
              <a:schemeClr val="tx2">
                <a:lumMod val="75000"/>
              </a:schemeClr>
            </a:solidFill>
            <a:miter lim="800000"/>
            <a:headEnd/>
            <a:tailEnd/>
          </a:ln>
          <a:effectLst/>
        </p:spPr>
        <p:txBody>
          <a:bodyPr wrap="none" anchor="ctr"/>
          <a:lstStyle/>
          <a:p>
            <a:endParaRPr lang="el-GR"/>
          </a:p>
        </p:txBody>
      </p:sp>
      <p:sp>
        <p:nvSpPr>
          <p:cNvPr id="2103" name="Text Box 55"/>
          <p:cNvSpPr txBox="1">
            <a:spLocks noChangeArrowheads="1"/>
          </p:cNvSpPr>
          <p:nvPr/>
        </p:nvSpPr>
        <p:spPr bwMode="auto">
          <a:xfrm>
            <a:off x="3529013" y="6142097"/>
            <a:ext cx="898525" cy="274637"/>
          </a:xfrm>
          <a:prstGeom prst="rect">
            <a:avLst/>
          </a:prstGeom>
          <a:noFill/>
          <a:ln w="9525">
            <a:noFill/>
            <a:miter lim="800000"/>
            <a:headEnd/>
            <a:tailEnd/>
          </a:ln>
          <a:effectLst/>
        </p:spPr>
        <p:txBody>
          <a:bodyPr wrap="none">
            <a:spAutoFit/>
          </a:bodyPr>
          <a:lstStyle/>
          <a:p>
            <a:pPr algn="ctr"/>
            <a:r>
              <a:rPr lang="en-US" sz="1200">
                <a:latin typeface="Arial Narrow" pitchFamily="34" charset="0"/>
              </a:rPr>
              <a:t>Police escort</a:t>
            </a:r>
            <a:endParaRPr lang="el-GR" sz="1200">
              <a:latin typeface="Arial Narrow" pitchFamily="34" charset="0"/>
            </a:endParaRPr>
          </a:p>
        </p:txBody>
      </p:sp>
      <p:sp>
        <p:nvSpPr>
          <p:cNvPr id="2104" name="Rectangle 56"/>
          <p:cNvSpPr>
            <a:spLocks noChangeArrowheads="1"/>
          </p:cNvSpPr>
          <p:nvPr/>
        </p:nvSpPr>
        <p:spPr bwMode="auto">
          <a:xfrm>
            <a:off x="3783209" y="5926197"/>
            <a:ext cx="358775" cy="215900"/>
          </a:xfrm>
          <a:prstGeom prst="rect">
            <a:avLst/>
          </a:prstGeom>
          <a:solidFill>
            <a:schemeClr val="bg2"/>
          </a:solidFill>
          <a:ln w="28575">
            <a:solidFill>
              <a:schemeClr val="tx2">
                <a:lumMod val="75000"/>
              </a:schemeClr>
            </a:solidFill>
            <a:miter lim="800000"/>
            <a:headEnd/>
            <a:tailEnd/>
          </a:ln>
          <a:effectLst/>
        </p:spPr>
        <p:txBody>
          <a:bodyPr wrap="none" anchor="ctr"/>
          <a:lstStyle/>
          <a:p>
            <a:endParaRPr lang="el-GR"/>
          </a:p>
        </p:txBody>
      </p:sp>
      <p:sp>
        <p:nvSpPr>
          <p:cNvPr id="2106" name="AutoShape 58"/>
          <p:cNvSpPr>
            <a:spLocks noChangeArrowheads="1"/>
          </p:cNvSpPr>
          <p:nvPr/>
        </p:nvSpPr>
        <p:spPr bwMode="auto">
          <a:xfrm flipV="1">
            <a:off x="1927225" y="5205472"/>
            <a:ext cx="647700" cy="28892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a:effectLst/>
        </p:spPr>
        <p:txBody>
          <a:bodyPr wrap="none" anchor="ctr"/>
          <a:lstStyle/>
          <a:p>
            <a:endParaRPr lang="el-GR"/>
          </a:p>
        </p:txBody>
      </p:sp>
      <p:sp>
        <p:nvSpPr>
          <p:cNvPr id="2107" name="Text Box 59"/>
          <p:cNvSpPr txBox="1">
            <a:spLocks noChangeArrowheads="1"/>
          </p:cNvSpPr>
          <p:nvPr/>
        </p:nvSpPr>
        <p:spPr bwMode="auto">
          <a:xfrm>
            <a:off x="1879600" y="5565834"/>
            <a:ext cx="744538" cy="549275"/>
          </a:xfrm>
          <a:prstGeom prst="rect">
            <a:avLst/>
          </a:prstGeom>
          <a:noFill/>
          <a:ln w="9525">
            <a:noFill/>
            <a:miter lim="800000"/>
            <a:headEnd/>
            <a:tailEnd/>
          </a:ln>
          <a:effectLst/>
        </p:spPr>
        <p:txBody>
          <a:bodyPr wrap="none">
            <a:spAutoFit/>
          </a:bodyPr>
          <a:lstStyle/>
          <a:p>
            <a:pPr algn="ctr"/>
            <a:r>
              <a:rPr lang="en-US" sz="1000" dirty="0">
                <a:latin typeface="Arial Narrow" pitchFamily="34" charset="0"/>
              </a:rPr>
              <a:t>STRESS</a:t>
            </a:r>
          </a:p>
          <a:p>
            <a:pPr algn="ctr"/>
            <a:r>
              <a:rPr lang="en-US" sz="1000" dirty="0">
                <a:latin typeface="Arial Narrow" pitchFamily="34" charset="0"/>
              </a:rPr>
              <a:t>DEBIEFING</a:t>
            </a:r>
          </a:p>
          <a:p>
            <a:pPr algn="ctr"/>
            <a:r>
              <a:rPr lang="en-US" sz="1000" dirty="0">
                <a:latin typeface="Arial Narrow" pitchFamily="34" charset="0"/>
              </a:rPr>
              <a:t>STATION</a:t>
            </a:r>
            <a:endParaRPr lang="el-GR" sz="1000" dirty="0">
              <a:latin typeface="Arial Narrow" pitchFamily="34" charset="0"/>
            </a:endParaRPr>
          </a:p>
        </p:txBody>
      </p:sp>
      <p:grpSp>
        <p:nvGrpSpPr>
          <p:cNvPr id="59" name="58 - Ομάδα"/>
          <p:cNvGrpSpPr/>
          <p:nvPr/>
        </p:nvGrpSpPr>
        <p:grpSpPr>
          <a:xfrm>
            <a:off x="7303401" y="1407108"/>
            <a:ext cx="1655762" cy="2305050"/>
            <a:chOff x="7293975" y="549275"/>
            <a:chExt cx="1655762" cy="2305050"/>
          </a:xfrm>
        </p:grpSpPr>
        <p:sp>
          <p:nvSpPr>
            <p:cNvPr id="2108" name="Line 60"/>
            <p:cNvSpPr>
              <a:spLocks noChangeShapeType="1"/>
            </p:cNvSpPr>
            <p:nvPr/>
          </p:nvSpPr>
          <p:spPr bwMode="auto">
            <a:xfrm>
              <a:off x="8101013" y="549275"/>
              <a:ext cx="0" cy="2305050"/>
            </a:xfrm>
            <a:prstGeom prst="line">
              <a:avLst/>
            </a:prstGeom>
            <a:noFill/>
            <a:ln w="57150">
              <a:solidFill>
                <a:srgbClr val="0000FF"/>
              </a:solidFill>
              <a:round/>
              <a:headEnd type="triangle" w="med" len="med"/>
              <a:tailEnd type="triangle" w="med" len="med"/>
            </a:ln>
            <a:effectLst/>
          </p:spPr>
          <p:txBody>
            <a:bodyPr/>
            <a:lstStyle/>
            <a:p>
              <a:endParaRPr lang="el-GR"/>
            </a:p>
          </p:txBody>
        </p:sp>
        <p:sp>
          <p:nvSpPr>
            <p:cNvPr id="2109" name="Line 61"/>
            <p:cNvSpPr>
              <a:spLocks noChangeShapeType="1"/>
            </p:cNvSpPr>
            <p:nvPr/>
          </p:nvSpPr>
          <p:spPr bwMode="auto">
            <a:xfrm>
              <a:off x="7293975" y="1628775"/>
              <a:ext cx="1655762" cy="0"/>
            </a:xfrm>
            <a:prstGeom prst="line">
              <a:avLst/>
            </a:prstGeom>
            <a:noFill/>
            <a:ln w="57150">
              <a:solidFill>
                <a:srgbClr val="0000FF"/>
              </a:solidFill>
              <a:round/>
              <a:headEnd type="triangle" w="med" len="med"/>
              <a:tailEnd type="triangle" w="med" len="med"/>
            </a:ln>
            <a:effectLst/>
          </p:spPr>
          <p:txBody>
            <a:bodyPr/>
            <a:lstStyle/>
            <a:p>
              <a:endParaRPr lang="el-GR"/>
            </a:p>
          </p:txBody>
        </p:sp>
        <p:sp>
          <p:nvSpPr>
            <p:cNvPr id="2110" name="Line 62"/>
            <p:cNvSpPr>
              <a:spLocks noChangeShapeType="1"/>
            </p:cNvSpPr>
            <p:nvPr/>
          </p:nvSpPr>
          <p:spPr bwMode="auto">
            <a:xfrm>
              <a:off x="7597775" y="1054100"/>
              <a:ext cx="1008063" cy="1223963"/>
            </a:xfrm>
            <a:prstGeom prst="line">
              <a:avLst/>
            </a:prstGeom>
            <a:noFill/>
            <a:ln w="57150">
              <a:solidFill>
                <a:schemeClr val="tx2">
                  <a:lumMod val="60000"/>
                  <a:lumOff val="40000"/>
                </a:schemeClr>
              </a:solidFill>
              <a:round/>
              <a:headEnd type="triangle" w="med" len="med"/>
              <a:tailEnd type="triangle" w="med" len="med"/>
            </a:ln>
            <a:effectLst/>
          </p:spPr>
          <p:txBody>
            <a:bodyPr/>
            <a:lstStyle/>
            <a:p>
              <a:endParaRPr lang="el-GR"/>
            </a:p>
          </p:txBody>
        </p:sp>
        <p:sp>
          <p:nvSpPr>
            <p:cNvPr id="2111" name="Line 63"/>
            <p:cNvSpPr>
              <a:spLocks noChangeShapeType="1"/>
            </p:cNvSpPr>
            <p:nvPr/>
          </p:nvSpPr>
          <p:spPr bwMode="auto">
            <a:xfrm flipV="1">
              <a:off x="7598007" y="1078402"/>
              <a:ext cx="992956" cy="1155755"/>
            </a:xfrm>
            <a:prstGeom prst="line">
              <a:avLst/>
            </a:prstGeom>
            <a:noFill/>
            <a:ln w="57150">
              <a:solidFill>
                <a:schemeClr val="tx2">
                  <a:lumMod val="60000"/>
                  <a:lumOff val="40000"/>
                </a:schemeClr>
              </a:solidFill>
              <a:round/>
              <a:headEnd type="triangle" w="med" len="med"/>
              <a:tailEnd type="triangle" w="med" len="med"/>
            </a:ln>
            <a:effectLst/>
          </p:spPr>
          <p:txBody>
            <a:bodyPr/>
            <a:lstStyle/>
            <a:p>
              <a:endParaRPr lang="el-GR"/>
            </a:p>
          </p:txBody>
        </p:sp>
        <p:sp>
          <p:nvSpPr>
            <p:cNvPr id="2112" name="Text Box 64"/>
            <p:cNvSpPr txBox="1">
              <a:spLocks noChangeArrowheads="1"/>
            </p:cNvSpPr>
            <p:nvPr/>
          </p:nvSpPr>
          <p:spPr bwMode="auto">
            <a:xfrm>
              <a:off x="7866013" y="1447800"/>
              <a:ext cx="470001" cy="400110"/>
            </a:xfrm>
            <a:prstGeom prst="rect">
              <a:avLst/>
            </a:prstGeom>
            <a:solidFill>
              <a:schemeClr val="folHlink"/>
            </a:solidFill>
            <a:ln w="9525">
              <a:noFill/>
              <a:miter lim="800000"/>
              <a:headEnd/>
              <a:tailEnd/>
            </a:ln>
            <a:effectLst/>
          </p:spPr>
          <p:txBody>
            <a:bodyPr wrap="none">
              <a:spAutoFit/>
            </a:bodyPr>
            <a:lstStyle/>
            <a:p>
              <a:pPr algn="ctr"/>
              <a:r>
                <a:rPr lang="en-US" sz="1000" b="1" dirty="0" smtClean="0">
                  <a:solidFill>
                    <a:schemeClr val="bg1"/>
                  </a:solidFill>
                  <a:latin typeface="Arial Narrow" pitchFamily="34" charset="0"/>
                </a:rPr>
                <a:t>RULE</a:t>
              </a:r>
            </a:p>
            <a:p>
              <a:pPr algn="ctr"/>
              <a:r>
                <a:rPr lang="en-US" sz="1000" b="1" dirty="0" smtClean="0">
                  <a:solidFill>
                    <a:schemeClr val="bg1"/>
                  </a:solidFill>
                  <a:latin typeface="Arial Narrow" pitchFamily="34" charset="0"/>
                </a:rPr>
                <a:t>of 16</a:t>
              </a:r>
              <a:endParaRPr lang="el-GR" sz="1000" b="1" dirty="0">
                <a:solidFill>
                  <a:schemeClr val="bg1"/>
                </a:solidFill>
                <a:latin typeface="Arial Narrow" pitchFamily="34" charset="0"/>
              </a:endParaRPr>
            </a:p>
          </p:txBody>
        </p:sp>
      </p:grpSp>
      <p:sp>
        <p:nvSpPr>
          <p:cNvPr id="2113" name="Oval 65"/>
          <p:cNvSpPr>
            <a:spLocks noChangeArrowheads="1"/>
          </p:cNvSpPr>
          <p:nvPr/>
        </p:nvSpPr>
        <p:spPr bwMode="auto">
          <a:xfrm>
            <a:off x="5795963" y="4125972"/>
            <a:ext cx="1584325" cy="1368425"/>
          </a:xfrm>
          <a:prstGeom prst="ellipse">
            <a:avLst/>
          </a:prstGeom>
          <a:noFill/>
          <a:ln w="9525">
            <a:solidFill>
              <a:schemeClr val="tx1"/>
            </a:solidFill>
            <a:prstDash val="dash"/>
            <a:round/>
            <a:headEnd/>
            <a:tailEnd/>
          </a:ln>
          <a:effectLst/>
        </p:spPr>
        <p:txBody>
          <a:bodyPr wrap="none" anchor="ctr"/>
          <a:lstStyle/>
          <a:p>
            <a:endParaRPr lang="el-GR"/>
          </a:p>
        </p:txBody>
      </p:sp>
      <p:sp>
        <p:nvSpPr>
          <p:cNvPr id="2114" name="Text Box 66"/>
          <p:cNvSpPr txBox="1">
            <a:spLocks noChangeArrowheads="1"/>
          </p:cNvSpPr>
          <p:nvPr/>
        </p:nvSpPr>
        <p:spPr bwMode="auto">
          <a:xfrm>
            <a:off x="6256354" y="5253097"/>
            <a:ext cx="712788" cy="457200"/>
          </a:xfrm>
          <a:prstGeom prst="rect">
            <a:avLst/>
          </a:prstGeom>
          <a:noFill/>
          <a:ln w="9525">
            <a:noFill/>
            <a:miter lim="800000"/>
            <a:headEnd/>
            <a:tailEnd/>
          </a:ln>
          <a:effectLst/>
        </p:spPr>
        <p:txBody>
          <a:bodyPr wrap="none">
            <a:spAutoFit/>
          </a:bodyPr>
          <a:lstStyle/>
          <a:p>
            <a:pPr algn="ctr"/>
            <a:r>
              <a:rPr lang="en-US" sz="1200" dirty="0">
                <a:latin typeface="Arial Narrow" pitchFamily="34" charset="0"/>
              </a:rPr>
              <a:t>Control</a:t>
            </a:r>
          </a:p>
          <a:p>
            <a:pPr algn="ctr"/>
            <a:r>
              <a:rPr lang="en-US" sz="1200" dirty="0">
                <a:latin typeface="Arial Narrow" pitchFamily="34" charset="0"/>
              </a:rPr>
              <a:t>perimeter</a:t>
            </a:r>
            <a:endParaRPr lang="el-GR" sz="1200" dirty="0">
              <a:latin typeface="Arial Narrow" pitchFamily="34" charset="0"/>
            </a:endParaRPr>
          </a:p>
        </p:txBody>
      </p:sp>
      <p:sp>
        <p:nvSpPr>
          <p:cNvPr id="2119" name="Line 71"/>
          <p:cNvSpPr>
            <a:spLocks noChangeShapeType="1"/>
          </p:cNvSpPr>
          <p:nvPr/>
        </p:nvSpPr>
        <p:spPr bwMode="auto">
          <a:xfrm flipH="1">
            <a:off x="2916238" y="5278497"/>
            <a:ext cx="360362" cy="935037"/>
          </a:xfrm>
          <a:prstGeom prst="line">
            <a:avLst/>
          </a:prstGeom>
          <a:noFill/>
          <a:ln w="9525">
            <a:solidFill>
              <a:schemeClr val="tx1"/>
            </a:solidFill>
            <a:round/>
            <a:headEnd/>
            <a:tailEnd type="triangle" w="med" len="med"/>
          </a:ln>
          <a:effectLst/>
        </p:spPr>
        <p:txBody>
          <a:bodyPr/>
          <a:lstStyle/>
          <a:p>
            <a:endParaRPr lang="el-GR"/>
          </a:p>
        </p:txBody>
      </p:sp>
      <p:sp>
        <p:nvSpPr>
          <p:cNvPr id="2121" name="Text Box 73"/>
          <p:cNvSpPr txBox="1">
            <a:spLocks noChangeArrowheads="1"/>
          </p:cNvSpPr>
          <p:nvPr/>
        </p:nvSpPr>
        <p:spPr bwMode="auto">
          <a:xfrm>
            <a:off x="1331913" y="4605397"/>
            <a:ext cx="767967" cy="461665"/>
          </a:xfrm>
          <a:prstGeom prst="rect">
            <a:avLst/>
          </a:prstGeom>
          <a:solidFill>
            <a:schemeClr val="bg1"/>
          </a:solidFill>
          <a:ln w="28575">
            <a:solidFill>
              <a:srgbClr val="FF0000"/>
            </a:solidFill>
            <a:miter lim="800000"/>
            <a:headEnd/>
            <a:tailEnd/>
          </a:ln>
          <a:effectLst/>
        </p:spPr>
        <p:txBody>
          <a:bodyPr wrap="none">
            <a:spAutoFit/>
          </a:bodyPr>
          <a:lstStyle/>
          <a:p>
            <a:pPr algn="ctr"/>
            <a:r>
              <a:rPr lang="en-US" sz="1200">
                <a:solidFill>
                  <a:srgbClr val="FF0000"/>
                </a:solidFill>
                <a:latin typeface="Arial Black" pitchFamily="34" charset="0"/>
              </a:rPr>
              <a:t>ENTRY</a:t>
            </a:r>
          </a:p>
          <a:p>
            <a:pPr algn="ctr"/>
            <a:r>
              <a:rPr lang="en-US" sz="1200">
                <a:solidFill>
                  <a:srgbClr val="FF0000"/>
                </a:solidFill>
                <a:latin typeface="Arial Black" pitchFamily="34" charset="0"/>
              </a:rPr>
              <a:t>POINT</a:t>
            </a:r>
            <a:endParaRPr lang="el-GR" sz="1200">
              <a:solidFill>
                <a:srgbClr val="FF0000"/>
              </a:solidFill>
              <a:latin typeface="Arial Black" pitchFamily="34" charset="0"/>
            </a:endParaRPr>
          </a:p>
        </p:txBody>
      </p:sp>
      <p:sp>
        <p:nvSpPr>
          <p:cNvPr id="2122" name="Line 74"/>
          <p:cNvSpPr>
            <a:spLocks noChangeShapeType="1"/>
          </p:cNvSpPr>
          <p:nvPr/>
        </p:nvSpPr>
        <p:spPr bwMode="auto">
          <a:xfrm flipH="1">
            <a:off x="2987675" y="5349934"/>
            <a:ext cx="1079500" cy="863600"/>
          </a:xfrm>
          <a:prstGeom prst="line">
            <a:avLst/>
          </a:prstGeom>
          <a:noFill/>
          <a:ln w="9525">
            <a:solidFill>
              <a:schemeClr val="tx1"/>
            </a:solidFill>
            <a:round/>
            <a:headEnd/>
            <a:tailEnd type="triangle" w="med" len="med"/>
          </a:ln>
          <a:effectLst/>
        </p:spPr>
        <p:txBody>
          <a:bodyPr/>
          <a:lstStyle/>
          <a:p>
            <a:endParaRPr lang="el-GR"/>
          </a:p>
        </p:txBody>
      </p:sp>
      <p:sp>
        <p:nvSpPr>
          <p:cNvPr id="2123" name="Line 75"/>
          <p:cNvSpPr>
            <a:spLocks noChangeShapeType="1"/>
          </p:cNvSpPr>
          <p:nvPr/>
        </p:nvSpPr>
        <p:spPr bwMode="auto">
          <a:xfrm flipH="1">
            <a:off x="3132138" y="5854759"/>
            <a:ext cx="647700" cy="358775"/>
          </a:xfrm>
          <a:prstGeom prst="line">
            <a:avLst/>
          </a:prstGeom>
          <a:noFill/>
          <a:ln w="9525">
            <a:solidFill>
              <a:schemeClr val="tx1"/>
            </a:solidFill>
            <a:round/>
            <a:headEnd/>
            <a:tailEnd type="triangle" w="med" len="med"/>
          </a:ln>
          <a:effectLst/>
        </p:spPr>
        <p:txBody>
          <a:bodyPr/>
          <a:lstStyle/>
          <a:p>
            <a:endParaRPr lang="el-GR"/>
          </a:p>
        </p:txBody>
      </p:sp>
      <p:sp>
        <p:nvSpPr>
          <p:cNvPr id="2124" name="Text Box 76"/>
          <p:cNvSpPr txBox="1">
            <a:spLocks noChangeArrowheads="1"/>
          </p:cNvSpPr>
          <p:nvPr/>
        </p:nvSpPr>
        <p:spPr bwMode="auto">
          <a:xfrm>
            <a:off x="297933" y="5358754"/>
            <a:ext cx="809837" cy="830997"/>
          </a:xfrm>
          <a:prstGeom prst="rect">
            <a:avLst/>
          </a:prstGeom>
          <a:noFill/>
          <a:ln w="9525">
            <a:solidFill>
              <a:schemeClr val="tx1"/>
            </a:solidFill>
            <a:prstDash val="dashDot"/>
            <a:miter lim="800000"/>
            <a:headEnd/>
            <a:tailEnd/>
          </a:ln>
          <a:effectLst/>
        </p:spPr>
        <p:txBody>
          <a:bodyPr wrap="none">
            <a:spAutoFit/>
          </a:bodyPr>
          <a:lstStyle/>
          <a:p>
            <a:pPr algn="ctr"/>
            <a:r>
              <a:rPr lang="en-US" sz="1200" dirty="0">
                <a:latin typeface="Arial Narrow" pitchFamily="34" charset="0"/>
              </a:rPr>
              <a:t>Temporary</a:t>
            </a:r>
          </a:p>
          <a:p>
            <a:pPr algn="ctr"/>
            <a:r>
              <a:rPr lang="en-US" sz="1200" dirty="0">
                <a:latin typeface="Arial Narrow" pitchFamily="34" charset="0"/>
              </a:rPr>
              <a:t>operational</a:t>
            </a:r>
          </a:p>
          <a:p>
            <a:pPr algn="ctr"/>
            <a:r>
              <a:rPr lang="en-US" sz="1200" dirty="0">
                <a:latin typeface="Arial Narrow" pitchFamily="34" charset="0"/>
              </a:rPr>
              <a:t>vehicles</a:t>
            </a:r>
          </a:p>
          <a:p>
            <a:pPr algn="ctr"/>
            <a:r>
              <a:rPr lang="en-US" sz="1200" dirty="0">
                <a:latin typeface="Arial Narrow" pitchFamily="34" charset="0"/>
              </a:rPr>
              <a:t>PARKING</a:t>
            </a:r>
            <a:endParaRPr lang="el-GR" sz="1200" dirty="0">
              <a:latin typeface="Arial Narrow" pitchFamily="34" charset="0"/>
            </a:endParaRPr>
          </a:p>
        </p:txBody>
      </p:sp>
      <p:pic>
        <p:nvPicPr>
          <p:cNvPr id="1026" name="Picture 2" descr="http://www.sailbaltimore.org/wp-content/uploads/2012/04/frigate_USSMcClusky.png"/>
          <p:cNvPicPr>
            <a:picLocks noChangeAspect="1" noChangeArrowheads="1"/>
          </p:cNvPicPr>
          <p:nvPr/>
        </p:nvPicPr>
        <p:blipFill>
          <a:blip r:embed="rId2" cstate="print"/>
          <a:srcRect t="19663" b="28496"/>
          <a:stretch>
            <a:fillRect/>
          </a:stretch>
        </p:blipFill>
        <p:spPr bwMode="auto">
          <a:xfrm>
            <a:off x="2342592" y="427751"/>
            <a:ext cx="2857500" cy="622169"/>
          </a:xfrm>
          <a:prstGeom prst="rect">
            <a:avLst/>
          </a:prstGeom>
          <a:noFill/>
        </p:spPr>
      </p:pic>
      <p:grpSp>
        <p:nvGrpSpPr>
          <p:cNvPr id="60" name="59 - Ομάδα"/>
          <p:cNvGrpSpPr/>
          <p:nvPr/>
        </p:nvGrpSpPr>
        <p:grpSpPr>
          <a:xfrm>
            <a:off x="4572000" y="113122"/>
            <a:ext cx="4572000" cy="618716"/>
            <a:chOff x="4572000" y="113122"/>
            <a:chExt cx="4572000" cy="618716"/>
          </a:xfrm>
        </p:grpSpPr>
        <p:pic>
          <p:nvPicPr>
            <p:cNvPr id="61" name="Picture 2" descr="http://img.bhs4.com/C9/A/C9A1120077E665111FBC70B29CFB0421E05FD8F3_lis.jpg"/>
            <p:cNvPicPr>
              <a:picLocks noChangeAspect="1" noChangeArrowheads="1"/>
            </p:cNvPicPr>
            <p:nvPr/>
          </p:nvPicPr>
          <p:blipFill>
            <a:blip r:embed="rId3" cstate="print"/>
            <a:srcRect l="6020" t="3696" r="4083" b="18293"/>
            <a:stretch>
              <a:fillRect/>
            </a:stretch>
          </p:blipFill>
          <p:spPr bwMode="auto">
            <a:xfrm flipH="1">
              <a:off x="7814815" y="113122"/>
              <a:ext cx="1150205" cy="329937"/>
            </a:xfrm>
            <a:prstGeom prst="rect">
              <a:avLst/>
            </a:prstGeom>
            <a:noFill/>
          </p:spPr>
        </p:pic>
        <p:sp>
          <p:nvSpPr>
            <p:cNvPr id="62" name="61 - Ορθογώνιο"/>
            <p:cNvSpPr/>
            <p:nvPr/>
          </p:nvSpPr>
          <p:spPr>
            <a:xfrm>
              <a:off x="4572000" y="435047"/>
              <a:ext cx="4572000" cy="4571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63" name="62 - Εικόνα" descr="Symbols.PNG"/>
            <p:cNvPicPr>
              <a:picLocks noChangeAspect="1"/>
            </p:cNvPicPr>
            <p:nvPr/>
          </p:nvPicPr>
          <p:blipFill>
            <a:blip r:embed="rId4" cstate="print"/>
            <a:srcRect b="66236"/>
            <a:stretch>
              <a:fillRect/>
            </a:stretch>
          </p:blipFill>
          <p:spPr>
            <a:xfrm>
              <a:off x="7842792" y="369772"/>
              <a:ext cx="375812" cy="362066"/>
            </a:xfrm>
            <a:prstGeom prst="rect">
              <a:avLst/>
            </a:prstGeom>
          </p:spPr>
        </p:pic>
        <p:pic>
          <p:nvPicPr>
            <p:cNvPr id="64" name="63 - Εικόνα" descr="Symbols.PNG"/>
            <p:cNvPicPr>
              <a:picLocks noChangeAspect="1"/>
            </p:cNvPicPr>
            <p:nvPr/>
          </p:nvPicPr>
          <p:blipFill>
            <a:blip r:embed="rId4" cstate="print"/>
            <a:srcRect t="65688" b="1119"/>
            <a:stretch>
              <a:fillRect/>
            </a:stretch>
          </p:blipFill>
          <p:spPr>
            <a:xfrm>
              <a:off x="8541946" y="375898"/>
              <a:ext cx="375812" cy="355940"/>
            </a:xfrm>
            <a:prstGeom prst="rect">
              <a:avLst/>
            </a:prstGeom>
          </p:spPr>
        </p:pic>
        <p:pic>
          <p:nvPicPr>
            <p:cNvPr id="65" name="64 - Εικόνα" descr="Symbols.PNG"/>
            <p:cNvPicPr>
              <a:picLocks noChangeAspect="1"/>
            </p:cNvPicPr>
            <p:nvPr/>
          </p:nvPicPr>
          <p:blipFill>
            <a:blip r:embed="rId4" cstate="print"/>
            <a:srcRect t="33257" b="33994"/>
            <a:stretch>
              <a:fillRect/>
            </a:stretch>
          </p:blipFill>
          <p:spPr>
            <a:xfrm>
              <a:off x="8194726" y="380661"/>
              <a:ext cx="375812" cy="351177"/>
            </a:xfrm>
            <a:prstGeom prst="rect">
              <a:avLst/>
            </a:prstGeom>
          </p:spPr>
        </p:pic>
      </p:grpSp>
      <p:pic>
        <p:nvPicPr>
          <p:cNvPr id="66" name="Picture 6" descr="wave"/>
          <p:cNvPicPr>
            <a:picLocks noChangeAspect="1" noChangeArrowheads="1" noCrop="1"/>
          </p:cNvPicPr>
          <p:nvPr/>
        </p:nvPicPr>
        <p:blipFill>
          <a:blip r:embed="rId5" cstate="print"/>
          <a:srcRect/>
          <a:stretch>
            <a:fillRect/>
          </a:stretch>
        </p:blipFill>
        <p:spPr bwMode="auto">
          <a:xfrm>
            <a:off x="0" y="5951538"/>
            <a:ext cx="9144000" cy="933450"/>
          </a:xfrm>
          <a:prstGeom prst="rect">
            <a:avLst/>
          </a:prstGeom>
          <a:noFill/>
        </p:spPr>
      </p:pic>
      <p:pic>
        <p:nvPicPr>
          <p:cNvPr id="67" name="66 - Εικόνα" descr="451px-Hospital_sign.svg.png"/>
          <p:cNvPicPr>
            <a:picLocks noChangeAspect="1"/>
          </p:cNvPicPr>
          <p:nvPr/>
        </p:nvPicPr>
        <p:blipFill>
          <a:blip r:embed="rId6" cstate="print"/>
          <a:stretch>
            <a:fillRect/>
          </a:stretch>
        </p:blipFill>
        <p:spPr>
          <a:xfrm>
            <a:off x="2828042" y="6228762"/>
            <a:ext cx="329938" cy="329938"/>
          </a:xfrm>
          <a:prstGeom prst="rect">
            <a:avLst/>
          </a:prstGeom>
        </p:spPr>
      </p:pic>
      <p:sp>
        <p:nvSpPr>
          <p:cNvPr id="68" name="67 - Ισοσκελές τρίγωνο"/>
          <p:cNvSpPr/>
          <p:nvPr/>
        </p:nvSpPr>
        <p:spPr>
          <a:xfrm>
            <a:off x="3657600" y="3091992"/>
            <a:ext cx="169682" cy="169682"/>
          </a:xfrm>
          <a:prstGeom prst="triangl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9" name="Text Box 55"/>
          <p:cNvSpPr txBox="1">
            <a:spLocks noChangeArrowheads="1"/>
          </p:cNvSpPr>
          <p:nvPr/>
        </p:nvSpPr>
        <p:spPr bwMode="auto">
          <a:xfrm>
            <a:off x="2041258" y="3115460"/>
            <a:ext cx="992579" cy="430887"/>
          </a:xfrm>
          <a:prstGeom prst="rect">
            <a:avLst/>
          </a:prstGeom>
          <a:noFill/>
          <a:ln w="9525">
            <a:noFill/>
            <a:miter lim="800000"/>
            <a:headEnd/>
            <a:tailEnd/>
          </a:ln>
          <a:effectLst/>
        </p:spPr>
        <p:txBody>
          <a:bodyPr wrap="none">
            <a:spAutoFit/>
          </a:bodyPr>
          <a:lstStyle/>
          <a:p>
            <a:pPr algn="ctr"/>
            <a:r>
              <a:rPr lang="en-US" sz="1050" dirty="0" smtClean="0">
                <a:latin typeface="Arial Narrow" pitchFamily="34" charset="0"/>
              </a:rPr>
              <a:t>VERIFICATION</a:t>
            </a:r>
          </a:p>
          <a:p>
            <a:pPr algn="ctr"/>
            <a:r>
              <a:rPr lang="en-US" sz="1050" dirty="0" smtClean="0">
                <a:latin typeface="Arial Narrow" pitchFamily="34" charset="0"/>
              </a:rPr>
              <a:t>TEAM</a:t>
            </a:r>
            <a:endParaRPr lang="el-GR" sz="1050" dirty="0">
              <a:latin typeface="Arial Narrow" pitchFamily="34" charset="0"/>
            </a:endParaRPr>
          </a:p>
        </p:txBody>
      </p:sp>
      <p:cxnSp>
        <p:nvCxnSpPr>
          <p:cNvPr id="71" name="70 - Ευθεία γραμμή σύνδεσης"/>
          <p:cNvCxnSpPr/>
          <p:nvPr/>
        </p:nvCxnSpPr>
        <p:spPr>
          <a:xfrm flipV="1">
            <a:off x="2799760" y="3205114"/>
            <a:ext cx="956821" cy="1414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61" name="Line 13"/>
          <p:cNvSpPr>
            <a:spLocks noChangeShapeType="1"/>
          </p:cNvSpPr>
          <p:nvPr/>
        </p:nvSpPr>
        <p:spPr bwMode="auto">
          <a:xfrm flipV="1">
            <a:off x="971550" y="333375"/>
            <a:ext cx="0" cy="1800225"/>
          </a:xfrm>
          <a:prstGeom prst="line">
            <a:avLst/>
          </a:prstGeom>
          <a:noFill/>
          <a:ln w="57150">
            <a:solidFill>
              <a:schemeClr val="tx1"/>
            </a:solidFill>
            <a:round/>
            <a:headEnd/>
            <a:tailEnd type="triangle" w="med" len="med"/>
          </a:ln>
          <a:effectLst/>
        </p:spPr>
        <p:txBody>
          <a:bodyPr/>
          <a:lstStyle/>
          <a:p>
            <a:endParaRPr lang="el-GR"/>
          </a:p>
        </p:txBody>
      </p:sp>
      <p:sp>
        <p:nvSpPr>
          <p:cNvPr id="72" name="71 - TextBox"/>
          <p:cNvSpPr txBox="1"/>
          <p:nvPr/>
        </p:nvSpPr>
        <p:spPr>
          <a:xfrm>
            <a:off x="5401536" y="141405"/>
            <a:ext cx="2428870" cy="369332"/>
          </a:xfrm>
          <a:prstGeom prst="rect">
            <a:avLst/>
          </a:prstGeom>
          <a:noFill/>
        </p:spPr>
        <p:txBody>
          <a:bodyPr wrap="none" rtlCol="0">
            <a:spAutoFit/>
          </a:bodyPr>
          <a:lstStyle/>
          <a:p>
            <a:r>
              <a:rPr lang="en-US" dirty="0" smtClean="0">
                <a:latin typeface="Arial Black" pitchFamily="34" charset="0"/>
              </a:rPr>
              <a:t>ON SHORE (Base)</a:t>
            </a:r>
            <a:endParaRPr lang="el-GR" dirty="0">
              <a:latin typeface="Arial Black" pitchFamily="34" charset="0"/>
            </a:endParaRPr>
          </a:p>
        </p:txBody>
      </p:sp>
      <p:sp>
        <p:nvSpPr>
          <p:cNvPr id="2081" name="AutoShape 33"/>
          <p:cNvSpPr>
            <a:spLocks noChangeArrowheads="1"/>
          </p:cNvSpPr>
          <p:nvPr/>
        </p:nvSpPr>
        <p:spPr bwMode="auto">
          <a:xfrm flipV="1">
            <a:off x="6254750" y="4413309"/>
            <a:ext cx="647700" cy="28892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666633"/>
          </a:solidFill>
          <a:ln w="9525">
            <a:solidFill>
              <a:schemeClr val="tx1"/>
            </a:solidFill>
            <a:miter lim="800000"/>
            <a:headEnd/>
            <a:tailEnd/>
          </a:ln>
          <a:effectLst/>
        </p:spPr>
        <p:txBody>
          <a:bodyPr wrap="none" anchor="ctr"/>
          <a:lstStyle/>
          <a:p>
            <a:endParaRPr lang="el-GR"/>
          </a:p>
        </p:txBody>
      </p:sp>
      <p:sp>
        <p:nvSpPr>
          <p:cNvPr id="2082" name="Text Box 34"/>
          <p:cNvSpPr txBox="1">
            <a:spLocks noChangeArrowheads="1"/>
          </p:cNvSpPr>
          <p:nvPr/>
        </p:nvSpPr>
        <p:spPr bwMode="auto">
          <a:xfrm>
            <a:off x="6032610" y="4676834"/>
            <a:ext cx="1093569" cy="461665"/>
          </a:xfrm>
          <a:prstGeom prst="rect">
            <a:avLst/>
          </a:prstGeom>
          <a:noFill/>
          <a:ln w="9525">
            <a:noFill/>
            <a:miter lim="800000"/>
            <a:headEnd/>
            <a:tailEnd/>
          </a:ln>
          <a:effectLst/>
        </p:spPr>
        <p:txBody>
          <a:bodyPr wrap="none">
            <a:spAutoFit/>
          </a:bodyPr>
          <a:lstStyle/>
          <a:p>
            <a:pPr algn="ctr"/>
            <a:r>
              <a:rPr lang="en-US" sz="1200" dirty="0">
                <a:latin typeface="Arial Black" pitchFamily="34" charset="0"/>
              </a:rPr>
              <a:t>COMMAND</a:t>
            </a:r>
          </a:p>
          <a:p>
            <a:pPr algn="ctr"/>
            <a:r>
              <a:rPr lang="en-US" sz="1200" dirty="0">
                <a:latin typeface="Arial Black" pitchFamily="34" charset="0"/>
              </a:rPr>
              <a:t>POST</a:t>
            </a:r>
            <a:endParaRPr lang="el-GR" sz="1200" dirty="0">
              <a:latin typeface="Arial Black" pitchFamily="34" charset="0"/>
            </a:endParaRPr>
          </a:p>
        </p:txBody>
      </p:sp>
      <p:pic>
        <p:nvPicPr>
          <p:cNvPr id="73" name="Picture 2" descr="animated-gifs-flashing-blue-lights-005.gif"/>
          <p:cNvPicPr>
            <a:picLocks noChangeAspect="1"/>
          </p:cNvPicPr>
          <p:nvPr/>
        </p:nvPicPr>
        <p:blipFill>
          <a:blip r:embed="rId7" cstate="print"/>
          <a:srcRect/>
          <a:stretch>
            <a:fillRect/>
          </a:stretch>
        </p:blipFill>
        <p:spPr bwMode="auto">
          <a:xfrm>
            <a:off x="3227290" y="4596877"/>
            <a:ext cx="325437" cy="266700"/>
          </a:xfrm>
          <a:prstGeom prst="rect">
            <a:avLst/>
          </a:prstGeom>
          <a:noFill/>
          <a:ln w="9525">
            <a:noFill/>
            <a:miter lim="800000"/>
            <a:headEnd/>
            <a:tailEnd/>
          </a:ln>
        </p:spPr>
      </p:pic>
      <p:pic>
        <p:nvPicPr>
          <p:cNvPr id="74" name="Picture 3" descr="animated-gifs-flashing-blue-lights-009.gif"/>
          <p:cNvPicPr>
            <a:picLocks noChangeAspect="1"/>
          </p:cNvPicPr>
          <p:nvPr/>
        </p:nvPicPr>
        <p:blipFill>
          <a:blip r:embed="rId8" cstate="print"/>
          <a:srcRect/>
          <a:stretch>
            <a:fillRect/>
          </a:stretch>
        </p:blipFill>
        <p:spPr bwMode="auto">
          <a:xfrm>
            <a:off x="3806072" y="5664462"/>
            <a:ext cx="325438" cy="2667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ox(out)">
                                      <p:cBhvr>
                                        <p:cTn id="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28571" t="22520" b="5011"/>
          <a:stretch>
            <a:fillRect/>
          </a:stretch>
        </p:blipFill>
        <p:spPr bwMode="auto">
          <a:xfrm>
            <a:off x="1" y="886120"/>
            <a:ext cx="9144000" cy="5971880"/>
          </a:xfrm>
          <a:prstGeom prst="rect">
            <a:avLst/>
          </a:prstGeom>
          <a:noFill/>
          <a:ln w="9525">
            <a:noFill/>
            <a:miter lim="800000"/>
            <a:headEnd/>
            <a:tailEnd/>
          </a:ln>
        </p:spPr>
      </p:pic>
      <p:sp>
        <p:nvSpPr>
          <p:cNvPr id="6" name="Rectangle 27"/>
          <p:cNvSpPr>
            <a:spLocks noChangeArrowheads="1"/>
          </p:cNvSpPr>
          <p:nvPr/>
        </p:nvSpPr>
        <p:spPr bwMode="auto">
          <a:xfrm>
            <a:off x="85725" y="1012094"/>
            <a:ext cx="2743200" cy="400050"/>
          </a:xfrm>
          <a:prstGeom prst="rect">
            <a:avLst/>
          </a:prstGeom>
          <a:solidFill>
            <a:srgbClr val="800000"/>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r>
              <a:rPr lang="en-US" sz="1400" dirty="0">
                <a:solidFill>
                  <a:srgbClr val="FFFF00"/>
                </a:solidFill>
              </a:rPr>
              <a:t>Fence?</a:t>
            </a:r>
            <a:endParaRPr lang="el-GR" sz="1400" dirty="0">
              <a:solidFill>
                <a:srgbClr val="FFFF00"/>
              </a:solidFill>
            </a:endParaRPr>
          </a:p>
        </p:txBody>
      </p:sp>
      <p:sp>
        <p:nvSpPr>
          <p:cNvPr id="7" name="Rectangle 28"/>
          <p:cNvSpPr>
            <a:spLocks noChangeArrowheads="1"/>
          </p:cNvSpPr>
          <p:nvPr/>
        </p:nvSpPr>
        <p:spPr bwMode="auto">
          <a:xfrm>
            <a:off x="85725" y="1481209"/>
            <a:ext cx="2743200" cy="328734"/>
          </a:xfrm>
          <a:prstGeom prst="rect">
            <a:avLst/>
          </a:prstGeom>
          <a:solidFill>
            <a:srgbClr val="800000"/>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r>
              <a:rPr lang="en-US" sz="1400" dirty="0">
                <a:solidFill>
                  <a:srgbClr val="FFFF00"/>
                </a:solidFill>
              </a:rPr>
              <a:t>Secure </a:t>
            </a:r>
            <a:r>
              <a:rPr lang="en-US" sz="1400" dirty="0" smtClean="0">
                <a:solidFill>
                  <a:schemeClr val="bg1"/>
                </a:solidFill>
              </a:rPr>
              <a:t>ground </a:t>
            </a:r>
            <a:r>
              <a:rPr lang="en-US" sz="1400" dirty="0" smtClean="0">
                <a:solidFill>
                  <a:srgbClr val="FFFF00"/>
                </a:solidFill>
              </a:rPr>
              <a:t>entrances</a:t>
            </a:r>
            <a:r>
              <a:rPr lang="en-US" sz="1400" dirty="0">
                <a:solidFill>
                  <a:srgbClr val="FFFF00"/>
                </a:solidFill>
              </a:rPr>
              <a:t>?</a:t>
            </a:r>
            <a:endParaRPr lang="el-GR" sz="1400" dirty="0">
              <a:solidFill>
                <a:srgbClr val="FFFF00"/>
              </a:solidFill>
            </a:endParaRPr>
          </a:p>
        </p:txBody>
      </p:sp>
      <p:sp>
        <p:nvSpPr>
          <p:cNvPr id="8" name="Rectangle 29"/>
          <p:cNvSpPr>
            <a:spLocks noChangeArrowheads="1"/>
          </p:cNvSpPr>
          <p:nvPr/>
        </p:nvSpPr>
        <p:spPr bwMode="auto">
          <a:xfrm>
            <a:off x="85725" y="1892056"/>
            <a:ext cx="2743200" cy="495300"/>
          </a:xfrm>
          <a:prstGeom prst="rect">
            <a:avLst/>
          </a:prstGeom>
          <a:solidFill>
            <a:srgbClr val="800000"/>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r>
              <a:rPr lang="en-US" sz="1400">
                <a:solidFill>
                  <a:srgbClr val="FFFF00"/>
                </a:solidFill>
              </a:rPr>
              <a:t>Security personnel?</a:t>
            </a:r>
          </a:p>
          <a:p>
            <a:r>
              <a:rPr lang="en-US" sz="1400">
                <a:solidFill>
                  <a:schemeClr val="bg1"/>
                </a:solidFill>
                <a:sym typeface="Wingdings 3" pitchFamily="18" charset="2"/>
              </a:rPr>
              <a:t> </a:t>
            </a:r>
            <a:r>
              <a:rPr lang="en-US" sz="1400">
                <a:solidFill>
                  <a:schemeClr val="bg1"/>
                </a:solidFill>
              </a:rPr>
              <a:t>PPE, training?</a:t>
            </a:r>
            <a:endParaRPr lang="el-GR" sz="1400">
              <a:solidFill>
                <a:schemeClr val="bg1"/>
              </a:solidFill>
            </a:endParaRPr>
          </a:p>
        </p:txBody>
      </p:sp>
      <p:sp>
        <p:nvSpPr>
          <p:cNvPr id="9" name="Rectangle 30"/>
          <p:cNvSpPr>
            <a:spLocks noChangeArrowheads="1"/>
          </p:cNvSpPr>
          <p:nvPr/>
        </p:nvSpPr>
        <p:spPr bwMode="auto">
          <a:xfrm>
            <a:off x="85725" y="2469033"/>
            <a:ext cx="2743200" cy="762000"/>
          </a:xfrm>
          <a:prstGeom prst="rect">
            <a:avLst/>
          </a:prstGeom>
          <a:solidFill>
            <a:srgbClr val="800000"/>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r>
              <a:rPr lang="en-US" sz="1400" dirty="0">
                <a:solidFill>
                  <a:srgbClr val="FFFF00"/>
                </a:solidFill>
              </a:rPr>
              <a:t>Medical personnel?</a:t>
            </a:r>
          </a:p>
          <a:p>
            <a:r>
              <a:rPr lang="en-US" sz="1400" dirty="0">
                <a:solidFill>
                  <a:schemeClr val="bg1"/>
                </a:solidFill>
                <a:sym typeface="Wingdings 3" pitchFamily="18" charset="2"/>
              </a:rPr>
              <a:t> </a:t>
            </a:r>
            <a:r>
              <a:rPr lang="en-US" sz="1400" dirty="0">
                <a:solidFill>
                  <a:schemeClr val="bg1"/>
                </a:solidFill>
              </a:rPr>
              <a:t>PPE, training?</a:t>
            </a:r>
          </a:p>
          <a:p>
            <a:r>
              <a:rPr lang="en-US" sz="1400" dirty="0">
                <a:solidFill>
                  <a:schemeClr val="bg1"/>
                </a:solidFill>
                <a:sym typeface="Wingdings 3" pitchFamily="18" charset="2"/>
              </a:rPr>
              <a:t> </a:t>
            </a:r>
            <a:r>
              <a:rPr lang="en-US" sz="1400" dirty="0">
                <a:solidFill>
                  <a:schemeClr val="bg1"/>
                </a:solidFill>
              </a:rPr>
              <a:t>Deployed or when needed?</a:t>
            </a:r>
            <a:endParaRPr lang="el-GR" sz="1400" dirty="0">
              <a:solidFill>
                <a:schemeClr val="bg1"/>
              </a:solidFill>
            </a:endParaRPr>
          </a:p>
        </p:txBody>
      </p:sp>
      <p:sp>
        <p:nvSpPr>
          <p:cNvPr id="10" name="Rectangle 32"/>
          <p:cNvSpPr>
            <a:spLocks noChangeArrowheads="1"/>
          </p:cNvSpPr>
          <p:nvPr/>
        </p:nvSpPr>
        <p:spPr bwMode="auto">
          <a:xfrm>
            <a:off x="85725" y="3319624"/>
            <a:ext cx="2743200" cy="647700"/>
          </a:xfrm>
          <a:prstGeom prst="rect">
            <a:avLst/>
          </a:prstGeom>
          <a:solidFill>
            <a:srgbClr val="800000"/>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r>
              <a:rPr lang="en-US" sz="1400">
                <a:solidFill>
                  <a:srgbClr val="FFFF00"/>
                </a:solidFill>
              </a:rPr>
              <a:t>Morgue facilities?</a:t>
            </a:r>
          </a:p>
          <a:p>
            <a:r>
              <a:rPr lang="en-US" sz="1400">
                <a:solidFill>
                  <a:schemeClr val="bg1"/>
                </a:solidFill>
                <a:sym typeface="Wingdings 3" pitchFamily="18" charset="2"/>
              </a:rPr>
              <a:t> </a:t>
            </a:r>
            <a:r>
              <a:rPr lang="en-US" sz="1400">
                <a:solidFill>
                  <a:schemeClr val="bg1"/>
                </a:solidFill>
              </a:rPr>
              <a:t>Fixed or deployable?</a:t>
            </a:r>
            <a:endParaRPr lang="el-GR" sz="1400">
              <a:solidFill>
                <a:schemeClr val="bg1"/>
              </a:solidFill>
            </a:endParaRPr>
          </a:p>
        </p:txBody>
      </p:sp>
      <p:sp>
        <p:nvSpPr>
          <p:cNvPr id="11" name="Rectangle 33"/>
          <p:cNvSpPr>
            <a:spLocks noChangeArrowheads="1"/>
          </p:cNvSpPr>
          <p:nvPr/>
        </p:nvSpPr>
        <p:spPr bwMode="auto">
          <a:xfrm>
            <a:off x="85725" y="4033214"/>
            <a:ext cx="2743200" cy="361950"/>
          </a:xfrm>
          <a:prstGeom prst="rect">
            <a:avLst/>
          </a:prstGeom>
          <a:solidFill>
            <a:srgbClr val="800000"/>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r>
              <a:rPr lang="en-US" sz="1400">
                <a:solidFill>
                  <a:srgbClr val="FFFF00"/>
                </a:solidFill>
              </a:rPr>
              <a:t>CBRN stockpile?</a:t>
            </a:r>
            <a:endParaRPr lang="el-GR" sz="1400">
              <a:solidFill>
                <a:srgbClr val="FFFF00"/>
              </a:solidFill>
            </a:endParaRPr>
          </a:p>
        </p:txBody>
      </p:sp>
      <p:sp>
        <p:nvSpPr>
          <p:cNvPr id="12" name="Rectangle 34"/>
          <p:cNvSpPr>
            <a:spLocks noChangeArrowheads="1"/>
          </p:cNvSpPr>
          <p:nvPr/>
        </p:nvSpPr>
        <p:spPr bwMode="auto">
          <a:xfrm>
            <a:off x="85725" y="4476830"/>
            <a:ext cx="2743200" cy="689052"/>
          </a:xfrm>
          <a:prstGeom prst="rect">
            <a:avLst/>
          </a:prstGeom>
          <a:solidFill>
            <a:srgbClr val="800000"/>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r>
              <a:rPr lang="en-US" sz="1400" dirty="0" smtClean="0">
                <a:solidFill>
                  <a:srgbClr val="FFFF00"/>
                </a:solidFill>
              </a:rPr>
              <a:t>Decontamination </a:t>
            </a:r>
            <a:r>
              <a:rPr lang="en-US" sz="1400" dirty="0">
                <a:solidFill>
                  <a:srgbClr val="FFFF00"/>
                </a:solidFill>
              </a:rPr>
              <a:t>facilities?</a:t>
            </a:r>
          </a:p>
          <a:p>
            <a:pPr>
              <a:buFont typeface="Wingdings 3"/>
              <a:buChar char="u"/>
            </a:pPr>
            <a:r>
              <a:rPr lang="en-US" sz="1400" dirty="0" smtClean="0">
                <a:solidFill>
                  <a:schemeClr val="bg1"/>
                </a:solidFill>
              </a:rPr>
              <a:t> Fixed </a:t>
            </a:r>
            <a:r>
              <a:rPr lang="en-US" sz="1400" dirty="0">
                <a:solidFill>
                  <a:schemeClr val="bg1"/>
                </a:solidFill>
              </a:rPr>
              <a:t>or deployable</a:t>
            </a:r>
            <a:r>
              <a:rPr lang="en-US" sz="1400" dirty="0" smtClean="0">
                <a:solidFill>
                  <a:schemeClr val="bg1"/>
                </a:solidFill>
              </a:rPr>
              <a:t>?</a:t>
            </a:r>
          </a:p>
          <a:p>
            <a:pPr>
              <a:buFont typeface="Wingdings 3"/>
              <a:buChar char="u"/>
            </a:pPr>
            <a:r>
              <a:rPr lang="en-US" sz="1400" dirty="0" smtClean="0">
                <a:solidFill>
                  <a:schemeClr val="bg1"/>
                </a:solidFill>
              </a:rPr>
              <a:t> </a:t>
            </a:r>
            <a:r>
              <a:rPr lang="en-US" sz="1400" dirty="0" err="1" smtClean="0">
                <a:solidFill>
                  <a:schemeClr val="bg1"/>
                </a:solidFill>
              </a:rPr>
              <a:t>Decon</a:t>
            </a:r>
            <a:r>
              <a:rPr lang="en-US" sz="1400" dirty="0" smtClean="0">
                <a:solidFill>
                  <a:schemeClr val="bg1"/>
                </a:solidFill>
              </a:rPr>
              <a:t> of sensitive equipment ?</a:t>
            </a:r>
            <a:endParaRPr lang="el-GR" sz="1400" dirty="0">
              <a:solidFill>
                <a:schemeClr val="bg1"/>
              </a:solidFill>
            </a:endParaRPr>
          </a:p>
        </p:txBody>
      </p:sp>
      <p:sp>
        <p:nvSpPr>
          <p:cNvPr id="14" name="Rectangle 35"/>
          <p:cNvSpPr>
            <a:spLocks noChangeArrowheads="1"/>
          </p:cNvSpPr>
          <p:nvPr/>
        </p:nvSpPr>
        <p:spPr bwMode="auto">
          <a:xfrm>
            <a:off x="85725" y="5651939"/>
            <a:ext cx="2743200" cy="552450"/>
          </a:xfrm>
          <a:prstGeom prst="rect">
            <a:avLst/>
          </a:prstGeom>
          <a:solidFill>
            <a:srgbClr val="800000"/>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r>
              <a:rPr lang="en-US" sz="1400" dirty="0">
                <a:solidFill>
                  <a:schemeClr val="bg1"/>
                </a:solidFill>
              </a:rPr>
              <a:t>Interoperability</a:t>
            </a:r>
            <a:r>
              <a:rPr lang="en-US" sz="1400" dirty="0">
                <a:solidFill>
                  <a:srgbClr val="FFFF00"/>
                </a:solidFill>
              </a:rPr>
              <a:t> of CBRN</a:t>
            </a:r>
          </a:p>
          <a:p>
            <a:r>
              <a:rPr lang="en-US" sz="1400" dirty="0">
                <a:solidFill>
                  <a:srgbClr val="FFFF00"/>
                </a:solidFill>
              </a:rPr>
              <a:t>p</a:t>
            </a:r>
            <a:r>
              <a:rPr lang="en-US" sz="1400" dirty="0" smtClean="0">
                <a:solidFill>
                  <a:srgbClr val="FFFF00"/>
                </a:solidFill>
              </a:rPr>
              <a:t>rocedures &amp; protocols?</a:t>
            </a:r>
            <a:endParaRPr lang="el-GR" sz="1400" dirty="0">
              <a:solidFill>
                <a:schemeClr val="bg1"/>
              </a:solidFill>
            </a:endParaRPr>
          </a:p>
        </p:txBody>
      </p:sp>
      <p:sp>
        <p:nvSpPr>
          <p:cNvPr id="15" name="Rectangle 35"/>
          <p:cNvSpPr>
            <a:spLocks noChangeArrowheads="1"/>
          </p:cNvSpPr>
          <p:nvPr/>
        </p:nvSpPr>
        <p:spPr bwMode="auto">
          <a:xfrm>
            <a:off x="76581" y="5217427"/>
            <a:ext cx="2743200" cy="382751"/>
          </a:xfrm>
          <a:prstGeom prst="rect">
            <a:avLst/>
          </a:prstGeom>
          <a:solidFill>
            <a:srgbClr val="800000"/>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r>
              <a:rPr lang="en-US" sz="1400" dirty="0" smtClean="0">
                <a:solidFill>
                  <a:srgbClr val="FFFF00"/>
                </a:solidFill>
              </a:rPr>
              <a:t>Sensitive </a:t>
            </a:r>
            <a:r>
              <a:rPr lang="en-US" sz="1400" dirty="0" smtClean="0">
                <a:solidFill>
                  <a:schemeClr val="bg1"/>
                </a:solidFill>
              </a:rPr>
              <a:t>Data</a:t>
            </a:r>
            <a:r>
              <a:rPr lang="en-US" sz="1400" dirty="0" smtClean="0">
                <a:solidFill>
                  <a:srgbClr val="FFFF00"/>
                </a:solidFill>
              </a:rPr>
              <a:t> Protection ?</a:t>
            </a:r>
            <a:endParaRPr lang="el-GR" sz="1400" dirty="0">
              <a:solidFill>
                <a:schemeClr val="bg1"/>
              </a:solidFill>
            </a:endParaRPr>
          </a:p>
        </p:txBody>
      </p:sp>
      <p:grpSp>
        <p:nvGrpSpPr>
          <p:cNvPr id="17" name="16 - Ομάδα"/>
          <p:cNvGrpSpPr/>
          <p:nvPr/>
        </p:nvGrpSpPr>
        <p:grpSpPr>
          <a:xfrm>
            <a:off x="4572000" y="113122"/>
            <a:ext cx="4572000" cy="618716"/>
            <a:chOff x="4572000" y="113122"/>
            <a:chExt cx="4572000" cy="618716"/>
          </a:xfrm>
        </p:grpSpPr>
        <p:pic>
          <p:nvPicPr>
            <p:cNvPr id="18" name="Picture 2" descr="http://img.bhs4.com/C9/A/C9A1120077E665111FBC70B29CFB0421E05FD8F3_lis.jpg"/>
            <p:cNvPicPr>
              <a:picLocks noChangeAspect="1" noChangeArrowheads="1"/>
            </p:cNvPicPr>
            <p:nvPr/>
          </p:nvPicPr>
          <p:blipFill>
            <a:blip r:embed="rId3" cstate="print"/>
            <a:srcRect l="6020" t="3696" r="4083" b="18293"/>
            <a:stretch>
              <a:fillRect/>
            </a:stretch>
          </p:blipFill>
          <p:spPr bwMode="auto">
            <a:xfrm flipH="1">
              <a:off x="7814815" y="113122"/>
              <a:ext cx="1150205" cy="329937"/>
            </a:xfrm>
            <a:prstGeom prst="rect">
              <a:avLst/>
            </a:prstGeom>
            <a:noFill/>
          </p:spPr>
        </p:pic>
        <p:sp>
          <p:nvSpPr>
            <p:cNvPr id="19" name="18 - Ορθογώνιο"/>
            <p:cNvSpPr/>
            <p:nvPr/>
          </p:nvSpPr>
          <p:spPr>
            <a:xfrm>
              <a:off x="4572000" y="435047"/>
              <a:ext cx="4572000" cy="4571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0" name="19 - Εικόνα" descr="Symbols.PNG"/>
            <p:cNvPicPr>
              <a:picLocks noChangeAspect="1"/>
            </p:cNvPicPr>
            <p:nvPr/>
          </p:nvPicPr>
          <p:blipFill>
            <a:blip r:embed="rId4" cstate="print"/>
            <a:srcRect b="66236"/>
            <a:stretch>
              <a:fillRect/>
            </a:stretch>
          </p:blipFill>
          <p:spPr>
            <a:xfrm>
              <a:off x="7842792" y="369772"/>
              <a:ext cx="375812" cy="362066"/>
            </a:xfrm>
            <a:prstGeom prst="rect">
              <a:avLst/>
            </a:prstGeom>
          </p:spPr>
        </p:pic>
        <p:pic>
          <p:nvPicPr>
            <p:cNvPr id="21" name="20 - Εικόνα" descr="Symbols.PNG"/>
            <p:cNvPicPr>
              <a:picLocks noChangeAspect="1"/>
            </p:cNvPicPr>
            <p:nvPr/>
          </p:nvPicPr>
          <p:blipFill>
            <a:blip r:embed="rId4" cstate="print"/>
            <a:srcRect t="65688" b="1119"/>
            <a:stretch>
              <a:fillRect/>
            </a:stretch>
          </p:blipFill>
          <p:spPr>
            <a:xfrm>
              <a:off x="8541946" y="375898"/>
              <a:ext cx="375812" cy="355940"/>
            </a:xfrm>
            <a:prstGeom prst="rect">
              <a:avLst/>
            </a:prstGeom>
          </p:spPr>
        </p:pic>
        <p:pic>
          <p:nvPicPr>
            <p:cNvPr id="22" name="21 - Εικόνα" descr="Symbols.PNG"/>
            <p:cNvPicPr>
              <a:picLocks noChangeAspect="1"/>
            </p:cNvPicPr>
            <p:nvPr/>
          </p:nvPicPr>
          <p:blipFill>
            <a:blip r:embed="rId4" cstate="print"/>
            <a:srcRect t="33257" b="33994"/>
            <a:stretch>
              <a:fillRect/>
            </a:stretch>
          </p:blipFill>
          <p:spPr>
            <a:xfrm>
              <a:off x="8194726" y="380661"/>
              <a:ext cx="375812" cy="351177"/>
            </a:xfrm>
            <a:prstGeom prst="rect">
              <a:avLst/>
            </a:prstGeom>
          </p:spPr>
        </p:pic>
      </p:grpSp>
      <p:sp>
        <p:nvSpPr>
          <p:cNvPr id="23" name="22 - TextBox"/>
          <p:cNvSpPr txBox="1"/>
          <p:nvPr/>
        </p:nvSpPr>
        <p:spPr>
          <a:xfrm>
            <a:off x="4958467" y="141405"/>
            <a:ext cx="2852063" cy="369332"/>
          </a:xfrm>
          <a:prstGeom prst="rect">
            <a:avLst/>
          </a:prstGeom>
          <a:noFill/>
        </p:spPr>
        <p:txBody>
          <a:bodyPr wrap="none" rtlCol="0">
            <a:spAutoFit/>
          </a:bodyPr>
          <a:lstStyle/>
          <a:p>
            <a:r>
              <a:rPr lang="en-US" dirty="0" smtClean="0">
                <a:latin typeface="Arial Black" pitchFamily="34" charset="0"/>
              </a:rPr>
              <a:t>ON SHORE (Hospital)</a:t>
            </a:r>
            <a:endParaRPr lang="el-GR" dirty="0">
              <a:latin typeface="Arial Black" pitchFamily="34" charset="0"/>
            </a:endParaRPr>
          </a:p>
        </p:txBody>
      </p:sp>
      <p:pic>
        <p:nvPicPr>
          <p:cNvPr id="24" name="Picture 2"/>
          <p:cNvPicPr>
            <a:picLocks noChangeAspect="1" noChangeArrowheads="1"/>
          </p:cNvPicPr>
          <p:nvPr/>
        </p:nvPicPr>
        <p:blipFill>
          <a:blip r:embed="rId2" cstate="print">
            <a:lum bright="3000"/>
          </a:blip>
          <a:srcRect l="92624" t="34512" b="55421"/>
          <a:stretch>
            <a:fillRect/>
          </a:stretch>
        </p:blipFill>
        <p:spPr bwMode="auto">
          <a:xfrm>
            <a:off x="8199747" y="952107"/>
            <a:ext cx="944253" cy="914400"/>
          </a:xfrm>
          <a:prstGeom prst="rect">
            <a:avLst/>
          </a:prstGeom>
          <a:noFill/>
          <a:ln w="9525">
            <a:noFill/>
            <a:miter lim="800000"/>
            <a:headEnd/>
            <a:tailEnd/>
          </a:ln>
        </p:spPr>
      </p:pic>
      <p:pic>
        <p:nvPicPr>
          <p:cNvPr id="25" name="Picture 6" descr="wave"/>
          <p:cNvPicPr>
            <a:picLocks noChangeAspect="1" noChangeArrowheads="1" noCrop="1"/>
          </p:cNvPicPr>
          <p:nvPr/>
        </p:nvPicPr>
        <p:blipFill>
          <a:blip r:embed="rId5" cstate="print"/>
          <a:srcRect/>
          <a:stretch>
            <a:fillRect/>
          </a:stretch>
        </p:blipFill>
        <p:spPr bwMode="auto">
          <a:xfrm>
            <a:off x="0" y="5951538"/>
            <a:ext cx="9144000" cy="933450"/>
          </a:xfrm>
          <a:prstGeom prst="rect">
            <a:avLst/>
          </a:prstGeom>
          <a:noFill/>
        </p:spPr>
      </p:pic>
      <p:sp>
        <p:nvSpPr>
          <p:cNvPr id="13" name="Rectangle 35"/>
          <p:cNvSpPr>
            <a:spLocks noChangeArrowheads="1"/>
          </p:cNvSpPr>
          <p:nvPr/>
        </p:nvSpPr>
        <p:spPr bwMode="auto">
          <a:xfrm>
            <a:off x="85725" y="6278410"/>
            <a:ext cx="2724346" cy="382751"/>
          </a:xfrm>
          <a:prstGeom prst="rect">
            <a:avLst/>
          </a:prstGeom>
          <a:solidFill>
            <a:srgbClr val="800000"/>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r>
              <a:rPr lang="en-US" sz="1400" dirty="0" smtClean="0">
                <a:solidFill>
                  <a:schemeClr val="bg1"/>
                </a:solidFill>
              </a:rPr>
              <a:t>Compatibility</a:t>
            </a:r>
            <a:r>
              <a:rPr lang="en-US" sz="1400" dirty="0" smtClean="0">
                <a:solidFill>
                  <a:srgbClr val="FFFF00"/>
                </a:solidFill>
              </a:rPr>
              <a:t> </a:t>
            </a:r>
            <a:r>
              <a:rPr lang="en-US" sz="1400" dirty="0">
                <a:solidFill>
                  <a:srgbClr val="FFFF00"/>
                </a:solidFill>
              </a:rPr>
              <a:t>of </a:t>
            </a:r>
            <a:r>
              <a:rPr lang="en-US" sz="1400" dirty="0" smtClean="0">
                <a:solidFill>
                  <a:srgbClr val="FFFF00"/>
                </a:solidFill>
              </a:rPr>
              <a:t>CBRN equipment ?</a:t>
            </a:r>
            <a:endParaRPr lang="el-GR" sz="1400" dirty="0">
              <a:solidFill>
                <a:schemeClr val="bg1"/>
              </a:solidFill>
            </a:endParaRPr>
          </a:p>
        </p:txBody>
      </p:sp>
      <p:sp>
        <p:nvSpPr>
          <p:cNvPr id="26" name="25 - TextBox"/>
          <p:cNvSpPr txBox="1"/>
          <p:nvPr/>
        </p:nvSpPr>
        <p:spPr>
          <a:xfrm>
            <a:off x="6711885" y="1442301"/>
            <a:ext cx="2275559" cy="646331"/>
          </a:xfrm>
          <a:prstGeom prst="rect">
            <a:avLst/>
          </a:prstGeom>
          <a:noFill/>
        </p:spPr>
        <p:txBody>
          <a:bodyPr wrap="none" rtlCol="0">
            <a:spAutoFit/>
          </a:bodyPr>
          <a:lstStyle/>
          <a:p>
            <a:r>
              <a:rPr lang="en-US" dirty="0" smtClean="0">
                <a:solidFill>
                  <a:schemeClr val="tx2">
                    <a:lumMod val="40000"/>
                    <a:lumOff val="60000"/>
                  </a:schemeClr>
                </a:solidFill>
                <a:latin typeface="Arial Black" pitchFamily="34" charset="0"/>
              </a:rPr>
              <a:t>Military Hospital</a:t>
            </a:r>
          </a:p>
          <a:p>
            <a:r>
              <a:rPr lang="en-US" dirty="0" smtClean="0">
                <a:solidFill>
                  <a:schemeClr val="bg1"/>
                </a:solidFill>
                <a:latin typeface="Arial Black" pitchFamily="34" charset="0"/>
              </a:rPr>
              <a:t>Civilian Hospital</a:t>
            </a:r>
            <a:endParaRPr lang="el-GR" dirty="0">
              <a:solidFill>
                <a:schemeClr val="bg1"/>
              </a:solidFill>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1"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0-#ppt_h/2"/>
                                          </p:val>
                                        </p:tav>
                                        <p:tav tm="100000">
                                          <p:val>
                                            <p:strVal val="#ppt_y"/>
                                          </p:val>
                                        </p:tav>
                                      </p:tavLst>
                                    </p:anim>
                                  </p:childTnLst>
                                </p:cTn>
                              </p:par>
                            </p:childTnLst>
                          </p:cTn>
                        </p:par>
                        <p:par>
                          <p:cTn id="18" fill="hold">
                            <p:stCondLst>
                              <p:cond delay="1000"/>
                            </p:stCondLst>
                            <p:childTnLst>
                              <p:par>
                                <p:cTn id="19" presetID="2" presetClass="entr" presetSubtype="1"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0-#ppt_h/2"/>
                                          </p:val>
                                        </p:tav>
                                        <p:tav tm="100000">
                                          <p:val>
                                            <p:strVal val="#ppt_y"/>
                                          </p:val>
                                        </p:tav>
                                      </p:tavLst>
                                    </p:anim>
                                  </p:childTnLst>
                                </p:cTn>
                              </p:par>
                            </p:childTnLst>
                          </p:cTn>
                        </p:par>
                        <p:par>
                          <p:cTn id="23" fill="hold">
                            <p:stCondLst>
                              <p:cond delay="1500"/>
                            </p:stCondLst>
                            <p:childTnLst>
                              <p:par>
                                <p:cTn id="24" presetID="2" presetClass="entr" presetSubtype="1"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0-#ppt_h/2"/>
                                          </p:val>
                                        </p:tav>
                                        <p:tav tm="100000">
                                          <p:val>
                                            <p:strVal val="#ppt_y"/>
                                          </p:val>
                                        </p:tav>
                                      </p:tavLst>
                                    </p:anim>
                                  </p:childTnLst>
                                </p:cTn>
                              </p:par>
                            </p:childTnLst>
                          </p:cTn>
                        </p:par>
                        <p:par>
                          <p:cTn id="28" fill="hold">
                            <p:stCondLst>
                              <p:cond delay="2000"/>
                            </p:stCondLst>
                            <p:childTnLst>
                              <p:par>
                                <p:cTn id="29" presetID="2" presetClass="entr" presetSubtype="1"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0-#ppt_h/2"/>
                                          </p:val>
                                        </p:tav>
                                        <p:tav tm="100000">
                                          <p:val>
                                            <p:strVal val="#ppt_y"/>
                                          </p:val>
                                        </p:tav>
                                      </p:tavLst>
                                    </p:anim>
                                  </p:childTnLst>
                                </p:cTn>
                              </p:par>
                            </p:childTnLst>
                          </p:cTn>
                        </p:par>
                        <p:par>
                          <p:cTn id="33" fill="hold">
                            <p:stCondLst>
                              <p:cond delay="2500"/>
                            </p:stCondLst>
                            <p:childTnLst>
                              <p:par>
                                <p:cTn id="34" presetID="2" presetClass="entr" presetSubtype="1"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0-#ppt_h/2"/>
                                          </p:val>
                                        </p:tav>
                                        <p:tav tm="100000">
                                          <p:val>
                                            <p:strVal val="#ppt_y"/>
                                          </p:val>
                                        </p:tav>
                                      </p:tavLst>
                                    </p:anim>
                                  </p:childTnLst>
                                </p:cTn>
                              </p:par>
                            </p:childTnLst>
                          </p:cTn>
                        </p:par>
                        <p:par>
                          <p:cTn id="38" fill="hold">
                            <p:stCondLst>
                              <p:cond delay="3000"/>
                            </p:stCondLst>
                            <p:childTnLst>
                              <p:par>
                                <p:cTn id="39" presetID="2" presetClass="entr" presetSubtype="1"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0-#ppt_h/2"/>
                                          </p:val>
                                        </p:tav>
                                        <p:tav tm="100000">
                                          <p:val>
                                            <p:strVal val="#ppt_y"/>
                                          </p:val>
                                        </p:tav>
                                      </p:tavLst>
                                    </p:anim>
                                  </p:childTnLst>
                                </p:cTn>
                              </p:par>
                            </p:childTnLst>
                          </p:cTn>
                        </p:par>
                        <p:par>
                          <p:cTn id="43" fill="hold">
                            <p:stCondLst>
                              <p:cond delay="3500"/>
                            </p:stCondLst>
                            <p:childTnLst>
                              <p:par>
                                <p:cTn id="44" presetID="2" presetClass="entr" presetSubtype="1" fill="hold" grpId="0" nodeType="after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additive="base">
                                        <p:cTn id="46" dur="500" fill="hold"/>
                                        <p:tgtEl>
                                          <p:spTgt spid="15"/>
                                        </p:tgtEl>
                                        <p:attrNameLst>
                                          <p:attrName>ppt_x</p:attrName>
                                        </p:attrNameLst>
                                      </p:cBhvr>
                                      <p:tavLst>
                                        <p:tav tm="0">
                                          <p:val>
                                            <p:strVal val="#ppt_x"/>
                                          </p:val>
                                        </p:tav>
                                        <p:tav tm="100000">
                                          <p:val>
                                            <p:strVal val="#ppt_x"/>
                                          </p:val>
                                        </p:tav>
                                      </p:tavLst>
                                    </p:anim>
                                    <p:anim calcmode="lin" valueType="num">
                                      <p:cBhvr additive="base">
                                        <p:cTn id="47" dur="500" fill="hold"/>
                                        <p:tgtEl>
                                          <p:spTgt spid="15"/>
                                        </p:tgtEl>
                                        <p:attrNameLst>
                                          <p:attrName>ppt_y</p:attrName>
                                        </p:attrNameLst>
                                      </p:cBhvr>
                                      <p:tavLst>
                                        <p:tav tm="0">
                                          <p:val>
                                            <p:strVal val="0-#ppt_h/2"/>
                                          </p:val>
                                        </p:tav>
                                        <p:tav tm="100000">
                                          <p:val>
                                            <p:strVal val="#ppt_y"/>
                                          </p:val>
                                        </p:tav>
                                      </p:tavLst>
                                    </p:anim>
                                  </p:childTnLst>
                                </p:cTn>
                              </p:par>
                            </p:childTnLst>
                          </p:cTn>
                        </p:par>
                        <p:par>
                          <p:cTn id="48" fill="hold">
                            <p:stCondLst>
                              <p:cond delay="4000"/>
                            </p:stCondLst>
                            <p:childTnLst>
                              <p:par>
                                <p:cTn id="49" presetID="2" presetClass="entr" presetSubtype="1" fill="hold" grpId="0" nodeType="after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0-#ppt_h/2"/>
                                          </p:val>
                                        </p:tav>
                                        <p:tav tm="100000">
                                          <p:val>
                                            <p:strVal val="#ppt_y"/>
                                          </p:val>
                                        </p:tav>
                                      </p:tavLst>
                                    </p:anim>
                                  </p:childTnLst>
                                </p:cTn>
                              </p:par>
                            </p:childTnLst>
                          </p:cTn>
                        </p:par>
                        <p:par>
                          <p:cTn id="53" fill="hold">
                            <p:stCondLst>
                              <p:cond delay="4500"/>
                            </p:stCondLst>
                            <p:childTnLst>
                              <p:par>
                                <p:cTn id="54" presetID="2" presetClass="entr" presetSubtype="1" fill="hold" grpId="0" nodeType="after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additive="base">
                                        <p:cTn id="56" dur="500" fill="hold"/>
                                        <p:tgtEl>
                                          <p:spTgt spid="13"/>
                                        </p:tgtEl>
                                        <p:attrNameLst>
                                          <p:attrName>ppt_x</p:attrName>
                                        </p:attrNameLst>
                                      </p:cBhvr>
                                      <p:tavLst>
                                        <p:tav tm="0">
                                          <p:val>
                                            <p:strVal val="#ppt_x"/>
                                          </p:val>
                                        </p:tav>
                                        <p:tav tm="100000">
                                          <p:val>
                                            <p:strVal val="#ppt_x"/>
                                          </p:val>
                                        </p:tav>
                                      </p:tavLst>
                                    </p:anim>
                                    <p:anim calcmode="lin" valueType="num">
                                      <p:cBhvr additive="base">
                                        <p:cTn id="57"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4" grpId="0" animBg="1"/>
      <p:bldP spid="15"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42" name="Picture 10"/>
          <p:cNvPicPr>
            <a:picLocks noChangeAspect="1" noChangeArrowheads="1"/>
          </p:cNvPicPr>
          <p:nvPr/>
        </p:nvPicPr>
        <p:blipFill>
          <a:blip r:embed="rId2" cstate="print">
            <a:lum bright="-13000"/>
          </a:blip>
          <a:srcRect/>
          <a:stretch>
            <a:fillRect/>
          </a:stretch>
        </p:blipFill>
        <p:spPr bwMode="auto">
          <a:xfrm>
            <a:off x="3170238" y="739775"/>
            <a:ext cx="4003675" cy="2889545"/>
          </a:xfrm>
          <a:prstGeom prst="rect">
            <a:avLst/>
          </a:prstGeom>
          <a:noFill/>
          <a:ln w="9525">
            <a:noFill/>
            <a:miter lim="800000"/>
            <a:headEnd/>
            <a:tailEnd/>
          </a:ln>
          <a:effectLst/>
        </p:spPr>
      </p:pic>
      <p:pic>
        <p:nvPicPr>
          <p:cNvPr id="44043" name="Picture 11"/>
          <p:cNvPicPr>
            <a:picLocks noChangeAspect="1" noChangeArrowheads="1"/>
          </p:cNvPicPr>
          <p:nvPr/>
        </p:nvPicPr>
        <p:blipFill>
          <a:blip r:embed="rId3" cstate="print"/>
          <a:srcRect/>
          <a:stretch>
            <a:fillRect/>
          </a:stretch>
        </p:blipFill>
        <p:spPr bwMode="auto">
          <a:xfrm>
            <a:off x="7278688" y="838200"/>
            <a:ext cx="1865312" cy="6019800"/>
          </a:xfrm>
          <a:prstGeom prst="rect">
            <a:avLst/>
          </a:prstGeom>
          <a:noFill/>
          <a:ln w="9525">
            <a:noFill/>
            <a:miter lim="800000"/>
            <a:headEnd/>
            <a:tailEnd/>
          </a:ln>
          <a:effectLst/>
        </p:spPr>
      </p:pic>
      <p:pic>
        <p:nvPicPr>
          <p:cNvPr id="44044" name="Picture 12"/>
          <p:cNvPicPr>
            <a:picLocks noChangeAspect="1" noChangeArrowheads="1"/>
          </p:cNvPicPr>
          <p:nvPr/>
        </p:nvPicPr>
        <p:blipFill>
          <a:blip r:embed="rId4" cstate="print">
            <a:lum bright="-13000"/>
          </a:blip>
          <a:srcRect/>
          <a:stretch>
            <a:fillRect/>
          </a:stretch>
        </p:blipFill>
        <p:spPr bwMode="auto">
          <a:xfrm>
            <a:off x="3166965" y="3653034"/>
            <a:ext cx="4002088" cy="2835275"/>
          </a:xfrm>
          <a:prstGeom prst="rect">
            <a:avLst/>
          </a:prstGeom>
          <a:noFill/>
          <a:ln w="9525">
            <a:noFill/>
            <a:miter lim="800000"/>
            <a:headEnd/>
            <a:tailEnd/>
          </a:ln>
          <a:effectLst/>
        </p:spPr>
      </p:pic>
      <p:pic>
        <p:nvPicPr>
          <p:cNvPr id="44045" name="Picture 13"/>
          <p:cNvPicPr>
            <a:picLocks noChangeAspect="1" noChangeArrowheads="1"/>
          </p:cNvPicPr>
          <p:nvPr/>
        </p:nvPicPr>
        <p:blipFill>
          <a:blip r:embed="rId5" cstate="print">
            <a:lum bright="-13000"/>
          </a:blip>
          <a:srcRect/>
          <a:stretch>
            <a:fillRect/>
          </a:stretch>
        </p:blipFill>
        <p:spPr bwMode="auto">
          <a:xfrm>
            <a:off x="0" y="320511"/>
            <a:ext cx="3040063" cy="6159664"/>
          </a:xfrm>
          <a:prstGeom prst="rect">
            <a:avLst/>
          </a:prstGeom>
          <a:noFill/>
          <a:ln w="9525">
            <a:noFill/>
            <a:miter lim="800000"/>
            <a:headEnd/>
            <a:tailEnd/>
          </a:ln>
          <a:effectLst/>
        </p:spPr>
      </p:pic>
      <p:grpSp>
        <p:nvGrpSpPr>
          <p:cNvPr id="8" name="7 - Ομάδα"/>
          <p:cNvGrpSpPr/>
          <p:nvPr/>
        </p:nvGrpSpPr>
        <p:grpSpPr>
          <a:xfrm>
            <a:off x="4572000" y="113122"/>
            <a:ext cx="4572000" cy="618716"/>
            <a:chOff x="4572000" y="113122"/>
            <a:chExt cx="4572000" cy="618716"/>
          </a:xfrm>
        </p:grpSpPr>
        <p:pic>
          <p:nvPicPr>
            <p:cNvPr id="9" name="Picture 2" descr="http://img.bhs4.com/C9/A/C9A1120077E665111FBC70B29CFB0421E05FD8F3_lis.jpg"/>
            <p:cNvPicPr>
              <a:picLocks noChangeAspect="1" noChangeArrowheads="1"/>
            </p:cNvPicPr>
            <p:nvPr/>
          </p:nvPicPr>
          <p:blipFill>
            <a:blip r:embed="rId6" cstate="print"/>
            <a:srcRect l="6020" t="3696" r="4083" b="18293"/>
            <a:stretch>
              <a:fillRect/>
            </a:stretch>
          </p:blipFill>
          <p:spPr bwMode="auto">
            <a:xfrm flipH="1">
              <a:off x="7814815" y="113122"/>
              <a:ext cx="1150205" cy="329937"/>
            </a:xfrm>
            <a:prstGeom prst="rect">
              <a:avLst/>
            </a:prstGeom>
            <a:noFill/>
          </p:spPr>
        </p:pic>
        <p:sp>
          <p:nvSpPr>
            <p:cNvPr id="10" name="9 - Ορθογώνιο"/>
            <p:cNvSpPr/>
            <p:nvPr/>
          </p:nvSpPr>
          <p:spPr>
            <a:xfrm>
              <a:off x="4572000" y="435047"/>
              <a:ext cx="4572000" cy="4571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1" name="10 - Εικόνα" descr="Symbols.PNG"/>
            <p:cNvPicPr>
              <a:picLocks noChangeAspect="1"/>
            </p:cNvPicPr>
            <p:nvPr/>
          </p:nvPicPr>
          <p:blipFill>
            <a:blip r:embed="rId7" cstate="print"/>
            <a:srcRect b="66236"/>
            <a:stretch>
              <a:fillRect/>
            </a:stretch>
          </p:blipFill>
          <p:spPr>
            <a:xfrm>
              <a:off x="7842792" y="369772"/>
              <a:ext cx="375812" cy="362066"/>
            </a:xfrm>
            <a:prstGeom prst="rect">
              <a:avLst/>
            </a:prstGeom>
          </p:spPr>
        </p:pic>
        <p:pic>
          <p:nvPicPr>
            <p:cNvPr id="12" name="11 - Εικόνα" descr="Symbols.PNG"/>
            <p:cNvPicPr>
              <a:picLocks noChangeAspect="1"/>
            </p:cNvPicPr>
            <p:nvPr/>
          </p:nvPicPr>
          <p:blipFill>
            <a:blip r:embed="rId7" cstate="print"/>
            <a:srcRect t="65688" b="1119"/>
            <a:stretch>
              <a:fillRect/>
            </a:stretch>
          </p:blipFill>
          <p:spPr>
            <a:xfrm>
              <a:off x="8541946" y="375898"/>
              <a:ext cx="375812" cy="355940"/>
            </a:xfrm>
            <a:prstGeom prst="rect">
              <a:avLst/>
            </a:prstGeom>
          </p:spPr>
        </p:pic>
        <p:pic>
          <p:nvPicPr>
            <p:cNvPr id="13" name="12 - Εικόνα" descr="Symbols.PNG"/>
            <p:cNvPicPr>
              <a:picLocks noChangeAspect="1"/>
            </p:cNvPicPr>
            <p:nvPr/>
          </p:nvPicPr>
          <p:blipFill>
            <a:blip r:embed="rId7" cstate="print"/>
            <a:srcRect t="33257" b="33994"/>
            <a:stretch>
              <a:fillRect/>
            </a:stretch>
          </p:blipFill>
          <p:spPr>
            <a:xfrm>
              <a:off x="8194726" y="380661"/>
              <a:ext cx="375812" cy="351177"/>
            </a:xfrm>
            <a:prstGeom prst="rect">
              <a:avLst/>
            </a:prstGeom>
          </p:spPr>
        </p:pic>
      </p:grpSp>
      <p:sp>
        <p:nvSpPr>
          <p:cNvPr id="14" name="13 - TextBox"/>
          <p:cNvSpPr txBox="1"/>
          <p:nvPr/>
        </p:nvSpPr>
        <p:spPr>
          <a:xfrm>
            <a:off x="4958467" y="141405"/>
            <a:ext cx="2852063" cy="369332"/>
          </a:xfrm>
          <a:prstGeom prst="rect">
            <a:avLst/>
          </a:prstGeom>
          <a:noFill/>
        </p:spPr>
        <p:txBody>
          <a:bodyPr wrap="none" rtlCol="0">
            <a:spAutoFit/>
          </a:bodyPr>
          <a:lstStyle/>
          <a:p>
            <a:r>
              <a:rPr lang="en-US" dirty="0" smtClean="0">
                <a:latin typeface="Arial Black" pitchFamily="34" charset="0"/>
              </a:rPr>
              <a:t>ON SHORE (Hospital)</a:t>
            </a:r>
            <a:endParaRPr lang="el-GR" dirty="0">
              <a:latin typeface="Arial Black" pitchFamily="34" charset="0"/>
            </a:endParaRPr>
          </a:p>
        </p:txBody>
      </p:sp>
      <p:pic>
        <p:nvPicPr>
          <p:cNvPr id="15" name="Picture 6" descr="wave"/>
          <p:cNvPicPr>
            <a:picLocks noChangeAspect="1" noChangeArrowheads="1" noCrop="1"/>
          </p:cNvPicPr>
          <p:nvPr/>
        </p:nvPicPr>
        <p:blipFill>
          <a:blip r:embed="rId8" cstate="print"/>
          <a:srcRect/>
          <a:stretch>
            <a:fillRect/>
          </a:stretch>
        </p:blipFill>
        <p:spPr bwMode="auto">
          <a:xfrm>
            <a:off x="0" y="5951538"/>
            <a:ext cx="9144000" cy="933450"/>
          </a:xfrm>
          <a:prstGeom prst="rect">
            <a:avLst/>
          </a:prstGeom>
          <a:noFill/>
        </p:spPr>
      </p:pic>
      <p:sp>
        <p:nvSpPr>
          <p:cNvPr id="16" name="15 - Ορθογώνιο"/>
          <p:cNvSpPr/>
          <p:nvPr/>
        </p:nvSpPr>
        <p:spPr>
          <a:xfrm>
            <a:off x="3371850" y="1609725"/>
            <a:ext cx="1876425" cy="2095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16 - Ορθογώνιο"/>
          <p:cNvSpPr/>
          <p:nvPr/>
        </p:nvSpPr>
        <p:spPr>
          <a:xfrm>
            <a:off x="5229225" y="4552950"/>
            <a:ext cx="1247775" cy="2000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19" name="18 - Ευθύγραμμο βέλος σύνδεσης"/>
          <p:cNvCxnSpPr>
            <a:stCxn id="16" idx="2"/>
            <a:endCxn id="17" idx="0"/>
          </p:cNvCxnSpPr>
          <p:nvPr/>
        </p:nvCxnSpPr>
        <p:spPr>
          <a:xfrm>
            <a:off x="4310063" y="1819275"/>
            <a:ext cx="1543050" cy="2733675"/>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3822700" y="5930900"/>
            <a:ext cx="304800" cy="533400"/>
          </a:xfrm>
          <a:prstGeom prst="rect">
            <a:avLst/>
          </a:prstGeom>
          <a:solidFill>
            <a:srgbClr val="FFCCFF"/>
          </a:solidFill>
          <a:ln w="9525">
            <a:noFill/>
            <a:miter lim="800000"/>
            <a:headEnd/>
            <a:tailEnd/>
          </a:ln>
          <a:effectLst/>
        </p:spPr>
        <p:txBody>
          <a:bodyPr wrap="none" anchor="ctr"/>
          <a:lstStyle/>
          <a:p>
            <a:endParaRPr lang="el-GR"/>
          </a:p>
        </p:txBody>
      </p:sp>
      <p:sp>
        <p:nvSpPr>
          <p:cNvPr id="6147" name="Rectangle 3"/>
          <p:cNvSpPr>
            <a:spLocks noChangeArrowheads="1"/>
          </p:cNvSpPr>
          <p:nvPr/>
        </p:nvSpPr>
        <p:spPr bwMode="auto">
          <a:xfrm>
            <a:off x="0" y="6388100"/>
            <a:ext cx="9144000" cy="469900"/>
          </a:xfrm>
          <a:prstGeom prst="rect">
            <a:avLst/>
          </a:prstGeom>
          <a:solidFill>
            <a:srgbClr val="FFCCFF"/>
          </a:solidFill>
          <a:ln w="9525">
            <a:noFill/>
            <a:miter lim="800000"/>
            <a:headEnd/>
            <a:tailEnd/>
          </a:ln>
          <a:effectLst/>
        </p:spPr>
        <p:txBody>
          <a:bodyPr wrap="none" anchor="ctr"/>
          <a:lstStyle/>
          <a:p>
            <a:endParaRPr lang="el-GR"/>
          </a:p>
        </p:txBody>
      </p:sp>
      <p:sp>
        <p:nvSpPr>
          <p:cNvPr id="6148" name="Rectangle 4"/>
          <p:cNvSpPr>
            <a:spLocks noChangeArrowheads="1"/>
          </p:cNvSpPr>
          <p:nvPr/>
        </p:nvSpPr>
        <p:spPr bwMode="auto">
          <a:xfrm>
            <a:off x="0" y="0"/>
            <a:ext cx="5321300" cy="5930900"/>
          </a:xfrm>
          <a:prstGeom prst="rect">
            <a:avLst/>
          </a:prstGeom>
          <a:solidFill>
            <a:srgbClr val="FFE1E1"/>
          </a:solidFill>
          <a:ln w="9525">
            <a:noFill/>
            <a:miter lim="800000"/>
            <a:headEnd/>
            <a:tailEnd/>
          </a:ln>
          <a:effectLst/>
        </p:spPr>
        <p:txBody>
          <a:bodyPr wrap="none" anchor="ctr"/>
          <a:lstStyle/>
          <a:p>
            <a:endParaRPr lang="el-GR"/>
          </a:p>
        </p:txBody>
      </p:sp>
      <p:sp>
        <p:nvSpPr>
          <p:cNvPr id="6149" name="Rectangle 5"/>
          <p:cNvSpPr>
            <a:spLocks noChangeArrowheads="1"/>
          </p:cNvSpPr>
          <p:nvPr/>
        </p:nvSpPr>
        <p:spPr bwMode="auto">
          <a:xfrm>
            <a:off x="5473700" y="0"/>
            <a:ext cx="3670300" cy="5956300"/>
          </a:xfrm>
          <a:prstGeom prst="rect">
            <a:avLst/>
          </a:prstGeom>
          <a:solidFill>
            <a:srgbClr val="D1FFD1"/>
          </a:solidFill>
          <a:ln w="9525">
            <a:noFill/>
            <a:miter lim="800000"/>
            <a:headEnd/>
            <a:tailEnd/>
          </a:ln>
          <a:effectLst/>
        </p:spPr>
        <p:txBody>
          <a:bodyPr wrap="none" anchor="ctr"/>
          <a:lstStyle/>
          <a:p>
            <a:pPr algn="ctr"/>
            <a:endParaRPr lang="en-US"/>
          </a:p>
        </p:txBody>
      </p:sp>
      <p:pic>
        <p:nvPicPr>
          <p:cNvPr id="6150" name="Picture 6" descr="040_2056"/>
          <p:cNvPicPr>
            <a:picLocks noChangeAspect="1" noChangeArrowheads="1"/>
          </p:cNvPicPr>
          <p:nvPr/>
        </p:nvPicPr>
        <p:blipFill>
          <a:blip r:embed="rId3" cstate="print"/>
          <a:srcRect/>
          <a:stretch>
            <a:fillRect/>
          </a:stretch>
        </p:blipFill>
        <p:spPr bwMode="auto">
          <a:xfrm rot="1162040">
            <a:off x="6259513" y="476250"/>
            <a:ext cx="330200" cy="1190625"/>
          </a:xfrm>
          <a:prstGeom prst="rect">
            <a:avLst/>
          </a:prstGeom>
          <a:noFill/>
        </p:spPr>
      </p:pic>
      <p:grpSp>
        <p:nvGrpSpPr>
          <p:cNvPr id="2" name="Group 7"/>
          <p:cNvGrpSpPr>
            <a:grpSpLocks/>
          </p:cNvGrpSpPr>
          <p:nvPr/>
        </p:nvGrpSpPr>
        <p:grpSpPr bwMode="auto">
          <a:xfrm>
            <a:off x="4140200" y="2420938"/>
            <a:ext cx="157163" cy="336550"/>
            <a:chOff x="153" y="3705"/>
            <a:chExt cx="99" cy="212"/>
          </a:xfrm>
        </p:grpSpPr>
        <p:sp>
          <p:nvSpPr>
            <p:cNvPr id="6152" name="Oval 8"/>
            <p:cNvSpPr>
              <a:spLocks noChangeArrowheads="1"/>
            </p:cNvSpPr>
            <p:nvPr/>
          </p:nvSpPr>
          <p:spPr bwMode="auto">
            <a:xfrm>
              <a:off x="170" y="3705"/>
              <a:ext cx="63" cy="47"/>
            </a:xfrm>
            <a:prstGeom prst="ellipse">
              <a:avLst/>
            </a:prstGeom>
            <a:solidFill>
              <a:srgbClr val="CC0000"/>
            </a:solidFill>
            <a:ln w="9525">
              <a:noFill/>
              <a:round/>
              <a:headEnd/>
              <a:tailEnd/>
            </a:ln>
            <a:effectLst/>
          </p:spPr>
          <p:txBody>
            <a:bodyPr wrap="none" anchor="ctr"/>
            <a:lstStyle/>
            <a:p>
              <a:endParaRPr lang="el-GR"/>
            </a:p>
          </p:txBody>
        </p:sp>
        <p:sp>
          <p:nvSpPr>
            <p:cNvPr id="6153" name="AutoShape 9"/>
            <p:cNvSpPr>
              <a:spLocks noChangeArrowheads="1"/>
            </p:cNvSpPr>
            <p:nvPr/>
          </p:nvSpPr>
          <p:spPr bwMode="auto">
            <a:xfrm>
              <a:off x="170" y="3752"/>
              <a:ext cx="63" cy="94"/>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154" name="AutoShape 10"/>
            <p:cNvSpPr>
              <a:spLocks noChangeArrowheads="1"/>
            </p:cNvSpPr>
            <p:nvPr/>
          </p:nvSpPr>
          <p:spPr bwMode="auto">
            <a:xfrm>
              <a:off x="175" y="3846"/>
              <a:ext cx="19" cy="71"/>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155" name="AutoShape 11"/>
            <p:cNvSpPr>
              <a:spLocks noChangeArrowheads="1"/>
            </p:cNvSpPr>
            <p:nvPr/>
          </p:nvSpPr>
          <p:spPr bwMode="auto">
            <a:xfrm>
              <a:off x="206" y="3846"/>
              <a:ext cx="18" cy="71"/>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156" name="AutoShape 12"/>
            <p:cNvSpPr>
              <a:spLocks noChangeArrowheads="1"/>
            </p:cNvSpPr>
            <p:nvPr/>
          </p:nvSpPr>
          <p:spPr bwMode="auto">
            <a:xfrm rot="829783">
              <a:off x="153" y="3753"/>
              <a:ext cx="19" cy="70"/>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157" name="AutoShape 13"/>
            <p:cNvSpPr>
              <a:spLocks noChangeArrowheads="1"/>
            </p:cNvSpPr>
            <p:nvPr/>
          </p:nvSpPr>
          <p:spPr bwMode="auto">
            <a:xfrm rot="-1079267">
              <a:off x="233" y="3753"/>
              <a:ext cx="19" cy="70"/>
            </a:xfrm>
            <a:prstGeom prst="roundRect">
              <a:avLst>
                <a:gd name="adj" fmla="val 16667"/>
              </a:avLst>
            </a:prstGeom>
            <a:solidFill>
              <a:srgbClr val="CC0000"/>
            </a:solidFill>
            <a:ln w="9525">
              <a:noFill/>
              <a:round/>
              <a:headEnd/>
              <a:tailEnd/>
            </a:ln>
            <a:effectLst/>
          </p:spPr>
          <p:txBody>
            <a:bodyPr wrap="none" anchor="ctr"/>
            <a:lstStyle/>
            <a:p>
              <a:endParaRPr lang="el-GR"/>
            </a:p>
          </p:txBody>
        </p:sp>
      </p:grpSp>
      <p:sp>
        <p:nvSpPr>
          <p:cNvPr id="6158" name="Line 14"/>
          <p:cNvSpPr>
            <a:spLocks noChangeShapeType="1"/>
          </p:cNvSpPr>
          <p:nvPr/>
        </p:nvSpPr>
        <p:spPr bwMode="auto">
          <a:xfrm>
            <a:off x="5435600" y="-3175"/>
            <a:ext cx="0" cy="5949950"/>
          </a:xfrm>
          <a:prstGeom prst="line">
            <a:avLst/>
          </a:prstGeom>
          <a:noFill/>
          <a:ln w="38100">
            <a:solidFill>
              <a:srgbClr val="008000"/>
            </a:solidFill>
            <a:round/>
            <a:headEnd/>
            <a:tailEnd/>
          </a:ln>
          <a:effectLst/>
        </p:spPr>
        <p:txBody>
          <a:bodyPr/>
          <a:lstStyle/>
          <a:p>
            <a:endParaRPr lang="el-GR"/>
          </a:p>
        </p:txBody>
      </p:sp>
      <p:sp>
        <p:nvSpPr>
          <p:cNvPr id="6159" name="Line 15"/>
          <p:cNvSpPr>
            <a:spLocks noChangeShapeType="1"/>
          </p:cNvSpPr>
          <p:nvPr/>
        </p:nvSpPr>
        <p:spPr bwMode="auto">
          <a:xfrm>
            <a:off x="5364163" y="0"/>
            <a:ext cx="0" cy="5949950"/>
          </a:xfrm>
          <a:prstGeom prst="line">
            <a:avLst/>
          </a:prstGeom>
          <a:noFill/>
          <a:ln w="38100">
            <a:solidFill>
              <a:srgbClr val="FF0000"/>
            </a:solidFill>
            <a:round/>
            <a:headEnd/>
            <a:tailEnd/>
          </a:ln>
          <a:effectLst/>
        </p:spPr>
        <p:txBody>
          <a:bodyPr/>
          <a:lstStyle/>
          <a:p>
            <a:endParaRPr lang="el-GR"/>
          </a:p>
        </p:txBody>
      </p:sp>
      <p:pic>
        <p:nvPicPr>
          <p:cNvPr id="6160" name="Picture 16" descr="040_2074"/>
          <p:cNvPicPr>
            <a:picLocks noChangeAspect="1" noChangeArrowheads="1"/>
          </p:cNvPicPr>
          <p:nvPr/>
        </p:nvPicPr>
        <p:blipFill>
          <a:blip r:embed="rId4" cstate="print"/>
          <a:srcRect/>
          <a:stretch>
            <a:fillRect/>
          </a:stretch>
        </p:blipFill>
        <p:spPr bwMode="auto">
          <a:xfrm rot="9127533" flipH="1">
            <a:off x="4643438" y="1700213"/>
            <a:ext cx="1211262" cy="563562"/>
          </a:xfrm>
          <a:prstGeom prst="rect">
            <a:avLst/>
          </a:prstGeom>
          <a:noFill/>
        </p:spPr>
      </p:pic>
      <p:pic>
        <p:nvPicPr>
          <p:cNvPr id="6161" name="Picture 17" descr="040_2074"/>
          <p:cNvPicPr>
            <a:picLocks noChangeAspect="1" noChangeArrowheads="1"/>
          </p:cNvPicPr>
          <p:nvPr/>
        </p:nvPicPr>
        <p:blipFill>
          <a:blip r:embed="rId4" cstate="print"/>
          <a:srcRect/>
          <a:stretch>
            <a:fillRect/>
          </a:stretch>
        </p:blipFill>
        <p:spPr bwMode="auto">
          <a:xfrm rot="2760825" flipH="1">
            <a:off x="3081338" y="3905250"/>
            <a:ext cx="511175" cy="409575"/>
          </a:xfrm>
          <a:prstGeom prst="rect">
            <a:avLst/>
          </a:prstGeom>
          <a:noFill/>
        </p:spPr>
      </p:pic>
      <p:grpSp>
        <p:nvGrpSpPr>
          <p:cNvPr id="3" name="Group 18"/>
          <p:cNvGrpSpPr>
            <a:grpSpLocks/>
          </p:cNvGrpSpPr>
          <p:nvPr/>
        </p:nvGrpSpPr>
        <p:grpSpPr bwMode="auto">
          <a:xfrm>
            <a:off x="4427538" y="2060575"/>
            <a:ext cx="504825" cy="576263"/>
            <a:chOff x="2789" y="2659"/>
            <a:chExt cx="318" cy="363"/>
          </a:xfrm>
        </p:grpSpPr>
        <p:sp>
          <p:nvSpPr>
            <p:cNvPr id="6163" name="AutoShape 19"/>
            <p:cNvSpPr>
              <a:spLocks noChangeArrowheads="1"/>
            </p:cNvSpPr>
            <p:nvPr/>
          </p:nvSpPr>
          <p:spPr bwMode="auto">
            <a:xfrm>
              <a:off x="2789" y="2659"/>
              <a:ext cx="318" cy="181"/>
            </a:xfrm>
            <a:prstGeom prst="triangle">
              <a:avLst>
                <a:gd name="adj" fmla="val 50000"/>
              </a:avLst>
            </a:prstGeom>
            <a:solidFill>
              <a:srgbClr val="CCCC00"/>
            </a:solidFill>
            <a:ln w="9525">
              <a:noFill/>
              <a:miter lim="800000"/>
              <a:headEnd/>
              <a:tailEnd/>
            </a:ln>
            <a:effectLst/>
            <a:scene3d>
              <a:camera prst="legacyObliqueTopRight"/>
              <a:lightRig rig="legacyFlat3" dir="b"/>
            </a:scene3d>
            <a:sp3d extrusionH="430200" prstMaterial="legacyMatte">
              <a:bevelT w="13500" h="13500" prst="angle"/>
              <a:bevelB w="13500" h="13500" prst="angle"/>
              <a:extrusionClr>
                <a:srgbClr val="CCCC00"/>
              </a:extrusionClr>
            </a:sp3d>
          </p:spPr>
          <p:txBody>
            <a:bodyPr wrap="none" anchor="ctr">
              <a:flatTx/>
            </a:bodyPr>
            <a:lstStyle/>
            <a:p>
              <a:endParaRPr lang="el-GR"/>
            </a:p>
          </p:txBody>
        </p:sp>
        <p:sp>
          <p:nvSpPr>
            <p:cNvPr id="6164" name="Rectangle 20"/>
            <p:cNvSpPr>
              <a:spLocks noChangeArrowheads="1"/>
            </p:cNvSpPr>
            <p:nvPr/>
          </p:nvSpPr>
          <p:spPr bwMode="auto">
            <a:xfrm>
              <a:off x="2789" y="2840"/>
              <a:ext cx="318" cy="182"/>
            </a:xfrm>
            <a:prstGeom prst="rect">
              <a:avLst/>
            </a:prstGeom>
            <a:solidFill>
              <a:srgbClr val="CCCC00"/>
            </a:solidFill>
            <a:ln w="9525">
              <a:noFill/>
              <a:miter lim="800000"/>
              <a:headEnd/>
              <a:tailEnd/>
            </a:ln>
            <a:effectLst/>
            <a:scene3d>
              <a:camera prst="legacyObliqueTopRight"/>
              <a:lightRig rig="legacyFlat3" dir="b"/>
            </a:scene3d>
            <a:sp3d extrusionH="430200" prstMaterial="legacyMatte">
              <a:bevelT w="13500" h="13500" prst="angle"/>
              <a:bevelB w="13500" h="13500" prst="angle"/>
              <a:extrusionClr>
                <a:srgbClr val="CCCC00"/>
              </a:extrusionClr>
            </a:sp3d>
          </p:spPr>
          <p:txBody>
            <a:bodyPr wrap="none" anchor="ctr">
              <a:flatTx/>
            </a:bodyPr>
            <a:lstStyle/>
            <a:p>
              <a:endParaRPr lang="el-GR"/>
            </a:p>
          </p:txBody>
        </p:sp>
      </p:grpSp>
      <p:sp>
        <p:nvSpPr>
          <p:cNvPr id="6165" name="AutoShape 21"/>
          <p:cNvSpPr>
            <a:spLocks noChangeArrowheads="1"/>
          </p:cNvSpPr>
          <p:nvPr/>
        </p:nvSpPr>
        <p:spPr bwMode="auto">
          <a:xfrm rot="2333955">
            <a:off x="4214813" y="2492375"/>
            <a:ext cx="357187" cy="431800"/>
          </a:xfrm>
          <a:prstGeom prst="upArrow">
            <a:avLst>
              <a:gd name="adj1" fmla="val 50000"/>
              <a:gd name="adj2" fmla="val 30222"/>
            </a:avLst>
          </a:prstGeom>
          <a:solidFill>
            <a:srgbClr val="99FF99"/>
          </a:solidFill>
          <a:ln w="9525">
            <a:solidFill>
              <a:schemeClr val="tx1"/>
            </a:solidFill>
            <a:miter lim="800000"/>
            <a:headEnd/>
            <a:tailEnd/>
          </a:ln>
          <a:effectLst/>
        </p:spPr>
        <p:txBody>
          <a:bodyPr vert="eaVert" wrap="none" anchor="ctr"/>
          <a:lstStyle/>
          <a:p>
            <a:endParaRPr lang="el-GR"/>
          </a:p>
        </p:txBody>
      </p:sp>
      <p:sp>
        <p:nvSpPr>
          <p:cNvPr id="6166" name="Rectangle 22"/>
          <p:cNvSpPr>
            <a:spLocks noChangeArrowheads="1"/>
          </p:cNvSpPr>
          <p:nvPr/>
        </p:nvSpPr>
        <p:spPr bwMode="auto">
          <a:xfrm>
            <a:off x="7021513" y="765175"/>
            <a:ext cx="1798637" cy="792163"/>
          </a:xfrm>
          <a:prstGeom prst="rect">
            <a:avLst/>
          </a:prstGeom>
          <a:solidFill>
            <a:schemeClr val="accent1"/>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l-GR"/>
          </a:p>
        </p:txBody>
      </p:sp>
      <p:sp>
        <p:nvSpPr>
          <p:cNvPr id="6167" name="Rectangle 23"/>
          <p:cNvSpPr>
            <a:spLocks noChangeArrowheads="1"/>
          </p:cNvSpPr>
          <p:nvPr/>
        </p:nvSpPr>
        <p:spPr bwMode="auto">
          <a:xfrm>
            <a:off x="3454400" y="5613400"/>
            <a:ext cx="228600" cy="838200"/>
          </a:xfrm>
          <a:prstGeom prst="rect">
            <a:avLst/>
          </a:prstGeom>
          <a:solidFill>
            <a:schemeClr val="accent1"/>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l-GR"/>
          </a:p>
        </p:txBody>
      </p:sp>
      <p:sp>
        <p:nvSpPr>
          <p:cNvPr id="6168" name="Rectangle 24"/>
          <p:cNvSpPr>
            <a:spLocks noChangeArrowheads="1"/>
          </p:cNvSpPr>
          <p:nvPr/>
        </p:nvSpPr>
        <p:spPr bwMode="auto">
          <a:xfrm>
            <a:off x="4703763" y="5614988"/>
            <a:ext cx="228600" cy="838200"/>
          </a:xfrm>
          <a:prstGeom prst="rect">
            <a:avLst/>
          </a:prstGeom>
          <a:solidFill>
            <a:schemeClr val="accent1"/>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l-GR"/>
          </a:p>
        </p:txBody>
      </p:sp>
      <p:sp>
        <p:nvSpPr>
          <p:cNvPr id="6169" name="Rectangle 25" descr="Dark vertical"/>
          <p:cNvSpPr>
            <a:spLocks noChangeArrowheads="1"/>
          </p:cNvSpPr>
          <p:nvPr/>
        </p:nvSpPr>
        <p:spPr bwMode="auto">
          <a:xfrm>
            <a:off x="5003800" y="5949950"/>
            <a:ext cx="4140200" cy="431800"/>
          </a:xfrm>
          <a:prstGeom prst="rect">
            <a:avLst/>
          </a:prstGeom>
          <a:pattFill prst="dkVert">
            <a:fgClr>
              <a:schemeClr val="tx1"/>
            </a:fgClr>
            <a:bgClr>
              <a:schemeClr val="bg1"/>
            </a:bgClr>
          </a:pattFill>
          <a:ln w="9525">
            <a:solidFill>
              <a:schemeClr val="tx1"/>
            </a:solidFill>
            <a:miter lim="800000"/>
            <a:headEnd/>
            <a:tailEnd/>
          </a:ln>
          <a:effectLst/>
        </p:spPr>
        <p:txBody>
          <a:bodyPr wrap="none" anchor="ctr"/>
          <a:lstStyle/>
          <a:p>
            <a:endParaRPr lang="el-GR"/>
          </a:p>
        </p:txBody>
      </p:sp>
      <p:sp>
        <p:nvSpPr>
          <p:cNvPr id="6170" name="Rectangle 26" descr="Dark vertical"/>
          <p:cNvSpPr>
            <a:spLocks noChangeArrowheads="1"/>
          </p:cNvSpPr>
          <p:nvPr/>
        </p:nvSpPr>
        <p:spPr bwMode="auto">
          <a:xfrm>
            <a:off x="0" y="5949950"/>
            <a:ext cx="3455988" cy="431800"/>
          </a:xfrm>
          <a:prstGeom prst="rect">
            <a:avLst/>
          </a:prstGeom>
          <a:pattFill prst="dkVert">
            <a:fgClr>
              <a:schemeClr val="tx1"/>
            </a:fgClr>
            <a:bgClr>
              <a:schemeClr val="bg1"/>
            </a:bgClr>
          </a:pattFill>
          <a:ln w="9525">
            <a:solidFill>
              <a:schemeClr val="tx1"/>
            </a:solidFill>
            <a:miter lim="800000"/>
            <a:headEnd/>
            <a:tailEnd/>
          </a:ln>
          <a:effectLst/>
        </p:spPr>
        <p:txBody>
          <a:bodyPr wrap="none" anchor="ctr"/>
          <a:lstStyle/>
          <a:p>
            <a:endParaRPr lang="el-GR"/>
          </a:p>
        </p:txBody>
      </p:sp>
      <p:grpSp>
        <p:nvGrpSpPr>
          <p:cNvPr id="4" name="Group 27"/>
          <p:cNvGrpSpPr>
            <a:grpSpLocks/>
          </p:cNvGrpSpPr>
          <p:nvPr/>
        </p:nvGrpSpPr>
        <p:grpSpPr bwMode="auto">
          <a:xfrm>
            <a:off x="-38100" y="4584700"/>
            <a:ext cx="1244600" cy="2260600"/>
            <a:chOff x="0" y="2888"/>
            <a:chExt cx="784" cy="1424"/>
          </a:xfrm>
        </p:grpSpPr>
        <p:sp>
          <p:nvSpPr>
            <p:cNvPr id="6172" name="Rectangle 28"/>
            <p:cNvSpPr>
              <a:spLocks noChangeArrowheads="1"/>
            </p:cNvSpPr>
            <p:nvPr/>
          </p:nvSpPr>
          <p:spPr bwMode="auto">
            <a:xfrm>
              <a:off x="112" y="2888"/>
              <a:ext cx="672" cy="1336"/>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6173" name="Oval 29"/>
            <p:cNvSpPr>
              <a:spLocks noChangeArrowheads="1"/>
            </p:cNvSpPr>
            <p:nvPr/>
          </p:nvSpPr>
          <p:spPr bwMode="auto">
            <a:xfrm>
              <a:off x="178" y="2945"/>
              <a:ext cx="63" cy="47"/>
            </a:xfrm>
            <a:prstGeom prst="ellipse">
              <a:avLst/>
            </a:prstGeom>
            <a:solidFill>
              <a:schemeClr val="tx2"/>
            </a:solidFill>
            <a:ln w="9525">
              <a:noFill/>
              <a:round/>
              <a:headEnd/>
              <a:tailEnd/>
            </a:ln>
            <a:effectLst/>
          </p:spPr>
          <p:txBody>
            <a:bodyPr wrap="none" anchor="ctr"/>
            <a:lstStyle/>
            <a:p>
              <a:endParaRPr lang="el-GR"/>
            </a:p>
          </p:txBody>
        </p:sp>
        <p:sp>
          <p:nvSpPr>
            <p:cNvPr id="6174" name="AutoShape 30"/>
            <p:cNvSpPr>
              <a:spLocks noChangeArrowheads="1"/>
            </p:cNvSpPr>
            <p:nvPr/>
          </p:nvSpPr>
          <p:spPr bwMode="auto">
            <a:xfrm>
              <a:off x="178" y="2992"/>
              <a:ext cx="63" cy="94"/>
            </a:xfrm>
            <a:prstGeom prst="roundRect">
              <a:avLst>
                <a:gd name="adj" fmla="val 16667"/>
              </a:avLst>
            </a:prstGeom>
            <a:solidFill>
              <a:schemeClr val="tx2"/>
            </a:solidFill>
            <a:ln w="9525">
              <a:noFill/>
              <a:round/>
              <a:headEnd/>
              <a:tailEnd/>
            </a:ln>
            <a:effectLst/>
          </p:spPr>
          <p:txBody>
            <a:bodyPr wrap="none" anchor="ctr"/>
            <a:lstStyle/>
            <a:p>
              <a:endParaRPr lang="el-GR"/>
            </a:p>
          </p:txBody>
        </p:sp>
        <p:sp>
          <p:nvSpPr>
            <p:cNvPr id="6175" name="AutoShape 31"/>
            <p:cNvSpPr>
              <a:spLocks noChangeArrowheads="1"/>
            </p:cNvSpPr>
            <p:nvPr/>
          </p:nvSpPr>
          <p:spPr bwMode="auto">
            <a:xfrm>
              <a:off x="183" y="3086"/>
              <a:ext cx="19" cy="71"/>
            </a:xfrm>
            <a:prstGeom prst="roundRect">
              <a:avLst>
                <a:gd name="adj" fmla="val 16667"/>
              </a:avLst>
            </a:prstGeom>
            <a:solidFill>
              <a:schemeClr val="tx2"/>
            </a:solidFill>
            <a:ln w="9525">
              <a:noFill/>
              <a:round/>
              <a:headEnd/>
              <a:tailEnd/>
            </a:ln>
            <a:effectLst/>
          </p:spPr>
          <p:txBody>
            <a:bodyPr wrap="none" anchor="ctr"/>
            <a:lstStyle/>
            <a:p>
              <a:endParaRPr lang="el-GR"/>
            </a:p>
          </p:txBody>
        </p:sp>
        <p:sp>
          <p:nvSpPr>
            <p:cNvPr id="6176" name="AutoShape 32"/>
            <p:cNvSpPr>
              <a:spLocks noChangeArrowheads="1"/>
            </p:cNvSpPr>
            <p:nvPr/>
          </p:nvSpPr>
          <p:spPr bwMode="auto">
            <a:xfrm>
              <a:off x="214" y="3086"/>
              <a:ext cx="18" cy="71"/>
            </a:xfrm>
            <a:prstGeom prst="roundRect">
              <a:avLst>
                <a:gd name="adj" fmla="val 16667"/>
              </a:avLst>
            </a:prstGeom>
            <a:solidFill>
              <a:schemeClr val="tx2"/>
            </a:solidFill>
            <a:ln w="9525">
              <a:noFill/>
              <a:round/>
              <a:headEnd/>
              <a:tailEnd/>
            </a:ln>
            <a:effectLst/>
          </p:spPr>
          <p:txBody>
            <a:bodyPr wrap="none" anchor="ctr"/>
            <a:lstStyle/>
            <a:p>
              <a:endParaRPr lang="el-GR"/>
            </a:p>
          </p:txBody>
        </p:sp>
        <p:sp>
          <p:nvSpPr>
            <p:cNvPr id="6177" name="AutoShape 33"/>
            <p:cNvSpPr>
              <a:spLocks noChangeArrowheads="1"/>
            </p:cNvSpPr>
            <p:nvPr/>
          </p:nvSpPr>
          <p:spPr bwMode="auto">
            <a:xfrm rot="829783">
              <a:off x="161" y="2993"/>
              <a:ext cx="19" cy="70"/>
            </a:xfrm>
            <a:prstGeom prst="roundRect">
              <a:avLst>
                <a:gd name="adj" fmla="val 16667"/>
              </a:avLst>
            </a:prstGeom>
            <a:solidFill>
              <a:schemeClr val="tx2"/>
            </a:solidFill>
            <a:ln w="9525">
              <a:noFill/>
              <a:round/>
              <a:headEnd/>
              <a:tailEnd/>
            </a:ln>
            <a:effectLst/>
          </p:spPr>
          <p:txBody>
            <a:bodyPr wrap="none" anchor="ctr"/>
            <a:lstStyle/>
            <a:p>
              <a:endParaRPr lang="el-GR"/>
            </a:p>
          </p:txBody>
        </p:sp>
        <p:sp>
          <p:nvSpPr>
            <p:cNvPr id="6178" name="AutoShape 34"/>
            <p:cNvSpPr>
              <a:spLocks noChangeArrowheads="1"/>
            </p:cNvSpPr>
            <p:nvPr/>
          </p:nvSpPr>
          <p:spPr bwMode="auto">
            <a:xfrm rot="-1079267">
              <a:off x="241" y="2993"/>
              <a:ext cx="19" cy="70"/>
            </a:xfrm>
            <a:prstGeom prst="roundRect">
              <a:avLst>
                <a:gd name="adj" fmla="val 16667"/>
              </a:avLst>
            </a:prstGeom>
            <a:solidFill>
              <a:schemeClr val="tx2"/>
            </a:solidFill>
            <a:ln w="9525">
              <a:noFill/>
              <a:round/>
              <a:headEnd/>
              <a:tailEnd/>
            </a:ln>
            <a:effectLst/>
          </p:spPr>
          <p:txBody>
            <a:bodyPr wrap="none" anchor="ctr"/>
            <a:lstStyle/>
            <a:p>
              <a:endParaRPr lang="el-GR"/>
            </a:p>
          </p:txBody>
        </p:sp>
        <p:sp>
          <p:nvSpPr>
            <p:cNvPr id="6179" name="Oval 35"/>
            <p:cNvSpPr>
              <a:spLocks noChangeArrowheads="1"/>
            </p:cNvSpPr>
            <p:nvPr/>
          </p:nvSpPr>
          <p:spPr bwMode="auto">
            <a:xfrm>
              <a:off x="178" y="3217"/>
              <a:ext cx="63" cy="47"/>
            </a:xfrm>
            <a:prstGeom prst="ellipse">
              <a:avLst/>
            </a:prstGeom>
            <a:solidFill>
              <a:srgbClr val="3333FF"/>
            </a:solidFill>
            <a:ln w="9525">
              <a:noFill/>
              <a:round/>
              <a:headEnd/>
              <a:tailEnd/>
            </a:ln>
            <a:effectLst/>
          </p:spPr>
          <p:txBody>
            <a:bodyPr wrap="none" anchor="ctr"/>
            <a:lstStyle/>
            <a:p>
              <a:endParaRPr lang="el-GR"/>
            </a:p>
          </p:txBody>
        </p:sp>
        <p:sp>
          <p:nvSpPr>
            <p:cNvPr id="6180" name="AutoShape 36"/>
            <p:cNvSpPr>
              <a:spLocks noChangeArrowheads="1"/>
            </p:cNvSpPr>
            <p:nvPr/>
          </p:nvSpPr>
          <p:spPr bwMode="auto">
            <a:xfrm>
              <a:off x="178" y="3264"/>
              <a:ext cx="63" cy="94"/>
            </a:xfrm>
            <a:prstGeom prst="roundRect">
              <a:avLst>
                <a:gd name="adj" fmla="val 16667"/>
              </a:avLst>
            </a:prstGeom>
            <a:solidFill>
              <a:srgbClr val="3333FF"/>
            </a:solidFill>
            <a:ln w="9525">
              <a:noFill/>
              <a:round/>
              <a:headEnd/>
              <a:tailEnd/>
            </a:ln>
            <a:effectLst/>
          </p:spPr>
          <p:txBody>
            <a:bodyPr wrap="none" anchor="ctr"/>
            <a:lstStyle/>
            <a:p>
              <a:endParaRPr lang="el-GR"/>
            </a:p>
          </p:txBody>
        </p:sp>
        <p:sp>
          <p:nvSpPr>
            <p:cNvPr id="6181" name="AutoShape 37"/>
            <p:cNvSpPr>
              <a:spLocks noChangeArrowheads="1"/>
            </p:cNvSpPr>
            <p:nvPr/>
          </p:nvSpPr>
          <p:spPr bwMode="auto">
            <a:xfrm>
              <a:off x="183" y="3358"/>
              <a:ext cx="19" cy="71"/>
            </a:xfrm>
            <a:prstGeom prst="roundRect">
              <a:avLst>
                <a:gd name="adj" fmla="val 16667"/>
              </a:avLst>
            </a:prstGeom>
            <a:solidFill>
              <a:srgbClr val="3333FF"/>
            </a:solidFill>
            <a:ln w="9525">
              <a:noFill/>
              <a:round/>
              <a:headEnd/>
              <a:tailEnd/>
            </a:ln>
            <a:effectLst/>
          </p:spPr>
          <p:txBody>
            <a:bodyPr wrap="none" anchor="ctr"/>
            <a:lstStyle/>
            <a:p>
              <a:endParaRPr lang="el-GR"/>
            </a:p>
          </p:txBody>
        </p:sp>
        <p:sp>
          <p:nvSpPr>
            <p:cNvPr id="6182" name="AutoShape 38"/>
            <p:cNvSpPr>
              <a:spLocks noChangeArrowheads="1"/>
            </p:cNvSpPr>
            <p:nvPr/>
          </p:nvSpPr>
          <p:spPr bwMode="auto">
            <a:xfrm>
              <a:off x="214" y="3358"/>
              <a:ext cx="18" cy="71"/>
            </a:xfrm>
            <a:prstGeom prst="roundRect">
              <a:avLst>
                <a:gd name="adj" fmla="val 16667"/>
              </a:avLst>
            </a:prstGeom>
            <a:solidFill>
              <a:srgbClr val="3333FF"/>
            </a:solidFill>
            <a:ln w="9525">
              <a:noFill/>
              <a:round/>
              <a:headEnd/>
              <a:tailEnd/>
            </a:ln>
            <a:effectLst/>
          </p:spPr>
          <p:txBody>
            <a:bodyPr wrap="none" anchor="ctr"/>
            <a:lstStyle/>
            <a:p>
              <a:endParaRPr lang="el-GR"/>
            </a:p>
          </p:txBody>
        </p:sp>
        <p:sp>
          <p:nvSpPr>
            <p:cNvPr id="6183" name="AutoShape 39"/>
            <p:cNvSpPr>
              <a:spLocks noChangeArrowheads="1"/>
            </p:cNvSpPr>
            <p:nvPr/>
          </p:nvSpPr>
          <p:spPr bwMode="auto">
            <a:xfrm rot="829783">
              <a:off x="161" y="3265"/>
              <a:ext cx="19" cy="70"/>
            </a:xfrm>
            <a:prstGeom prst="roundRect">
              <a:avLst>
                <a:gd name="adj" fmla="val 16667"/>
              </a:avLst>
            </a:prstGeom>
            <a:solidFill>
              <a:srgbClr val="3333FF"/>
            </a:solidFill>
            <a:ln w="9525">
              <a:noFill/>
              <a:round/>
              <a:headEnd/>
              <a:tailEnd/>
            </a:ln>
            <a:effectLst/>
          </p:spPr>
          <p:txBody>
            <a:bodyPr wrap="none" anchor="ctr"/>
            <a:lstStyle/>
            <a:p>
              <a:endParaRPr lang="el-GR"/>
            </a:p>
          </p:txBody>
        </p:sp>
        <p:sp>
          <p:nvSpPr>
            <p:cNvPr id="6184" name="AutoShape 40"/>
            <p:cNvSpPr>
              <a:spLocks noChangeArrowheads="1"/>
            </p:cNvSpPr>
            <p:nvPr/>
          </p:nvSpPr>
          <p:spPr bwMode="auto">
            <a:xfrm rot="-1079267">
              <a:off x="241" y="3265"/>
              <a:ext cx="19" cy="70"/>
            </a:xfrm>
            <a:prstGeom prst="roundRect">
              <a:avLst>
                <a:gd name="adj" fmla="val 16667"/>
              </a:avLst>
            </a:prstGeom>
            <a:solidFill>
              <a:srgbClr val="3333FF"/>
            </a:solidFill>
            <a:ln w="9525">
              <a:noFill/>
              <a:round/>
              <a:headEnd/>
              <a:tailEnd/>
            </a:ln>
            <a:effectLst/>
          </p:spPr>
          <p:txBody>
            <a:bodyPr wrap="none" anchor="ctr"/>
            <a:lstStyle/>
            <a:p>
              <a:endParaRPr lang="el-GR"/>
            </a:p>
          </p:txBody>
        </p:sp>
        <p:sp>
          <p:nvSpPr>
            <p:cNvPr id="6185" name="Oval 41"/>
            <p:cNvSpPr>
              <a:spLocks noChangeArrowheads="1"/>
            </p:cNvSpPr>
            <p:nvPr/>
          </p:nvSpPr>
          <p:spPr bwMode="auto">
            <a:xfrm>
              <a:off x="170" y="3449"/>
              <a:ext cx="63" cy="47"/>
            </a:xfrm>
            <a:prstGeom prst="ellipse">
              <a:avLst/>
            </a:prstGeom>
            <a:solidFill>
              <a:srgbClr val="008000"/>
            </a:solidFill>
            <a:ln w="9525">
              <a:noFill/>
              <a:round/>
              <a:headEnd/>
              <a:tailEnd/>
            </a:ln>
            <a:effectLst/>
          </p:spPr>
          <p:txBody>
            <a:bodyPr wrap="none" anchor="ctr"/>
            <a:lstStyle/>
            <a:p>
              <a:endParaRPr lang="el-GR"/>
            </a:p>
          </p:txBody>
        </p:sp>
        <p:sp>
          <p:nvSpPr>
            <p:cNvPr id="6186" name="AutoShape 42"/>
            <p:cNvSpPr>
              <a:spLocks noChangeArrowheads="1"/>
            </p:cNvSpPr>
            <p:nvPr/>
          </p:nvSpPr>
          <p:spPr bwMode="auto">
            <a:xfrm>
              <a:off x="170" y="3496"/>
              <a:ext cx="63" cy="94"/>
            </a:xfrm>
            <a:prstGeom prst="roundRect">
              <a:avLst>
                <a:gd name="adj" fmla="val 16667"/>
              </a:avLst>
            </a:prstGeom>
            <a:solidFill>
              <a:srgbClr val="008000"/>
            </a:solidFill>
            <a:ln w="9525">
              <a:noFill/>
              <a:round/>
              <a:headEnd/>
              <a:tailEnd/>
            </a:ln>
            <a:effectLst/>
          </p:spPr>
          <p:txBody>
            <a:bodyPr wrap="none" anchor="ctr"/>
            <a:lstStyle/>
            <a:p>
              <a:endParaRPr lang="el-GR"/>
            </a:p>
          </p:txBody>
        </p:sp>
        <p:sp>
          <p:nvSpPr>
            <p:cNvPr id="6187" name="AutoShape 43"/>
            <p:cNvSpPr>
              <a:spLocks noChangeArrowheads="1"/>
            </p:cNvSpPr>
            <p:nvPr/>
          </p:nvSpPr>
          <p:spPr bwMode="auto">
            <a:xfrm>
              <a:off x="175" y="3590"/>
              <a:ext cx="19" cy="71"/>
            </a:xfrm>
            <a:prstGeom prst="roundRect">
              <a:avLst>
                <a:gd name="adj" fmla="val 16667"/>
              </a:avLst>
            </a:prstGeom>
            <a:solidFill>
              <a:srgbClr val="008000"/>
            </a:solidFill>
            <a:ln w="9525">
              <a:noFill/>
              <a:round/>
              <a:headEnd/>
              <a:tailEnd/>
            </a:ln>
            <a:effectLst/>
          </p:spPr>
          <p:txBody>
            <a:bodyPr wrap="none" anchor="ctr"/>
            <a:lstStyle/>
            <a:p>
              <a:endParaRPr lang="el-GR"/>
            </a:p>
          </p:txBody>
        </p:sp>
        <p:sp>
          <p:nvSpPr>
            <p:cNvPr id="6188" name="AutoShape 44"/>
            <p:cNvSpPr>
              <a:spLocks noChangeArrowheads="1"/>
            </p:cNvSpPr>
            <p:nvPr/>
          </p:nvSpPr>
          <p:spPr bwMode="auto">
            <a:xfrm>
              <a:off x="206" y="3590"/>
              <a:ext cx="18" cy="71"/>
            </a:xfrm>
            <a:prstGeom prst="roundRect">
              <a:avLst>
                <a:gd name="adj" fmla="val 16667"/>
              </a:avLst>
            </a:prstGeom>
            <a:solidFill>
              <a:srgbClr val="008000"/>
            </a:solidFill>
            <a:ln w="9525">
              <a:noFill/>
              <a:round/>
              <a:headEnd/>
              <a:tailEnd/>
            </a:ln>
            <a:effectLst/>
          </p:spPr>
          <p:txBody>
            <a:bodyPr wrap="none" anchor="ctr"/>
            <a:lstStyle/>
            <a:p>
              <a:endParaRPr lang="el-GR"/>
            </a:p>
          </p:txBody>
        </p:sp>
        <p:sp>
          <p:nvSpPr>
            <p:cNvPr id="6189" name="AutoShape 45"/>
            <p:cNvSpPr>
              <a:spLocks noChangeArrowheads="1"/>
            </p:cNvSpPr>
            <p:nvPr/>
          </p:nvSpPr>
          <p:spPr bwMode="auto">
            <a:xfrm rot="829783">
              <a:off x="153" y="3497"/>
              <a:ext cx="19" cy="70"/>
            </a:xfrm>
            <a:prstGeom prst="roundRect">
              <a:avLst>
                <a:gd name="adj" fmla="val 16667"/>
              </a:avLst>
            </a:prstGeom>
            <a:solidFill>
              <a:srgbClr val="008000"/>
            </a:solidFill>
            <a:ln w="9525">
              <a:noFill/>
              <a:round/>
              <a:headEnd/>
              <a:tailEnd/>
            </a:ln>
            <a:effectLst/>
          </p:spPr>
          <p:txBody>
            <a:bodyPr wrap="none" anchor="ctr"/>
            <a:lstStyle/>
            <a:p>
              <a:endParaRPr lang="el-GR"/>
            </a:p>
          </p:txBody>
        </p:sp>
        <p:sp>
          <p:nvSpPr>
            <p:cNvPr id="6190" name="AutoShape 46"/>
            <p:cNvSpPr>
              <a:spLocks noChangeArrowheads="1"/>
            </p:cNvSpPr>
            <p:nvPr/>
          </p:nvSpPr>
          <p:spPr bwMode="auto">
            <a:xfrm rot="-1079267">
              <a:off x="233" y="3497"/>
              <a:ext cx="19" cy="70"/>
            </a:xfrm>
            <a:prstGeom prst="roundRect">
              <a:avLst>
                <a:gd name="adj" fmla="val 16667"/>
              </a:avLst>
            </a:prstGeom>
            <a:solidFill>
              <a:srgbClr val="008000"/>
            </a:solidFill>
            <a:ln w="9525">
              <a:noFill/>
              <a:round/>
              <a:headEnd/>
              <a:tailEnd/>
            </a:ln>
            <a:effectLst/>
          </p:spPr>
          <p:txBody>
            <a:bodyPr wrap="none" anchor="ctr"/>
            <a:lstStyle/>
            <a:p>
              <a:endParaRPr lang="el-GR"/>
            </a:p>
          </p:txBody>
        </p:sp>
        <p:sp>
          <p:nvSpPr>
            <p:cNvPr id="6191" name="Oval 47"/>
            <p:cNvSpPr>
              <a:spLocks noChangeArrowheads="1"/>
            </p:cNvSpPr>
            <p:nvPr/>
          </p:nvSpPr>
          <p:spPr bwMode="auto">
            <a:xfrm>
              <a:off x="170" y="3705"/>
              <a:ext cx="63" cy="47"/>
            </a:xfrm>
            <a:prstGeom prst="ellipse">
              <a:avLst/>
            </a:prstGeom>
            <a:solidFill>
              <a:srgbClr val="CC0000"/>
            </a:solidFill>
            <a:ln w="9525">
              <a:noFill/>
              <a:round/>
              <a:headEnd/>
              <a:tailEnd/>
            </a:ln>
            <a:effectLst/>
          </p:spPr>
          <p:txBody>
            <a:bodyPr wrap="none" anchor="ctr"/>
            <a:lstStyle/>
            <a:p>
              <a:endParaRPr lang="el-GR"/>
            </a:p>
          </p:txBody>
        </p:sp>
        <p:sp>
          <p:nvSpPr>
            <p:cNvPr id="6192" name="AutoShape 48"/>
            <p:cNvSpPr>
              <a:spLocks noChangeArrowheads="1"/>
            </p:cNvSpPr>
            <p:nvPr/>
          </p:nvSpPr>
          <p:spPr bwMode="auto">
            <a:xfrm>
              <a:off x="170" y="3752"/>
              <a:ext cx="63" cy="94"/>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193" name="AutoShape 49"/>
            <p:cNvSpPr>
              <a:spLocks noChangeArrowheads="1"/>
            </p:cNvSpPr>
            <p:nvPr/>
          </p:nvSpPr>
          <p:spPr bwMode="auto">
            <a:xfrm>
              <a:off x="175" y="3846"/>
              <a:ext cx="19" cy="71"/>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194" name="AutoShape 50"/>
            <p:cNvSpPr>
              <a:spLocks noChangeArrowheads="1"/>
            </p:cNvSpPr>
            <p:nvPr/>
          </p:nvSpPr>
          <p:spPr bwMode="auto">
            <a:xfrm>
              <a:off x="206" y="3846"/>
              <a:ext cx="18" cy="71"/>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195" name="AutoShape 51"/>
            <p:cNvSpPr>
              <a:spLocks noChangeArrowheads="1"/>
            </p:cNvSpPr>
            <p:nvPr/>
          </p:nvSpPr>
          <p:spPr bwMode="auto">
            <a:xfrm rot="829783">
              <a:off x="153" y="3753"/>
              <a:ext cx="19" cy="70"/>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196" name="AutoShape 52"/>
            <p:cNvSpPr>
              <a:spLocks noChangeArrowheads="1"/>
            </p:cNvSpPr>
            <p:nvPr/>
          </p:nvSpPr>
          <p:spPr bwMode="auto">
            <a:xfrm rot="-1079267">
              <a:off x="233" y="3753"/>
              <a:ext cx="19" cy="70"/>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197" name="Text Box 53"/>
            <p:cNvSpPr txBox="1">
              <a:spLocks noChangeArrowheads="1"/>
            </p:cNvSpPr>
            <p:nvPr/>
          </p:nvSpPr>
          <p:spPr bwMode="auto">
            <a:xfrm>
              <a:off x="286" y="2981"/>
              <a:ext cx="374" cy="154"/>
            </a:xfrm>
            <a:prstGeom prst="rect">
              <a:avLst/>
            </a:prstGeom>
            <a:noFill/>
            <a:ln w="9525">
              <a:noFill/>
              <a:miter lim="800000"/>
              <a:headEnd/>
              <a:tailEnd/>
            </a:ln>
            <a:effectLst/>
          </p:spPr>
          <p:txBody>
            <a:bodyPr wrap="none">
              <a:spAutoFit/>
            </a:bodyPr>
            <a:lstStyle/>
            <a:p>
              <a:r>
                <a:rPr lang="en-US" sz="1000"/>
                <a:t>Victims</a:t>
              </a:r>
              <a:endParaRPr lang="el-GR" sz="1000"/>
            </a:p>
          </p:txBody>
        </p:sp>
        <p:sp>
          <p:nvSpPr>
            <p:cNvPr id="6198" name="Text Box 54"/>
            <p:cNvSpPr txBox="1">
              <a:spLocks noChangeArrowheads="1"/>
            </p:cNvSpPr>
            <p:nvPr/>
          </p:nvSpPr>
          <p:spPr bwMode="auto">
            <a:xfrm>
              <a:off x="286" y="3237"/>
              <a:ext cx="497" cy="154"/>
            </a:xfrm>
            <a:prstGeom prst="rect">
              <a:avLst/>
            </a:prstGeom>
            <a:noFill/>
            <a:ln w="9525">
              <a:noFill/>
              <a:miter lim="800000"/>
              <a:headEnd/>
              <a:tailEnd/>
            </a:ln>
            <a:effectLst/>
          </p:spPr>
          <p:txBody>
            <a:bodyPr wrap="none">
              <a:spAutoFit/>
            </a:bodyPr>
            <a:lstStyle/>
            <a:p>
              <a:r>
                <a:rPr lang="en-US" sz="1000"/>
                <a:t>Physicians</a:t>
              </a:r>
              <a:endParaRPr lang="el-GR" sz="1000"/>
            </a:p>
          </p:txBody>
        </p:sp>
        <p:sp>
          <p:nvSpPr>
            <p:cNvPr id="6199" name="Text Box 55"/>
            <p:cNvSpPr txBox="1">
              <a:spLocks noChangeArrowheads="1"/>
            </p:cNvSpPr>
            <p:nvPr/>
          </p:nvSpPr>
          <p:spPr bwMode="auto">
            <a:xfrm>
              <a:off x="278" y="3485"/>
              <a:ext cx="369" cy="154"/>
            </a:xfrm>
            <a:prstGeom prst="rect">
              <a:avLst/>
            </a:prstGeom>
            <a:noFill/>
            <a:ln w="9525">
              <a:noFill/>
              <a:miter lim="800000"/>
              <a:headEnd/>
              <a:tailEnd/>
            </a:ln>
            <a:effectLst/>
          </p:spPr>
          <p:txBody>
            <a:bodyPr wrap="none">
              <a:spAutoFit/>
            </a:bodyPr>
            <a:lstStyle/>
            <a:p>
              <a:r>
                <a:rPr lang="en-US" sz="1000"/>
                <a:t>Nurses</a:t>
              </a:r>
              <a:endParaRPr lang="el-GR" sz="1000"/>
            </a:p>
          </p:txBody>
        </p:sp>
        <p:sp>
          <p:nvSpPr>
            <p:cNvPr id="6200" name="Text Box 56"/>
            <p:cNvSpPr txBox="1">
              <a:spLocks noChangeArrowheads="1"/>
            </p:cNvSpPr>
            <p:nvPr/>
          </p:nvSpPr>
          <p:spPr bwMode="auto">
            <a:xfrm>
              <a:off x="274" y="3717"/>
              <a:ext cx="369" cy="154"/>
            </a:xfrm>
            <a:prstGeom prst="rect">
              <a:avLst/>
            </a:prstGeom>
            <a:noFill/>
            <a:ln w="9525">
              <a:noFill/>
              <a:miter lim="800000"/>
              <a:headEnd/>
              <a:tailEnd/>
            </a:ln>
            <a:effectLst/>
          </p:spPr>
          <p:txBody>
            <a:bodyPr wrap="none">
              <a:spAutoFit/>
            </a:bodyPr>
            <a:lstStyle/>
            <a:p>
              <a:r>
                <a:rPr lang="en-US" sz="1000"/>
                <a:t>Medics</a:t>
              </a:r>
              <a:endParaRPr lang="el-GR" sz="1000"/>
            </a:p>
          </p:txBody>
        </p:sp>
        <p:sp>
          <p:nvSpPr>
            <p:cNvPr id="6201" name="Oval 57"/>
            <p:cNvSpPr>
              <a:spLocks noChangeArrowheads="1"/>
            </p:cNvSpPr>
            <p:nvPr/>
          </p:nvSpPr>
          <p:spPr bwMode="auto">
            <a:xfrm>
              <a:off x="170" y="3977"/>
              <a:ext cx="63" cy="47"/>
            </a:xfrm>
            <a:prstGeom prst="ellipse">
              <a:avLst/>
            </a:prstGeom>
            <a:solidFill>
              <a:srgbClr val="FF9900"/>
            </a:solidFill>
            <a:ln w="9525">
              <a:noFill/>
              <a:round/>
              <a:headEnd/>
              <a:tailEnd/>
            </a:ln>
            <a:effectLst/>
          </p:spPr>
          <p:txBody>
            <a:bodyPr wrap="none" anchor="ctr"/>
            <a:lstStyle/>
            <a:p>
              <a:endParaRPr lang="el-GR"/>
            </a:p>
          </p:txBody>
        </p:sp>
        <p:sp>
          <p:nvSpPr>
            <p:cNvPr id="6202" name="AutoShape 58"/>
            <p:cNvSpPr>
              <a:spLocks noChangeArrowheads="1"/>
            </p:cNvSpPr>
            <p:nvPr/>
          </p:nvSpPr>
          <p:spPr bwMode="auto">
            <a:xfrm>
              <a:off x="170" y="4024"/>
              <a:ext cx="63" cy="94"/>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203" name="AutoShape 59"/>
            <p:cNvSpPr>
              <a:spLocks noChangeArrowheads="1"/>
            </p:cNvSpPr>
            <p:nvPr/>
          </p:nvSpPr>
          <p:spPr bwMode="auto">
            <a:xfrm>
              <a:off x="175" y="4118"/>
              <a:ext cx="19" cy="71"/>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204" name="AutoShape 60"/>
            <p:cNvSpPr>
              <a:spLocks noChangeArrowheads="1"/>
            </p:cNvSpPr>
            <p:nvPr/>
          </p:nvSpPr>
          <p:spPr bwMode="auto">
            <a:xfrm>
              <a:off x="206" y="4118"/>
              <a:ext cx="18" cy="71"/>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205" name="AutoShape 61"/>
            <p:cNvSpPr>
              <a:spLocks noChangeArrowheads="1"/>
            </p:cNvSpPr>
            <p:nvPr/>
          </p:nvSpPr>
          <p:spPr bwMode="auto">
            <a:xfrm rot="829783">
              <a:off x="153" y="4025"/>
              <a:ext cx="19" cy="70"/>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206" name="AutoShape 62"/>
            <p:cNvSpPr>
              <a:spLocks noChangeArrowheads="1"/>
            </p:cNvSpPr>
            <p:nvPr/>
          </p:nvSpPr>
          <p:spPr bwMode="auto">
            <a:xfrm rot="-1079267">
              <a:off x="233" y="4025"/>
              <a:ext cx="19" cy="70"/>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207" name="Text Box 63"/>
            <p:cNvSpPr txBox="1">
              <a:spLocks noChangeArrowheads="1"/>
            </p:cNvSpPr>
            <p:nvPr/>
          </p:nvSpPr>
          <p:spPr bwMode="auto">
            <a:xfrm>
              <a:off x="278" y="4005"/>
              <a:ext cx="404" cy="154"/>
            </a:xfrm>
            <a:prstGeom prst="rect">
              <a:avLst/>
            </a:prstGeom>
            <a:noFill/>
            <a:ln w="9525">
              <a:noFill/>
              <a:miter lim="800000"/>
              <a:headEnd/>
              <a:tailEnd/>
            </a:ln>
            <a:effectLst/>
          </p:spPr>
          <p:txBody>
            <a:bodyPr wrap="none">
              <a:spAutoFit/>
            </a:bodyPr>
            <a:lstStyle/>
            <a:p>
              <a:r>
                <a:rPr lang="en-US" sz="1000"/>
                <a:t>Security</a:t>
              </a:r>
              <a:endParaRPr lang="el-GR" sz="1000"/>
            </a:p>
          </p:txBody>
        </p:sp>
        <p:pic>
          <p:nvPicPr>
            <p:cNvPr id="6208" name="Picture 64" descr="patusa"/>
            <p:cNvPicPr>
              <a:picLocks noChangeAspect="1" noChangeArrowheads="1"/>
            </p:cNvPicPr>
            <p:nvPr/>
          </p:nvPicPr>
          <p:blipFill>
            <a:blip r:embed="rId5" cstate="print"/>
            <a:srcRect/>
            <a:stretch>
              <a:fillRect/>
            </a:stretch>
          </p:blipFill>
          <p:spPr bwMode="auto">
            <a:xfrm>
              <a:off x="0" y="4216"/>
              <a:ext cx="96" cy="96"/>
            </a:xfrm>
            <a:prstGeom prst="rect">
              <a:avLst/>
            </a:prstGeom>
            <a:noFill/>
          </p:spPr>
        </p:pic>
      </p:grpSp>
      <p:sp>
        <p:nvSpPr>
          <p:cNvPr id="6209" name="Rectangle 65"/>
          <p:cNvSpPr>
            <a:spLocks noChangeArrowheads="1"/>
          </p:cNvSpPr>
          <p:nvPr/>
        </p:nvSpPr>
        <p:spPr bwMode="auto">
          <a:xfrm>
            <a:off x="6516688" y="1196975"/>
            <a:ext cx="2303462" cy="1008063"/>
          </a:xfrm>
          <a:prstGeom prst="rect">
            <a:avLst/>
          </a:prstGeom>
          <a:solidFill>
            <a:schemeClr val="accent1"/>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l-GR"/>
          </a:p>
        </p:txBody>
      </p:sp>
      <p:sp>
        <p:nvSpPr>
          <p:cNvPr id="6210" name="Rectangle 66"/>
          <p:cNvSpPr>
            <a:spLocks noChangeArrowheads="1"/>
          </p:cNvSpPr>
          <p:nvPr/>
        </p:nvSpPr>
        <p:spPr bwMode="auto">
          <a:xfrm>
            <a:off x="6516688" y="1700213"/>
            <a:ext cx="576262" cy="504825"/>
          </a:xfrm>
          <a:prstGeom prst="rect">
            <a:avLst/>
          </a:prstGeom>
          <a:solidFill>
            <a:srgbClr val="FF0000"/>
          </a:solidFill>
          <a:ln w="9525">
            <a:noFill/>
            <a:miter lim="800000"/>
            <a:headEnd/>
            <a:tailEnd/>
          </a:ln>
          <a:effectLst/>
        </p:spPr>
        <p:txBody>
          <a:bodyPr wrap="none" anchor="ctr"/>
          <a:lstStyle/>
          <a:p>
            <a:pPr algn="ctr"/>
            <a:r>
              <a:rPr lang="en-US">
                <a:solidFill>
                  <a:schemeClr val="bg1"/>
                </a:solidFill>
              </a:rPr>
              <a:t>EMS</a:t>
            </a:r>
            <a:endParaRPr lang="el-GR">
              <a:solidFill>
                <a:schemeClr val="bg1"/>
              </a:solidFill>
            </a:endParaRPr>
          </a:p>
        </p:txBody>
      </p:sp>
      <p:grpSp>
        <p:nvGrpSpPr>
          <p:cNvPr id="5" name="Group 67"/>
          <p:cNvGrpSpPr>
            <a:grpSpLocks/>
          </p:cNvGrpSpPr>
          <p:nvPr/>
        </p:nvGrpSpPr>
        <p:grpSpPr bwMode="auto">
          <a:xfrm>
            <a:off x="4211638" y="4797425"/>
            <a:ext cx="504825" cy="576263"/>
            <a:chOff x="2789" y="2659"/>
            <a:chExt cx="318" cy="363"/>
          </a:xfrm>
        </p:grpSpPr>
        <p:sp>
          <p:nvSpPr>
            <p:cNvPr id="6212" name="AutoShape 68"/>
            <p:cNvSpPr>
              <a:spLocks noChangeArrowheads="1"/>
            </p:cNvSpPr>
            <p:nvPr/>
          </p:nvSpPr>
          <p:spPr bwMode="auto">
            <a:xfrm>
              <a:off x="2789" y="2659"/>
              <a:ext cx="318" cy="181"/>
            </a:xfrm>
            <a:prstGeom prst="triangle">
              <a:avLst>
                <a:gd name="adj" fmla="val 50000"/>
              </a:avLst>
            </a:prstGeom>
            <a:solidFill>
              <a:srgbClr val="CCCC00"/>
            </a:solidFill>
            <a:ln w="9525">
              <a:noFill/>
              <a:miter lim="800000"/>
              <a:headEnd/>
              <a:tailEnd/>
            </a:ln>
            <a:effectLst/>
            <a:scene3d>
              <a:camera prst="legacyObliqueTopRight"/>
              <a:lightRig rig="legacyFlat3" dir="b"/>
            </a:scene3d>
            <a:sp3d extrusionH="430200" prstMaterial="legacyMatte">
              <a:bevelT w="13500" h="13500" prst="angle"/>
              <a:bevelB w="13500" h="13500" prst="angle"/>
              <a:extrusionClr>
                <a:srgbClr val="CCCC00"/>
              </a:extrusionClr>
            </a:sp3d>
          </p:spPr>
          <p:txBody>
            <a:bodyPr wrap="none" anchor="ctr">
              <a:flatTx/>
            </a:bodyPr>
            <a:lstStyle/>
            <a:p>
              <a:endParaRPr lang="el-GR"/>
            </a:p>
          </p:txBody>
        </p:sp>
        <p:sp>
          <p:nvSpPr>
            <p:cNvPr id="6213" name="Rectangle 69"/>
            <p:cNvSpPr>
              <a:spLocks noChangeArrowheads="1"/>
            </p:cNvSpPr>
            <p:nvPr/>
          </p:nvSpPr>
          <p:spPr bwMode="auto">
            <a:xfrm>
              <a:off x="2789" y="2840"/>
              <a:ext cx="318" cy="182"/>
            </a:xfrm>
            <a:prstGeom prst="rect">
              <a:avLst/>
            </a:prstGeom>
            <a:solidFill>
              <a:srgbClr val="CCCC00"/>
            </a:solidFill>
            <a:ln w="9525">
              <a:noFill/>
              <a:miter lim="800000"/>
              <a:headEnd/>
              <a:tailEnd/>
            </a:ln>
            <a:effectLst/>
            <a:scene3d>
              <a:camera prst="legacyObliqueTopRight"/>
              <a:lightRig rig="legacyFlat3" dir="b"/>
            </a:scene3d>
            <a:sp3d extrusionH="430200" prstMaterial="legacyMatte">
              <a:bevelT w="13500" h="13500" prst="angle"/>
              <a:bevelB w="13500" h="13500" prst="angle"/>
              <a:extrusionClr>
                <a:srgbClr val="CCCC00"/>
              </a:extrusionClr>
            </a:sp3d>
          </p:spPr>
          <p:txBody>
            <a:bodyPr wrap="none" anchor="ctr">
              <a:flatTx/>
            </a:bodyPr>
            <a:lstStyle/>
            <a:p>
              <a:endParaRPr lang="el-GR"/>
            </a:p>
          </p:txBody>
        </p:sp>
      </p:grpSp>
      <p:sp>
        <p:nvSpPr>
          <p:cNvPr id="6214" name="Text Box 70"/>
          <p:cNvSpPr txBox="1">
            <a:spLocks noChangeArrowheads="1"/>
          </p:cNvSpPr>
          <p:nvPr/>
        </p:nvSpPr>
        <p:spPr bwMode="auto">
          <a:xfrm>
            <a:off x="4802188" y="4591050"/>
            <a:ext cx="620712" cy="396875"/>
          </a:xfrm>
          <a:prstGeom prst="rect">
            <a:avLst/>
          </a:prstGeom>
          <a:noFill/>
          <a:ln w="9525">
            <a:noFill/>
            <a:miter lim="800000"/>
            <a:headEnd/>
            <a:tailEnd/>
          </a:ln>
          <a:effectLst/>
        </p:spPr>
        <p:txBody>
          <a:bodyPr wrap="none">
            <a:spAutoFit/>
          </a:bodyPr>
          <a:lstStyle/>
          <a:p>
            <a:r>
              <a:rPr lang="en-US" sz="1000">
                <a:latin typeface="Arial Narrow" pitchFamily="34" charset="0"/>
              </a:rPr>
              <a:t>Detection</a:t>
            </a:r>
          </a:p>
          <a:p>
            <a:r>
              <a:rPr lang="en-US" sz="1000">
                <a:latin typeface="Arial Narrow" pitchFamily="34" charset="0"/>
              </a:rPr>
              <a:t>Station</a:t>
            </a:r>
            <a:endParaRPr lang="el-GR" sz="1000">
              <a:latin typeface="Arial Narrow" pitchFamily="34" charset="0"/>
            </a:endParaRPr>
          </a:p>
        </p:txBody>
      </p:sp>
      <p:grpSp>
        <p:nvGrpSpPr>
          <p:cNvPr id="6" name="Group 71"/>
          <p:cNvGrpSpPr>
            <a:grpSpLocks/>
          </p:cNvGrpSpPr>
          <p:nvPr/>
        </p:nvGrpSpPr>
        <p:grpSpPr bwMode="auto">
          <a:xfrm>
            <a:off x="5510213" y="5589588"/>
            <a:ext cx="155575" cy="336550"/>
            <a:chOff x="497" y="3385"/>
            <a:chExt cx="143" cy="408"/>
          </a:xfrm>
        </p:grpSpPr>
        <p:sp>
          <p:nvSpPr>
            <p:cNvPr id="6216" name="Oval 72"/>
            <p:cNvSpPr>
              <a:spLocks noChangeArrowheads="1"/>
            </p:cNvSpPr>
            <p:nvPr/>
          </p:nvSpPr>
          <p:spPr bwMode="auto">
            <a:xfrm>
              <a:off x="521" y="3385"/>
              <a:ext cx="91" cy="90"/>
            </a:xfrm>
            <a:prstGeom prst="ellipse">
              <a:avLst/>
            </a:prstGeom>
            <a:solidFill>
              <a:srgbClr val="FF9900"/>
            </a:solidFill>
            <a:ln w="9525">
              <a:noFill/>
              <a:round/>
              <a:headEnd/>
              <a:tailEnd/>
            </a:ln>
            <a:effectLst/>
          </p:spPr>
          <p:txBody>
            <a:bodyPr wrap="none" anchor="ctr"/>
            <a:lstStyle/>
            <a:p>
              <a:endParaRPr lang="el-GR"/>
            </a:p>
          </p:txBody>
        </p:sp>
        <p:sp>
          <p:nvSpPr>
            <p:cNvPr id="6217" name="AutoShape 73"/>
            <p:cNvSpPr>
              <a:spLocks noChangeArrowheads="1"/>
            </p:cNvSpPr>
            <p:nvPr/>
          </p:nvSpPr>
          <p:spPr bwMode="auto">
            <a:xfrm>
              <a:off x="521" y="3475"/>
              <a:ext cx="91" cy="182"/>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218" name="AutoShape 74"/>
            <p:cNvSpPr>
              <a:spLocks noChangeArrowheads="1"/>
            </p:cNvSpPr>
            <p:nvPr/>
          </p:nvSpPr>
          <p:spPr bwMode="auto">
            <a:xfrm>
              <a:off x="529"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219" name="AutoShape 75"/>
            <p:cNvSpPr>
              <a:spLocks noChangeArrowheads="1"/>
            </p:cNvSpPr>
            <p:nvPr/>
          </p:nvSpPr>
          <p:spPr bwMode="auto">
            <a:xfrm>
              <a:off x="573"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220" name="AutoShape 76"/>
            <p:cNvSpPr>
              <a:spLocks noChangeArrowheads="1"/>
            </p:cNvSpPr>
            <p:nvPr/>
          </p:nvSpPr>
          <p:spPr bwMode="auto">
            <a:xfrm rot="829783">
              <a:off x="497"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221" name="AutoShape 77"/>
            <p:cNvSpPr>
              <a:spLocks noChangeArrowheads="1"/>
            </p:cNvSpPr>
            <p:nvPr/>
          </p:nvSpPr>
          <p:spPr bwMode="auto">
            <a:xfrm rot="-1079267">
              <a:off x="613"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grpSp>
      <p:grpSp>
        <p:nvGrpSpPr>
          <p:cNvPr id="7" name="Group 78"/>
          <p:cNvGrpSpPr>
            <a:grpSpLocks/>
          </p:cNvGrpSpPr>
          <p:nvPr/>
        </p:nvGrpSpPr>
        <p:grpSpPr bwMode="auto">
          <a:xfrm>
            <a:off x="6373813" y="5589588"/>
            <a:ext cx="158750" cy="336550"/>
            <a:chOff x="497" y="3385"/>
            <a:chExt cx="143" cy="408"/>
          </a:xfrm>
        </p:grpSpPr>
        <p:sp>
          <p:nvSpPr>
            <p:cNvPr id="6223" name="Oval 79"/>
            <p:cNvSpPr>
              <a:spLocks noChangeArrowheads="1"/>
            </p:cNvSpPr>
            <p:nvPr/>
          </p:nvSpPr>
          <p:spPr bwMode="auto">
            <a:xfrm>
              <a:off x="521" y="3385"/>
              <a:ext cx="91" cy="90"/>
            </a:xfrm>
            <a:prstGeom prst="ellipse">
              <a:avLst/>
            </a:prstGeom>
            <a:solidFill>
              <a:srgbClr val="FF9900"/>
            </a:solidFill>
            <a:ln w="9525">
              <a:noFill/>
              <a:round/>
              <a:headEnd/>
              <a:tailEnd/>
            </a:ln>
            <a:effectLst/>
          </p:spPr>
          <p:txBody>
            <a:bodyPr wrap="none" anchor="ctr"/>
            <a:lstStyle/>
            <a:p>
              <a:endParaRPr lang="el-GR"/>
            </a:p>
          </p:txBody>
        </p:sp>
        <p:sp>
          <p:nvSpPr>
            <p:cNvPr id="6224" name="AutoShape 80"/>
            <p:cNvSpPr>
              <a:spLocks noChangeArrowheads="1"/>
            </p:cNvSpPr>
            <p:nvPr/>
          </p:nvSpPr>
          <p:spPr bwMode="auto">
            <a:xfrm>
              <a:off x="521" y="3475"/>
              <a:ext cx="91" cy="182"/>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225" name="AutoShape 81"/>
            <p:cNvSpPr>
              <a:spLocks noChangeArrowheads="1"/>
            </p:cNvSpPr>
            <p:nvPr/>
          </p:nvSpPr>
          <p:spPr bwMode="auto">
            <a:xfrm>
              <a:off x="529"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226" name="AutoShape 82"/>
            <p:cNvSpPr>
              <a:spLocks noChangeArrowheads="1"/>
            </p:cNvSpPr>
            <p:nvPr/>
          </p:nvSpPr>
          <p:spPr bwMode="auto">
            <a:xfrm>
              <a:off x="573"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227" name="AutoShape 83"/>
            <p:cNvSpPr>
              <a:spLocks noChangeArrowheads="1"/>
            </p:cNvSpPr>
            <p:nvPr/>
          </p:nvSpPr>
          <p:spPr bwMode="auto">
            <a:xfrm rot="829783">
              <a:off x="497"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228" name="AutoShape 84"/>
            <p:cNvSpPr>
              <a:spLocks noChangeArrowheads="1"/>
            </p:cNvSpPr>
            <p:nvPr/>
          </p:nvSpPr>
          <p:spPr bwMode="auto">
            <a:xfrm rot="-1079267">
              <a:off x="613"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grpSp>
      <p:grpSp>
        <p:nvGrpSpPr>
          <p:cNvPr id="8" name="Group 85"/>
          <p:cNvGrpSpPr>
            <a:grpSpLocks/>
          </p:cNvGrpSpPr>
          <p:nvPr/>
        </p:nvGrpSpPr>
        <p:grpSpPr bwMode="auto">
          <a:xfrm>
            <a:off x="5797550" y="5589588"/>
            <a:ext cx="157163" cy="336550"/>
            <a:chOff x="497" y="3385"/>
            <a:chExt cx="143" cy="408"/>
          </a:xfrm>
        </p:grpSpPr>
        <p:sp>
          <p:nvSpPr>
            <p:cNvPr id="6230" name="Oval 86"/>
            <p:cNvSpPr>
              <a:spLocks noChangeArrowheads="1"/>
            </p:cNvSpPr>
            <p:nvPr/>
          </p:nvSpPr>
          <p:spPr bwMode="auto">
            <a:xfrm>
              <a:off x="521" y="3385"/>
              <a:ext cx="91" cy="90"/>
            </a:xfrm>
            <a:prstGeom prst="ellipse">
              <a:avLst/>
            </a:prstGeom>
            <a:solidFill>
              <a:srgbClr val="FF9900"/>
            </a:solidFill>
            <a:ln w="9525">
              <a:noFill/>
              <a:round/>
              <a:headEnd/>
              <a:tailEnd/>
            </a:ln>
            <a:effectLst/>
          </p:spPr>
          <p:txBody>
            <a:bodyPr wrap="none" anchor="ctr"/>
            <a:lstStyle/>
            <a:p>
              <a:endParaRPr lang="el-GR"/>
            </a:p>
          </p:txBody>
        </p:sp>
        <p:sp>
          <p:nvSpPr>
            <p:cNvPr id="6231" name="AutoShape 87"/>
            <p:cNvSpPr>
              <a:spLocks noChangeArrowheads="1"/>
            </p:cNvSpPr>
            <p:nvPr/>
          </p:nvSpPr>
          <p:spPr bwMode="auto">
            <a:xfrm>
              <a:off x="521" y="3475"/>
              <a:ext cx="91" cy="182"/>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232" name="AutoShape 88"/>
            <p:cNvSpPr>
              <a:spLocks noChangeArrowheads="1"/>
            </p:cNvSpPr>
            <p:nvPr/>
          </p:nvSpPr>
          <p:spPr bwMode="auto">
            <a:xfrm>
              <a:off x="529"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233" name="AutoShape 89"/>
            <p:cNvSpPr>
              <a:spLocks noChangeArrowheads="1"/>
            </p:cNvSpPr>
            <p:nvPr/>
          </p:nvSpPr>
          <p:spPr bwMode="auto">
            <a:xfrm>
              <a:off x="573"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234" name="AutoShape 90"/>
            <p:cNvSpPr>
              <a:spLocks noChangeArrowheads="1"/>
            </p:cNvSpPr>
            <p:nvPr/>
          </p:nvSpPr>
          <p:spPr bwMode="auto">
            <a:xfrm rot="829783">
              <a:off x="497"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235" name="AutoShape 91"/>
            <p:cNvSpPr>
              <a:spLocks noChangeArrowheads="1"/>
            </p:cNvSpPr>
            <p:nvPr/>
          </p:nvSpPr>
          <p:spPr bwMode="auto">
            <a:xfrm rot="-1079267">
              <a:off x="613"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grpSp>
      <p:grpSp>
        <p:nvGrpSpPr>
          <p:cNvPr id="9" name="Group 92"/>
          <p:cNvGrpSpPr>
            <a:grpSpLocks/>
          </p:cNvGrpSpPr>
          <p:nvPr/>
        </p:nvGrpSpPr>
        <p:grpSpPr bwMode="auto">
          <a:xfrm>
            <a:off x="6084888" y="5589588"/>
            <a:ext cx="157162" cy="336550"/>
            <a:chOff x="497" y="3385"/>
            <a:chExt cx="143" cy="408"/>
          </a:xfrm>
        </p:grpSpPr>
        <p:sp>
          <p:nvSpPr>
            <p:cNvPr id="6237" name="Oval 93"/>
            <p:cNvSpPr>
              <a:spLocks noChangeArrowheads="1"/>
            </p:cNvSpPr>
            <p:nvPr/>
          </p:nvSpPr>
          <p:spPr bwMode="auto">
            <a:xfrm>
              <a:off x="521" y="3385"/>
              <a:ext cx="91" cy="90"/>
            </a:xfrm>
            <a:prstGeom prst="ellipse">
              <a:avLst/>
            </a:prstGeom>
            <a:solidFill>
              <a:srgbClr val="FF9900"/>
            </a:solidFill>
            <a:ln w="9525">
              <a:noFill/>
              <a:round/>
              <a:headEnd/>
              <a:tailEnd/>
            </a:ln>
            <a:effectLst/>
          </p:spPr>
          <p:txBody>
            <a:bodyPr wrap="none" anchor="ctr"/>
            <a:lstStyle/>
            <a:p>
              <a:endParaRPr lang="el-GR"/>
            </a:p>
          </p:txBody>
        </p:sp>
        <p:sp>
          <p:nvSpPr>
            <p:cNvPr id="6238" name="AutoShape 94"/>
            <p:cNvSpPr>
              <a:spLocks noChangeArrowheads="1"/>
            </p:cNvSpPr>
            <p:nvPr/>
          </p:nvSpPr>
          <p:spPr bwMode="auto">
            <a:xfrm>
              <a:off x="521" y="3475"/>
              <a:ext cx="91" cy="182"/>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239" name="AutoShape 95"/>
            <p:cNvSpPr>
              <a:spLocks noChangeArrowheads="1"/>
            </p:cNvSpPr>
            <p:nvPr/>
          </p:nvSpPr>
          <p:spPr bwMode="auto">
            <a:xfrm>
              <a:off x="529"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240" name="AutoShape 96"/>
            <p:cNvSpPr>
              <a:spLocks noChangeArrowheads="1"/>
            </p:cNvSpPr>
            <p:nvPr/>
          </p:nvSpPr>
          <p:spPr bwMode="auto">
            <a:xfrm>
              <a:off x="573"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241" name="AutoShape 97"/>
            <p:cNvSpPr>
              <a:spLocks noChangeArrowheads="1"/>
            </p:cNvSpPr>
            <p:nvPr/>
          </p:nvSpPr>
          <p:spPr bwMode="auto">
            <a:xfrm rot="829783">
              <a:off x="497"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242" name="AutoShape 98"/>
            <p:cNvSpPr>
              <a:spLocks noChangeArrowheads="1"/>
            </p:cNvSpPr>
            <p:nvPr/>
          </p:nvSpPr>
          <p:spPr bwMode="auto">
            <a:xfrm rot="-1079267">
              <a:off x="613"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grpSp>
      <p:grpSp>
        <p:nvGrpSpPr>
          <p:cNvPr id="10" name="Group 99"/>
          <p:cNvGrpSpPr>
            <a:grpSpLocks/>
          </p:cNvGrpSpPr>
          <p:nvPr/>
        </p:nvGrpSpPr>
        <p:grpSpPr bwMode="auto">
          <a:xfrm>
            <a:off x="6662738" y="5589588"/>
            <a:ext cx="157162" cy="336550"/>
            <a:chOff x="497" y="3385"/>
            <a:chExt cx="143" cy="408"/>
          </a:xfrm>
        </p:grpSpPr>
        <p:sp>
          <p:nvSpPr>
            <p:cNvPr id="6244" name="Oval 100"/>
            <p:cNvSpPr>
              <a:spLocks noChangeArrowheads="1"/>
            </p:cNvSpPr>
            <p:nvPr/>
          </p:nvSpPr>
          <p:spPr bwMode="auto">
            <a:xfrm>
              <a:off x="521" y="3385"/>
              <a:ext cx="91" cy="90"/>
            </a:xfrm>
            <a:prstGeom prst="ellipse">
              <a:avLst/>
            </a:prstGeom>
            <a:solidFill>
              <a:srgbClr val="FF9900"/>
            </a:solidFill>
            <a:ln w="9525">
              <a:noFill/>
              <a:round/>
              <a:headEnd/>
              <a:tailEnd/>
            </a:ln>
            <a:effectLst/>
          </p:spPr>
          <p:txBody>
            <a:bodyPr wrap="none" anchor="ctr"/>
            <a:lstStyle/>
            <a:p>
              <a:endParaRPr lang="el-GR"/>
            </a:p>
          </p:txBody>
        </p:sp>
        <p:sp>
          <p:nvSpPr>
            <p:cNvPr id="6245" name="AutoShape 101"/>
            <p:cNvSpPr>
              <a:spLocks noChangeArrowheads="1"/>
            </p:cNvSpPr>
            <p:nvPr/>
          </p:nvSpPr>
          <p:spPr bwMode="auto">
            <a:xfrm>
              <a:off x="521" y="3475"/>
              <a:ext cx="91" cy="182"/>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246" name="AutoShape 102"/>
            <p:cNvSpPr>
              <a:spLocks noChangeArrowheads="1"/>
            </p:cNvSpPr>
            <p:nvPr/>
          </p:nvSpPr>
          <p:spPr bwMode="auto">
            <a:xfrm>
              <a:off x="529"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247" name="AutoShape 103"/>
            <p:cNvSpPr>
              <a:spLocks noChangeArrowheads="1"/>
            </p:cNvSpPr>
            <p:nvPr/>
          </p:nvSpPr>
          <p:spPr bwMode="auto">
            <a:xfrm>
              <a:off x="573"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248" name="AutoShape 104"/>
            <p:cNvSpPr>
              <a:spLocks noChangeArrowheads="1"/>
            </p:cNvSpPr>
            <p:nvPr/>
          </p:nvSpPr>
          <p:spPr bwMode="auto">
            <a:xfrm rot="829783">
              <a:off x="497"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249" name="AutoShape 105"/>
            <p:cNvSpPr>
              <a:spLocks noChangeArrowheads="1"/>
            </p:cNvSpPr>
            <p:nvPr/>
          </p:nvSpPr>
          <p:spPr bwMode="auto">
            <a:xfrm rot="-1079267">
              <a:off x="613"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grpSp>
      <p:grpSp>
        <p:nvGrpSpPr>
          <p:cNvPr id="11" name="Group 106"/>
          <p:cNvGrpSpPr>
            <a:grpSpLocks/>
          </p:cNvGrpSpPr>
          <p:nvPr/>
        </p:nvGrpSpPr>
        <p:grpSpPr bwMode="auto">
          <a:xfrm>
            <a:off x="6951663" y="5589588"/>
            <a:ext cx="155575" cy="336550"/>
            <a:chOff x="497" y="3385"/>
            <a:chExt cx="143" cy="408"/>
          </a:xfrm>
        </p:grpSpPr>
        <p:sp>
          <p:nvSpPr>
            <p:cNvPr id="6251" name="Oval 107"/>
            <p:cNvSpPr>
              <a:spLocks noChangeArrowheads="1"/>
            </p:cNvSpPr>
            <p:nvPr/>
          </p:nvSpPr>
          <p:spPr bwMode="auto">
            <a:xfrm>
              <a:off x="521" y="3385"/>
              <a:ext cx="91" cy="90"/>
            </a:xfrm>
            <a:prstGeom prst="ellipse">
              <a:avLst/>
            </a:prstGeom>
            <a:solidFill>
              <a:srgbClr val="FF9900"/>
            </a:solidFill>
            <a:ln w="9525">
              <a:noFill/>
              <a:round/>
              <a:headEnd/>
              <a:tailEnd/>
            </a:ln>
            <a:effectLst/>
          </p:spPr>
          <p:txBody>
            <a:bodyPr wrap="none" anchor="ctr"/>
            <a:lstStyle/>
            <a:p>
              <a:endParaRPr lang="el-GR"/>
            </a:p>
          </p:txBody>
        </p:sp>
        <p:sp>
          <p:nvSpPr>
            <p:cNvPr id="6252" name="AutoShape 108"/>
            <p:cNvSpPr>
              <a:spLocks noChangeArrowheads="1"/>
            </p:cNvSpPr>
            <p:nvPr/>
          </p:nvSpPr>
          <p:spPr bwMode="auto">
            <a:xfrm>
              <a:off x="521" y="3475"/>
              <a:ext cx="91" cy="182"/>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253" name="AutoShape 109"/>
            <p:cNvSpPr>
              <a:spLocks noChangeArrowheads="1"/>
            </p:cNvSpPr>
            <p:nvPr/>
          </p:nvSpPr>
          <p:spPr bwMode="auto">
            <a:xfrm>
              <a:off x="529"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254" name="AutoShape 110"/>
            <p:cNvSpPr>
              <a:spLocks noChangeArrowheads="1"/>
            </p:cNvSpPr>
            <p:nvPr/>
          </p:nvSpPr>
          <p:spPr bwMode="auto">
            <a:xfrm>
              <a:off x="573"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255" name="AutoShape 111"/>
            <p:cNvSpPr>
              <a:spLocks noChangeArrowheads="1"/>
            </p:cNvSpPr>
            <p:nvPr/>
          </p:nvSpPr>
          <p:spPr bwMode="auto">
            <a:xfrm rot="829783">
              <a:off x="497"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256" name="AutoShape 112"/>
            <p:cNvSpPr>
              <a:spLocks noChangeArrowheads="1"/>
            </p:cNvSpPr>
            <p:nvPr/>
          </p:nvSpPr>
          <p:spPr bwMode="auto">
            <a:xfrm rot="-1079267">
              <a:off x="613"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grpSp>
      <p:grpSp>
        <p:nvGrpSpPr>
          <p:cNvPr id="12" name="Group 113"/>
          <p:cNvGrpSpPr>
            <a:grpSpLocks/>
          </p:cNvGrpSpPr>
          <p:nvPr/>
        </p:nvGrpSpPr>
        <p:grpSpPr bwMode="auto">
          <a:xfrm>
            <a:off x="7237413" y="5589588"/>
            <a:ext cx="158750" cy="336550"/>
            <a:chOff x="497" y="3385"/>
            <a:chExt cx="143" cy="408"/>
          </a:xfrm>
        </p:grpSpPr>
        <p:sp>
          <p:nvSpPr>
            <p:cNvPr id="6258" name="Oval 114"/>
            <p:cNvSpPr>
              <a:spLocks noChangeArrowheads="1"/>
            </p:cNvSpPr>
            <p:nvPr/>
          </p:nvSpPr>
          <p:spPr bwMode="auto">
            <a:xfrm>
              <a:off x="521" y="3385"/>
              <a:ext cx="91" cy="90"/>
            </a:xfrm>
            <a:prstGeom prst="ellipse">
              <a:avLst/>
            </a:prstGeom>
            <a:solidFill>
              <a:srgbClr val="FF9900"/>
            </a:solidFill>
            <a:ln w="9525">
              <a:noFill/>
              <a:round/>
              <a:headEnd/>
              <a:tailEnd/>
            </a:ln>
            <a:effectLst/>
          </p:spPr>
          <p:txBody>
            <a:bodyPr wrap="none" anchor="ctr"/>
            <a:lstStyle/>
            <a:p>
              <a:endParaRPr lang="el-GR"/>
            </a:p>
          </p:txBody>
        </p:sp>
        <p:sp>
          <p:nvSpPr>
            <p:cNvPr id="6259" name="AutoShape 115"/>
            <p:cNvSpPr>
              <a:spLocks noChangeArrowheads="1"/>
            </p:cNvSpPr>
            <p:nvPr/>
          </p:nvSpPr>
          <p:spPr bwMode="auto">
            <a:xfrm>
              <a:off x="521" y="3475"/>
              <a:ext cx="91" cy="182"/>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260" name="AutoShape 116"/>
            <p:cNvSpPr>
              <a:spLocks noChangeArrowheads="1"/>
            </p:cNvSpPr>
            <p:nvPr/>
          </p:nvSpPr>
          <p:spPr bwMode="auto">
            <a:xfrm>
              <a:off x="529"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261" name="AutoShape 117"/>
            <p:cNvSpPr>
              <a:spLocks noChangeArrowheads="1"/>
            </p:cNvSpPr>
            <p:nvPr/>
          </p:nvSpPr>
          <p:spPr bwMode="auto">
            <a:xfrm>
              <a:off x="573"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262" name="AutoShape 118"/>
            <p:cNvSpPr>
              <a:spLocks noChangeArrowheads="1"/>
            </p:cNvSpPr>
            <p:nvPr/>
          </p:nvSpPr>
          <p:spPr bwMode="auto">
            <a:xfrm rot="829783">
              <a:off x="497"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263" name="AutoShape 119"/>
            <p:cNvSpPr>
              <a:spLocks noChangeArrowheads="1"/>
            </p:cNvSpPr>
            <p:nvPr/>
          </p:nvSpPr>
          <p:spPr bwMode="auto">
            <a:xfrm rot="-1079267">
              <a:off x="613"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grpSp>
      <p:grpSp>
        <p:nvGrpSpPr>
          <p:cNvPr id="13" name="Group 120"/>
          <p:cNvGrpSpPr>
            <a:grpSpLocks/>
          </p:cNvGrpSpPr>
          <p:nvPr/>
        </p:nvGrpSpPr>
        <p:grpSpPr bwMode="auto">
          <a:xfrm>
            <a:off x="7526338" y="5589588"/>
            <a:ext cx="157162" cy="336550"/>
            <a:chOff x="497" y="3385"/>
            <a:chExt cx="143" cy="408"/>
          </a:xfrm>
        </p:grpSpPr>
        <p:sp>
          <p:nvSpPr>
            <p:cNvPr id="6265" name="Oval 121"/>
            <p:cNvSpPr>
              <a:spLocks noChangeArrowheads="1"/>
            </p:cNvSpPr>
            <p:nvPr/>
          </p:nvSpPr>
          <p:spPr bwMode="auto">
            <a:xfrm>
              <a:off x="521" y="3385"/>
              <a:ext cx="91" cy="90"/>
            </a:xfrm>
            <a:prstGeom prst="ellipse">
              <a:avLst/>
            </a:prstGeom>
            <a:solidFill>
              <a:srgbClr val="FF9900"/>
            </a:solidFill>
            <a:ln w="9525">
              <a:noFill/>
              <a:round/>
              <a:headEnd/>
              <a:tailEnd/>
            </a:ln>
            <a:effectLst/>
          </p:spPr>
          <p:txBody>
            <a:bodyPr wrap="none" anchor="ctr"/>
            <a:lstStyle/>
            <a:p>
              <a:endParaRPr lang="el-GR"/>
            </a:p>
          </p:txBody>
        </p:sp>
        <p:sp>
          <p:nvSpPr>
            <p:cNvPr id="6266" name="AutoShape 122"/>
            <p:cNvSpPr>
              <a:spLocks noChangeArrowheads="1"/>
            </p:cNvSpPr>
            <p:nvPr/>
          </p:nvSpPr>
          <p:spPr bwMode="auto">
            <a:xfrm>
              <a:off x="521" y="3475"/>
              <a:ext cx="91" cy="182"/>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267" name="AutoShape 123"/>
            <p:cNvSpPr>
              <a:spLocks noChangeArrowheads="1"/>
            </p:cNvSpPr>
            <p:nvPr/>
          </p:nvSpPr>
          <p:spPr bwMode="auto">
            <a:xfrm>
              <a:off x="529"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268" name="AutoShape 124"/>
            <p:cNvSpPr>
              <a:spLocks noChangeArrowheads="1"/>
            </p:cNvSpPr>
            <p:nvPr/>
          </p:nvSpPr>
          <p:spPr bwMode="auto">
            <a:xfrm>
              <a:off x="573"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269" name="AutoShape 125"/>
            <p:cNvSpPr>
              <a:spLocks noChangeArrowheads="1"/>
            </p:cNvSpPr>
            <p:nvPr/>
          </p:nvSpPr>
          <p:spPr bwMode="auto">
            <a:xfrm rot="829783">
              <a:off x="497"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270" name="AutoShape 126"/>
            <p:cNvSpPr>
              <a:spLocks noChangeArrowheads="1"/>
            </p:cNvSpPr>
            <p:nvPr/>
          </p:nvSpPr>
          <p:spPr bwMode="auto">
            <a:xfrm rot="-1079267">
              <a:off x="613"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grpSp>
      <p:grpSp>
        <p:nvGrpSpPr>
          <p:cNvPr id="14" name="Group 127"/>
          <p:cNvGrpSpPr>
            <a:grpSpLocks/>
          </p:cNvGrpSpPr>
          <p:nvPr/>
        </p:nvGrpSpPr>
        <p:grpSpPr bwMode="auto">
          <a:xfrm>
            <a:off x="7815263" y="5589588"/>
            <a:ext cx="155575" cy="336550"/>
            <a:chOff x="497" y="3385"/>
            <a:chExt cx="143" cy="408"/>
          </a:xfrm>
        </p:grpSpPr>
        <p:sp>
          <p:nvSpPr>
            <p:cNvPr id="6272" name="Oval 128"/>
            <p:cNvSpPr>
              <a:spLocks noChangeArrowheads="1"/>
            </p:cNvSpPr>
            <p:nvPr/>
          </p:nvSpPr>
          <p:spPr bwMode="auto">
            <a:xfrm>
              <a:off x="521" y="3385"/>
              <a:ext cx="91" cy="90"/>
            </a:xfrm>
            <a:prstGeom prst="ellipse">
              <a:avLst/>
            </a:prstGeom>
            <a:solidFill>
              <a:srgbClr val="FF9900"/>
            </a:solidFill>
            <a:ln w="9525">
              <a:noFill/>
              <a:round/>
              <a:headEnd/>
              <a:tailEnd/>
            </a:ln>
            <a:effectLst/>
          </p:spPr>
          <p:txBody>
            <a:bodyPr wrap="none" anchor="ctr"/>
            <a:lstStyle/>
            <a:p>
              <a:endParaRPr lang="el-GR"/>
            </a:p>
          </p:txBody>
        </p:sp>
        <p:sp>
          <p:nvSpPr>
            <p:cNvPr id="6273" name="AutoShape 129"/>
            <p:cNvSpPr>
              <a:spLocks noChangeArrowheads="1"/>
            </p:cNvSpPr>
            <p:nvPr/>
          </p:nvSpPr>
          <p:spPr bwMode="auto">
            <a:xfrm>
              <a:off x="521" y="3475"/>
              <a:ext cx="91" cy="182"/>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274" name="AutoShape 130"/>
            <p:cNvSpPr>
              <a:spLocks noChangeArrowheads="1"/>
            </p:cNvSpPr>
            <p:nvPr/>
          </p:nvSpPr>
          <p:spPr bwMode="auto">
            <a:xfrm>
              <a:off x="529"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275" name="AutoShape 131"/>
            <p:cNvSpPr>
              <a:spLocks noChangeArrowheads="1"/>
            </p:cNvSpPr>
            <p:nvPr/>
          </p:nvSpPr>
          <p:spPr bwMode="auto">
            <a:xfrm>
              <a:off x="573"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276" name="AutoShape 132"/>
            <p:cNvSpPr>
              <a:spLocks noChangeArrowheads="1"/>
            </p:cNvSpPr>
            <p:nvPr/>
          </p:nvSpPr>
          <p:spPr bwMode="auto">
            <a:xfrm rot="829783">
              <a:off x="497"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277" name="AutoShape 133"/>
            <p:cNvSpPr>
              <a:spLocks noChangeArrowheads="1"/>
            </p:cNvSpPr>
            <p:nvPr/>
          </p:nvSpPr>
          <p:spPr bwMode="auto">
            <a:xfrm rot="-1079267">
              <a:off x="613"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grpSp>
      <p:grpSp>
        <p:nvGrpSpPr>
          <p:cNvPr id="15" name="Group 134"/>
          <p:cNvGrpSpPr>
            <a:grpSpLocks/>
          </p:cNvGrpSpPr>
          <p:nvPr/>
        </p:nvGrpSpPr>
        <p:grpSpPr bwMode="auto">
          <a:xfrm>
            <a:off x="1547813" y="5589588"/>
            <a:ext cx="158750" cy="336550"/>
            <a:chOff x="497" y="3385"/>
            <a:chExt cx="143" cy="408"/>
          </a:xfrm>
        </p:grpSpPr>
        <p:sp>
          <p:nvSpPr>
            <p:cNvPr id="6279" name="Oval 135"/>
            <p:cNvSpPr>
              <a:spLocks noChangeArrowheads="1"/>
            </p:cNvSpPr>
            <p:nvPr/>
          </p:nvSpPr>
          <p:spPr bwMode="auto">
            <a:xfrm>
              <a:off x="521" y="3385"/>
              <a:ext cx="91" cy="90"/>
            </a:xfrm>
            <a:prstGeom prst="ellipse">
              <a:avLst/>
            </a:prstGeom>
            <a:solidFill>
              <a:srgbClr val="FF9900"/>
            </a:solidFill>
            <a:ln w="9525">
              <a:noFill/>
              <a:round/>
              <a:headEnd/>
              <a:tailEnd/>
            </a:ln>
            <a:effectLst/>
          </p:spPr>
          <p:txBody>
            <a:bodyPr wrap="none" anchor="ctr"/>
            <a:lstStyle/>
            <a:p>
              <a:endParaRPr lang="el-GR"/>
            </a:p>
          </p:txBody>
        </p:sp>
        <p:sp>
          <p:nvSpPr>
            <p:cNvPr id="6280" name="AutoShape 136"/>
            <p:cNvSpPr>
              <a:spLocks noChangeArrowheads="1"/>
            </p:cNvSpPr>
            <p:nvPr/>
          </p:nvSpPr>
          <p:spPr bwMode="auto">
            <a:xfrm>
              <a:off x="521" y="3475"/>
              <a:ext cx="91" cy="182"/>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281" name="AutoShape 137"/>
            <p:cNvSpPr>
              <a:spLocks noChangeArrowheads="1"/>
            </p:cNvSpPr>
            <p:nvPr/>
          </p:nvSpPr>
          <p:spPr bwMode="auto">
            <a:xfrm>
              <a:off x="529"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282" name="AutoShape 138"/>
            <p:cNvSpPr>
              <a:spLocks noChangeArrowheads="1"/>
            </p:cNvSpPr>
            <p:nvPr/>
          </p:nvSpPr>
          <p:spPr bwMode="auto">
            <a:xfrm>
              <a:off x="573"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283" name="AutoShape 139"/>
            <p:cNvSpPr>
              <a:spLocks noChangeArrowheads="1"/>
            </p:cNvSpPr>
            <p:nvPr/>
          </p:nvSpPr>
          <p:spPr bwMode="auto">
            <a:xfrm rot="829783">
              <a:off x="497"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284" name="AutoShape 140"/>
            <p:cNvSpPr>
              <a:spLocks noChangeArrowheads="1"/>
            </p:cNvSpPr>
            <p:nvPr/>
          </p:nvSpPr>
          <p:spPr bwMode="auto">
            <a:xfrm rot="-1079267">
              <a:off x="613"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grpSp>
      <p:grpSp>
        <p:nvGrpSpPr>
          <p:cNvPr id="16" name="Group 141"/>
          <p:cNvGrpSpPr>
            <a:grpSpLocks/>
          </p:cNvGrpSpPr>
          <p:nvPr/>
        </p:nvGrpSpPr>
        <p:grpSpPr bwMode="auto">
          <a:xfrm>
            <a:off x="1836738" y="5589588"/>
            <a:ext cx="157162" cy="336550"/>
            <a:chOff x="497" y="3385"/>
            <a:chExt cx="143" cy="408"/>
          </a:xfrm>
        </p:grpSpPr>
        <p:sp>
          <p:nvSpPr>
            <p:cNvPr id="6286" name="Oval 142"/>
            <p:cNvSpPr>
              <a:spLocks noChangeArrowheads="1"/>
            </p:cNvSpPr>
            <p:nvPr/>
          </p:nvSpPr>
          <p:spPr bwMode="auto">
            <a:xfrm>
              <a:off x="521" y="3385"/>
              <a:ext cx="91" cy="90"/>
            </a:xfrm>
            <a:prstGeom prst="ellipse">
              <a:avLst/>
            </a:prstGeom>
            <a:solidFill>
              <a:srgbClr val="FF9900"/>
            </a:solidFill>
            <a:ln w="9525">
              <a:noFill/>
              <a:round/>
              <a:headEnd/>
              <a:tailEnd/>
            </a:ln>
            <a:effectLst/>
          </p:spPr>
          <p:txBody>
            <a:bodyPr wrap="none" anchor="ctr"/>
            <a:lstStyle/>
            <a:p>
              <a:endParaRPr lang="el-GR"/>
            </a:p>
          </p:txBody>
        </p:sp>
        <p:sp>
          <p:nvSpPr>
            <p:cNvPr id="6287" name="AutoShape 143"/>
            <p:cNvSpPr>
              <a:spLocks noChangeArrowheads="1"/>
            </p:cNvSpPr>
            <p:nvPr/>
          </p:nvSpPr>
          <p:spPr bwMode="auto">
            <a:xfrm>
              <a:off x="521" y="3475"/>
              <a:ext cx="91" cy="182"/>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288" name="AutoShape 144"/>
            <p:cNvSpPr>
              <a:spLocks noChangeArrowheads="1"/>
            </p:cNvSpPr>
            <p:nvPr/>
          </p:nvSpPr>
          <p:spPr bwMode="auto">
            <a:xfrm>
              <a:off x="529"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289" name="AutoShape 145"/>
            <p:cNvSpPr>
              <a:spLocks noChangeArrowheads="1"/>
            </p:cNvSpPr>
            <p:nvPr/>
          </p:nvSpPr>
          <p:spPr bwMode="auto">
            <a:xfrm>
              <a:off x="573"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290" name="AutoShape 146"/>
            <p:cNvSpPr>
              <a:spLocks noChangeArrowheads="1"/>
            </p:cNvSpPr>
            <p:nvPr/>
          </p:nvSpPr>
          <p:spPr bwMode="auto">
            <a:xfrm rot="829783">
              <a:off x="497"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291" name="AutoShape 147"/>
            <p:cNvSpPr>
              <a:spLocks noChangeArrowheads="1"/>
            </p:cNvSpPr>
            <p:nvPr/>
          </p:nvSpPr>
          <p:spPr bwMode="auto">
            <a:xfrm rot="-1079267">
              <a:off x="613"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grpSp>
      <p:grpSp>
        <p:nvGrpSpPr>
          <p:cNvPr id="17" name="Group 148"/>
          <p:cNvGrpSpPr>
            <a:grpSpLocks/>
          </p:cNvGrpSpPr>
          <p:nvPr/>
        </p:nvGrpSpPr>
        <p:grpSpPr bwMode="auto">
          <a:xfrm>
            <a:off x="2125663" y="5589588"/>
            <a:ext cx="155575" cy="336550"/>
            <a:chOff x="497" y="3385"/>
            <a:chExt cx="143" cy="408"/>
          </a:xfrm>
        </p:grpSpPr>
        <p:sp>
          <p:nvSpPr>
            <p:cNvPr id="6293" name="Oval 149"/>
            <p:cNvSpPr>
              <a:spLocks noChangeArrowheads="1"/>
            </p:cNvSpPr>
            <p:nvPr/>
          </p:nvSpPr>
          <p:spPr bwMode="auto">
            <a:xfrm>
              <a:off x="521" y="3385"/>
              <a:ext cx="91" cy="90"/>
            </a:xfrm>
            <a:prstGeom prst="ellipse">
              <a:avLst/>
            </a:prstGeom>
            <a:solidFill>
              <a:srgbClr val="FF9900"/>
            </a:solidFill>
            <a:ln w="9525">
              <a:noFill/>
              <a:round/>
              <a:headEnd/>
              <a:tailEnd/>
            </a:ln>
            <a:effectLst/>
          </p:spPr>
          <p:txBody>
            <a:bodyPr wrap="none" anchor="ctr"/>
            <a:lstStyle/>
            <a:p>
              <a:endParaRPr lang="el-GR"/>
            </a:p>
          </p:txBody>
        </p:sp>
        <p:sp>
          <p:nvSpPr>
            <p:cNvPr id="6294" name="AutoShape 150"/>
            <p:cNvSpPr>
              <a:spLocks noChangeArrowheads="1"/>
            </p:cNvSpPr>
            <p:nvPr/>
          </p:nvSpPr>
          <p:spPr bwMode="auto">
            <a:xfrm>
              <a:off x="521" y="3475"/>
              <a:ext cx="91" cy="182"/>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295" name="AutoShape 151"/>
            <p:cNvSpPr>
              <a:spLocks noChangeArrowheads="1"/>
            </p:cNvSpPr>
            <p:nvPr/>
          </p:nvSpPr>
          <p:spPr bwMode="auto">
            <a:xfrm>
              <a:off x="529"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296" name="AutoShape 152"/>
            <p:cNvSpPr>
              <a:spLocks noChangeArrowheads="1"/>
            </p:cNvSpPr>
            <p:nvPr/>
          </p:nvSpPr>
          <p:spPr bwMode="auto">
            <a:xfrm>
              <a:off x="573"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297" name="AutoShape 153"/>
            <p:cNvSpPr>
              <a:spLocks noChangeArrowheads="1"/>
            </p:cNvSpPr>
            <p:nvPr/>
          </p:nvSpPr>
          <p:spPr bwMode="auto">
            <a:xfrm rot="829783">
              <a:off x="497"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298" name="AutoShape 154"/>
            <p:cNvSpPr>
              <a:spLocks noChangeArrowheads="1"/>
            </p:cNvSpPr>
            <p:nvPr/>
          </p:nvSpPr>
          <p:spPr bwMode="auto">
            <a:xfrm rot="-1079267">
              <a:off x="613"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grpSp>
      <p:grpSp>
        <p:nvGrpSpPr>
          <p:cNvPr id="18" name="Group 155"/>
          <p:cNvGrpSpPr>
            <a:grpSpLocks/>
          </p:cNvGrpSpPr>
          <p:nvPr/>
        </p:nvGrpSpPr>
        <p:grpSpPr bwMode="auto">
          <a:xfrm>
            <a:off x="2411413" y="5589588"/>
            <a:ext cx="158750" cy="336550"/>
            <a:chOff x="497" y="3385"/>
            <a:chExt cx="143" cy="408"/>
          </a:xfrm>
        </p:grpSpPr>
        <p:sp>
          <p:nvSpPr>
            <p:cNvPr id="6300" name="Oval 156"/>
            <p:cNvSpPr>
              <a:spLocks noChangeArrowheads="1"/>
            </p:cNvSpPr>
            <p:nvPr/>
          </p:nvSpPr>
          <p:spPr bwMode="auto">
            <a:xfrm>
              <a:off x="521" y="3385"/>
              <a:ext cx="91" cy="90"/>
            </a:xfrm>
            <a:prstGeom prst="ellipse">
              <a:avLst/>
            </a:prstGeom>
            <a:solidFill>
              <a:srgbClr val="FF9900"/>
            </a:solidFill>
            <a:ln w="9525">
              <a:noFill/>
              <a:round/>
              <a:headEnd/>
              <a:tailEnd/>
            </a:ln>
            <a:effectLst/>
          </p:spPr>
          <p:txBody>
            <a:bodyPr wrap="none" anchor="ctr"/>
            <a:lstStyle/>
            <a:p>
              <a:endParaRPr lang="el-GR"/>
            </a:p>
          </p:txBody>
        </p:sp>
        <p:sp>
          <p:nvSpPr>
            <p:cNvPr id="6301" name="AutoShape 157"/>
            <p:cNvSpPr>
              <a:spLocks noChangeArrowheads="1"/>
            </p:cNvSpPr>
            <p:nvPr/>
          </p:nvSpPr>
          <p:spPr bwMode="auto">
            <a:xfrm>
              <a:off x="521" y="3475"/>
              <a:ext cx="91" cy="182"/>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302" name="AutoShape 158"/>
            <p:cNvSpPr>
              <a:spLocks noChangeArrowheads="1"/>
            </p:cNvSpPr>
            <p:nvPr/>
          </p:nvSpPr>
          <p:spPr bwMode="auto">
            <a:xfrm>
              <a:off x="529"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303" name="AutoShape 159"/>
            <p:cNvSpPr>
              <a:spLocks noChangeArrowheads="1"/>
            </p:cNvSpPr>
            <p:nvPr/>
          </p:nvSpPr>
          <p:spPr bwMode="auto">
            <a:xfrm>
              <a:off x="573"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304" name="AutoShape 160"/>
            <p:cNvSpPr>
              <a:spLocks noChangeArrowheads="1"/>
            </p:cNvSpPr>
            <p:nvPr/>
          </p:nvSpPr>
          <p:spPr bwMode="auto">
            <a:xfrm rot="829783">
              <a:off x="497"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305" name="AutoShape 161"/>
            <p:cNvSpPr>
              <a:spLocks noChangeArrowheads="1"/>
            </p:cNvSpPr>
            <p:nvPr/>
          </p:nvSpPr>
          <p:spPr bwMode="auto">
            <a:xfrm rot="-1079267">
              <a:off x="613"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grpSp>
      <p:grpSp>
        <p:nvGrpSpPr>
          <p:cNvPr id="19" name="Group 162"/>
          <p:cNvGrpSpPr>
            <a:grpSpLocks/>
          </p:cNvGrpSpPr>
          <p:nvPr/>
        </p:nvGrpSpPr>
        <p:grpSpPr bwMode="auto">
          <a:xfrm>
            <a:off x="2700338" y="5589588"/>
            <a:ext cx="157162" cy="336550"/>
            <a:chOff x="497" y="3385"/>
            <a:chExt cx="143" cy="408"/>
          </a:xfrm>
        </p:grpSpPr>
        <p:sp>
          <p:nvSpPr>
            <p:cNvPr id="6307" name="Oval 163"/>
            <p:cNvSpPr>
              <a:spLocks noChangeArrowheads="1"/>
            </p:cNvSpPr>
            <p:nvPr/>
          </p:nvSpPr>
          <p:spPr bwMode="auto">
            <a:xfrm>
              <a:off x="521" y="3385"/>
              <a:ext cx="91" cy="90"/>
            </a:xfrm>
            <a:prstGeom prst="ellipse">
              <a:avLst/>
            </a:prstGeom>
            <a:solidFill>
              <a:srgbClr val="FF9900"/>
            </a:solidFill>
            <a:ln w="9525">
              <a:noFill/>
              <a:round/>
              <a:headEnd/>
              <a:tailEnd/>
            </a:ln>
            <a:effectLst/>
          </p:spPr>
          <p:txBody>
            <a:bodyPr wrap="none" anchor="ctr"/>
            <a:lstStyle/>
            <a:p>
              <a:endParaRPr lang="el-GR"/>
            </a:p>
          </p:txBody>
        </p:sp>
        <p:sp>
          <p:nvSpPr>
            <p:cNvPr id="6308" name="AutoShape 164"/>
            <p:cNvSpPr>
              <a:spLocks noChangeArrowheads="1"/>
            </p:cNvSpPr>
            <p:nvPr/>
          </p:nvSpPr>
          <p:spPr bwMode="auto">
            <a:xfrm>
              <a:off x="521" y="3475"/>
              <a:ext cx="91" cy="182"/>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309" name="AutoShape 165"/>
            <p:cNvSpPr>
              <a:spLocks noChangeArrowheads="1"/>
            </p:cNvSpPr>
            <p:nvPr/>
          </p:nvSpPr>
          <p:spPr bwMode="auto">
            <a:xfrm>
              <a:off x="529"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310" name="AutoShape 166"/>
            <p:cNvSpPr>
              <a:spLocks noChangeArrowheads="1"/>
            </p:cNvSpPr>
            <p:nvPr/>
          </p:nvSpPr>
          <p:spPr bwMode="auto">
            <a:xfrm>
              <a:off x="573"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311" name="AutoShape 167"/>
            <p:cNvSpPr>
              <a:spLocks noChangeArrowheads="1"/>
            </p:cNvSpPr>
            <p:nvPr/>
          </p:nvSpPr>
          <p:spPr bwMode="auto">
            <a:xfrm rot="829783">
              <a:off x="497"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312" name="AutoShape 168"/>
            <p:cNvSpPr>
              <a:spLocks noChangeArrowheads="1"/>
            </p:cNvSpPr>
            <p:nvPr/>
          </p:nvSpPr>
          <p:spPr bwMode="auto">
            <a:xfrm rot="-1079267">
              <a:off x="613"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grpSp>
      <p:grpSp>
        <p:nvGrpSpPr>
          <p:cNvPr id="20" name="Group 169"/>
          <p:cNvGrpSpPr>
            <a:grpSpLocks/>
          </p:cNvGrpSpPr>
          <p:nvPr/>
        </p:nvGrpSpPr>
        <p:grpSpPr bwMode="auto">
          <a:xfrm>
            <a:off x="2989263" y="5589588"/>
            <a:ext cx="155575" cy="336550"/>
            <a:chOff x="497" y="3385"/>
            <a:chExt cx="143" cy="408"/>
          </a:xfrm>
        </p:grpSpPr>
        <p:sp>
          <p:nvSpPr>
            <p:cNvPr id="6314" name="Oval 170"/>
            <p:cNvSpPr>
              <a:spLocks noChangeArrowheads="1"/>
            </p:cNvSpPr>
            <p:nvPr/>
          </p:nvSpPr>
          <p:spPr bwMode="auto">
            <a:xfrm>
              <a:off x="521" y="3385"/>
              <a:ext cx="91" cy="90"/>
            </a:xfrm>
            <a:prstGeom prst="ellipse">
              <a:avLst/>
            </a:prstGeom>
            <a:solidFill>
              <a:srgbClr val="FF9900"/>
            </a:solidFill>
            <a:ln w="9525">
              <a:noFill/>
              <a:round/>
              <a:headEnd/>
              <a:tailEnd/>
            </a:ln>
            <a:effectLst/>
          </p:spPr>
          <p:txBody>
            <a:bodyPr wrap="none" anchor="ctr"/>
            <a:lstStyle/>
            <a:p>
              <a:endParaRPr lang="el-GR"/>
            </a:p>
          </p:txBody>
        </p:sp>
        <p:sp>
          <p:nvSpPr>
            <p:cNvPr id="6315" name="AutoShape 171"/>
            <p:cNvSpPr>
              <a:spLocks noChangeArrowheads="1"/>
            </p:cNvSpPr>
            <p:nvPr/>
          </p:nvSpPr>
          <p:spPr bwMode="auto">
            <a:xfrm>
              <a:off x="521" y="3475"/>
              <a:ext cx="91" cy="182"/>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316" name="AutoShape 172"/>
            <p:cNvSpPr>
              <a:spLocks noChangeArrowheads="1"/>
            </p:cNvSpPr>
            <p:nvPr/>
          </p:nvSpPr>
          <p:spPr bwMode="auto">
            <a:xfrm>
              <a:off x="529"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317" name="AutoShape 173"/>
            <p:cNvSpPr>
              <a:spLocks noChangeArrowheads="1"/>
            </p:cNvSpPr>
            <p:nvPr/>
          </p:nvSpPr>
          <p:spPr bwMode="auto">
            <a:xfrm>
              <a:off x="573"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318" name="AutoShape 174"/>
            <p:cNvSpPr>
              <a:spLocks noChangeArrowheads="1"/>
            </p:cNvSpPr>
            <p:nvPr/>
          </p:nvSpPr>
          <p:spPr bwMode="auto">
            <a:xfrm rot="829783">
              <a:off x="497"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319" name="AutoShape 175"/>
            <p:cNvSpPr>
              <a:spLocks noChangeArrowheads="1"/>
            </p:cNvSpPr>
            <p:nvPr/>
          </p:nvSpPr>
          <p:spPr bwMode="auto">
            <a:xfrm rot="-1079267">
              <a:off x="613"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grpSp>
      <p:grpSp>
        <p:nvGrpSpPr>
          <p:cNvPr id="21" name="Group 176"/>
          <p:cNvGrpSpPr>
            <a:grpSpLocks/>
          </p:cNvGrpSpPr>
          <p:nvPr/>
        </p:nvGrpSpPr>
        <p:grpSpPr bwMode="auto">
          <a:xfrm>
            <a:off x="8088313" y="5589588"/>
            <a:ext cx="158750" cy="336550"/>
            <a:chOff x="497" y="3385"/>
            <a:chExt cx="143" cy="408"/>
          </a:xfrm>
        </p:grpSpPr>
        <p:sp>
          <p:nvSpPr>
            <p:cNvPr id="6321" name="Oval 177"/>
            <p:cNvSpPr>
              <a:spLocks noChangeArrowheads="1"/>
            </p:cNvSpPr>
            <p:nvPr/>
          </p:nvSpPr>
          <p:spPr bwMode="auto">
            <a:xfrm>
              <a:off x="521" y="3385"/>
              <a:ext cx="91" cy="90"/>
            </a:xfrm>
            <a:prstGeom prst="ellipse">
              <a:avLst/>
            </a:prstGeom>
            <a:solidFill>
              <a:srgbClr val="FF9900"/>
            </a:solidFill>
            <a:ln w="9525">
              <a:noFill/>
              <a:round/>
              <a:headEnd/>
              <a:tailEnd/>
            </a:ln>
            <a:effectLst/>
          </p:spPr>
          <p:txBody>
            <a:bodyPr wrap="none" anchor="ctr"/>
            <a:lstStyle/>
            <a:p>
              <a:endParaRPr lang="el-GR"/>
            </a:p>
          </p:txBody>
        </p:sp>
        <p:sp>
          <p:nvSpPr>
            <p:cNvPr id="6322" name="AutoShape 178"/>
            <p:cNvSpPr>
              <a:spLocks noChangeArrowheads="1"/>
            </p:cNvSpPr>
            <p:nvPr/>
          </p:nvSpPr>
          <p:spPr bwMode="auto">
            <a:xfrm>
              <a:off x="521" y="3475"/>
              <a:ext cx="91" cy="182"/>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323" name="AutoShape 179"/>
            <p:cNvSpPr>
              <a:spLocks noChangeArrowheads="1"/>
            </p:cNvSpPr>
            <p:nvPr/>
          </p:nvSpPr>
          <p:spPr bwMode="auto">
            <a:xfrm>
              <a:off x="529"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324" name="AutoShape 180"/>
            <p:cNvSpPr>
              <a:spLocks noChangeArrowheads="1"/>
            </p:cNvSpPr>
            <p:nvPr/>
          </p:nvSpPr>
          <p:spPr bwMode="auto">
            <a:xfrm>
              <a:off x="573"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325" name="AutoShape 181"/>
            <p:cNvSpPr>
              <a:spLocks noChangeArrowheads="1"/>
            </p:cNvSpPr>
            <p:nvPr/>
          </p:nvSpPr>
          <p:spPr bwMode="auto">
            <a:xfrm rot="829783">
              <a:off x="497"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326" name="AutoShape 182"/>
            <p:cNvSpPr>
              <a:spLocks noChangeArrowheads="1"/>
            </p:cNvSpPr>
            <p:nvPr/>
          </p:nvSpPr>
          <p:spPr bwMode="auto">
            <a:xfrm rot="-1079267">
              <a:off x="613"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grpSp>
      <p:grpSp>
        <p:nvGrpSpPr>
          <p:cNvPr id="22" name="Group 183"/>
          <p:cNvGrpSpPr>
            <a:grpSpLocks/>
          </p:cNvGrpSpPr>
          <p:nvPr/>
        </p:nvGrpSpPr>
        <p:grpSpPr bwMode="auto">
          <a:xfrm>
            <a:off x="8377238" y="5589588"/>
            <a:ext cx="157162" cy="336550"/>
            <a:chOff x="497" y="3385"/>
            <a:chExt cx="143" cy="408"/>
          </a:xfrm>
        </p:grpSpPr>
        <p:sp>
          <p:nvSpPr>
            <p:cNvPr id="6328" name="Oval 184"/>
            <p:cNvSpPr>
              <a:spLocks noChangeArrowheads="1"/>
            </p:cNvSpPr>
            <p:nvPr/>
          </p:nvSpPr>
          <p:spPr bwMode="auto">
            <a:xfrm>
              <a:off x="521" y="3385"/>
              <a:ext cx="91" cy="90"/>
            </a:xfrm>
            <a:prstGeom prst="ellipse">
              <a:avLst/>
            </a:prstGeom>
            <a:solidFill>
              <a:srgbClr val="FF9900"/>
            </a:solidFill>
            <a:ln w="9525">
              <a:noFill/>
              <a:round/>
              <a:headEnd/>
              <a:tailEnd/>
            </a:ln>
            <a:effectLst/>
          </p:spPr>
          <p:txBody>
            <a:bodyPr wrap="none" anchor="ctr"/>
            <a:lstStyle/>
            <a:p>
              <a:endParaRPr lang="el-GR"/>
            </a:p>
          </p:txBody>
        </p:sp>
        <p:sp>
          <p:nvSpPr>
            <p:cNvPr id="6329" name="AutoShape 185"/>
            <p:cNvSpPr>
              <a:spLocks noChangeArrowheads="1"/>
            </p:cNvSpPr>
            <p:nvPr/>
          </p:nvSpPr>
          <p:spPr bwMode="auto">
            <a:xfrm>
              <a:off x="521" y="3475"/>
              <a:ext cx="91" cy="182"/>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330" name="AutoShape 186"/>
            <p:cNvSpPr>
              <a:spLocks noChangeArrowheads="1"/>
            </p:cNvSpPr>
            <p:nvPr/>
          </p:nvSpPr>
          <p:spPr bwMode="auto">
            <a:xfrm>
              <a:off x="529"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331" name="AutoShape 187"/>
            <p:cNvSpPr>
              <a:spLocks noChangeArrowheads="1"/>
            </p:cNvSpPr>
            <p:nvPr/>
          </p:nvSpPr>
          <p:spPr bwMode="auto">
            <a:xfrm>
              <a:off x="573"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332" name="AutoShape 188"/>
            <p:cNvSpPr>
              <a:spLocks noChangeArrowheads="1"/>
            </p:cNvSpPr>
            <p:nvPr/>
          </p:nvSpPr>
          <p:spPr bwMode="auto">
            <a:xfrm rot="829783">
              <a:off x="497"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333" name="AutoShape 189"/>
            <p:cNvSpPr>
              <a:spLocks noChangeArrowheads="1"/>
            </p:cNvSpPr>
            <p:nvPr/>
          </p:nvSpPr>
          <p:spPr bwMode="auto">
            <a:xfrm rot="-1079267">
              <a:off x="613"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grpSp>
      <p:grpSp>
        <p:nvGrpSpPr>
          <p:cNvPr id="23" name="Group 190"/>
          <p:cNvGrpSpPr>
            <a:grpSpLocks/>
          </p:cNvGrpSpPr>
          <p:nvPr/>
        </p:nvGrpSpPr>
        <p:grpSpPr bwMode="auto">
          <a:xfrm>
            <a:off x="8666163" y="5589588"/>
            <a:ext cx="155575" cy="336550"/>
            <a:chOff x="497" y="3385"/>
            <a:chExt cx="143" cy="408"/>
          </a:xfrm>
        </p:grpSpPr>
        <p:sp>
          <p:nvSpPr>
            <p:cNvPr id="6335" name="Oval 191"/>
            <p:cNvSpPr>
              <a:spLocks noChangeArrowheads="1"/>
            </p:cNvSpPr>
            <p:nvPr/>
          </p:nvSpPr>
          <p:spPr bwMode="auto">
            <a:xfrm>
              <a:off x="521" y="3385"/>
              <a:ext cx="91" cy="90"/>
            </a:xfrm>
            <a:prstGeom prst="ellipse">
              <a:avLst/>
            </a:prstGeom>
            <a:solidFill>
              <a:srgbClr val="FF9900"/>
            </a:solidFill>
            <a:ln w="9525">
              <a:noFill/>
              <a:round/>
              <a:headEnd/>
              <a:tailEnd/>
            </a:ln>
            <a:effectLst/>
          </p:spPr>
          <p:txBody>
            <a:bodyPr wrap="none" anchor="ctr"/>
            <a:lstStyle/>
            <a:p>
              <a:endParaRPr lang="el-GR"/>
            </a:p>
          </p:txBody>
        </p:sp>
        <p:sp>
          <p:nvSpPr>
            <p:cNvPr id="6336" name="AutoShape 192"/>
            <p:cNvSpPr>
              <a:spLocks noChangeArrowheads="1"/>
            </p:cNvSpPr>
            <p:nvPr/>
          </p:nvSpPr>
          <p:spPr bwMode="auto">
            <a:xfrm>
              <a:off x="521" y="3475"/>
              <a:ext cx="91" cy="182"/>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337" name="AutoShape 193"/>
            <p:cNvSpPr>
              <a:spLocks noChangeArrowheads="1"/>
            </p:cNvSpPr>
            <p:nvPr/>
          </p:nvSpPr>
          <p:spPr bwMode="auto">
            <a:xfrm>
              <a:off x="529"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338" name="AutoShape 194"/>
            <p:cNvSpPr>
              <a:spLocks noChangeArrowheads="1"/>
            </p:cNvSpPr>
            <p:nvPr/>
          </p:nvSpPr>
          <p:spPr bwMode="auto">
            <a:xfrm>
              <a:off x="573"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339" name="AutoShape 195"/>
            <p:cNvSpPr>
              <a:spLocks noChangeArrowheads="1"/>
            </p:cNvSpPr>
            <p:nvPr/>
          </p:nvSpPr>
          <p:spPr bwMode="auto">
            <a:xfrm rot="829783">
              <a:off x="497"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340" name="AutoShape 196"/>
            <p:cNvSpPr>
              <a:spLocks noChangeArrowheads="1"/>
            </p:cNvSpPr>
            <p:nvPr/>
          </p:nvSpPr>
          <p:spPr bwMode="auto">
            <a:xfrm rot="-1079267">
              <a:off x="613"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grpSp>
      <p:grpSp>
        <p:nvGrpSpPr>
          <p:cNvPr id="24" name="Group 197"/>
          <p:cNvGrpSpPr>
            <a:grpSpLocks/>
          </p:cNvGrpSpPr>
          <p:nvPr/>
        </p:nvGrpSpPr>
        <p:grpSpPr bwMode="auto">
          <a:xfrm>
            <a:off x="3910013" y="5734050"/>
            <a:ext cx="158750" cy="336550"/>
            <a:chOff x="497" y="3385"/>
            <a:chExt cx="143" cy="408"/>
          </a:xfrm>
        </p:grpSpPr>
        <p:sp>
          <p:nvSpPr>
            <p:cNvPr id="6342" name="Oval 198"/>
            <p:cNvSpPr>
              <a:spLocks noChangeArrowheads="1"/>
            </p:cNvSpPr>
            <p:nvPr/>
          </p:nvSpPr>
          <p:spPr bwMode="auto">
            <a:xfrm>
              <a:off x="521" y="3385"/>
              <a:ext cx="91" cy="90"/>
            </a:xfrm>
            <a:prstGeom prst="ellipse">
              <a:avLst/>
            </a:prstGeom>
            <a:solidFill>
              <a:srgbClr val="FF9900"/>
            </a:solidFill>
            <a:ln w="9525">
              <a:noFill/>
              <a:round/>
              <a:headEnd/>
              <a:tailEnd/>
            </a:ln>
            <a:effectLst/>
          </p:spPr>
          <p:txBody>
            <a:bodyPr wrap="none" anchor="ctr"/>
            <a:lstStyle/>
            <a:p>
              <a:endParaRPr lang="el-GR"/>
            </a:p>
          </p:txBody>
        </p:sp>
        <p:sp>
          <p:nvSpPr>
            <p:cNvPr id="6343" name="AutoShape 199"/>
            <p:cNvSpPr>
              <a:spLocks noChangeArrowheads="1"/>
            </p:cNvSpPr>
            <p:nvPr/>
          </p:nvSpPr>
          <p:spPr bwMode="auto">
            <a:xfrm>
              <a:off x="521" y="3475"/>
              <a:ext cx="91" cy="182"/>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344" name="AutoShape 200"/>
            <p:cNvSpPr>
              <a:spLocks noChangeArrowheads="1"/>
            </p:cNvSpPr>
            <p:nvPr/>
          </p:nvSpPr>
          <p:spPr bwMode="auto">
            <a:xfrm>
              <a:off x="529"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345" name="AutoShape 201"/>
            <p:cNvSpPr>
              <a:spLocks noChangeArrowheads="1"/>
            </p:cNvSpPr>
            <p:nvPr/>
          </p:nvSpPr>
          <p:spPr bwMode="auto">
            <a:xfrm>
              <a:off x="573"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346" name="AutoShape 202"/>
            <p:cNvSpPr>
              <a:spLocks noChangeArrowheads="1"/>
            </p:cNvSpPr>
            <p:nvPr/>
          </p:nvSpPr>
          <p:spPr bwMode="auto">
            <a:xfrm rot="829783">
              <a:off x="497"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347" name="AutoShape 203"/>
            <p:cNvSpPr>
              <a:spLocks noChangeArrowheads="1"/>
            </p:cNvSpPr>
            <p:nvPr/>
          </p:nvSpPr>
          <p:spPr bwMode="auto">
            <a:xfrm rot="-1079267">
              <a:off x="613"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grpSp>
      <p:grpSp>
        <p:nvGrpSpPr>
          <p:cNvPr id="25" name="Group 204"/>
          <p:cNvGrpSpPr>
            <a:grpSpLocks/>
          </p:cNvGrpSpPr>
          <p:nvPr/>
        </p:nvGrpSpPr>
        <p:grpSpPr bwMode="auto">
          <a:xfrm>
            <a:off x="4127500" y="5734050"/>
            <a:ext cx="157163" cy="336550"/>
            <a:chOff x="497" y="3385"/>
            <a:chExt cx="143" cy="408"/>
          </a:xfrm>
        </p:grpSpPr>
        <p:sp>
          <p:nvSpPr>
            <p:cNvPr id="6349" name="Oval 205"/>
            <p:cNvSpPr>
              <a:spLocks noChangeArrowheads="1"/>
            </p:cNvSpPr>
            <p:nvPr/>
          </p:nvSpPr>
          <p:spPr bwMode="auto">
            <a:xfrm>
              <a:off x="521" y="3385"/>
              <a:ext cx="91" cy="90"/>
            </a:xfrm>
            <a:prstGeom prst="ellipse">
              <a:avLst/>
            </a:prstGeom>
            <a:solidFill>
              <a:srgbClr val="FF9900"/>
            </a:solidFill>
            <a:ln w="9525">
              <a:noFill/>
              <a:round/>
              <a:headEnd/>
              <a:tailEnd/>
            </a:ln>
            <a:effectLst/>
          </p:spPr>
          <p:txBody>
            <a:bodyPr wrap="none" anchor="ctr"/>
            <a:lstStyle/>
            <a:p>
              <a:endParaRPr lang="el-GR"/>
            </a:p>
          </p:txBody>
        </p:sp>
        <p:sp>
          <p:nvSpPr>
            <p:cNvPr id="6350" name="AutoShape 206"/>
            <p:cNvSpPr>
              <a:spLocks noChangeArrowheads="1"/>
            </p:cNvSpPr>
            <p:nvPr/>
          </p:nvSpPr>
          <p:spPr bwMode="auto">
            <a:xfrm>
              <a:off x="521" y="3475"/>
              <a:ext cx="91" cy="182"/>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351" name="AutoShape 207"/>
            <p:cNvSpPr>
              <a:spLocks noChangeArrowheads="1"/>
            </p:cNvSpPr>
            <p:nvPr/>
          </p:nvSpPr>
          <p:spPr bwMode="auto">
            <a:xfrm>
              <a:off x="529"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352" name="AutoShape 208"/>
            <p:cNvSpPr>
              <a:spLocks noChangeArrowheads="1"/>
            </p:cNvSpPr>
            <p:nvPr/>
          </p:nvSpPr>
          <p:spPr bwMode="auto">
            <a:xfrm>
              <a:off x="573"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353" name="AutoShape 209"/>
            <p:cNvSpPr>
              <a:spLocks noChangeArrowheads="1"/>
            </p:cNvSpPr>
            <p:nvPr/>
          </p:nvSpPr>
          <p:spPr bwMode="auto">
            <a:xfrm rot="829783">
              <a:off x="497"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354" name="AutoShape 210"/>
            <p:cNvSpPr>
              <a:spLocks noChangeArrowheads="1"/>
            </p:cNvSpPr>
            <p:nvPr/>
          </p:nvSpPr>
          <p:spPr bwMode="auto">
            <a:xfrm rot="-1079267">
              <a:off x="613"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grpSp>
      <p:grpSp>
        <p:nvGrpSpPr>
          <p:cNvPr id="26" name="Group 211"/>
          <p:cNvGrpSpPr>
            <a:grpSpLocks/>
          </p:cNvGrpSpPr>
          <p:nvPr/>
        </p:nvGrpSpPr>
        <p:grpSpPr bwMode="auto">
          <a:xfrm>
            <a:off x="4414838" y="5734050"/>
            <a:ext cx="157162" cy="336550"/>
            <a:chOff x="497" y="3385"/>
            <a:chExt cx="143" cy="408"/>
          </a:xfrm>
        </p:grpSpPr>
        <p:sp>
          <p:nvSpPr>
            <p:cNvPr id="6356" name="Oval 212"/>
            <p:cNvSpPr>
              <a:spLocks noChangeArrowheads="1"/>
            </p:cNvSpPr>
            <p:nvPr/>
          </p:nvSpPr>
          <p:spPr bwMode="auto">
            <a:xfrm>
              <a:off x="521" y="3385"/>
              <a:ext cx="91" cy="90"/>
            </a:xfrm>
            <a:prstGeom prst="ellipse">
              <a:avLst/>
            </a:prstGeom>
            <a:solidFill>
              <a:srgbClr val="FF9900"/>
            </a:solidFill>
            <a:ln w="9525">
              <a:noFill/>
              <a:round/>
              <a:headEnd/>
              <a:tailEnd/>
            </a:ln>
            <a:effectLst/>
          </p:spPr>
          <p:txBody>
            <a:bodyPr wrap="none" anchor="ctr"/>
            <a:lstStyle/>
            <a:p>
              <a:endParaRPr lang="el-GR"/>
            </a:p>
          </p:txBody>
        </p:sp>
        <p:sp>
          <p:nvSpPr>
            <p:cNvPr id="6357" name="AutoShape 213"/>
            <p:cNvSpPr>
              <a:spLocks noChangeArrowheads="1"/>
            </p:cNvSpPr>
            <p:nvPr/>
          </p:nvSpPr>
          <p:spPr bwMode="auto">
            <a:xfrm>
              <a:off x="521" y="3475"/>
              <a:ext cx="91" cy="182"/>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358" name="AutoShape 214"/>
            <p:cNvSpPr>
              <a:spLocks noChangeArrowheads="1"/>
            </p:cNvSpPr>
            <p:nvPr/>
          </p:nvSpPr>
          <p:spPr bwMode="auto">
            <a:xfrm>
              <a:off x="529"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359" name="AutoShape 215"/>
            <p:cNvSpPr>
              <a:spLocks noChangeArrowheads="1"/>
            </p:cNvSpPr>
            <p:nvPr/>
          </p:nvSpPr>
          <p:spPr bwMode="auto">
            <a:xfrm>
              <a:off x="573"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360" name="AutoShape 216"/>
            <p:cNvSpPr>
              <a:spLocks noChangeArrowheads="1"/>
            </p:cNvSpPr>
            <p:nvPr/>
          </p:nvSpPr>
          <p:spPr bwMode="auto">
            <a:xfrm rot="829783">
              <a:off x="497"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361" name="AutoShape 217"/>
            <p:cNvSpPr>
              <a:spLocks noChangeArrowheads="1"/>
            </p:cNvSpPr>
            <p:nvPr/>
          </p:nvSpPr>
          <p:spPr bwMode="auto">
            <a:xfrm rot="-1079267">
              <a:off x="613"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grpSp>
      <p:sp>
        <p:nvSpPr>
          <p:cNvPr id="6362" name="Rectangle 218" descr="Dark vertical"/>
          <p:cNvSpPr>
            <a:spLocks noChangeArrowheads="1"/>
          </p:cNvSpPr>
          <p:nvPr/>
        </p:nvSpPr>
        <p:spPr bwMode="auto">
          <a:xfrm>
            <a:off x="4140200" y="5949950"/>
            <a:ext cx="576263" cy="431800"/>
          </a:xfrm>
          <a:prstGeom prst="rect">
            <a:avLst/>
          </a:prstGeom>
          <a:pattFill prst="dkVert">
            <a:fgClr>
              <a:schemeClr val="tx1"/>
            </a:fgClr>
            <a:bgClr>
              <a:schemeClr val="bg1"/>
            </a:bgClr>
          </a:pattFill>
          <a:ln w="9525">
            <a:solidFill>
              <a:schemeClr val="tx1"/>
            </a:solidFill>
            <a:miter lim="800000"/>
            <a:headEnd/>
            <a:tailEnd/>
          </a:ln>
          <a:effectLst/>
        </p:spPr>
        <p:txBody>
          <a:bodyPr wrap="none" anchor="ctr"/>
          <a:lstStyle/>
          <a:p>
            <a:endParaRPr lang="el-GR"/>
          </a:p>
        </p:txBody>
      </p:sp>
      <p:grpSp>
        <p:nvGrpSpPr>
          <p:cNvPr id="27" name="Group 219"/>
          <p:cNvGrpSpPr>
            <a:grpSpLocks/>
          </p:cNvGrpSpPr>
          <p:nvPr/>
        </p:nvGrpSpPr>
        <p:grpSpPr bwMode="auto">
          <a:xfrm>
            <a:off x="3167063" y="4222750"/>
            <a:ext cx="504825" cy="576263"/>
            <a:chOff x="2789" y="2659"/>
            <a:chExt cx="318" cy="363"/>
          </a:xfrm>
        </p:grpSpPr>
        <p:sp>
          <p:nvSpPr>
            <p:cNvPr id="6364" name="AutoShape 220"/>
            <p:cNvSpPr>
              <a:spLocks noChangeArrowheads="1"/>
            </p:cNvSpPr>
            <p:nvPr/>
          </p:nvSpPr>
          <p:spPr bwMode="auto">
            <a:xfrm>
              <a:off x="2789" y="2659"/>
              <a:ext cx="318" cy="181"/>
            </a:xfrm>
            <a:prstGeom prst="triangle">
              <a:avLst>
                <a:gd name="adj" fmla="val 50000"/>
              </a:avLst>
            </a:prstGeom>
            <a:solidFill>
              <a:srgbClr val="CCCC00"/>
            </a:solidFill>
            <a:ln w="9525">
              <a:noFill/>
              <a:miter lim="800000"/>
              <a:headEnd/>
              <a:tailEnd/>
            </a:ln>
            <a:effectLst/>
            <a:scene3d>
              <a:camera prst="legacyObliqueTopRight"/>
              <a:lightRig rig="legacyFlat3" dir="b"/>
            </a:scene3d>
            <a:sp3d extrusionH="430200" prstMaterial="legacyMatte">
              <a:bevelT w="13500" h="13500" prst="angle"/>
              <a:bevelB w="13500" h="13500" prst="angle"/>
              <a:extrusionClr>
                <a:srgbClr val="CCCC00"/>
              </a:extrusionClr>
            </a:sp3d>
          </p:spPr>
          <p:txBody>
            <a:bodyPr wrap="none" anchor="ctr">
              <a:flatTx/>
            </a:bodyPr>
            <a:lstStyle/>
            <a:p>
              <a:endParaRPr lang="el-GR"/>
            </a:p>
          </p:txBody>
        </p:sp>
        <p:sp>
          <p:nvSpPr>
            <p:cNvPr id="6365" name="Rectangle 221"/>
            <p:cNvSpPr>
              <a:spLocks noChangeArrowheads="1"/>
            </p:cNvSpPr>
            <p:nvPr/>
          </p:nvSpPr>
          <p:spPr bwMode="auto">
            <a:xfrm>
              <a:off x="2789" y="2840"/>
              <a:ext cx="318" cy="182"/>
            </a:xfrm>
            <a:prstGeom prst="rect">
              <a:avLst/>
            </a:prstGeom>
            <a:solidFill>
              <a:srgbClr val="CCCC00"/>
            </a:solidFill>
            <a:ln w="9525">
              <a:noFill/>
              <a:miter lim="800000"/>
              <a:headEnd/>
              <a:tailEnd/>
            </a:ln>
            <a:effectLst/>
            <a:scene3d>
              <a:camera prst="legacyObliqueTopRight"/>
              <a:lightRig rig="legacyFlat3" dir="b"/>
            </a:scene3d>
            <a:sp3d extrusionH="430200" prstMaterial="legacyMatte">
              <a:bevelT w="13500" h="13500" prst="angle"/>
              <a:bevelB w="13500" h="13500" prst="angle"/>
              <a:extrusionClr>
                <a:srgbClr val="CCCC00"/>
              </a:extrusionClr>
            </a:sp3d>
          </p:spPr>
          <p:txBody>
            <a:bodyPr wrap="none" anchor="ctr">
              <a:flatTx/>
            </a:bodyPr>
            <a:lstStyle/>
            <a:p>
              <a:endParaRPr lang="el-GR"/>
            </a:p>
          </p:txBody>
        </p:sp>
      </p:grpSp>
      <p:sp>
        <p:nvSpPr>
          <p:cNvPr id="6366" name="Text Box 222"/>
          <p:cNvSpPr txBox="1">
            <a:spLocks noChangeArrowheads="1"/>
          </p:cNvSpPr>
          <p:nvPr/>
        </p:nvSpPr>
        <p:spPr bwMode="auto">
          <a:xfrm>
            <a:off x="3022600" y="4768850"/>
            <a:ext cx="506413" cy="396875"/>
          </a:xfrm>
          <a:prstGeom prst="rect">
            <a:avLst/>
          </a:prstGeom>
          <a:noFill/>
          <a:ln w="9525">
            <a:noFill/>
            <a:miter lim="800000"/>
            <a:headEnd/>
            <a:tailEnd/>
          </a:ln>
          <a:effectLst/>
        </p:spPr>
        <p:txBody>
          <a:bodyPr wrap="none">
            <a:spAutoFit/>
          </a:bodyPr>
          <a:lstStyle/>
          <a:p>
            <a:r>
              <a:rPr lang="en-US" sz="1000">
                <a:latin typeface="Arial Narrow" pitchFamily="34" charset="0"/>
              </a:rPr>
              <a:t>Triage</a:t>
            </a:r>
          </a:p>
          <a:p>
            <a:r>
              <a:rPr lang="en-US" sz="1000">
                <a:latin typeface="Arial Narrow" pitchFamily="34" charset="0"/>
              </a:rPr>
              <a:t>Station</a:t>
            </a:r>
            <a:endParaRPr lang="el-GR" sz="1000">
              <a:latin typeface="Arial Narrow" pitchFamily="34" charset="0"/>
            </a:endParaRPr>
          </a:p>
        </p:txBody>
      </p:sp>
      <p:sp>
        <p:nvSpPr>
          <p:cNvPr id="6367" name="Text Box 223"/>
          <p:cNvSpPr txBox="1">
            <a:spLocks noChangeArrowheads="1"/>
          </p:cNvSpPr>
          <p:nvPr/>
        </p:nvSpPr>
        <p:spPr bwMode="auto">
          <a:xfrm>
            <a:off x="4329113" y="2924175"/>
            <a:ext cx="565150" cy="396875"/>
          </a:xfrm>
          <a:prstGeom prst="rect">
            <a:avLst/>
          </a:prstGeom>
          <a:noFill/>
          <a:ln w="9525">
            <a:noFill/>
            <a:miter lim="800000"/>
            <a:headEnd/>
            <a:tailEnd/>
          </a:ln>
          <a:effectLst/>
        </p:spPr>
        <p:txBody>
          <a:bodyPr wrap="none">
            <a:spAutoFit/>
          </a:bodyPr>
          <a:lstStyle/>
          <a:p>
            <a:r>
              <a:rPr lang="en-US" sz="1000">
                <a:latin typeface="Arial Narrow" pitchFamily="34" charset="0"/>
              </a:rPr>
              <a:t>First Aid</a:t>
            </a:r>
          </a:p>
          <a:p>
            <a:r>
              <a:rPr lang="en-US" sz="1000">
                <a:latin typeface="Arial Narrow" pitchFamily="34" charset="0"/>
              </a:rPr>
              <a:t>Station</a:t>
            </a:r>
            <a:endParaRPr lang="el-GR" sz="1000">
              <a:latin typeface="Arial Narrow" pitchFamily="34" charset="0"/>
            </a:endParaRPr>
          </a:p>
        </p:txBody>
      </p:sp>
      <p:sp>
        <p:nvSpPr>
          <p:cNvPr id="6368" name="Rectangle 224"/>
          <p:cNvSpPr>
            <a:spLocks noChangeArrowheads="1"/>
          </p:cNvSpPr>
          <p:nvPr/>
        </p:nvSpPr>
        <p:spPr bwMode="auto">
          <a:xfrm>
            <a:off x="3205163" y="5445125"/>
            <a:ext cx="1943100" cy="215900"/>
          </a:xfrm>
          <a:prstGeom prst="rect">
            <a:avLst/>
          </a:prstGeom>
          <a:solidFill>
            <a:schemeClr val="accent1"/>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l-GR"/>
          </a:p>
        </p:txBody>
      </p:sp>
      <p:grpSp>
        <p:nvGrpSpPr>
          <p:cNvPr id="28" name="Group 225"/>
          <p:cNvGrpSpPr>
            <a:grpSpLocks/>
          </p:cNvGrpSpPr>
          <p:nvPr/>
        </p:nvGrpSpPr>
        <p:grpSpPr bwMode="auto">
          <a:xfrm>
            <a:off x="3706813" y="2781300"/>
            <a:ext cx="504825" cy="576263"/>
            <a:chOff x="2789" y="2659"/>
            <a:chExt cx="318" cy="363"/>
          </a:xfrm>
        </p:grpSpPr>
        <p:sp>
          <p:nvSpPr>
            <p:cNvPr id="6370" name="AutoShape 226"/>
            <p:cNvSpPr>
              <a:spLocks noChangeArrowheads="1"/>
            </p:cNvSpPr>
            <p:nvPr/>
          </p:nvSpPr>
          <p:spPr bwMode="auto">
            <a:xfrm>
              <a:off x="2789" y="2659"/>
              <a:ext cx="318" cy="181"/>
            </a:xfrm>
            <a:prstGeom prst="triangle">
              <a:avLst>
                <a:gd name="adj" fmla="val 50000"/>
              </a:avLst>
            </a:prstGeom>
            <a:solidFill>
              <a:srgbClr val="CCCC00"/>
            </a:solidFill>
            <a:ln w="9525">
              <a:noFill/>
              <a:miter lim="800000"/>
              <a:headEnd/>
              <a:tailEnd/>
            </a:ln>
            <a:effectLst/>
            <a:scene3d>
              <a:camera prst="legacyObliqueTopRight"/>
              <a:lightRig rig="legacyFlat3" dir="b"/>
            </a:scene3d>
            <a:sp3d extrusionH="430200" prstMaterial="legacyMatte">
              <a:bevelT w="13500" h="13500" prst="angle"/>
              <a:bevelB w="13500" h="13500" prst="angle"/>
              <a:extrusionClr>
                <a:srgbClr val="CCCC00"/>
              </a:extrusionClr>
            </a:sp3d>
          </p:spPr>
          <p:txBody>
            <a:bodyPr wrap="none" anchor="ctr">
              <a:flatTx/>
            </a:bodyPr>
            <a:lstStyle/>
            <a:p>
              <a:endParaRPr lang="el-GR"/>
            </a:p>
          </p:txBody>
        </p:sp>
        <p:sp>
          <p:nvSpPr>
            <p:cNvPr id="6371" name="Rectangle 227"/>
            <p:cNvSpPr>
              <a:spLocks noChangeArrowheads="1"/>
            </p:cNvSpPr>
            <p:nvPr/>
          </p:nvSpPr>
          <p:spPr bwMode="auto">
            <a:xfrm>
              <a:off x="2789" y="2840"/>
              <a:ext cx="318" cy="182"/>
            </a:xfrm>
            <a:prstGeom prst="rect">
              <a:avLst/>
            </a:prstGeom>
            <a:solidFill>
              <a:srgbClr val="CCCC00"/>
            </a:solidFill>
            <a:ln w="9525">
              <a:noFill/>
              <a:miter lim="800000"/>
              <a:headEnd/>
              <a:tailEnd/>
            </a:ln>
            <a:effectLst/>
            <a:scene3d>
              <a:camera prst="legacyObliqueTopRight"/>
              <a:lightRig rig="legacyFlat3" dir="b"/>
            </a:scene3d>
            <a:sp3d extrusionH="430200" prstMaterial="legacyMatte">
              <a:bevelT w="13500" h="13500" prst="angle"/>
              <a:bevelB w="13500" h="13500" prst="angle"/>
              <a:extrusionClr>
                <a:srgbClr val="CCCC00"/>
              </a:extrusionClr>
            </a:sp3d>
          </p:spPr>
          <p:txBody>
            <a:bodyPr wrap="none" anchor="ctr">
              <a:flatTx/>
            </a:bodyPr>
            <a:lstStyle/>
            <a:p>
              <a:endParaRPr lang="el-GR"/>
            </a:p>
          </p:txBody>
        </p:sp>
      </p:grpSp>
      <p:sp>
        <p:nvSpPr>
          <p:cNvPr id="6372" name="Text Box 228"/>
          <p:cNvSpPr txBox="1">
            <a:spLocks noChangeArrowheads="1"/>
          </p:cNvSpPr>
          <p:nvPr/>
        </p:nvSpPr>
        <p:spPr bwMode="auto">
          <a:xfrm>
            <a:off x="3760788" y="3400425"/>
            <a:ext cx="927100" cy="549275"/>
          </a:xfrm>
          <a:prstGeom prst="rect">
            <a:avLst/>
          </a:prstGeom>
          <a:noFill/>
          <a:ln w="9525">
            <a:noFill/>
            <a:miter lim="800000"/>
            <a:headEnd/>
            <a:tailEnd/>
          </a:ln>
          <a:effectLst/>
        </p:spPr>
        <p:txBody>
          <a:bodyPr wrap="none">
            <a:spAutoFit/>
          </a:bodyPr>
          <a:lstStyle/>
          <a:p>
            <a:pPr algn="ctr"/>
            <a:r>
              <a:rPr lang="en-US" sz="1000">
                <a:latin typeface="Arial Narrow" pitchFamily="34" charset="0"/>
              </a:rPr>
              <a:t>Non Ambulatory</a:t>
            </a:r>
          </a:p>
          <a:p>
            <a:pPr algn="ctr"/>
            <a:r>
              <a:rPr lang="en-US" sz="1000">
                <a:latin typeface="Arial Narrow" pitchFamily="34" charset="0"/>
              </a:rPr>
              <a:t>Victims</a:t>
            </a:r>
          </a:p>
          <a:p>
            <a:pPr algn="ctr"/>
            <a:r>
              <a:rPr lang="en-US" sz="1000">
                <a:latin typeface="Arial Narrow" pitchFamily="34" charset="0"/>
              </a:rPr>
              <a:t>Decon  Station</a:t>
            </a:r>
            <a:endParaRPr lang="el-GR" sz="1000">
              <a:latin typeface="Arial Narrow" pitchFamily="34" charset="0"/>
            </a:endParaRPr>
          </a:p>
        </p:txBody>
      </p:sp>
      <p:grpSp>
        <p:nvGrpSpPr>
          <p:cNvPr id="29" name="Group 229"/>
          <p:cNvGrpSpPr>
            <a:grpSpLocks/>
          </p:cNvGrpSpPr>
          <p:nvPr/>
        </p:nvGrpSpPr>
        <p:grpSpPr bwMode="auto">
          <a:xfrm>
            <a:off x="2125663" y="2925763"/>
            <a:ext cx="503237" cy="576262"/>
            <a:chOff x="2789" y="2659"/>
            <a:chExt cx="318" cy="363"/>
          </a:xfrm>
        </p:grpSpPr>
        <p:sp>
          <p:nvSpPr>
            <p:cNvPr id="6374" name="AutoShape 230"/>
            <p:cNvSpPr>
              <a:spLocks noChangeArrowheads="1"/>
            </p:cNvSpPr>
            <p:nvPr/>
          </p:nvSpPr>
          <p:spPr bwMode="auto">
            <a:xfrm>
              <a:off x="2789" y="2659"/>
              <a:ext cx="318" cy="181"/>
            </a:xfrm>
            <a:prstGeom prst="triangle">
              <a:avLst>
                <a:gd name="adj" fmla="val 50000"/>
              </a:avLst>
            </a:prstGeom>
            <a:solidFill>
              <a:srgbClr val="CCCC00"/>
            </a:solidFill>
            <a:ln w="9525">
              <a:noFill/>
              <a:miter lim="800000"/>
              <a:headEnd/>
              <a:tailEnd/>
            </a:ln>
            <a:effectLst/>
            <a:scene3d>
              <a:camera prst="legacyObliqueTopRight"/>
              <a:lightRig rig="legacyFlat3" dir="b"/>
            </a:scene3d>
            <a:sp3d extrusionH="430200" prstMaterial="legacyMatte">
              <a:bevelT w="13500" h="13500" prst="angle"/>
              <a:bevelB w="13500" h="13500" prst="angle"/>
              <a:extrusionClr>
                <a:srgbClr val="CCCC00"/>
              </a:extrusionClr>
            </a:sp3d>
          </p:spPr>
          <p:txBody>
            <a:bodyPr wrap="none" anchor="ctr">
              <a:flatTx/>
            </a:bodyPr>
            <a:lstStyle/>
            <a:p>
              <a:endParaRPr lang="el-GR"/>
            </a:p>
          </p:txBody>
        </p:sp>
        <p:sp>
          <p:nvSpPr>
            <p:cNvPr id="6375" name="Rectangle 231"/>
            <p:cNvSpPr>
              <a:spLocks noChangeArrowheads="1"/>
            </p:cNvSpPr>
            <p:nvPr/>
          </p:nvSpPr>
          <p:spPr bwMode="auto">
            <a:xfrm>
              <a:off x="2789" y="2840"/>
              <a:ext cx="318" cy="182"/>
            </a:xfrm>
            <a:prstGeom prst="rect">
              <a:avLst/>
            </a:prstGeom>
            <a:solidFill>
              <a:srgbClr val="CCCC00"/>
            </a:solidFill>
            <a:ln w="9525">
              <a:noFill/>
              <a:miter lim="800000"/>
              <a:headEnd/>
              <a:tailEnd/>
            </a:ln>
            <a:effectLst/>
            <a:scene3d>
              <a:camera prst="legacyObliqueTopRight"/>
              <a:lightRig rig="legacyFlat3" dir="b"/>
            </a:scene3d>
            <a:sp3d extrusionH="430200" prstMaterial="legacyMatte">
              <a:bevelT w="13500" h="13500" prst="angle"/>
              <a:bevelB w="13500" h="13500" prst="angle"/>
              <a:extrusionClr>
                <a:srgbClr val="CCCC00"/>
              </a:extrusionClr>
            </a:sp3d>
          </p:spPr>
          <p:txBody>
            <a:bodyPr wrap="none" anchor="ctr">
              <a:flatTx/>
            </a:bodyPr>
            <a:lstStyle/>
            <a:p>
              <a:endParaRPr lang="el-GR"/>
            </a:p>
          </p:txBody>
        </p:sp>
      </p:grpSp>
      <p:sp>
        <p:nvSpPr>
          <p:cNvPr id="6376" name="Text Box 232"/>
          <p:cNvSpPr txBox="1">
            <a:spLocks noChangeArrowheads="1"/>
          </p:cNvSpPr>
          <p:nvPr/>
        </p:nvSpPr>
        <p:spPr bwMode="auto">
          <a:xfrm>
            <a:off x="2011363" y="3473450"/>
            <a:ext cx="762000" cy="396875"/>
          </a:xfrm>
          <a:prstGeom prst="rect">
            <a:avLst/>
          </a:prstGeom>
          <a:noFill/>
          <a:ln w="9525">
            <a:noFill/>
            <a:miter lim="800000"/>
            <a:headEnd/>
            <a:tailEnd/>
          </a:ln>
          <a:effectLst/>
        </p:spPr>
        <p:txBody>
          <a:bodyPr wrap="none">
            <a:spAutoFit/>
          </a:bodyPr>
          <a:lstStyle/>
          <a:p>
            <a:pPr algn="ctr"/>
            <a:r>
              <a:rPr lang="en-US" sz="1000">
                <a:latin typeface="Arial Narrow" pitchFamily="34" charset="0"/>
              </a:rPr>
              <a:t>Mass Decon</a:t>
            </a:r>
          </a:p>
          <a:p>
            <a:pPr algn="ctr"/>
            <a:r>
              <a:rPr lang="en-US" sz="1000">
                <a:latin typeface="Arial Narrow" pitchFamily="34" charset="0"/>
              </a:rPr>
              <a:t>Station</a:t>
            </a:r>
            <a:endParaRPr lang="el-GR" sz="1000">
              <a:latin typeface="Arial Narrow" pitchFamily="34" charset="0"/>
            </a:endParaRPr>
          </a:p>
        </p:txBody>
      </p:sp>
      <p:grpSp>
        <p:nvGrpSpPr>
          <p:cNvPr id="30" name="Group 233"/>
          <p:cNvGrpSpPr>
            <a:grpSpLocks/>
          </p:cNvGrpSpPr>
          <p:nvPr/>
        </p:nvGrpSpPr>
        <p:grpSpPr bwMode="auto">
          <a:xfrm>
            <a:off x="1477963" y="2925763"/>
            <a:ext cx="503237" cy="576262"/>
            <a:chOff x="2789" y="2659"/>
            <a:chExt cx="318" cy="363"/>
          </a:xfrm>
        </p:grpSpPr>
        <p:sp>
          <p:nvSpPr>
            <p:cNvPr id="6378" name="AutoShape 234"/>
            <p:cNvSpPr>
              <a:spLocks noChangeArrowheads="1"/>
            </p:cNvSpPr>
            <p:nvPr/>
          </p:nvSpPr>
          <p:spPr bwMode="auto">
            <a:xfrm>
              <a:off x="2789" y="2659"/>
              <a:ext cx="318" cy="181"/>
            </a:xfrm>
            <a:prstGeom prst="triangle">
              <a:avLst>
                <a:gd name="adj" fmla="val 50000"/>
              </a:avLst>
            </a:prstGeom>
            <a:solidFill>
              <a:srgbClr val="CCCC00"/>
            </a:solidFill>
            <a:ln w="9525">
              <a:noFill/>
              <a:miter lim="800000"/>
              <a:headEnd/>
              <a:tailEnd/>
            </a:ln>
            <a:effectLst/>
            <a:scene3d>
              <a:camera prst="legacyObliqueTopRight"/>
              <a:lightRig rig="legacyFlat3" dir="b"/>
            </a:scene3d>
            <a:sp3d extrusionH="430200" prstMaterial="legacyMatte">
              <a:bevelT w="13500" h="13500" prst="angle"/>
              <a:bevelB w="13500" h="13500" prst="angle"/>
              <a:extrusionClr>
                <a:srgbClr val="CCCC00"/>
              </a:extrusionClr>
            </a:sp3d>
          </p:spPr>
          <p:txBody>
            <a:bodyPr wrap="none" anchor="ctr">
              <a:flatTx/>
            </a:bodyPr>
            <a:lstStyle/>
            <a:p>
              <a:endParaRPr lang="el-GR"/>
            </a:p>
          </p:txBody>
        </p:sp>
        <p:sp>
          <p:nvSpPr>
            <p:cNvPr id="6379" name="Rectangle 235"/>
            <p:cNvSpPr>
              <a:spLocks noChangeArrowheads="1"/>
            </p:cNvSpPr>
            <p:nvPr/>
          </p:nvSpPr>
          <p:spPr bwMode="auto">
            <a:xfrm>
              <a:off x="2789" y="2840"/>
              <a:ext cx="318" cy="182"/>
            </a:xfrm>
            <a:prstGeom prst="rect">
              <a:avLst/>
            </a:prstGeom>
            <a:solidFill>
              <a:srgbClr val="CCCC00"/>
            </a:solidFill>
            <a:ln w="9525">
              <a:noFill/>
              <a:miter lim="800000"/>
              <a:headEnd/>
              <a:tailEnd/>
            </a:ln>
            <a:effectLst/>
            <a:scene3d>
              <a:camera prst="legacyObliqueTopRight"/>
              <a:lightRig rig="legacyFlat3" dir="b"/>
            </a:scene3d>
            <a:sp3d extrusionH="430200" prstMaterial="legacyMatte">
              <a:bevelT w="13500" h="13500" prst="angle"/>
              <a:bevelB w="13500" h="13500" prst="angle"/>
              <a:extrusionClr>
                <a:srgbClr val="CCCC00"/>
              </a:extrusionClr>
            </a:sp3d>
          </p:spPr>
          <p:txBody>
            <a:bodyPr wrap="none" anchor="ctr">
              <a:flatTx/>
            </a:bodyPr>
            <a:lstStyle/>
            <a:p>
              <a:endParaRPr lang="el-GR"/>
            </a:p>
          </p:txBody>
        </p:sp>
      </p:grpSp>
      <p:sp>
        <p:nvSpPr>
          <p:cNvPr id="6380" name="Text Box 236"/>
          <p:cNvSpPr txBox="1">
            <a:spLocks noChangeArrowheads="1"/>
          </p:cNvSpPr>
          <p:nvPr/>
        </p:nvSpPr>
        <p:spPr bwMode="auto">
          <a:xfrm>
            <a:off x="1363663" y="3473450"/>
            <a:ext cx="762000" cy="396875"/>
          </a:xfrm>
          <a:prstGeom prst="rect">
            <a:avLst/>
          </a:prstGeom>
          <a:noFill/>
          <a:ln w="9525">
            <a:noFill/>
            <a:miter lim="800000"/>
            <a:headEnd/>
            <a:tailEnd/>
          </a:ln>
          <a:effectLst/>
        </p:spPr>
        <p:txBody>
          <a:bodyPr wrap="none">
            <a:spAutoFit/>
          </a:bodyPr>
          <a:lstStyle/>
          <a:p>
            <a:pPr algn="ctr"/>
            <a:r>
              <a:rPr lang="en-US" sz="1000">
                <a:latin typeface="Arial Narrow" pitchFamily="34" charset="0"/>
              </a:rPr>
              <a:t>Mass Decon</a:t>
            </a:r>
          </a:p>
          <a:p>
            <a:pPr algn="ctr"/>
            <a:r>
              <a:rPr lang="en-US" sz="1000">
                <a:latin typeface="Arial Narrow" pitchFamily="34" charset="0"/>
              </a:rPr>
              <a:t>Station</a:t>
            </a:r>
            <a:endParaRPr lang="el-GR" sz="1000">
              <a:latin typeface="Arial Narrow" pitchFamily="34" charset="0"/>
            </a:endParaRPr>
          </a:p>
        </p:txBody>
      </p:sp>
      <p:sp>
        <p:nvSpPr>
          <p:cNvPr id="6381" name="Text Box 237"/>
          <p:cNvSpPr txBox="1">
            <a:spLocks noChangeArrowheads="1"/>
          </p:cNvSpPr>
          <p:nvPr/>
        </p:nvSpPr>
        <p:spPr bwMode="auto">
          <a:xfrm>
            <a:off x="3795713" y="2041525"/>
            <a:ext cx="698500" cy="396875"/>
          </a:xfrm>
          <a:prstGeom prst="rect">
            <a:avLst/>
          </a:prstGeom>
          <a:noFill/>
          <a:ln w="9525">
            <a:noFill/>
            <a:miter lim="800000"/>
            <a:headEnd/>
            <a:tailEnd/>
          </a:ln>
          <a:effectLst/>
        </p:spPr>
        <p:txBody>
          <a:bodyPr wrap="none">
            <a:spAutoFit/>
          </a:bodyPr>
          <a:lstStyle/>
          <a:p>
            <a:pPr algn="r"/>
            <a:r>
              <a:rPr lang="en-US" sz="1000">
                <a:latin typeface="Arial Narrow" pitchFamily="34" charset="0"/>
              </a:rPr>
              <a:t>Verification</a:t>
            </a:r>
          </a:p>
          <a:p>
            <a:pPr algn="r"/>
            <a:r>
              <a:rPr lang="en-US" sz="1000">
                <a:latin typeface="Arial Narrow" pitchFamily="34" charset="0"/>
              </a:rPr>
              <a:t>Station</a:t>
            </a:r>
            <a:endParaRPr lang="el-GR" sz="1000">
              <a:latin typeface="Arial Narrow" pitchFamily="34" charset="0"/>
            </a:endParaRPr>
          </a:p>
        </p:txBody>
      </p:sp>
      <p:grpSp>
        <p:nvGrpSpPr>
          <p:cNvPr id="31" name="Group 238"/>
          <p:cNvGrpSpPr>
            <a:grpSpLocks/>
          </p:cNvGrpSpPr>
          <p:nvPr/>
        </p:nvGrpSpPr>
        <p:grpSpPr bwMode="auto">
          <a:xfrm>
            <a:off x="6157913" y="6453188"/>
            <a:ext cx="155575" cy="336550"/>
            <a:chOff x="497" y="3385"/>
            <a:chExt cx="143" cy="408"/>
          </a:xfrm>
          <a:solidFill>
            <a:schemeClr val="tx1"/>
          </a:solidFill>
        </p:grpSpPr>
        <p:sp>
          <p:nvSpPr>
            <p:cNvPr id="6383" name="Oval 239"/>
            <p:cNvSpPr>
              <a:spLocks noChangeArrowheads="1"/>
            </p:cNvSpPr>
            <p:nvPr/>
          </p:nvSpPr>
          <p:spPr bwMode="auto">
            <a:xfrm>
              <a:off x="521" y="3385"/>
              <a:ext cx="91" cy="90"/>
            </a:xfrm>
            <a:prstGeom prst="ellipse">
              <a:avLst/>
            </a:prstGeom>
            <a:grpFill/>
            <a:ln w="9525">
              <a:noFill/>
              <a:round/>
              <a:headEnd/>
              <a:tailEnd/>
            </a:ln>
            <a:effectLst/>
          </p:spPr>
          <p:txBody>
            <a:bodyPr wrap="none" anchor="ctr"/>
            <a:lstStyle/>
            <a:p>
              <a:endParaRPr lang="el-GR"/>
            </a:p>
          </p:txBody>
        </p:sp>
        <p:sp>
          <p:nvSpPr>
            <p:cNvPr id="6384" name="AutoShape 240"/>
            <p:cNvSpPr>
              <a:spLocks noChangeArrowheads="1"/>
            </p:cNvSpPr>
            <p:nvPr/>
          </p:nvSpPr>
          <p:spPr bwMode="auto">
            <a:xfrm>
              <a:off x="521" y="3475"/>
              <a:ext cx="91" cy="182"/>
            </a:xfrm>
            <a:prstGeom prst="roundRect">
              <a:avLst>
                <a:gd name="adj" fmla="val 16667"/>
              </a:avLst>
            </a:prstGeom>
            <a:grpFill/>
            <a:ln w="9525">
              <a:noFill/>
              <a:round/>
              <a:headEnd/>
              <a:tailEnd/>
            </a:ln>
            <a:effectLst/>
          </p:spPr>
          <p:txBody>
            <a:bodyPr wrap="none" anchor="ctr"/>
            <a:lstStyle/>
            <a:p>
              <a:endParaRPr lang="el-GR"/>
            </a:p>
          </p:txBody>
        </p:sp>
        <p:sp>
          <p:nvSpPr>
            <p:cNvPr id="6385" name="AutoShape 241"/>
            <p:cNvSpPr>
              <a:spLocks noChangeArrowheads="1"/>
            </p:cNvSpPr>
            <p:nvPr/>
          </p:nvSpPr>
          <p:spPr bwMode="auto">
            <a:xfrm>
              <a:off x="529"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386" name="AutoShape 242"/>
            <p:cNvSpPr>
              <a:spLocks noChangeArrowheads="1"/>
            </p:cNvSpPr>
            <p:nvPr/>
          </p:nvSpPr>
          <p:spPr bwMode="auto">
            <a:xfrm>
              <a:off x="573"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387" name="AutoShape 243"/>
            <p:cNvSpPr>
              <a:spLocks noChangeArrowheads="1"/>
            </p:cNvSpPr>
            <p:nvPr/>
          </p:nvSpPr>
          <p:spPr bwMode="auto">
            <a:xfrm rot="829783">
              <a:off x="497" y="3477"/>
              <a:ext cx="27" cy="136"/>
            </a:xfrm>
            <a:prstGeom prst="roundRect">
              <a:avLst>
                <a:gd name="adj" fmla="val 16667"/>
              </a:avLst>
            </a:prstGeom>
            <a:grpFill/>
            <a:ln w="9525">
              <a:noFill/>
              <a:round/>
              <a:headEnd/>
              <a:tailEnd/>
            </a:ln>
            <a:effectLst/>
          </p:spPr>
          <p:txBody>
            <a:bodyPr wrap="none" anchor="ctr"/>
            <a:lstStyle/>
            <a:p>
              <a:endParaRPr lang="el-GR"/>
            </a:p>
          </p:txBody>
        </p:sp>
        <p:sp>
          <p:nvSpPr>
            <p:cNvPr id="6388" name="AutoShape 244"/>
            <p:cNvSpPr>
              <a:spLocks noChangeArrowheads="1"/>
            </p:cNvSpPr>
            <p:nvPr/>
          </p:nvSpPr>
          <p:spPr bwMode="auto">
            <a:xfrm rot="-1079267">
              <a:off x="613" y="3477"/>
              <a:ext cx="27" cy="136"/>
            </a:xfrm>
            <a:prstGeom prst="roundRect">
              <a:avLst>
                <a:gd name="adj" fmla="val 16667"/>
              </a:avLst>
            </a:prstGeom>
            <a:grpFill/>
            <a:ln w="9525">
              <a:noFill/>
              <a:round/>
              <a:headEnd/>
              <a:tailEnd/>
            </a:ln>
            <a:effectLst/>
          </p:spPr>
          <p:txBody>
            <a:bodyPr wrap="none" anchor="ctr"/>
            <a:lstStyle/>
            <a:p>
              <a:endParaRPr lang="el-GR"/>
            </a:p>
          </p:txBody>
        </p:sp>
      </p:grpSp>
      <p:grpSp>
        <p:nvGrpSpPr>
          <p:cNvPr id="6564" name="Group 245"/>
          <p:cNvGrpSpPr>
            <a:grpSpLocks/>
          </p:cNvGrpSpPr>
          <p:nvPr/>
        </p:nvGrpSpPr>
        <p:grpSpPr bwMode="auto">
          <a:xfrm>
            <a:off x="6373813" y="6453188"/>
            <a:ext cx="155575" cy="336550"/>
            <a:chOff x="497" y="3385"/>
            <a:chExt cx="143" cy="408"/>
          </a:xfrm>
          <a:solidFill>
            <a:schemeClr val="tx1"/>
          </a:solidFill>
        </p:grpSpPr>
        <p:sp>
          <p:nvSpPr>
            <p:cNvPr id="6390" name="Oval 246"/>
            <p:cNvSpPr>
              <a:spLocks noChangeArrowheads="1"/>
            </p:cNvSpPr>
            <p:nvPr/>
          </p:nvSpPr>
          <p:spPr bwMode="auto">
            <a:xfrm>
              <a:off x="521" y="3385"/>
              <a:ext cx="91" cy="90"/>
            </a:xfrm>
            <a:prstGeom prst="ellipse">
              <a:avLst/>
            </a:prstGeom>
            <a:grpFill/>
            <a:ln w="9525">
              <a:noFill/>
              <a:round/>
              <a:headEnd/>
              <a:tailEnd/>
            </a:ln>
            <a:effectLst/>
          </p:spPr>
          <p:txBody>
            <a:bodyPr wrap="none" anchor="ctr"/>
            <a:lstStyle/>
            <a:p>
              <a:endParaRPr lang="el-GR"/>
            </a:p>
          </p:txBody>
        </p:sp>
        <p:sp>
          <p:nvSpPr>
            <p:cNvPr id="6391" name="AutoShape 247"/>
            <p:cNvSpPr>
              <a:spLocks noChangeArrowheads="1"/>
            </p:cNvSpPr>
            <p:nvPr/>
          </p:nvSpPr>
          <p:spPr bwMode="auto">
            <a:xfrm>
              <a:off x="521" y="3475"/>
              <a:ext cx="91" cy="182"/>
            </a:xfrm>
            <a:prstGeom prst="roundRect">
              <a:avLst>
                <a:gd name="adj" fmla="val 16667"/>
              </a:avLst>
            </a:prstGeom>
            <a:grpFill/>
            <a:ln w="9525">
              <a:noFill/>
              <a:round/>
              <a:headEnd/>
              <a:tailEnd/>
            </a:ln>
            <a:effectLst/>
          </p:spPr>
          <p:txBody>
            <a:bodyPr wrap="none" anchor="ctr"/>
            <a:lstStyle/>
            <a:p>
              <a:endParaRPr lang="el-GR"/>
            </a:p>
          </p:txBody>
        </p:sp>
        <p:sp>
          <p:nvSpPr>
            <p:cNvPr id="6392" name="AutoShape 248"/>
            <p:cNvSpPr>
              <a:spLocks noChangeArrowheads="1"/>
            </p:cNvSpPr>
            <p:nvPr/>
          </p:nvSpPr>
          <p:spPr bwMode="auto">
            <a:xfrm>
              <a:off x="529"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393" name="AutoShape 249"/>
            <p:cNvSpPr>
              <a:spLocks noChangeArrowheads="1"/>
            </p:cNvSpPr>
            <p:nvPr/>
          </p:nvSpPr>
          <p:spPr bwMode="auto">
            <a:xfrm>
              <a:off x="573"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394" name="AutoShape 250"/>
            <p:cNvSpPr>
              <a:spLocks noChangeArrowheads="1"/>
            </p:cNvSpPr>
            <p:nvPr/>
          </p:nvSpPr>
          <p:spPr bwMode="auto">
            <a:xfrm rot="829783">
              <a:off x="497" y="3477"/>
              <a:ext cx="27" cy="136"/>
            </a:xfrm>
            <a:prstGeom prst="roundRect">
              <a:avLst>
                <a:gd name="adj" fmla="val 16667"/>
              </a:avLst>
            </a:prstGeom>
            <a:grpFill/>
            <a:ln w="9525">
              <a:noFill/>
              <a:round/>
              <a:headEnd/>
              <a:tailEnd/>
            </a:ln>
            <a:effectLst/>
          </p:spPr>
          <p:txBody>
            <a:bodyPr wrap="none" anchor="ctr"/>
            <a:lstStyle/>
            <a:p>
              <a:endParaRPr lang="el-GR"/>
            </a:p>
          </p:txBody>
        </p:sp>
        <p:sp>
          <p:nvSpPr>
            <p:cNvPr id="6395" name="AutoShape 251"/>
            <p:cNvSpPr>
              <a:spLocks noChangeArrowheads="1"/>
            </p:cNvSpPr>
            <p:nvPr/>
          </p:nvSpPr>
          <p:spPr bwMode="auto">
            <a:xfrm rot="-1079267">
              <a:off x="613" y="3477"/>
              <a:ext cx="27" cy="136"/>
            </a:xfrm>
            <a:prstGeom prst="roundRect">
              <a:avLst>
                <a:gd name="adj" fmla="val 16667"/>
              </a:avLst>
            </a:prstGeom>
            <a:grpFill/>
            <a:ln w="9525">
              <a:noFill/>
              <a:round/>
              <a:headEnd/>
              <a:tailEnd/>
            </a:ln>
            <a:effectLst/>
          </p:spPr>
          <p:txBody>
            <a:bodyPr wrap="none" anchor="ctr"/>
            <a:lstStyle/>
            <a:p>
              <a:endParaRPr lang="el-GR"/>
            </a:p>
          </p:txBody>
        </p:sp>
      </p:grpSp>
      <p:grpSp>
        <p:nvGrpSpPr>
          <p:cNvPr id="6571" name="Group 252"/>
          <p:cNvGrpSpPr>
            <a:grpSpLocks/>
          </p:cNvGrpSpPr>
          <p:nvPr/>
        </p:nvGrpSpPr>
        <p:grpSpPr bwMode="auto">
          <a:xfrm>
            <a:off x="6565900" y="6453188"/>
            <a:ext cx="157163" cy="336550"/>
            <a:chOff x="497" y="3385"/>
            <a:chExt cx="143" cy="408"/>
          </a:xfrm>
          <a:solidFill>
            <a:schemeClr val="tx1"/>
          </a:solidFill>
        </p:grpSpPr>
        <p:sp>
          <p:nvSpPr>
            <p:cNvPr id="6397" name="Oval 253"/>
            <p:cNvSpPr>
              <a:spLocks noChangeArrowheads="1"/>
            </p:cNvSpPr>
            <p:nvPr/>
          </p:nvSpPr>
          <p:spPr bwMode="auto">
            <a:xfrm>
              <a:off x="521" y="3385"/>
              <a:ext cx="91" cy="90"/>
            </a:xfrm>
            <a:prstGeom prst="ellipse">
              <a:avLst/>
            </a:prstGeom>
            <a:grpFill/>
            <a:ln w="9525">
              <a:noFill/>
              <a:round/>
              <a:headEnd/>
              <a:tailEnd/>
            </a:ln>
            <a:effectLst/>
          </p:spPr>
          <p:txBody>
            <a:bodyPr wrap="none" anchor="ctr"/>
            <a:lstStyle/>
            <a:p>
              <a:endParaRPr lang="el-GR"/>
            </a:p>
          </p:txBody>
        </p:sp>
        <p:sp>
          <p:nvSpPr>
            <p:cNvPr id="6398" name="AutoShape 254"/>
            <p:cNvSpPr>
              <a:spLocks noChangeArrowheads="1"/>
            </p:cNvSpPr>
            <p:nvPr/>
          </p:nvSpPr>
          <p:spPr bwMode="auto">
            <a:xfrm>
              <a:off x="521" y="3475"/>
              <a:ext cx="91" cy="182"/>
            </a:xfrm>
            <a:prstGeom prst="roundRect">
              <a:avLst>
                <a:gd name="adj" fmla="val 16667"/>
              </a:avLst>
            </a:prstGeom>
            <a:grpFill/>
            <a:ln w="9525">
              <a:noFill/>
              <a:round/>
              <a:headEnd/>
              <a:tailEnd/>
            </a:ln>
            <a:effectLst/>
          </p:spPr>
          <p:txBody>
            <a:bodyPr wrap="none" anchor="ctr"/>
            <a:lstStyle/>
            <a:p>
              <a:endParaRPr lang="el-GR"/>
            </a:p>
          </p:txBody>
        </p:sp>
        <p:sp>
          <p:nvSpPr>
            <p:cNvPr id="6399" name="AutoShape 255"/>
            <p:cNvSpPr>
              <a:spLocks noChangeArrowheads="1"/>
            </p:cNvSpPr>
            <p:nvPr/>
          </p:nvSpPr>
          <p:spPr bwMode="auto">
            <a:xfrm>
              <a:off x="529"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400" name="AutoShape 256"/>
            <p:cNvSpPr>
              <a:spLocks noChangeArrowheads="1"/>
            </p:cNvSpPr>
            <p:nvPr/>
          </p:nvSpPr>
          <p:spPr bwMode="auto">
            <a:xfrm>
              <a:off x="573"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401" name="AutoShape 257"/>
            <p:cNvSpPr>
              <a:spLocks noChangeArrowheads="1"/>
            </p:cNvSpPr>
            <p:nvPr/>
          </p:nvSpPr>
          <p:spPr bwMode="auto">
            <a:xfrm rot="829783">
              <a:off x="497" y="3477"/>
              <a:ext cx="27" cy="136"/>
            </a:xfrm>
            <a:prstGeom prst="roundRect">
              <a:avLst>
                <a:gd name="adj" fmla="val 16667"/>
              </a:avLst>
            </a:prstGeom>
            <a:grpFill/>
            <a:ln w="9525">
              <a:noFill/>
              <a:round/>
              <a:headEnd/>
              <a:tailEnd/>
            </a:ln>
            <a:effectLst/>
          </p:spPr>
          <p:txBody>
            <a:bodyPr wrap="none" anchor="ctr"/>
            <a:lstStyle/>
            <a:p>
              <a:endParaRPr lang="el-GR"/>
            </a:p>
          </p:txBody>
        </p:sp>
        <p:sp>
          <p:nvSpPr>
            <p:cNvPr id="6402" name="AutoShape 258"/>
            <p:cNvSpPr>
              <a:spLocks noChangeArrowheads="1"/>
            </p:cNvSpPr>
            <p:nvPr/>
          </p:nvSpPr>
          <p:spPr bwMode="auto">
            <a:xfrm rot="-1079267">
              <a:off x="613" y="3477"/>
              <a:ext cx="27" cy="136"/>
            </a:xfrm>
            <a:prstGeom prst="roundRect">
              <a:avLst>
                <a:gd name="adj" fmla="val 16667"/>
              </a:avLst>
            </a:prstGeom>
            <a:grpFill/>
            <a:ln w="9525">
              <a:noFill/>
              <a:round/>
              <a:headEnd/>
              <a:tailEnd/>
            </a:ln>
            <a:effectLst/>
          </p:spPr>
          <p:txBody>
            <a:bodyPr wrap="none" anchor="ctr"/>
            <a:lstStyle/>
            <a:p>
              <a:endParaRPr lang="el-GR"/>
            </a:p>
          </p:txBody>
        </p:sp>
      </p:grpSp>
      <p:grpSp>
        <p:nvGrpSpPr>
          <p:cNvPr id="6578" name="Group 259"/>
          <p:cNvGrpSpPr>
            <a:grpSpLocks/>
          </p:cNvGrpSpPr>
          <p:nvPr/>
        </p:nvGrpSpPr>
        <p:grpSpPr bwMode="auto">
          <a:xfrm>
            <a:off x="6781800" y="6453188"/>
            <a:ext cx="157163" cy="336550"/>
            <a:chOff x="497" y="3385"/>
            <a:chExt cx="143" cy="408"/>
          </a:xfrm>
          <a:solidFill>
            <a:schemeClr val="tx1"/>
          </a:solidFill>
        </p:grpSpPr>
        <p:sp>
          <p:nvSpPr>
            <p:cNvPr id="6404" name="Oval 260"/>
            <p:cNvSpPr>
              <a:spLocks noChangeArrowheads="1"/>
            </p:cNvSpPr>
            <p:nvPr/>
          </p:nvSpPr>
          <p:spPr bwMode="auto">
            <a:xfrm>
              <a:off x="521" y="3385"/>
              <a:ext cx="91" cy="90"/>
            </a:xfrm>
            <a:prstGeom prst="ellipse">
              <a:avLst/>
            </a:prstGeom>
            <a:grpFill/>
            <a:ln w="9525">
              <a:noFill/>
              <a:round/>
              <a:headEnd/>
              <a:tailEnd/>
            </a:ln>
            <a:effectLst/>
          </p:spPr>
          <p:txBody>
            <a:bodyPr wrap="none" anchor="ctr"/>
            <a:lstStyle/>
            <a:p>
              <a:endParaRPr lang="el-GR"/>
            </a:p>
          </p:txBody>
        </p:sp>
        <p:sp>
          <p:nvSpPr>
            <p:cNvPr id="6405" name="AutoShape 261"/>
            <p:cNvSpPr>
              <a:spLocks noChangeArrowheads="1"/>
            </p:cNvSpPr>
            <p:nvPr/>
          </p:nvSpPr>
          <p:spPr bwMode="auto">
            <a:xfrm>
              <a:off x="521" y="3475"/>
              <a:ext cx="91" cy="182"/>
            </a:xfrm>
            <a:prstGeom prst="roundRect">
              <a:avLst>
                <a:gd name="adj" fmla="val 16667"/>
              </a:avLst>
            </a:prstGeom>
            <a:grpFill/>
            <a:ln w="9525">
              <a:noFill/>
              <a:round/>
              <a:headEnd/>
              <a:tailEnd/>
            </a:ln>
            <a:effectLst/>
          </p:spPr>
          <p:txBody>
            <a:bodyPr wrap="none" anchor="ctr"/>
            <a:lstStyle/>
            <a:p>
              <a:endParaRPr lang="el-GR"/>
            </a:p>
          </p:txBody>
        </p:sp>
        <p:sp>
          <p:nvSpPr>
            <p:cNvPr id="6406" name="AutoShape 262"/>
            <p:cNvSpPr>
              <a:spLocks noChangeArrowheads="1"/>
            </p:cNvSpPr>
            <p:nvPr/>
          </p:nvSpPr>
          <p:spPr bwMode="auto">
            <a:xfrm>
              <a:off x="529"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407" name="AutoShape 263"/>
            <p:cNvSpPr>
              <a:spLocks noChangeArrowheads="1"/>
            </p:cNvSpPr>
            <p:nvPr/>
          </p:nvSpPr>
          <p:spPr bwMode="auto">
            <a:xfrm>
              <a:off x="573"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408" name="AutoShape 264"/>
            <p:cNvSpPr>
              <a:spLocks noChangeArrowheads="1"/>
            </p:cNvSpPr>
            <p:nvPr/>
          </p:nvSpPr>
          <p:spPr bwMode="auto">
            <a:xfrm rot="829783">
              <a:off x="497" y="3477"/>
              <a:ext cx="27" cy="136"/>
            </a:xfrm>
            <a:prstGeom prst="roundRect">
              <a:avLst>
                <a:gd name="adj" fmla="val 16667"/>
              </a:avLst>
            </a:prstGeom>
            <a:grpFill/>
            <a:ln w="9525">
              <a:noFill/>
              <a:round/>
              <a:headEnd/>
              <a:tailEnd/>
            </a:ln>
            <a:effectLst/>
          </p:spPr>
          <p:txBody>
            <a:bodyPr wrap="none" anchor="ctr"/>
            <a:lstStyle/>
            <a:p>
              <a:endParaRPr lang="el-GR"/>
            </a:p>
          </p:txBody>
        </p:sp>
        <p:sp>
          <p:nvSpPr>
            <p:cNvPr id="6409" name="AutoShape 265"/>
            <p:cNvSpPr>
              <a:spLocks noChangeArrowheads="1"/>
            </p:cNvSpPr>
            <p:nvPr/>
          </p:nvSpPr>
          <p:spPr bwMode="auto">
            <a:xfrm rot="-1079267">
              <a:off x="613" y="3477"/>
              <a:ext cx="27" cy="136"/>
            </a:xfrm>
            <a:prstGeom prst="roundRect">
              <a:avLst>
                <a:gd name="adj" fmla="val 16667"/>
              </a:avLst>
            </a:prstGeom>
            <a:grpFill/>
            <a:ln w="9525">
              <a:noFill/>
              <a:round/>
              <a:headEnd/>
              <a:tailEnd/>
            </a:ln>
            <a:effectLst/>
          </p:spPr>
          <p:txBody>
            <a:bodyPr wrap="none" anchor="ctr"/>
            <a:lstStyle/>
            <a:p>
              <a:endParaRPr lang="el-GR"/>
            </a:p>
          </p:txBody>
        </p:sp>
      </p:grpSp>
      <p:grpSp>
        <p:nvGrpSpPr>
          <p:cNvPr id="6585" name="Group 266"/>
          <p:cNvGrpSpPr>
            <a:grpSpLocks/>
          </p:cNvGrpSpPr>
          <p:nvPr/>
        </p:nvGrpSpPr>
        <p:grpSpPr bwMode="auto">
          <a:xfrm>
            <a:off x="7011988" y="6453188"/>
            <a:ext cx="157162" cy="336550"/>
            <a:chOff x="497" y="3385"/>
            <a:chExt cx="143" cy="408"/>
          </a:xfrm>
          <a:solidFill>
            <a:schemeClr val="tx1"/>
          </a:solidFill>
        </p:grpSpPr>
        <p:sp>
          <p:nvSpPr>
            <p:cNvPr id="6411" name="Oval 267"/>
            <p:cNvSpPr>
              <a:spLocks noChangeArrowheads="1"/>
            </p:cNvSpPr>
            <p:nvPr/>
          </p:nvSpPr>
          <p:spPr bwMode="auto">
            <a:xfrm>
              <a:off x="521" y="3385"/>
              <a:ext cx="91" cy="90"/>
            </a:xfrm>
            <a:prstGeom prst="ellipse">
              <a:avLst/>
            </a:prstGeom>
            <a:grpFill/>
            <a:ln w="9525">
              <a:noFill/>
              <a:round/>
              <a:headEnd/>
              <a:tailEnd/>
            </a:ln>
            <a:effectLst/>
          </p:spPr>
          <p:txBody>
            <a:bodyPr wrap="none" anchor="ctr"/>
            <a:lstStyle/>
            <a:p>
              <a:endParaRPr lang="el-GR"/>
            </a:p>
          </p:txBody>
        </p:sp>
        <p:sp>
          <p:nvSpPr>
            <p:cNvPr id="6412" name="AutoShape 268"/>
            <p:cNvSpPr>
              <a:spLocks noChangeArrowheads="1"/>
            </p:cNvSpPr>
            <p:nvPr/>
          </p:nvSpPr>
          <p:spPr bwMode="auto">
            <a:xfrm>
              <a:off x="521" y="3475"/>
              <a:ext cx="91" cy="182"/>
            </a:xfrm>
            <a:prstGeom prst="roundRect">
              <a:avLst>
                <a:gd name="adj" fmla="val 16667"/>
              </a:avLst>
            </a:prstGeom>
            <a:grpFill/>
            <a:ln w="9525">
              <a:noFill/>
              <a:round/>
              <a:headEnd/>
              <a:tailEnd/>
            </a:ln>
            <a:effectLst/>
          </p:spPr>
          <p:txBody>
            <a:bodyPr wrap="none" anchor="ctr"/>
            <a:lstStyle/>
            <a:p>
              <a:endParaRPr lang="el-GR"/>
            </a:p>
          </p:txBody>
        </p:sp>
        <p:sp>
          <p:nvSpPr>
            <p:cNvPr id="6413" name="AutoShape 269"/>
            <p:cNvSpPr>
              <a:spLocks noChangeArrowheads="1"/>
            </p:cNvSpPr>
            <p:nvPr/>
          </p:nvSpPr>
          <p:spPr bwMode="auto">
            <a:xfrm>
              <a:off x="529"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414" name="AutoShape 270"/>
            <p:cNvSpPr>
              <a:spLocks noChangeArrowheads="1"/>
            </p:cNvSpPr>
            <p:nvPr/>
          </p:nvSpPr>
          <p:spPr bwMode="auto">
            <a:xfrm>
              <a:off x="573"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415" name="AutoShape 271"/>
            <p:cNvSpPr>
              <a:spLocks noChangeArrowheads="1"/>
            </p:cNvSpPr>
            <p:nvPr/>
          </p:nvSpPr>
          <p:spPr bwMode="auto">
            <a:xfrm rot="829783">
              <a:off x="497" y="3477"/>
              <a:ext cx="27" cy="136"/>
            </a:xfrm>
            <a:prstGeom prst="roundRect">
              <a:avLst>
                <a:gd name="adj" fmla="val 16667"/>
              </a:avLst>
            </a:prstGeom>
            <a:grpFill/>
            <a:ln w="9525">
              <a:noFill/>
              <a:round/>
              <a:headEnd/>
              <a:tailEnd/>
            </a:ln>
            <a:effectLst/>
          </p:spPr>
          <p:txBody>
            <a:bodyPr wrap="none" anchor="ctr"/>
            <a:lstStyle/>
            <a:p>
              <a:endParaRPr lang="el-GR"/>
            </a:p>
          </p:txBody>
        </p:sp>
        <p:sp>
          <p:nvSpPr>
            <p:cNvPr id="6416" name="AutoShape 272"/>
            <p:cNvSpPr>
              <a:spLocks noChangeArrowheads="1"/>
            </p:cNvSpPr>
            <p:nvPr/>
          </p:nvSpPr>
          <p:spPr bwMode="auto">
            <a:xfrm rot="-1079267">
              <a:off x="613" y="3477"/>
              <a:ext cx="27" cy="136"/>
            </a:xfrm>
            <a:prstGeom prst="roundRect">
              <a:avLst>
                <a:gd name="adj" fmla="val 16667"/>
              </a:avLst>
            </a:prstGeom>
            <a:grpFill/>
            <a:ln w="9525">
              <a:noFill/>
              <a:round/>
              <a:headEnd/>
              <a:tailEnd/>
            </a:ln>
            <a:effectLst/>
          </p:spPr>
          <p:txBody>
            <a:bodyPr wrap="none" anchor="ctr"/>
            <a:lstStyle/>
            <a:p>
              <a:endParaRPr lang="el-GR"/>
            </a:p>
          </p:txBody>
        </p:sp>
      </p:grpSp>
      <p:grpSp>
        <p:nvGrpSpPr>
          <p:cNvPr id="6592" name="Group 273"/>
          <p:cNvGrpSpPr>
            <a:grpSpLocks/>
          </p:cNvGrpSpPr>
          <p:nvPr/>
        </p:nvGrpSpPr>
        <p:grpSpPr bwMode="auto">
          <a:xfrm>
            <a:off x="7227888" y="6453188"/>
            <a:ext cx="157162" cy="336550"/>
            <a:chOff x="497" y="3385"/>
            <a:chExt cx="143" cy="408"/>
          </a:xfrm>
          <a:solidFill>
            <a:schemeClr val="tx1"/>
          </a:solidFill>
        </p:grpSpPr>
        <p:sp>
          <p:nvSpPr>
            <p:cNvPr id="6418" name="Oval 274"/>
            <p:cNvSpPr>
              <a:spLocks noChangeArrowheads="1"/>
            </p:cNvSpPr>
            <p:nvPr/>
          </p:nvSpPr>
          <p:spPr bwMode="auto">
            <a:xfrm>
              <a:off x="521" y="3385"/>
              <a:ext cx="91" cy="90"/>
            </a:xfrm>
            <a:prstGeom prst="ellipse">
              <a:avLst/>
            </a:prstGeom>
            <a:grpFill/>
            <a:ln w="9525">
              <a:noFill/>
              <a:round/>
              <a:headEnd/>
              <a:tailEnd/>
            </a:ln>
            <a:effectLst/>
          </p:spPr>
          <p:txBody>
            <a:bodyPr wrap="none" anchor="ctr"/>
            <a:lstStyle/>
            <a:p>
              <a:endParaRPr lang="el-GR"/>
            </a:p>
          </p:txBody>
        </p:sp>
        <p:sp>
          <p:nvSpPr>
            <p:cNvPr id="6419" name="AutoShape 275"/>
            <p:cNvSpPr>
              <a:spLocks noChangeArrowheads="1"/>
            </p:cNvSpPr>
            <p:nvPr/>
          </p:nvSpPr>
          <p:spPr bwMode="auto">
            <a:xfrm>
              <a:off x="521" y="3475"/>
              <a:ext cx="91" cy="182"/>
            </a:xfrm>
            <a:prstGeom prst="roundRect">
              <a:avLst>
                <a:gd name="adj" fmla="val 16667"/>
              </a:avLst>
            </a:prstGeom>
            <a:grpFill/>
            <a:ln w="9525">
              <a:noFill/>
              <a:round/>
              <a:headEnd/>
              <a:tailEnd/>
            </a:ln>
            <a:effectLst/>
          </p:spPr>
          <p:txBody>
            <a:bodyPr wrap="none" anchor="ctr"/>
            <a:lstStyle/>
            <a:p>
              <a:endParaRPr lang="el-GR"/>
            </a:p>
          </p:txBody>
        </p:sp>
        <p:sp>
          <p:nvSpPr>
            <p:cNvPr id="6420" name="AutoShape 276"/>
            <p:cNvSpPr>
              <a:spLocks noChangeArrowheads="1"/>
            </p:cNvSpPr>
            <p:nvPr/>
          </p:nvSpPr>
          <p:spPr bwMode="auto">
            <a:xfrm>
              <a:off x="529"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421" name="AutoShape 277"/>
            <p:cNvSpPr>
              <a:spLocks noChangeArrowheads="1"/>
            </p:cNvSpPr>
            <p:nvPr/>
          </p:nvSpPr>
          <p:spPr bwMode="auto">
            <a:xfrm>
              <a:off x="573"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422" name="AutoShape 278"/>
            <p:cNvSpPr>
              <a:spLocks noChangeArrowheads="1"/>
            </p:cNvSpPr>
            <p:nvPr/>
          </p:nvSpPr>
          <p:spPr bwMode="auto">
            <a:xfrm rot="829783">
              <a:off x="497" y="3477"/>
              <a:ext cx="27" cy="136"/>
            </a:xfrm>
            <a:prstGeom prst="roundRect">
              <a:avLst>
                <a:gd name="adj" fmla="val 16667"/>
              </a:avLst>
            </a:prstGeom>
            <a:grpFill/>
            <a:ln w="9525">
              <a:noFill/>
              <a:round/>
              <a:headEnd/>
              <a:tailEnd/>
            </a:ln>
            <a:effectLst/>
          </p:spPr>
          <p:txBody>
            <a:bodyPr wrap="none" anchor="ctr"/>
            <a:lstStyle/>
            <a:p>
              <a:endParaRPr lang="el-GR"/>
            </a:p>
          </p:txBody>
        </p:sp>
        <p:sp>
          <p:nvSpPr>
            <p:cNvPr id="6423" name="AutoShape 279"/>
            <p:cNvSpPr>
              <a:spLocks noChangeArrowheads="1"/>
            </p:cNvSpPr>
            <p:nvPr/>
          </p:nvSpPr>
          <p:spPr bwMode="auto">
            <a:xfrm rot="-1079267">
              <a:off x="613" y="3477"/>
              <a:ext cx="27" cy="136"/>
            </a:xfrm>
            <a:prstGeom prst="roundRect">
              <a:avLst>
                <a:gd name="adj" fmla="val 16667"/>
              </a:avLst>
            </a:prstGeom>
            <a:grpFill/>
            <a:ln w="9525">
              <a:noFill/>
              <a:round/>
              <a:headEnd/>
              <a:tailEnd/>
            </a:ln>
            <a:effectLst/>
          </p:spPr>
          <p:txBody>
            <a:bodyPr wrap="none" anchor="ctr"/>
            <a:lstStyle/>
            <a:p>
              <a:endParaRPr lang="el-GR"/>
            </a:p>
          </p:txBody>
        </p:sp>
      </p:grpSp>
      <p:grpSp>
        <p:nvGrpSpPr>
          <p:cNvPr id="6599" name="Group 280"/>
          <p:cNvGrpSpPr>
            <a:grpSpLocks/>
          </p:cNvGrpSpPr>
          <p:nvPr/>
        </p:nvGrpSpPr>
        <p:grpSpPr bwMode="auto">
          <a:xfrm>
            <a:off x="7421563" y="6453188"/>
            <a:ext cx="158750" cy="336550"/>
            <a:chOff x="497" y="3385"/>
            <a:chExt cx="143" cy="408"/>
          </a:xfrm>
          <a:solidFill>
            <a:schemeClr val="tx1"/>
          </a:solidFill>
        </p:grpSpPr>
        <p:sp>
          <p:nvSpPr>
            <p:cNvPr id="6425" name="Oval 281"/>
            <p:cNvSpPr>
              <a:spLocks noChangeArrowheads="1"/>
            </p:cNvSpPr>
            <p:nvPr/>
          </p:nvSpPr>
          <p:spPr bwMode="auto">
            <a:xfrm>
              <a:off x="521" y="3385"/>
              <a:ext cx="91" cy="90"/>
            </a:xfrm>
            <a:prstGeom prst="ellipse">
              <a:avLst/>
            </a:prstGeom>
            <a:grpFill/>
            <a:ln w="9525">
              <a:noFill/>
              <a:round/>
              <a:headEnd/>
              <a:tailEnd/>
            </a:ln>
            <a:effectLst/>
          </p:spPr>
          <p:txBody>
            <a:bodyPr wrap="none" anchor="ctr"/>
            <a:lstStyle/>
            <a:p>
              <a:endParaRPr lang="el-GR"/>
            </a:p>
          </p:txBody>
        </p:sp>
        <p:sp>
          <p:nvSpPr>
            <p:cNvPr id="6426" name="AutoShape 282"/>
            <p:cNvSpPr>
              <a:spLocks noChangeArrowheads="1"/>
            </p:cNvSpPr>
            <p:nvPr/>
          </p:nvSpPr>
          <p:spPr bwMode="auto">
            <a:xfrm>
              <a:off x="521" y="3475"/>
              <a:ext cx="91" cy="182"/>
            </a:xfrm>
            <a:prstGeom prst="roundRect">
              <a:avLst>
                <a:gd name="adj" fmla="val 16667"/>
              </a:avLst>
            </a:prstGeom>
            <a:grpFill/>
            <a:ln w="9525">
              <a:noFill/>
              <a:round/>
              <a:headEnd/>
              <a:tailEnd/>
            </a:ln>
            <a:effectLst/>
          </p:spPr>
          <p:txBody>
            <a:bodyPr wrap="none" anchor="ctr"/>
            <a:lstStyle/>
            <a:p>
              <a:endParaRPr lang="el-GR"/>
            </a:p>
          </p:txBody>
        </p:sp>
        <p:sp>
          <p:nvSpPr>
            <p:cNvPr id="6427" name="AutoShape 283"/>
            <p:cNvSpPr>
              <a:spLocks noChangeArrowheads="1"/>
            </p:cNvSpPr>
            <p:nvPr/>
          </p:nvSpPr>
          <p:spPr bwMode="auto">
            <a:xfrm>
              <a:off x="529"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428" name="AutoShape 284"/>
            <p:cNvSpPr>
              <a:spLocks noChangeArrowheads="1"/>
            </p:cNvSpPr>
            <p:nvPr/>
          </p:nvSpPr>
          <p:spPr bwMode="auto">
            <a:xfrm>
              <a:off x="573"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429" name="AutoShape 285"/>
            <p:cNvSpPr>
              <a:spLocks noChangeArrowheads="1"/>
            </p:cNvSpPr>
            <p:nvPr/>
          </p:nvSpPr>
          <p:spPr bwMode="auto">
            <a:xfrm rot="829783">
              <a:off x="497" y="3477"/>
              <a:ext cx="27" cy="136"/>
            </a:xfrm>
            <a:prstGeom prst="roundRect">
              <a:avLst>
                <a:gd name="adj" fmla="val 16667"/>
              </a:avLst>
            </a:prstGeom>
            <a:grpFill/>
            <a:ln w="9525">
              <a:noFill/>
              <a:round/>
              <a:headEnd/>
              <a:tailEnd/>
            </a:ln>
            <a:effectLst/>
          </p:spPr>
          <p:txBody>
            <a:bodyPr wrap="none" anchor="ctr"/>
            <a:lstStyle/>
            <a:p>
              <a:endParaRPr lang="el-GR"/>
            </a:p>
          </p:txBody>
        </p:sp>
        <p:sp>
          <p:nvSpPr>
            <p:cNvPr id="6430" name="AutoShape 286"/>
            <p:cNvSpPr>
              <a:spLocks noChangeArrowheads="1"/>
            </p:cNvSpPr>
            <p:nvPr/>
          </p:nvSpPr>
          <p:spPr bwMode="auto">
            <a:xfrm rot="-1079267">
              <a:off x="613" y="3477"/>
              <a:ext cx="27" cy="136"/>
            </a:xfrm>
            <a:prstGeom prst="roundRect">
              <a:avLst>
                <a:gd name="adj" fmla="val 16667"/>
              </a:avLst>
            </a:prstGeom>
            <a:grpFill/>
            <a:ln w="9525">
              <a:noFill/>
              <a:round/>
              <a:headEnd/>
              <a:tailEnd/>
            </a:ln>
            <a:effectLst/>
          </p:spPr>
          <p:txBody>
            <a:bodyPr wrap="none" anchor="ctr"/>
            <a:lstStyle/>
            <a:p>
              <a:endParaRPr lang="el-GR"/>
            </a:p>
          </p:txBody>
        </p:sp>
      </p:grpSp>
      <p:grpSp>
        <p:nvGrpSpPr>
          <p:cNvPr id="6606" name="Group 287"/>
          <p:cNvGrpSpPr>
            <a:grpSpLocks/>
          </p:cNvGrpSpPr>
          <p:nvPr/>
        </p:nvGrpSpPr>
        <p:grpSpPr bwMode="auto">
          <a:xfrm>
            <a:off x="7637463" y="6453188"/>
            <a:ext cx="158750" cy="336550"/>
            <a:chOff x="497" y="3385"/>
            <a:chExt cx="143" cy="408"/>
          </a:xfrm>
          <a:solidFill>
            <a:schemeClr val="tx1"/>
          </a:solidFill>
        </p:grpSpPr>
        <p:sp>
          <p:nvSpPr>
            <p:cNvPr id="6432" name="Oval 288"/>
            <p:cNvSpPr>
              <a:spLocks noChangeArrowheads="1"/>
            </p:cNvSpPr>
            <p:nvPr/>
          </p:nvSpPr>
          <p:spPr bwMode="auto">
            <a:xfrm>
              <a:off x="521" y="3385"/>
              <a:ext cx="91" cy="90"/>
            </a:xfrm>
            <a:prstGeom prst="ellipse">
              <a:avLst/>
            </a:prstGeom>
            <a:grpFill/>
            <a:ln w="9525">
              <a:noFill/>
              <a:round/>
              <a:headEnd/>
              <a:tailEnd/>
            </a:ln>
            <a:effectLst/>
          </p:spPr>
          <p:txBody>
            <a:bodyPr wrap="none" anchor="ctr"/>
            <a:lstStyle/>
            <a:p>
              <a:endParaRPr lang="el-GR"/>
            </a:p>
          </p:txBody>
        </p:sp>
        <p:sp>
          <p:nvSpPr>
            <p:cNvPr id="6433" name="AutoShape 289"/>
            <p:cNvSpPr>
              <a:spLocks noChangeArrowheads="1"/>
            </p:cNvSpPr>
            <p:nvPr/>
          </p:nvSpPr>
          <p:spPr bwMode="auto">
            <a:xfrm>
              <a:off x="521" y="3475"/>
              <a:ext cx="91" cy="182"/>
            </a:xfrm>
            <a:prstGeom prst="roundRect">
              <a:avLst>
                <a:gd name="adj" fmla="val 16667"/>
              </a:avLst>
            </a:prstGeom>
            <a:grpFill/>
            <a:ln w="9525">
              <a:noFill/>
              <a:round/>
              <a:headEnd/>
              <a:tailEnd/>
            </a:ln>
            <a:effectLst/>
          </p:spPr>
          <p:txBody>
            <a:bodyPr wrap="none" anchor="ctr"/>
            <a:lstStyle/>
            <a:p>
              <a:endParaRPr lang="el-GR"/>
            </a:p>
          </p:txBody>
        </p:sp>
        <p:sp>
          <p:nvSpPr>
            <p:cNvPr id="6434" name="AutoShape 290"/>
            <p:cNvSpPr>
              <a:spLocks noChangeArrowheads="1"/>
            </p:cNvSpPr>
            <p:nvPr/>
          </p:nvSpPr>
          <p:spPr bwMode="auto">
            <a:xfrm>
              <a:off x="529"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435" name="AutoShape 291"/>
            <p:cNvSpPr>
              <a:spLocks noChangeArrowheads="1"/>
            </p:cNvSpPr>
            <p:nvPr/>
          </p:nvSpPr>
          <p:spPr bwMode="auto">
            <a:xfrm>
              <a:off x="573"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436" name="AutoShape 292"/>
            <p:cNvSpPr>
              <a:spLocks noChangeArrowheads="1"/>
            </p:cNvSpPr>
            <p:nvPr/>
          </p:nvSpPr>
          <p:spPr bwMode="auto">
            <a:xfrm rot="829783">
              <a:off x="497" y="3477"/>
              <a:ext cx="27" cy="136"/>
            </a:xfrm>
            <a:prstGeom prst="roundRect">
              <a:avLst>
                <a:gd name="adj" fmla="val 16667"/>
              </a:avLst>
            </a:prstGeom>
            <a:grpFill/>
            <a:ln w="9525">
              <a:noFill/>
              <a:round/>
              <a:headEnd/>
              <a:tailEnd/>
            </a:ln>
            <a:effectLst/>
          </p:spPr>
          <p:txBody>
            <a:bodyPr wrap="none" anchor="ctr"/>
            <a:lstStyle/>
            <a:p>
              <a:endParaRPr lang="el-GR"/>
            </a:p>
          </p:txBody>
        </p:sp>
        <p:sp>
          <p:nvSpPr>
            <p:cNvPr id="6437" name="AutoShape 293"/>
            <p:cNvSpPr>
              <a:spLocks noChangeArrowheads="1"/>
            </p:cNvSpPr>
            <p:nvPr/>
          </p:nvSpPr>
          <p:spPr bwMode="auto">
            <a:xfrm rot="-1079267">
              <a:off x="613" y="3477"/>
              <a:ext cx="27" cy="136"/>
            </a:xfrm>
            <a:prstGeom prst="roundRect">
              <a:avLst>
                <a:gd name="adj" fmla="val 16667"/>
              </a:avLst>
            </a:prstGeom>
            <a:grpFill/>
            <a:ln w="9525">
              <a:noFill/>
              <a:round/>
              <a:headEnd/>
              <a:tailEnd/>
            </a:ln>
            <a:effectLst/>
          </p:spPr>
          <p:txBody>
            <a:bodyPr wrap="none" anchor="ctr"/>
            <a:lstStyle/>
            <a:p>
              <a:endParaRPr lang="el-GR"/>
            </a:p>
          </p:txBody>
        </p:sp>
      </p:grpSp>
      <p:grpSp>
        <p:nvGrpSpPr>
          <p:cNvPr id="6613" name="Group 294"/>
          <p:cNvGrpSpPr>
            <a:grpSpLocks/>
          </p:cNvGrpSpPr>
          <p:nvPr/>
        </p:nvGrpSpPr>
        <p:grpSpPr bwMode="auto">
          <a:xfrm>
            <a:off x="1403350" y="6453188"/>
            <a:ext cx="157163" cy="336550"/>
            <a:chOff x="497" y="3385"/>
            <a:chExt cx="143" cy="408"/>
          </a:xfrm>
          <a:solidFill>
            <a:schemeClr val="tx1"/>
          </a:solidFill>
        </p:grpSpPr>
        <p:sp>
          <p:nvSpPr>
            <p:cNvPr id="6439" name="Oval 295"/>
            <p:cNvSpPr>
              <a:spLocks noChangeArrowheads="1"/>
            </p:cNvSpPr>
            <p:nvPr/>
          </p:nvSpPr>
          <p:spPr bwMode="auto">
            <a:xfrm>
              <a:off x="521" y="3385"/>
              <a:ext cx="91" cy="90"/>
            </a:xfrm>
            <a:prstGeom prst="ellipse">
              <a:avLst/>
            </a:prstGeom>
            <a:grpFill/>
            <a:ln w="9525">
              <a:noFill/>
              <a:round/>
              <a:headEnd/>
              <a:tailEnd/>
            </a:ln>
            <a:effectLst/>
          </p:spPr>
          <p:txBody>
            <a:bodyPr wrap="none" anchor="ctr"/>
            <a:lstStyle/>
            <a:p>
              <a:endParaRPr lang="el-GR"/>
            </a:p>
          </p:txBody>
        </p:sp>
        <p:sp>
          <p:nvSpPr>
            <p:cNvPr id="6440" name="AutoShape 296"/>
            <p:cNvSpPr>
              <a:spLocks noChangeArrowheads="1"/>
            </p:cNvSpPr>
            <p:nvPr/>
          </p:nvSpPr>
          <p:spPr bwMode="auto">
            <a:xfrm>
              <a:off x="521" y="3475"/>
              <a:ext cx="91" cy="182"/>
            </a:xfrm>
            <a:prstGeom prst="roundRect">
              <a:avLst>
                <a:gd name="adj" fmla="val 16667"/>
              </a:avLst>
            </a:prstGeom>
            <a:grpFill/>
            <a:ln w="9525">
              <a:noFill/>
              <a:round/>
              <a:headEnd/>
              <a:tailEnd/>
            </a:ln>
            <a:effectLst/>
          </p:spPr>
          <p:txBody>
            <a:bodyPr wrap="none" anchor="ctr"/>
            <a:lstStyle/>
            <a:p>
              <a:endParaRPr lang="el-GR"/>
            </a:p>
          </p:txBody>
        </p:sp>
        <p:sp>
          <p:nvSpPr>
            <p:cNvPr id="6441" name="AutoShape 297"/>
            <p:cNvSpPr>
              <a:spLocks noChangeArrowheads="1"/>
            </p:cNvSpPr>
            <p:nvPr/>
          </p:nvSpPr>
          <p:spPr bwMode="auto">
            <a:xfrm>
              <a:off x="529"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442" name="AutoShape 298"/>
            <p:cNvSpPr>
              <a:spLocks noChangeArrowheads="1"/>
            </p:cNvSpPr>
            <p:nvPr/>
          </p:nvSpPr>
          <p:spPr bwMode="auto">
            <a:xfrm>
              <a:off x="573"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443" name="AutoShape 299"/>
            <p:cNvSpPr>
              <a:spLocks noChangeArrowheads="1"/>
            </p:cNvSpPr>
            <p:nvPr/>
          </p:nvSpPr>
          <p:spPr bwMode="auto">
            <a:xfrm rot="829783">
              <a:off x="497" y="3477"/>
              <a:ext cx="27" cy="136"/>
            </a:xfrm>
            <a:prstGeom prst="roundRect">
              <a:avLst>
                <a:gd name="adj" fmla="val 16667"/>
              </a:avLst>
            </a:prstGeom>
            <a:grpFill/>
            <a:ln w="9525">
              <a:noFill/>
              <a:round/>
              <a:headEnd/>
              <a:tailEnd/>
            </a:ln>
            <a:effectLst/>
          </p:spPr>
          <p:txBody>
            <a:bodyPr wrap="none" anchor="ctr"/>
            <a:lstStyle/>
            <a:p>
              <a:endParaRPr lang="el-GR"/>
            </a:p>
          </p:txBody>
        </p:sp>
        <p:sp>
          <p:nvSpPr>
            <p:cNvPr id="6444" name="AutoShape 300"/>
            <p:cNvSpPr>
              <a:spLocks noChangeArrowheads="1"/>
            </p:cNvSpPr>
            <p:nvPr/>
          </p:nvSpPr>
          <p:spPr bwMode="auto">
            <a:xfrm rot="-1079267">
              <a:off x="613" y="3477"/>
              <a:ext cx="27" cy="136"/>
            </a:xfrm>
            <a:prstGeom prst="roundRect">
              <a:avLst>
                <a:gd name="adj" fmla="val 16667"/>
              </a:avLst>
            </a:prstGeom>
            <a:grpFill/>
            <a:ln w="9525">
              <a:noFill/>
              <a:round/>
              <a:headEnd/>
              <a:tailEnd/>
            </a:ln>
            <a:effectLst/>
          </p:spPr>
          <p:txBody>
            <a:bodyPr wrap="none" anchor="ctr"/>
            <a:lstStyle/>
            <a:p>
              <a:endParaRPr lang="el-GR"/>
            </a:p>
          </p:txBody>
        </p:sp>
      </p:grpSp>
      <p:grpSp>
        <p:nvGrpSpPr>
          <p:cNvPr id="6620" name="Group 301"/>
          <p:cNvGrpSpPr>
            <a:grpSpLocks/>
          </p:cNvGrpSpPr>
          <p:nvPr/>
        </p:nvGrpSpPr>
        <p:grpSpPr bwMode="auto">
          <a:xfrm>
            <a:off x="1619250" y="6453188"/>
            <a:ext cx="157163" cy="336550"/>
            <a:chOff x="497" y="3385"/>
            <a:chExt cx="143" cy="408"/>
          </a:xfrm>
          <a:solidFill>
            <a:schemeClr val="tx1"/>
          </a:solidFill>
        </p:grpSpPr>
        <p:sp>
          <p:nvSpPr>
            <p:cNvPr id="6446" name="Oval 302"/>
            <p:cNvSpPr>
              <a:spLocks noChangeArrowheads="1"/>
            </p:cNvSpPr>
            <p:nvPr/>
          </p:nvSpPr>
          <p:spPr bwMode="auto">
            <a:xfrm>
              <a:off x="521" y="3385"/>
              <a:ext cx="91" cy="90"/>
            </a:xfrm>
            <a:prstGeom prst="ellipse">
              <a:avLst/>
            </a:prstGeom>
            <a:grpFill/>
            <a:ln w="9525">
              <a:noFill/>
              <a:round/>
              <a:headEnd/>
              <a:tailEnd/>
            </a:ln>
            <a:effectLst/>
          </p:spPr>
          <p:txBody>
            <a:bodyPr wrap="none" anchor="ctr"/>
            <a:lstStyle/>
            <a:p>
              <a:endParaRPr lang="el-GR"/>
            </a:p>
          </p:txBody>
        </p:sp>
        <p:sp>
          <p:nvSpPr>
            <p:cNvPr id="6447" name="AutoShape 303"/>
            <p:cNvSpPr>
              <a:spLocks noChangeArrowheads="1"/>
            </p:cNvSpPr>
            <p:nvPr/>
          </p:nvSpPr>
          <p:spPr bwMode="auto">
            <a:xfrm>
              <a:off x="521" y="3475"/>
              <a:ext cx="91" cy="182"/>
            </a:xfrm>
            <a:prstGeom prst="roundRect">
              <a:avLst>
                <a:gd name="adj" fmla="val 16667"/>
              </a:avLst>
            </a:prstGeom>
            <a:grpFill/>
            <a:ln w="9525">
              <a:noFill/>
              <a:round/>
              <a:headEnd/>
              <a:tailEnd/>
            </a:ln>
            <a:effectLst/>
          </p:spPr>
          <p:txBody>
            <a:bodyPr wrap="none" anchor="ctr"/>
            <a:lstStyle/>
            <a:p>
              <a:endParaRPr lang="el-GR"/>
            </a:p>
          </p:txBody>
        </p:sp>
        <p:sp>
          <p:nvSpPr>
            <p:cNvPr id="6448" name="AutoShape 304"/>
            <p:cNvSpPr>
              <a:spLocks noChangeArrowheads="1"/>
            </p:cNvSpPr>
            <p:nvPr/>
          </p:nvSpPr>
          <p:spPr bwMode="auto">
            <a:xfrm>
              <a:off x="529"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449" name="AutoShape 305"/>
            <p:cNvSpPr>
              <a:spLocks noChangeArrowheads="1"/>
            </p:cNvSpPr>
            <p:nvPr/>
          </p:nvSpPr>
          <p:spPr bwMode="auto">
            <a:xfrm>
              <a:off x="573"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450" name="AutoShape 306"/>
            <p:cNvSpPr>
              <a:spLocks noChangeArrowheads="1"/>
            </p:cNvSpPr>
            <p:nvPr/>
          </p:nvSpPr>
          <p:spPr bwMode="auto">
            <a:xfrm rot="829783">
              <a:off x="497" y="3477"/>
              <a:ext cx="27" cy="136"/>
            </a:xfrm>
            <a:prstGeom prst="roundRect">
              <a:avLst>
                <a:gd name="adj" fmla="val 16667"/>
              </a:avLst>
            </a:prstGeom>
            <a:grpFill/>
            <a:ln w="9525">
              <a:noFill/>
              <a:round/>
              <a:headEnd/>
              <a:tailEnd/>
            </a:ln>
            <a:effectLst/>
          </p:spPr>
          <p:txBody>
            <a:bodyPr wrap="none" anchor="ctr"/>
            <a:lstStyle/>
            <a:p>
              <a:endParaRPr lang="el-GR"/>
            </a:p>
          </p:txBody>
        </p:sp>
        <p:sp>
          <p:nvSpPr>
            <p:cNvPr id="6451" name="AutoShape 307"/>
            <p:cNvSpPr>
              <a:spLocks noChangeArrowheads="1"/>
            </p:cNvSpPr>
            <p:nvPr/>
          </p:nvSpPr>
          <p:spPr bwMode="auto">
            <a:xfrm rot="-1079267">
              <a:off x="613" y="3477"/>
              <a:ext cx="27" cy="136"/>
            </a:xfrm>
            <a:prstGeom prst="roundRect">
              <a:avLst>
                <a:gd name="adj" fmla="val 16667"/>
              </a:avLst>
            </a:prstGeom>
            <a:grpFill/>
            <a:ln w="9525">
              <a:noFill/>
              <a:round/>
              <a:headEnd/>
              <a:tailEnd/>
            </a:ln>
            <a:effectLst/>
          </p:spPr>
          <p:txBody>
            <a:bodyPr wrap="none" anchor="ctr"/>
            <a:lstStyle/>
            <a:p>
              <a:endParaRPr lang="el-GR"/>
            </a:p>
          </p:txBody>
        </p:sp>
      </p:grpSp>
      <p:grpSp>
        <p:nvGrpSpPr>
          <p:cNvPr id="6627" name="Group 308"/>
          <p:cNvGrpSpPr>
            <a:grpSpLocks/>
          </p:cNvGrpSpPr>
          <p:nvPr/>
        </p:nvGrpSpPr>
        <p:grpSpPr bwMode="auto">
          <a:xfrm>
            <a:off x="1814513" y="6453188"/>
            <a:ext cx="155575" cy="336550"/>
            <a:chOff x="497" y="3385"/>
            <a:chExt cx="143" cy="408"/>
          </a:xfrm>
          <a:solidFill>
            <a:schemeClr val="tx1"/>
          </a:solidFill>
        </p:grpSpPr>
        <p:sp>
          <p:nvSpPr>
            <p:cNvPr id="6453" name="Oval 309"/>
            <p:cNvSpPr>
              <a:spLocks noChangeArrowheads="1"/>
            </p:cNvSpPr>
            <p:nvPr/>
          </p:nvSpPr>
          <p:spPr bwMode="auto">
            <a:xfrm>
              <a:off x="521" y="3385"/>
              <a:ext cx="91" cy="90"/>
            </a:xfrm>
            <a:prstGeom prst="ellipse">
              <a:avLst/>
            </a:prstGeom>
            <a:grpFill/>
            <a:ln w="9525">
              <a:noFill/>
              <a:round/>
              <a:headEnd/>
              <a:tailEnd/>
            </a:ln>
            <a:effectLst/>
          </p:spPr>
          <p:txBody>
            <a:bodyPr wrap="none" anchor="ctr"/>
            <a:lstStyle/>
            <a:p>
              <a:endParaRPr lang="el-GR"/>
            </a:p>
          </p:txBody>
        </p:sp>
        <p:sp>
          <p:nvSpPr>
            <p:cNvPr id="6454" name="AutoShape 310"/>
            <p:cNvSpPr>
              <a:spLocks noChangeArrowheads="1"/>
            </p:cNvSpPr>
            <p:nvPr/>
          </p:nvSpPr>
          <p:spPr bwMode="auto">
            <a:xfrm>
              <a:off x="521" y="3475"/>
              <a:ext cx="91" cy="182"/>
            </a:xfrm>
            <a:prstGeom prst="roundRect">
              <a:avLst>
                <a:gd name="adj" fmla="val 16667"/>
              </a:avLst>
            </a:prstGeom>
            <a:grpFill/>
            <a:ln w="9525">
              <a:noFill/>
              <a:round/>
              <a:headEnd/>
              <a:tailEnd/>
            </a:ln>
            <a:effectLst/>
          </p:spPr>
          <p:txBody>
            <a:bodyPr wrap="none" anchor="ctr"/>
            <a:lstStyle/>
            <a:p>
              <a:endParaRPr lang="el-GR"/>
            </a:p>
          </p:txBody>
        </p:sp>
        <p:sp>
          <p:nvSpPr>
            <p:cNvPr id="6455" name="AutoShape 311"/>
            <p:cNvSpPr>
              <a:spLocks noChangeArrowheads="1"/>
            </p:cNvSpPr>
            <p:nvPr/>
          </p:nvSpPr>
          <p:spPr bwMode="auto">
            <a:xfrm>
              <a:off x="529"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456" name="AutoShape 312"/>
            <p:cNvSpPr>
              <a:spLocks noChangeArrowheads="1"/>
            </p:cNvSpPr>
            <p:nvPr/>
          </p:nvSpPr>
          <p:spPr bwMode="auto">
            <a:xfrm>
              <a:off x="573"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457" name="AutoShape 313"/>
            <p:cNvSpPr>
              <a:spLocks noChangeArrowheads="1"/>
            </p:cNvSpPr>
            <p:nvPr/>
          </p:nvSpPr>
          <p:spPr bwMode="auto">
            <a:xfrm rot="829783">
              <a:off x="497" y="3477"/>
              <a:ext cx="27" cy="136"/>
            </a:xfrm>
            <a:prstGeom prst="roundRect">
              <a:avLst>
                <a:gd name="adj" fmla="val 16667"/>
              </a:avLst>
            </a:prstGeom>
            <a:grpFill/>
            <a:ln w="9525">
              <a:noFill/>
              <a:round/>
              <a:headEnd/>
              <a:tailEnd/>
            </a:ln>
            <a:effectLst/>
          </p:spPr>
          <p:txBody>
            <a:bodyPr wrap="none" anchor="ctr"/>
            <a:lstStyle/>
            <a:p>
              <a:endParaRPr lang="el-GR"/>
            </a:p>
          </p:txBody>
        </p:sp>
        <p:sp>
          <p:nvSpPr>
            <p:cNvPr id="6458" name="AutoShape 314"/>
            <p:cNvSpPr>
              <a:spLocks noChangeArrowheads="1"/>
            </p:cNvSpPr>
            <p:nvPr/>
          </p:nvSpPr>
          <p:spPr bwMode="auto">
            <a:xfrm rot="-1079267">
              <a:off x="613" y="3477"/>
              <a:ext cx="27" cy="136"/>
            </a:xfrm>
            <a:prstGeom prst="roundRect">
              <a:avLst>
                <a:gd name="adj" fmla="val 16667"/>
              </a:avLst>
            </a:prstGeom>
            <a:grpFill/>
            <a:ln w="9525">
              <a:noFill/>
              <a:round/>
              <a:headEnd/>
              <a:tailEnd/>
            </a:ln>
            <a:effectLst/>
          </p:spPr>
          <p:txBody>
            <a:bodyPr wrap="none" anchor="ctr"/>
            <a:lstStyle/>
            <a:p>
              <a:endParaRPr lang="el-GR"/>
            </a:p>
          </p:txBody>
        </p:sp>
      </p:grpSp>
      <p:grpSp>
        <p:nvGrpSpPr>
          <p:cNvPr id="6634" name="Group 315"/>
          <p:cNvGrpSpPr>
            <a:grpSpLocks/>
          </p:cNvGrpSpPr>
          <p:nvPr/>
        </p:nvGrpSpPr>
        <p:grpSpPr bwMode="auto">
          <a:xfrm>
            <a:off x="2030413" y="6453188"/>
            <a:ext cx="155575" cy="336550"/>
            <a:chOff x="497" y="3385"/>
            <a:chExt cx="143" cy="408"/>
          </a:xfrm>
          <a:solidFill>
            <a:schemeClr val="tx1"/>
          </a:solidFill>
        </p:grpSpPr>
        <p:sp>
          <p:nvSpPr>
            <p:cNvPr id="6460" name="Oval 316"/>
            <p:cNvSpPr>
              <a:spLocks noChangeArrowheads="1"/>
            </p:cNvSpPr>
            <p:nvPr/>
          </p:nvSpPr>
          <p:spPr bwMode="auto">
            <a:xfrm>
              <a:off x="521" y="3385"/>
              <a:ext cx="91" cy="90"/>
            </a:xfrm>
            <a:prstGeom prst="ellipse">
              <a:avLst/>
            </a:prstGeom>
            <a:grpFill/>
            <a:ln w="9525">
              <a:noFill/>
              <a:round/>
              <a:headEnd/>
              <a:tailEnd/>
            </a:ln>
            <a:effectLst/>
          </p:spPr>
          <p:txBody>
            <a:bodyPr wrap="none" anchor="ctr"/>
            <a:lstStyle/>
            <a:p>
              <a:endParaRPr lang="el-GR"/>
            </a:p>
          </p:txBody>
        </p:sp>
        <p:sp>
          <p:nvSpPr>
            <p:cNvPr id="6461" name="AutoShape 317"/>
            <p:cNvSpPr>
              <a:spLocks noChangeArrowheads="1"/>
            </p:cNvSpPr>
            <p:nvPr/>
          </p:nvSpPr>
          <p:spPr bwMode="auto">
            <a:xfrm>
              <a:off x="521" y="3475"/>
              <a:ext cx="91" cy="182"/>
            </a:xfrm>
            <a:prstGeom prst="roundRect">
              <a:avLst>
                <a:gd name="adj" fmla="val 16667"/>
              </a:avLst>
            </a:prstGeom>
            <a:grpFill/>
            <a:ln w="9525">
              <a:noFill/>
              <a:round/>
              <a:headEnd/>
              <a:tailEnd/>
            </a:ln>
            <a:effectLst/>
          </p:spPr>
          <p:txBody>
            <a:bodyPr wrap="none" anchor="ctr"/>
            <a:lstStyle/>
            <a:p>
              <a:endParaRPr lang="el-GR"/>
            </a:p>
          </p:txBody>
        </p:sp>
        <p:sp>
          <p:nvSpPr>
            <p:cNvPr id="6462" name="AutoShape 318"/>
            <p:cNvSpPr>
              <a:spLocks noChangeArrowheads="1"/>
            </p:cNvSpPr>
            <p:nvPr/>
          </p:nvSpPr>
          <p:spPr bwMode="auto">
            <a:xfrm>
              <a:off x="529"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463" name="AutoShape 319"/>
            <p:cNvSpPr>
              <a:spLocks noChangeArrowheads="1"/>
            </p:cNvSpPr>
            <p:nvPr/>
          </p:nvSpPr>
          <p:spPr bwMode="auto">
            <a:xfrm>
              <a:off x="573"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464" name="AutoShape 320"/>
            <p:cNvSpPr>
              <a:spLocks noChangeArrowheads="1"/>
            </p:cNvSpPr>
            <p:nvPr/>
          </p:nvSpPr>
          <p:spPr bwMode="auto">
            <a:xfrm rot="829783">
              <a:off x="497" y="3477"/>
              <a:ext cx="27" cy="136"/>
            </a:xfrm>
            <a:prstGeom prst="roundRect">
              <a:avLst>
                <a:gd name="adj" fmla="val 16667"/>
              </a:avLst>
            </a:prstGeom>
            <a:grpFill/>
            <a:ln w="9525">
              <a:noFill/>
              <a:round/>
              <a:headEnd/>
              <a:tailEnd/>
            </a:ln>
            <a:effectLst/>
          </p:spPr>
          <p:txBody>
            <a:bodyPr wrap="none" anchor="ctr"/>
            <a:lstStyle/>
            <a:p>
              <a:endParaRPr lang="el-GR"/>
            </a:p>
          </p:txBody>
        </p:sp>
        <p:sp>
          <p:nvSpPr>
            <p:cNvPr id="6465" name="AutoShape 321"/>
            <p:cNvSpPr>
              <a:spLocks noChangeArrowheads="1"/>
            </p:cNvSpPr>
            <p:nvPr/>
          </p:nvSpPr>
          <p:spPr bwMode="auto">
            <a:xfrm rot="-1079267">
              <a:off x="613" y="3477"/>
              <a:ext cx="27" cy="136"/>
            </a:xfrm>
            <a:prstGeom prst="roundRect">
              <a:avLst>
                <a:gd name="adj" fmla="val 16667"/>
              </a:avLst>
            </a:prstGeom>
            <a:grpFill/>
            <a:ln w="9525">
              <a:noFill/>
              <a:round/>
              <a:headEnd/>
              <a:tailEnd/>
            </a:ln>
            <a:effectLst/>
          </p:spPr>
          <p:txBody>
            <a:bodyPr wrap="none" anchor="ctr"/>
            <a:lstStyle/>
            <a:p>
              <a:endParaRPr lang="el-GR"/>
            </a:p>
          </p:txBody>
        </p:sp>
      </p:grpSp>
      <p:grpSp>
        <p:nvGrpSpPr>
          <p:cNvPr id="6641" name="Group 322"/>
          <p:cNvGrpSpPr>
            <a:grpSpLocks/>
          </p:cNvGrpSpPr>
          <p:nvPr/>
        </p:nvGrpSpPr>
        <p:grpSpPr bwMode="auto">
          <a:xfrm>
            <a:off x="2259013" y="6453188"/>
            <a:ext cx="158750" cy="336550"/>
            <a:chOff x="497" y="3385"/>
            <a:chExt cx="143" cy="408"/>
          </a:xfrm>
          <a:solidFill>
            <a:schemeClr val="tx1"/>
          </a:solidFill>
        </p:grpSpPr>
        <p:sp>
          <p:nvSpPr>
            <p:cNvPr id="6467" name="Oval 323"/>
            <p:cNvSpPr>
              <a:spLocks noChangeArrowheads="1"/>
            </p:cNvSpPr>
            <p:nvPr/>
          </p:nvSpPr>
          <p:spPr bwMode="auto">
            <a:xfrm>
              <a:off x="521" y="3385"/>
              <a:ext cx="91" cy="90"/>
            </a:xfrm>
            <a:prstGeom prst="ellipse">
              <a:avLst/>
            </a:prstGeom>
            <a:grpFill/>
            <a:ln w="9525">
              <a:noFill/>
              <a:round/>
              <a:headEnd/>
              <a:tailEnd/>
            </a:ln>
            <a:effectLst/>
          </p:spPr>
          <p:txBody>
            <a:bodyPr wrap="none" anchor="ctr"/>
            <a:lstStyle/>
            <a:p>
              <a:endParaRPr lang="el-GR"/>
            </a:p>
          </p:txBody>
        </p:sp>
        <p:sp>
          <p:nvSpPr>
            <p:cNvPr id="6468" name="AutoShape 324"/>
            <p:cNvSpPr>
              <a:spLocks noChangeArrowheads="1"/>
            </p:cNvSpPr>
            <p:nvPr/>
          </p:nvSpPr>
          <p:spPr bwMode="auto">
            <a:xfrm>
              <a:off x="521" y="3475"/>
              <a:ext cx="91" cy="182"/>
            </a:xfrm>
            <a:prstGeom prst="roundRect">
              <a:avLst>
                <a:gd name="adj" fmla="val 16667"/>
              </a:avLst>
            </a:prstGeom>
            <a:grpFill/>
            <a:ln w="9525">
              <a:noFill/>
              <a:round/>
              <a:headEnd/>
              <a:tailEnd/>
            </a:ln>
            <a:effectLst/>
          </p:spPr>
          <p:txBody>
            <a:bodyPr wrap="none" anchor="ctr"/>
            <a:lstStyle/>
            <a:p>
              <a:endParaRPr lang="el-GR"/>
            </a:p>
          </p:txBody>
        </p:sp>
        <p:sp>
          <p:nvSpPr>
            <p:cNvPr id="6469" name="AutoShape 325"/>
            <p:cNvSpPr>
              <a:spLocks noChangeArrowheads="1"/>
            </p:cNvSpPr>
            <p:nvPr/>
          </p:nvSpPr>
          <p:spPr bwMode="auto">
            <a:xfrm>
              <a:off x="529"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470" name="AutoShape 326"/>
            <p:cNvSpPr>
              <a:spLocks noChangeArrowheads="1"/>
            </p:cNvSpPr>
            <p:nvPr/>
          </p:nvSpPr>
          <p:spPr bwMode="auto">
            <a:xfrm>
              <a:off x="573"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471" name="AutoShape 327"/>
            <p:cNvSpPr>
              <a:spLocks noChangeArrowheads="1"/>
            </p:cNvSpPr>
            <p:nvPr/>
          </p:nvSpPr>
          <p:spPr bwMode="auto">
            <a:xfrm rot="829783">
              <a:off x="497" y="3477"/>
              <a:ext cx="27" cy="136"/>
            </a:xfrm>
            <a:prstGeom prst="roundRect">
              <a:avLst>
                <a:gd name="adj" fmla="val 16667"/>
              </a:avLst>
            </a:prstGeom>
            <a:grpFill/>
            <a:ln w="9525">
              <a:noFill/>
              <a:round/>
              <a:headEnd/>
              <a:tailEnd/>
            </a:ln>
            <a:effectLst/>
          </p:spPr>
          <p:txBody>
            <a:bodyPr wrap="none" anchor="ctr"/>
            <a:lstStyle/>
            <a:p>
              <a:endParaRPr lang="el-GR"/>
            </a:p>
          </p:txBody>
        </p:sp>
        <p:sp>
          <p:nvSpPr>
            <p:cNvPr id="6472" name="AutoShape 328"/>
            <p:cNvSpPr>
              <a:spLocks noChangeArrowheads="1"/>
            </p:cNvSpPr>
            <p:nvPr/>
          </p:nvSpPr>
          <p:spPr bwMode="auto">
            <a:xfrm rot="-1079267">
              <a:off x="613" y="3477"/>
              <a:ext cx="27" cy="136"/>
            </a:xfrm>
            <a:prstGeom prst="roundRect">
              <a:avLst>
                <a:gd name="adj" fmla="val 16667"/>
              </a:avLst>
            </a:prstGeom>
            <a:grpFill/>
            <a:ln w="9525">
              <a:noFill/>
              <a:round/>
              <a:headEnd/>
              <a:tailEnd/>
            </a:ln>
            <a:effectLst/>
          </p:spPr>
          <p:txBody>
            <a:bodyPr wrap="none" anchor="ctr"/>
            <a:lstStyle/>
            <a:p>
              <a:endParaRPr lang="el-GR"/>
            </a:p>
          </p:txBody>
        </p:sp>
      </p:grpSp>
      <p:grpSp>
        <p:nvGrpSpPr>
          <p:cNvPr id="6648" name="Group 329"/>
          <p:cNvGrpSpPr>
            <a:grpSpLocks/>
          </p:cNvGrpSpPr>
          <p:nvPr/>
        </p:nvGrpSpPr>
        <p:grpSpPr bwMode="auto">
          <a:xfrm>
            <a:off x="2474913" y="6453188"/>
            <a:ext cx="158750" cy="336550"/>
            <a:chOff x="497" y="3385"/>
            <a:chExt cx="143" cy="408"/>
          </a:xfrm>
          <a:solidFill>
            <a:schemeClr val="tx1"/>
          </a:solidFill>
        </p:grpSpPr>
        <p:sp>
          <p:nvSpPr>
            <p:cNvPr id="6474" name="Oval 330"/>
            <p:cNvSpPr>
              <a:spLocks noChangeArrowheads="1"/>
            </p:cNvSpPr>
            <p:nvPr/>
          </p:nvSpPr>
          <p:spPr bwMode="auto">
            <a:xfrm>
              <a:off x="521" y="3385"/>
              <a:ext cx="91" cy="90"/>
            </a:xfrm>
            <a:prstGeom prst="ellipse">
              <a:avLst/>
            </a:prstGeom>
            <a:grpFill/>
            <a:ln w="9525">
              <a:noFill/>
              <a:round/>
              <a:headEnd/>
              <a:tailEnd/>
            </a:ln>
            <a:effectLst/>
          </p:spPr>
          <p:txBody>
            <a:bodyPr wrap="none" anchor="ctr"/>
            <a:lstStyle/>
            <a:p>
              <a:endParaRPr lang="el-GR"/>
            </a:p>
          </p:txBody>
        </p:sp>
        <p:sp>
          <p:nvSpPr>
            <p:cNvPr id="6475" name="AutoShape 331"/>
            <p:cNvSpPr>
              <a:spLocks noChangeArrowheads="1"/>
            </p:cNvSpPr>
            <p:nvPr/>
          </p:nvSpPr>
          <p:spPr bwMode="auto">
            <a:xfrm>
              <a:off x="521" y="3475"/>
              <a:ext cx="91" cy="182"/>
            </a:xfrm>
            <a:prstGeom prst="roundRect">
              <a:avLst>
                <a:gd name="adj" fmla="val 16667"/>
              </a:avLst>
            </a:prstGeom>
            <a:grpFill/>
            <a:ln w="9525">
              <a:noFill/>
              <a:round/>
              <a:headEnd/>
              <a:tailEnd/>
            </a:ln>
            <a:effectLst/>
          </p:spPr>
          <p:txBody>
            <a:bodyPr wrap="none" anchor="ctr"/>
            <a:lstStyle/>
            <a:p>
              <a:endParaRPr lang="el-GR"/>
            </a:p>
          </p:txBody>
        </p:sp>
        <p:sp>
          <p:nvSpPr>
            <p:cNvPr id="6476" name="AutoShape 332"/>
            <p:cNvSpPr>
              <a:spLocks noChangeArrowheads="1"/>
            </p:cNvSpPr>
            <p:nvPr/>
          </p:nvSpPr>
          <p:spPr bwMode="auto">
            <a:xfrm>
              <a:off x="529"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477" name="AutoShape 333"/>
            <p:cNvSpPr>
              <a:spLocks noChangeArrowheads="1"/>
            </p:cNvSpPr>
            <p:nvPr/>
          </p:nvSpPr>
          <p:spPr bwMode="auto">
            <a:xfrm>
              <a:off x="573"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478" name="AutoShape 334"/>
            <p:cNvSpPr>
              <a:spLocks noChangeArrowheads="1"/>
            </p:cNvSpPr>
            <p:nvPr/>
          </p:nvSpPr>
          <p:spPr bwMode="auto">
            <a:xfrm rot="829783">
              <a:off x="497" y="3477"/>
              <a:ext cx="27" cy="136"/>
            </a:xfrm>
            <a:prstGeom prst="roundRect">
              <a:avLst>
                <a:gd name="adj" fmla="val 16667"/>
              </a:avLst>
            </a:prstGeom>
            <a:grpFill/>
            <a:ln w="9525">
              <a:noFill/>
              <a:round/>
              <a:headEnd/>
              <a:tailEnd/>
            </a:ln>
            <a:effectLst/>
          </p:spPr>
          <p:txBody>
            <a:bodyPr wrap="none" anchor="ctr"/>
            <a:lstStyle/>
            <a:p>
              <a:endParaRPr lang="el-GR"/>
            </a:p>
          </p:txBody>
        </p:sp>
        <p:sp>
          <p:nvSpPr>
            <p:cNvPr id="6479" name="AutoShape 335"/>
            <p:cNvSpPr>
              <a:spLocks noChangeArrowheads="1"/>
            </p:cNvSpPr>
            <p:nvPr/>
          </p:nvSpPr>
          <p:spPr bwMode="auto">
            <a:xfrm rot="-1079267">
              <a:off x="613" y="3477"/>
              <a:ext cx="27" cy="136"/>
            </a:xfrm>
            <a:prstGeom prst="roundRect">
              <a:avLst>
                <a:gd name="adj" fmla="val 16667"/>
              </a:avLst>
            </a:prstGeom>
            <a:grpFill/>
            <a:ln w="9525">
              <a:noFill/>
              <a:round/>
              <a:headEnd/>
              <a:tailEnd/>
            </a:ln>
            <a:effectLst/>
          </p:spPr>
          <p:txBody>
            <a:bodyPr wrap="none" anchor="ctr"/>
            <a:lstStyle/>
            <a:p>
              <a:endParaRPr lang="el-GR"/>
            </a:p>
          </p:txBody>
        </p:sp>
      </p:grpSp>
      <p:grpSp>
        <p:nvGrpSpPr>
          <p:cNvPr id="6655" name="Group 336"/>
          <p:cNvGrpSpPr>
            <a:grpSpLocks/>
          </p:cNvGrpSpPr>
          <p:nvPr/>
        </p:nvGrpSpPr>
        <p:grpSpPr bwMode="auto">
          <a:xfrm>
            <a:off x="2668588" y="6453188"/>
            <a:ext cx="157162" cy="336550"/>
            <a:chOff x="497" y="3385"/>
            <a:chExt cx="143" cy="408"/>
          </a:xfrm>
          <a:solidFill>
            <a:schemeClr val="tx1"/>
          </a:solidFill>
        </p:grpSpPr>
        <p:sp>
          <p:nvSpPr>
            <p:cNvPr id="6481" name="Oval 337"/>
            <p:cNvSpPr>
              <a:spLocks noChangeArrowheads="1"/>
            </p:cNvSpPr>
            <p:nvPr/>
          </p:nvSpPr>
          <p:spPr bwMode="auto">
            <a:xfrm>
              <a:off x="521" y="3385"/>
              <a:ext cx="91" cy="90"/>
            </a:xfrm>
            <a:prstGeom prst="ellipse">
              <a:avLst/>
            </a:prstGeom>
            <a:grpFill/>
            <a:ln w="9525">
              <a:noFill/>
              <a:round/>
              <a:headEnd/>
              <a:tailEnd/>
            </a:ln>
            <a:effectLst/>
          </p:spPr>
          <p:txBody>
            <a:bodyPr wrap="none" anchor="ctr"/>
            <a:lstStyle/>
            <a:p>
              <a:endParaRPr lang="el-GR"/>
            </a:p>
          </p:txBody>
        </p:sp>
        <p:sp>
          <p:nvSpPr>
            <p:cNvPr id="6482" name="AutoShape 338"/>
            <p:cNvSpPr>
              <a:spLocks noChangeArrowheads="1"/>
            </p:cNvSpPr>
            <p:nvPr/>
          </p:nvSpPr>
          <p:spPr bwMode="auto">
            <a:xfrm>
              <a:off x="521" y="3475"/>
              <a:ext cx="91" cy="182"/>
            </a:xfrm>
            <a:prstGeom prst="roundRect">
              <a:avLst>
                <a:gd name="adj" fmla="val 16667"/>
              </a:avLst>
            </a:prstGeom>
            <a:grpFill/>
            <a:ln w="9525">
              <a:noFill/>
              <a:round/>
              <a:headEnd/>
              <a:tailEnd/>
            </a:ln>
            <a:effectLst/>
          </p:spPr>
          <p:txBody>
            <a:bodyPr wrap="none" anchor="ctr"/>
            <a:lstStyle/>
            <a:p>
              <a:endParaRPr lang="el-GR"/>
            </a:p>
          </p:txBody>
        </p:sp>
        <p:sp>
          <p:nvSpPr>
            <p:cNvPr id="6483" name="AutoShape 339"/>
            <p:cNvSpPr>
              <a:spLocks noChangeArrowheads="1"/>
            </p:cNvSpPr>
            <p:nvPr/>
          </p:nvSpPr>
          <p:spPr bwMode="auto">
            <a:xfrm>
              <a:off x="529"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484" name="AutoShape 340"/>
            <p:cNvSpPr>
              <a:spLocks noChangeArrowheads="1"/>
            </p:cNvSpPr>
            <p:nvPr/>
          </p:nvSpPr>
          <p:spPr bwMode="auto">
            <a:xfrm>
              <a:off x="573"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485" name="AutoShape 341"/>
            <p:cNvSpPr>
              <a:spLocks noChangeArrowheads="1"/>
            </p:cNvSpPr>
            <p:nvPr/>
          </p:nvSpPr>
          <p:spPr bwMode="auto">
            <a:xfrm rot="829783">
              <a:off x="497" y="3477"/>
              <a:ext cx="27" cy="136"/>
            </a:xfrm>
            <a:prstGeom prst="roundRect">
              <a:avLst>
                <a:gd name="adj" fmla="val 16667"/>
              </a:avLst>
            </a:prstGeom>
            <a:grpFill/>
            <a:ln w="9525">
              <a:noFill/>
              <a:round/>
              <a:headEnd/>
              <a:tailEnd/>
            </a:ln>
            <a:effectLst/>
          </p:spPr>
          <p:txBody>
            <a:bodyPr wrap="none" anchor="ctr"/>
            <a:lstStyle/>
            <a:p>
              <a:endParaRPr lang="el-GR"/>
            </a:p>
          </p:txBody>
        </p:sp>
        <p:sp>
          <p:nvSpPr>
            <p:cNvPr id="6486" name="AutoShape 342"/>
            <p:cNvSpPr>
              <a:spLocks noChangeArrowheads="1"/>
            </p:cNvSpPr>
            <p:nvPr/>
          </p:nvSpPr>
          <p:spPr bwMode="auto">
            <a:xfrm rot="-1079267">
              <a:off x="613" y="3477"/>
              <a:ext cx="27" cy="136"/>
            </a:xfrm>
            <a:prstGeom prst="roundRect">
              <a:avLst>
                <a:gd name="adj" fmla="val 16667"/>
              </a:avLst>
            </a:prstGeom>
            <a:grpFill/>
            <a:ln w="9525">
              <a:noFill/>
              <a:round/>
              <a:headEnd/>
              <a:tailEnd/>
            </a:ln>
            <a:effectLst/>
          </p:spPr>
          <p:txBody>
            <a:bodyPr wrap="none" anchor="ctr"/>
            <a:lstStyle/>
            <a:p>
              <a:endParaRPr lang="el-GR"/>
            </a:p>
          </p:txBody>
        </p:sp>
      </p:grpSp>
      <p:grpSp>
        <p:nvGrpSpPr>
          <p:cNvPr id="6662" name="Group 343"/>
          <p:cNvGrpSpPr>
            <a:grpSpLocks/>
          </p:cNvGrpSpPr>
          <p:nvPr/>
        </p:nvGrpSpPr>
        <p:grpSpPr bwMode="auto">
          <a:xfrm>
            <a:off x="2884488" y="6453188"/>
            <a:ext cx="157162" cy="336550"/>
            <a:chOff x="497" y="3385"/>
            <a:chExt cx="143" cy="408"/>
          </a:xfrm>
          <a:solidFill>
            <a:schemeClr val="tx1"/>
          </a:solidFill>
        </p:grpSpPr>
        <p:sp>
          <p:nvSpPr>
            <p:cNvPr id="6488" name="Oval 344"/>
            <p:cNvSpPr>
              <a:spLocks noChangeArrowheads="1"/>
            </p:cNvSpPr>
            <p:nvPr/>
          </p:nvSpPr>
          <p:spPr bwMode="auto">
            <a:xfrm>
              <a:off x="521" y="3385"/>
              <a:ext cx="91" cy="90"/>
            </a:xfrm>
            <a:prstGeom prst="ellipse">
              <a:avLst/>
            </a:prstGeom>
            <a:grpFill/>
            <a:ln w="9525">
              <a:noFill/>
              <a:round/>
              <a:headEnd/>
              <a:tailEnd/>
            </a:ln>
            <a:effectLst/>
          </p:spPr>
          <p:txBody>
            <a:bodyPr wrap="none" anchor="ctr"/>
            <a:lstStyle/>
            <a:p>
              <a:endParaRPr lang="el-GR"/>
            </a:p>
          </p:txBody>
        </p:sp>
        <p:sp>
          <p:nvSpPr>
            <p:cNvPr id="6489" name="AutoShape 345"/>
            <p:cNvSpPr>
              <a:spLocks noChangeArrowheads="1"/>
            </p:cNvSpPr>
            <p:nvPr/>
          </p:nvSpPr>
          <p:spPr bwMode="auto">
            <a:xfrm>
              <a:off x="521" y="3475"/>
              <a:ext cx="91" cy="182"/>
            </a:xfrm>
            <a:prstGeom prst="roundRect">
              <a:avLst>
                <a:gd name="adj" fmla="val 16667"/>
              </a:avLst>
            </a:prstGeom>
            <a:grpFill/>
            <a:ln w="9525">
              <a:noFill/>
              <a:round/>
              <a:headEnd/>
              <a:tailEnd/>
            </a:ln>
            <a:effectLst/>
          </p:spPr>
          <p:txBody>
            <a:bodyPr wrap="none" anchor="ctr"/>
            <a:lstStyle/>
            <a:p>
              <a:endParaRPr lang="el-GR"/>
            </a:p>
          </p:txBody>
        </p:sp>
        <p:sp>
          <p:nvSpPr>
            <p:cNvPr id="6490" name="AutoShape 346"/>
            <p:cNvSpPr>
              <a:spLocks noChangeArrowheads="1"/>
            </p:cNvSpPr>
            <p:nvPr/>
          </p:nvSpPr>
          <p:spPr bwMode="auto">
            <a:xfrm>
              <a:off x="529"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491" name="AutoShape 347"/>
            <p:cNvSpPr>
              <a:spLocks noChangeArrowheads="1"/>
            </p:cNvSpPr>
            <p:nvPr/>
          </p:nvSpPr>
          <p:spPr bwMode="auto">
            <a:xfrm>
              <a:off x="573"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492" name="AutoShape 348"/>
            <p:cNvSpPr>
              <a:spLocks noChangeArrowheads="1"/>
            </p:cNvSpPr>
            <p:nvPr/>
          </p:nvSpPr>
          <p:spPr bwMode="auto">
            <a:xfrm rot="829783">
              <a:off x="497" y="3477"/>
              <a:ext cx="27" cy="136"/>
            </a:xfrm>
            <a:prstGeom prst="roundRect">
              <a:avLst>
                <a:gd name="adj" fmla="val 16667"/>
              </a:avLst>
            </a:prstGeom>
            <a:grpFill/>
            <a:ln w="9525">
              <a:noFill/>
              <a:round/>
              <a:headEnd/>
              <a:tailEnd/>
            </a:ln>
            <a:effectLst/>
          </p:spPr>
          <p:txBody>
            <a:bodyPr wrap="none" anchor="ctr"/>
            <a:lstStyle/>
            <a:p>
              <a:endParaRPr lang="el-GR"/>
            </a:p>
          </p:txBody>
        </p:sp>
        <p:sp>
          <p:nvSpPr>
            <p:cNvPr id="6493" name="AutoShape 349"/>
            <p:cNvSpPr>
              <a:spLocks noChangeArrowheads="1"/>
            </p:cNvSpPr>
            <p:nvPr/>
          </p:nvSpPr>
          <p:spPr bwMode="auto">
            <a:xfrm rot="-1079267">
              <a:off x="613" y="3477"/>
              <a:ext cx="27" cy="136"/>
            </a:xfrm>
            <a:prstGeom prst="roundRect">
              <a:avLst>
                <a:gd name="adj" fmla="val 16667"/>
              </a:avLst>
            </a:prstGeom>
            <a:grpFill/>
            <a:ln w="9525">
              <a:noFill/>
              <a:round/>
              <a:headEnd/>
              <a:tailEnd/>
            </a:ln>
            <a:effectLst/>
          </p:spPr>
          <p:txBody>
            <a:bodyPr wrap="none" anchor="ctr"/>
            <a:lstStyle/>
            <a:p>
              <a:endParaRPr lang="el-GR"/>
            </a:p>
          </p:txBody>
        </p:sp>
      </p:grpSp>
      <p:grpSp>
        <p:nvGrpSpPr>
          <p:cNvPr id="6669" name="Group 350"/>
          <p:cNvGrpSpPr>
            <a:grpSpLocks/>
          </p:cNvGrpSpPr>
          <p:nvPr/>
        </p:nvGrpSpPr>
        <p:grpSpPr bwMode="auto">
          <a:xfrm>
            <a:off x="4427538" y="6453188"/>
            <a:ext cx="157162" cy="336550"/>
            <a:chOff x="497" y="3385"/>
            <a:chExt cx="143" cy="408"/>
          </a:xfrm>
          <a:solidFill>
            <a:schemeClr val="tx1"/>
          </a:solidFill>
        </p:grpSpPr>
        <p:sp>
          <p:nvSpPr>
            <p:cNvPr id="6495" name="Oval 351"/>
            <p:cNvSpPr>
              <a:spLocks noChangeArrowheads="1"/>
            </p:cNvSpPr>
            <p:nvPr/>
          </p:nvSpPr>
          <p:spPr bwMode="auto">
            <a:xfrm>
              <a:off x="521" y="3385"/>
              <a:ext cx="91" cy="90"/>
            </a:xfrm>
            <a:prstGeom prst="ellipse">
              <a:avLst/>
            </a:prstGeom>
            <a:grpFill/>
            <a:ln w="9525">
              <a:noFill/>
              <a:round/>
              <a:headEnd/>
              <a:tailEnd/>
            </a:ln>
            <a:effectLst/>
          </p:spPr>
          <p:txBody>
            <a:bodyPr wrap="none" anchor="ctr"/>
            <a:lstStyle/>
            <a:p>
              <a:endParaRPr lang="el-GR"/>
            </a:p>
          </p:txBody>
        </p:sp>
        <p:sp>
          <p:nvSpPr>
            <p:cNvPr id="6496" name="AutoShape 352"/>
            <p:cNvSpPr>
              <a:spLocks noChangeArrowheads="1"/>
            </p:cNvSpPr>
            <p:nvPr/>
          </p:nvSpPr>
          <p:spPr bwMode="auto">
            <a:xfrm>
              <a:off x="521" y="3475"/>
              <a:ext cx="91" cy="182"/>
            </a:xfrm>
            <a:prstGeom prst="roundRect">
              <a:avLst>
                <a:gd name="adj" fmla="val 16667"/>
              </a:avLst>
            </a:prstGeom>
            <a:grpFill/>
            <a:ln w="9525">
              <a:noFill/>
              <a:round/>
              <a:headEnd/>
              <a:tailEnd/>
            </a:ln>
            <a:effectLst/>
          </p:spPr>
          <p:txBody>
            <a:bodyPr wrap="none" anchor="ctr"/>
            <a:lstStyle/>
            <a:p>
              <a:endParaRPr lang="el-GR"/>
            </a:p>
          </p:txBody>
        </p:sp>
        <p:sp>
          <p:nvSpPr>
            <p:cNvPr id="6497" name="AutoShape 353"/>
            <p:cNvSpPr>
              <a:spLocks noChangeArrowheads="1"/>
            </p:cNvSpPr>
            <p:nvPr/>
          </p:nvSpPr>
          <p:spPr bwMode="auto">
            <a:xfrm>
              <a:off x="529"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498" name="AutoShape 354"/>
            <p:cNvSpPr>
              <a:spLocks noChangeArrowheads="1"/>
            </p:cNvSpPr>
            <p:nvPr/>
          </p:nvSpPr>
          <p:spPr bwMode="auto">
            <a:xfrm>
              <a:off x="573"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499" name="AutoShape 355"/>
            <p:cNvSpPr>
              <a:spLocks noChangeArrowheads="1"/>
            </p:cNvSpPr>
            <p:nvPr/>
          </p:nvSpPr>
          <p:spPr bwMode="auto">
            <a:xfrm rot="829783">
              <a:off x="497" y="3477"/>
              <a:ext cx="27" cy="136"/>
            </a:xfrm>
            <a:prstGeom prst="roundRect">
              <a:avLst>
                <a:gd name="adj" fmla="val 16667"/>
              </a:avLst>
            </a:prstGeom>
            <a:grpFill/>
            <a:ln w="9525">
              <a:noFill/>
              <a:round/>
              <a:headEnd/>
              <a:tailEnd/>
            </a:ln>
            <a:effectLst/>
          </p:spPr>
          <p:txBody>
            <a:bodyPr wrap="none" anchor="ctr"/>
            <a:lstStyle/>
            <a:p>
              <a:endParaRPr lang="el-GR"/>
            </a:p>
          </p:txBody>
        </p:sp>
        <p:sp>
          <p:nvSpPr>
            <p:cNvPr id="6500" name="AutoShape 356"/>
            <p:cNvSpPr>
              <a:spLocks noChangeArrowheads="1"/>
            </p:cNvSpPr>
            <p:nvPr/>
          </p:nvSpPr>
          <p:spPr bwMode="auto">
            <a:xfrm rot="-1079267">
              <a:off x="613" y="3477"/>
              <a:ext cx="27" cy="136"/>
            </a:xfrm>
            <a:prstGeom prst="roundRect">
              <a:avLst>
                <a:gd name="adj" fmla="val 16667"/>
              </a:avLst>
            </a:prstGeom>
            <a:grpFill/>
            <a:ln w="9525">
              <a:noFill/>
              <a:round/>
              <a:headEnd/>
              <a:tailEnd/>
            </a:ln>
            <a:effectLst/>
          </p:spPr>
          <p:txBody>
            <a:bodyPr wrap="none" anchor="ctr"/>
            <a:lstStyle/>
            <a:p>
              <a:endParaRPr lang="el-GR"/>
            </a:p>
          </p:txBody>
        </p:sp>
      </p:grpSp>
      <p:grpSp>
        <p:nvGrpSpPr>
          <p:cNvPr id="6676" name="Group 357"/>
          <p:cNvGrpSpPr>
            <a:grpSpLocks/>
          </p:cNvGrpSpPr>
          <p:nvPr/>
        </p:nvGrpSpPr>
        <p:grpSpPr bwMode="auto">
          <a:xfrm>
            <a:off x="4643438" y="6453188"/>
            <a:ext cx="157162" cy="336550"/>
            <a:chOff x="497" y="3385"/>
            <a:chExt cx="143" cy="408"/>
          </a:xfrm>
          <a:solidFill>
            <a:schemeClr val="tx1"/>
          </a:solidFill>
        </p:grpSpPr>
        <p:sp>
          <p:nvSpPr>
            <p:cNvPr id="6502" name="Oval 358"/>
            <p:cNvSpPr>
              <a:spLocks noChangeArrowheads="1"/>
            </p:cNvSpPr>
            <p:nvPr/>
          </p:nvSpPr>
          <p:spPr bwMode="auto">
            <a:xfrm>
              <a:off x="521" y="3385"/>
              <a:ext cx="91" cy="90"/>
            </a:xfrm>
            <a:prstGeom prst="ellipse">
              <a:avLst/>
            </a:prstGeom>
            <a:grpFill/>
            <a:ln w="9525">
              <a:noFill/>
              <a:round/>
              <a:headEnd/>
              <a:tailEnd/>
            </a:ln>
            <a:effectLst/>
          </p:spPr>
          <p:txBody>
            <a:bodyPr wrap="none" anchor="ctr"/>
            <a:lstStyle/>
            <a:p>
              <a:endParaRPr lang="el-GR"/>
            </a:p>
          </p:txBody>
        </p:sp>
        <p:sp>
          <p:nvSpPr>
            <p:cNvPr id="6503" name="AutoShape 359"/>
            <p:cNvSpPr>
              <a:spLocks noChangeArrowheads="1"/>
            </p:cNvSpPr>
            <p:nvPr/>
          </p:nvSpPr>
          <p:spPr bwMode="auto">
            <a:xfrm>
              <a:off x="521" y="3475"/>
              <a:ext cx="91" cy="182"/>
            </a:xfrm>
            <a:prstGeom prst="roundRect">
              <a:avLst>
                <a:gd name="adj" fmla="val 16667"/>
              </a:avLst>
            </a:prstGeom>
            <a:grpFill/>
            <a:ln w="9525">
              <a:noFill/>
              <a:round/>
              <a:headEnd/>
              <a:tailEnd/>
            </a:ln>
            <a:effectLst/>
          </p:spPr>
          <p:txBody>
            <a:bodyPr wrap="none" anchor="ctr"/>
            <a:lstStyle/>
            <a:p>
              <a:endParaRPr lang="el-GR"/>
            </a:p>
          </p:txBody>
        </p:sp>
        <p:sp>
          <p:nvSpPr>
            <p:cNvPr id="6504" name="AutoShape 360"/>
            <p:cNvSpPr>
              <a:spLocks noChangeArrowheads="1"/>
            </p:cNvSpPr>
            <p:nvPr/>
          </p:nvSpPr>
          <p:spPr bwMode="auto">
            <a:xfrm>
              <a:off x="529"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505" name="AutoShape 361"/>
            <p:cNvSpPr>
              <a:spLocks noChangeArrowheads="1"/>
            </p:cNvSpPr>
            <p:nvPr/>
          </p:nvSpPr>
          <p:spPr bwMode="auto">
            <a:xfrm>
              <a:off x="573"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506" name="AutoShape 362"/>
            <p:cNvSpPr>
              <a:spLocks noChangeArrowheads="1"/>
            </p:cNvSpPr>
            <p:nvPr/>
          </p:nvSpPr>
          <p:spPr bwMode="auto">
            <a:xfrm rot="829783">
              <a:off x="497" y="3477"/>
              <a:ext cx="27" cy="136"/>
            </a:xfrm>
            <a:prstGeom prst="roundRect">
              <a:avLst>
                <a:gd name="adj" fmla="val 16667"/>
              </a:avLst>
            </a:prstGeom>
            <a:grpFill/>
            <a:ln w="9525">
              <a:noFill/>
              <a:round/>
              <a:headEnd/>
              <a:tailEnd/>
            </a:ln>
            <a:effectLst/>
          </p:spPr>
          <p:txBody>
            <a:bodyPr wrap="none" anchor="ctr"/>
            <a:lstStyle/>
            <a:p>
              <a:endParaRPr lang="el-GR"/>
            </a:p>
          </p:txBody>
        </p:sp>
        <p:sp>
          <p:nvSpPr>
            <p:cNvPr id="6507" name="AutoShape 363"/>
            <p:cNvSpPr>
              <a:spLocks noChangeArrowheads="1"/>
            </p:cNvSpPr>
            <p:nvPr/>
          </p:nvSpPr>
          <p:spPr bwMode="auto">
            <a:xfrm rot="-1079267">
              <a:off x="613" y="3477"/>
              <a:ext cx="27" cy="136"/>
            </a:xfrm>
            <a:prstGeom prst="roundRect">
              <a:avLst>
                <a:gd name="adj" fmla="val 16667"/>
              </a:avLst>
            </a:prstGeom>
            <a:grpFill/>
            <a:ln w="9525">
              <a:noFill/>
              <a:round/>
              <a:headEnd/>
              <a:tailEnd/>
            </a:ln>
            <a:effectLst/>
          </p:spPr>
          <p:txBody>
            <a:bodyPr wrap="none" anchor="ctr"/>
            <a:lstStyle/>
            <a:p>
              <a:endParaRPr lang="el-GR"/>
            </a:p>
          </p:txBody>
        </p:sp>
      </p:grpSp>
      <p:grpSp>
        <p:nvGrpSpPr>
          <p:cNvPr id="6683" name="Group 364"/>
          <p:cNvGrpSpPr>
            <a:grpSpLocks/>
          </p:cNvGrpSpPr>
          <p:nvPr/>
        </p:nvGrpSpPr>
        <p:grpSpPr bwMode="auto">
          <a:xfrm>
            <a:off x="4837113" y="6453188"/>
            <a:ext cx="158750" cy="336550"/>
            <a:chOff x="497" y="3385"/>
            <a:chExt cx="143" cy="408"/>
          </a:xfrm>
          <a:solidFill>
            <a:schemeClr val="tx1"/>
          </a:solidFill>
        </p:grpSpPr>
        <p:sp>
          <p:nvSpPr>
            <p:cNvPr id="6509" name="Oval 365"/>
            <p:cNvSpPr>
              <a:spLocks noChangeArrowheads="1"/>
            </p:cNvSpPr>
            <p:nvPr/>
          </p:nvSpPr>
          <p:spPr bwMode="auto">
            <a:xfrm>
              <a:off x="521" y="3385"/>
              <a:ext cx="91" cy="90"/>
            </a:xfrm>
            <a:prstGeom prst="ellipse">
              <a:avLst/>
            </a:prstGeom>
            <a:grpFill/>
            <a:ln w="9525">
              <a:noFill/>
              <a:round/>
              <a:headEnd/>
              <a:tailEnd/>
            </a:ln>
            <a:effectLst/>
          </p:spPr>
          <p:txBody>
            <a:bodyPr wrap="none" anchor="ctr"/>
            <a:lstStyle/>
            <a:p>
              <a:endParaRPr lang="el-GR"/>
            </a:p>
          </p:txBody>
        </p:sp>
        <p:sp>
          <p:nvSpPr>
            <p:cNvPr id="6510" name="AutoShape 366"/>
            <p:cNvSpPr>
              <a:spLocks noChangeArrowheads="1"/>
            </p:cNvSpPr>
            <p:nvPr/>
          </p:nvSpPr>
          <p:spPr bwMode="auto">
            <a:xfrm>
              <a:off x="521" y="3475"/>
              <a:ext cx="91" cy="182"/>
            </a:xfrm>
            <a:prstGeom prst="roundRect">
              <a:avLst>
                <a:gd name="adj" fmla="val 16667"/>
              </a:avLst>
            </a:prstGeom>
            <a:grpFill/>
            <a:ln w="9525">
              <a:noFill/>
              <a:round/>
              <a:headEnd/>
              <a:tailEnd/>
            </a:ln>
            <a:effectLst/>
          </p:spPr>
          <p:txBody>
            <a:bodyPr wrap="none" anchor="ctr"/>
            <a:lstStyle/>
            <a:p>
              <a:endParaRPr lang="el-GR"/>
            </a:p>
          </p:txBody>
        </p:sp>
        <p:sp>
          <p:nvSpPr>
            <p:cNvPr id="6511" name="AutoShape 367"/>
            <p:cNvSpPr>
              <a:spLocks noChangeArrowheads="1"/>
            </p:cNvSpPr>
            <p:nvPr/>
          </p:nvSpPr>
          <p:spPr bwMode="auto">
            <a:xfrm>
              <a:off x="529"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512" name="AutoShape 368"/>
            <p:cNvSpPr>
              <a:spLocks noChangeArrowheads="1"/>
            </p:cNvSpPr>
            <p:nvPr/>
          </p:nvSpPr>
          <p:spPr bwMode="auto">
            <a:xfrm>
              <a:off x="573"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513" name="AutoShape 369"/>
            <p:cNvSpPr>
              <a:spLocks noChangeArrowheads="1"/>
            </p:cNvSpPr>
            <p:nvPr/>
          </p:nvSpPr>
          <p:spPr bwMode="auto">
            <a:xfrm rot="829783">
              <a:off x="497" y="3477"/>
              <a:ext cx="27" cy="136"/>
            </a:xfrm>
            <a:prstGeom prst="roundRect">
              <a:avLst>
                <a:gd name="adj" fmla="val 16667"/>
              </a:avLst>
            </a:prstGeom>
            <a:grpFill/>
            <a:ln w="9525">
              <a:noFill/>
              <a:round/>
              <a:headEnd/>
              <a:tailEnd/>
            </a:ln>
            <a:effectLst/>
          </p:spPr>
          <p:txBody>
            <a:bodyPr wrap="none" anchor="ctr"/>
            <a:lstStyle/>
            <a:p>
              <a:endParaRPr lang="el-GR"/>
            </a:p>
          </p:txBody>
        </p:sp>
        <p:sp>
          <p:nvSpPr>
            <p:cNvPr id="6514" name="AutoShape 370"/>
            <p:cNvSpPr>
              <a:spLocks noChangeArrowheads="1"/>
            </p:cNvSpPr>
            <p:nvPr/>
          </p:nvSpPr>
          <p:spPr bwMode="auto">
            <a:xfrm rot="-1079267">
              <a:off x="613" y="3477"/>
              <a:ext cx="27" cy="136"/>
            </a:xfrm>
            <a:prstGeom prst="roundRect">
              <a:avLst>
                <a:gd name="adj" fmla="val 16667"/>
              </a:avLst>
            </a:prstGeom>
            <a:grpFill/>
            <a:ln w="9525">
              <a:noFill/>
              <a:round/>
              <a:headEnd/>
              <a:tailEnd/>
            </a:ln>
            <a:effectLst/>
          </p:spPr>
          <p:txBody>
            <a:bodyPr wrap="none" anchor="ctr"/>
            <a:lstStyle/>
            <a:p>
              <a:endParaRPr lang="el-GR"/>
            </a:p>
          </p:txBody>
        </p:sp>
      </p:grpSp>
      <p:grpSp>
        <p:nvGrpSpPr>
          <p:cNvPr id="6690" name="Group 371"/>
          <p:cNvGrpSpPr>
            <a:grpSpLocks/>
          </p:cNvGrpSpPr>
          <p:nvPr/>
        </p:nvGrpSpPr>
        <p:grpSpPr bwMode="auto">
          <a:xfrm>
            <a:off x="5053013" y="6453188"/>
            <a:ext cx="158750" cy="336550"/>
            <a:chOff x="497" y="3385"/>
            <a:chExt cx="143" cy="408"/>
          </a:xfrm>
          <a:solidFill>
            <a:schemeClr val="tx1"/>
          </a:solidFill>
        </p:grpSpPr>
        <p:sp>
          <p:nvSpPr>
            <p:cNvPr id="6516" name="Oval 372"/>
            <p:cNvSpPr>
              <a:spLocks noChangeArrowheads="1"/>
            </p:cNvSpPr>
            <p:nvPr/>
          </p:nvSpPr>
          <p:spPr bwMode="auto">
            <a:xfrm>
              <a:off x="521" y="3385"/>
              <a:ext cx="91" cy="90"/>
            </a:xfrm>
            <a:prstGeom prst="ellipse">
              <a:avLst/>
            </a:prstGeom>
            <a:grpFill/>
            <a:ln w="9525">
              <a:noFill/>
              <a:round/>
              <a:headEnd/>
              <a:tailEnd/>
            </a:ln>
            <a:effectLst/>
          </p:spPr>
          <p:txBody>
            <a:bodyPr wrap="none" anchor="ctr"/>
            <a:lstStyle/>
            <a:p>
              <a:endParaRPr lang="el-GR"/>
            </a:p>
          </p:txBody>
        </p:sp>
        <p:sp>
          <p:nvSpPr>
            <p:cNvPr id="6517" name="AutoShape 373"/>
            <p:cNvSpPr>
              <a:spLocks noChangeArrowheads="1"/>
            </p:cNvSpPr>
            <p:nvPr/>
          </p:nvSpPr>
          <p:spPr bwMode="auto">
            <a:xfrm>
              <a:off x="521" y="3475"/>
              <a:ext cx="91" cy="182"/>
            </a:xfrm>
            <a:prstGeom prst="roundRect">
              <a:avLst>
                <a:gd name="adj" fmla="val 16667"/>
              </a:avLst>
            </a:prstGeom>
            <a:grpFill/>
            <a:ln w="9525">
              <a:noFill/>
              <a:round/>
              <a:headEnd/>
              <a:tailEnd/>
            </a:ln>
            <a:effectLst/>
          </p:spPr>
          <p:txBody>
            <a:bodyPr wrap="none" anchor="ctr"/>
            <a:lstStyle/>
            <a:p>
              <a:endParaRPr lang="el-GR"/>
            </a:p>
          </p:txBody>
        </p:sp>
        <p:sp>
          <p:nvSpPr>
            <p:cNvPr id="6518" name="AutoShape 374"/>
            <p:cNvSpPr>
              <a:spLocks noChangeArrowheads="1"/>
            </p:cNvSpPr>
            <p:nvPr/>
          </p:nvSpPr>
          <p:spPr bwMode="auto">
            <a:xfrm>
              <a:off x="529"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519" name="AutoShape 375"/>
            <p:cNvSpPr>
              <a:spLocks noChangeArrowheads="1"/>
            </p:cNvSpPr>
            <p:nvPr/>
          </p:nvSpPr>
          <p:spPr bwMode="auto">
            <a:xfrm>
              <a:off x="573"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520" name="AutoShape 376"/>
            <p:cNvSpPr>
              <a:spLocks noChangeArrowheads="1"/>
            </p:cNvSpPr>
            <p:nvPr/>
          </p:nvSpPr>
          <p:spPr bwMode="auto">
            <a:xfrm rot="829783">
              <a:off x="497" y="3477"/>
              <a:ext cx="27" cy="136"/>
            </a:xfrm>
            <a:prstGeom prst="roundRect">
              <a:avLst>
                <a:gd name="adj" fmla="val 16667"/>
              </a:avLst>
            </a:prstGeom>
            <a:grpFill/>
            <a:ln w="9525">
              <a:noFill/>
              <a:round/>
              <a:headEnd/>
              <a:tailEnd/>
            </a:ln>
            <a:effectLst/>
          </p:spPr>
          <p:txBody>
            <a:bodyPr wrap="none" anchor="ctr"/>
            <a:lstStyle/>
            <a:p>
              <a:endParaRPr lang="el-GR"/>
            </a:p>
          </p:txBody>
        </p:sp>
        <p:sp>
          <p:nvSpPr>
            <p:cNvPr id="6521" name="AutoShape 377"/>
            <p:cNvSpPr>
              <a:spLocks noChangeArrowheads="1"/>
            </p:cNvSpPr>
            <p:nvPr/>
          </p:nvSpPr>
          <p:spPr bwMode="auto">
            <a:xfrm rot="-1079267">
              <a:off x="613" y="3477"/>
              <a:ext cx="27" cy="136"/>
            </a:xfrm>
            <a:prstGeom prst="roundRect">
              <a:avLst>
                <a:gd name="adj" fmla="val 16667"/>
              </a:avLst>
            </a:prstGeom>
            <a:grpFill/>
            <a:ln w="9525">
              <a:noFill/>
              <a:round/>
              <a:headEnd/>
              <a:tailEnd/>
            </a:ln>
            <a:effectLst/>
          </p:spPr>
          <p:txBody>
            <a:bodyPr wrap="none" anchor="ctr"/>
            <a:lstStyle/>
            <a:p>
              <a:endParaRPr lang="el-GR"/>
            </a:p>
          </p:txBody>
        </p:sp>
      </p:grpSp>
      <p:grpSp>
        <p:nvGrpSpPr>
          <p:cNvPr id="6697" name="Group 378"/>
          <p:cNvGrpSpPr>
            <a:grpSpLocks/>
          </p:cNvGrpSpPr>
          <p:nvPr/>
        </p:nvGrpSpPr>
        <p:grpSpPr bwMode="auto">
          <a:xfrm>
            <a:off x="5283200" y="6453188"/>
            <a:ext cx="157163" cy="336550"/>
            <a:chOff x="497" y="3385"/>
            <a:chExt cx="143" cy="408"/>
          </a:xfrm>
          <a:solidFill>
            <a:schemeClr val="tx1"/>
          </a:solidFill>
        </p:grpSpPr>
        <p:sp>
          <p:nvSpPr>
            <p:cNvPr id="6523" name="Oval 379"/>
            <p:cNvSpPr>
              <a:spLocks noChangeArrowheads="1"/>
            </p:cNvSpPr>
            <p:nvPr/>
          </p:nvSpPr>
          <p:spPr bwMode="auto">
            <a:xfrm>
              <a:off x="521" y="3385"/>
              <a:ext cx="91" cy="90"/>
            </a:xfrm>
            <a:prstGeom prst="ellipse">
              <a:avLst/>
            </a:prstGeom>
            <a:grpFill/>
            <a:ln w="9525">
              <a:noFill/>
              <a:round/>
              <a:headEnd/>
              <a:tailEnd/>
            </a:ln>
            <a:effectLst/>
          </p:spPr>
          <p:txBody>
            <a:bodyPr wrap="none" anchor="ctr"/>
            <a:lstStyle/>
            <a:p>
              <a:endParaRPr lang="el-GR"/>
            </a:p>
          </p:txBody>
        </p:sp>
        <p:sp>
          <p:nvSpPr>
            <p:cNvPr id="6524" name="AutoShape 380"/>
            <p:cNvSpPr>
              <a:spLocks noChangeArrowheads="1"/>
            </p:cNvSpPr>
            <p:nvPr/>
          </p:nvSpPr>
          <p:spPr bwMode="auto">
            <a:xfrm>
              <a:off x="521" y="3475"/>
              <a:ext cx="91" cy="182"/>
            </a:xfrm>
            <a:prstGeom prst="roundRect">
              <a:avLst>
                <a:gd name="adj" fmla="val 16667"/>
              </a:avLst>
            </a:prstGeom>
            <a:grpFill/>
            <a:ln w="9525">
              <a:noFill/>
              <a:round/>
              <a:headEnd/>
              <a:tailEnd/>
            </a:ln>
            <a:effectLst/>
          </p:spPr>
          <p:txBody>
            <a:bodyPr wrap="none" anchor="ctr"/>
            <a:lstStyle/>
            <a:p>
              <a:endParaRPr lang="el-GR"/>
            </a:p>
          </p:txBody>
        </p:sp>
        <p:sp>
          <p:nvSpPr>
            <p:cNvPr id="6525" name="AutoShape 381"/>
            <p:cNvSpPr>
              <a:spLocks noChangeArrowheads="1"/>
            </p:cNvSpPr>
            <p:nvPr/>
          </p:nvSpPr>
          <p:spPr bwMode="auto">
            <a:xfrm>
              <a:off x="529"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526" name="AutoShape 382"/>
            <p:cNvSpPr>
              <a:spLocks noChangeArrowheads="1"/>
            </p:cNvSpPr>
            <p:nvPr/>
          </p:nvSpPr>
          <p:spPr bwMode="auto">
            <a:xfrm>
              <a:off x="573"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527" name="AutoShape 383"/>
            <p:cNvSpPr>
              <a:spLocks noChangeArrowheads="1"/>
            </p:cNvSpPr>
            <p:nvPr/>
          </p:nvSpPr>
          <p:spPr bwMode="auto">
            <a:xfrm rot="829783">
              <a:off x="497" y="3477"/>
              <a:ext cx="27" cy="136"/>
            </a:xfrm>
            <a:prstGeom prst="roundRect">
              <a:avLst>
                <a:gd name="adj" fmla="val 16667"/>
              </a:avLst>
            </a:prstGeom>
            <a:grpFill/>
            <a:ln w="9525">
              <a:noFill/>
              <a:round/>
              <a:headEnd/>
              <a:tailEnd/>
            </a:ln>
            <a:effectLst/>
          </p:spPr>
          <p:txBody>
            <a:bodyPr wrap="none" anchor="ctr"/>
            <a:lstStyle/>
            <a:p>
              <a:endParaRPr lang="el-GR"/>
            </a:p>
          </p:txBody>
        </p:sp>
        <p:sp>
          <p:nvSpPr>
            <p:cNvPr id="6528" name="AutoShape 384"/>
            <p:cNvSpPr>
              <a:spLocks noChangeArrowheads="1"/>
            </p:cNvSpPr>
            <p:nvPr/>
          </p:nvSpPr>
          <p:spPr bwMode="auto">
            <a:xfrm rot="-1079267">
              <a:off x="613" y="3477"/>
              <a:ext cx="27" cy="136"/>
            </a:xfrm>
            <a:prstGeom prst="roundRect">
              <a:avLst>
                <a:gd name="adj" fmla="val 16667"/>
              </a:avLst>
            </a:prstGeom>
            <a:grpFill/>
            <a:ln w="9525">
              <a:noFill/>
              <a:round/>
              <a:headEnd/>
              <a:tailEnd/>
            </a:ln>
            <a:effectLst/>
          </p:spPr>
          <p:txBody>
            <a:bodyPr wrap="none" anchor="ctr"/>
            <a:lstStyle/>
            <a:p>
              <a:endParaRPr lang="el-GR"/>
            </a:p>
          </p:txBody>
        </p:sp>
      </p:grpSp>
      <p:grpSp>
        <p:nvGrpSpPr>
          <p:cNvPr id="6704" name="Group 385"/>
          <p:cNvGrpSpPr>
            <a:grpSpLocks/>
          </p:cNvGrpSpPr>
          <p:nvPr/>
        </p:nvGrpSpPr>
        <p:grpSpPr bwMode="auto">
          <a:xfrm>
            <a:off x="5499100" y="6453188"/>
            <a:ext cx="157163" cy="336550"/>
            <a:chOff x="497" y="3385"/>
            <a:chExt cx="143" cy="408"/>
          </a:xfrm>
          <a:solidFill>
            <a:schemeClr val="tx1"/>
          </a:solidFill>
        </p:grpSpPr>
        <p:sp>
          <p:nvSpPr>
            <p:cNvPr id="6530" name="Oval 386"/>
            <p:cNvSpPr>
              <a:spLocks noChangeArrowheads="1"/>
            </p:cNvSpPr>
            <p:nvPr/>
          </p:nvSpPr>
          <p:spPr bwMode="auto">
            <a:xfrm>
              <a:off x="521" y="3385"/>
              <a:ext cx="91" cy="90"/>
            </a:xfrm>
            <a:prstGeom prst="ellipse">
              <a:avLst/>
            </a:prstGeom>
            <a:grpFill/>
            <a:ln w="9525">
              <a:noFill/>
              <a:round/>
              <a:headEnd/>
              <a:tailEnd/>
            </a:ln>
            <a:effectLst/>
          </p:spPr>
          <p:txBody>
            <a:bodyPr wrap="none" anchor="ctr"/>
            <a:lstStyle/>
            <a:p>
              <a:endParaRPr lang="el-GR"/>
            </a:p>
          </p:txBody>
        </p:sp>
        <p:sp>
          <p:nvSpPr>
            <p:cNvPr id="6531" name="AutoShape 387"/>
            <p:cNvSpPr>
              <a:spLocks noChangeArrowheads="1"/>
            </p:cNvSpPr>
            <p:nvPr/>
          </p:nvSpPr>
          <p:spPr bwMode="auto">
            <a:xfrm>
              <a:off x="521" y="3475"/>
              <a:ext cx="91" cy="182"/>
            </a:xfrm>
            <a:prstGeom prst="roundRect">
              <a:avLst>
                <a:gd name="adj" fmla="val 16667"/>
              </a:avLst>
            </a:prstGeom>
            <a:grpFill/>
            <a:ln w="9525">
              <a:noFill/>
              <a:round/>
              <a:headEnd/>
              <a:tailEnd/>
            </a:ln>
            <a:effectLst/>
          </p:spPr>
          <p:txBody>
            <a:bodyPr wrap="none" anchor="ctr"/>
            <a:lstStyle/>
            <a:p>
              <a:endParaRPr lang="el-GR"/>
            </a:p>
          </p:txBody>
        </p:sp>
        <p:sp>
          <p:nvSpPr>
            <p:cNvPr id="6532" name="AutoShape 388"/>
            <p:cNvSpPr>
              <a:spLocks noChangeArrowheads="1"/>
            </p:cNvSpPr>
            <p:nvPr/>
          </p:nvSpPr>
          <p:spPr bwMode="auto">
            <a:xfrm>
              <a:off x="529"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533" name="AutoShape 389"/>
            <p:cNvSpPr>
              <a:spLocks noChangeArrowheads="1"/>
            </p:cNvSpPr>
            <p:nvPr/>
          </p:nvSpPr>
          <p:spPr bwMode="auto">
            <a:xfrm>
              <a:off x="573"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534" name="AutoShape 390"/>
            <p:cNvSpPr>
              <a:spLocks noChangeArrowheads="1"/>
            </p:cNvSpPr>
            <p:nvPr/>
          </p:nvSpPr>
          <p:spPr bwMode="auto">
            <a:xfrm rot="829783">
              <a:off x="497" y="3477"/>
              <a:ext cx="27" cy="136"/>
            </a:xfrm>
            <a:prstGeom prst="roundRect">
              <a:avLst>
                <a:gd name="adj" fmla="val 16667"/>
              </a:avLst>
            </a:prstGeom>
            <a:grpFill/>
            <a:ln w="9525">
              <a:noFill/>
              <a:round/>
              <a:headEnd/>
              <a:tailEnd/>
            </a:ln>
            <a:effectLst/>
          </p:spPr>
          <p:txBody>
            <a:bodyPr wrap="none" anchor="ctr"/>
            <a:lstStyle/>
            <a:p>
              <a:endParaRPr lang="el-GR"/>
            </a:p>
          </p:txBody>
        </p:sp>
        <p:sp>
          <p:nvSpPr>
            <p:cNvPr id="6535" name="AutoShape 391"/>
            <p:cNvSpPr>
              <a:spLocks noChangeArrowheads="1"/>
            </p:cNvSpPr>
            <p:nvPr/>
          </p:nvSpPr>
          <p:spPr bwMode="auto">
            <a:xfrm rot="-1079267">
              <a:off x="613" y="3477"/>
              <a:ext cx="27" cy="136"/>
            </a:xfrm>
            <a:prstGeom prst="roundRect">
              <a:avLst>
                <a:gd name="adj" fmla="val 16667"/>
              </a:avLst>
            </a:prstGeom>
            <a:grpFill/>
            <a:ln w="9525">
              <a:noFill/>
              <a:round/>
              <a:headEnd/>
              <a:tailEnd/>
            </a:ln>
            <a:effectLst/>
          </p:spPr>
          <p:txBody>
            <a:bodyPr wrap="none" anchor="ctr"/>
            <a:lstStyle/>
            <a:p>
              <a:endParaRPr lang="el-GR"/>
            </a:p>
          </p:txBody>
        </p:sp>
      </p:grpSp>
      <p:grpSp>
        <p:nvGrpSpPr>
          <p:cNvPr id="6711" name="Group 392"/>
          <p:cNvGrpSpPr>
            <a:grpSpLocks/>
          </p:cNvGrpSpPr>
          <p:nvPr/>
        </p:nvGrpSpPr>
        <p:grpSpPr bwMode="auto">
          <a:xfrm>
            <a:off x="5694363" y="6453188"/>
            <a:ext cx="155575" cy="336550"/>
            <a:chOff x="497" y="3385"/>
            <a:chExt cx="143" cy="408"/>
          </a:xfrm>
          <a:solidFill>
            <a:schemeClr val="tx1"/>
          </a:solidFill>
        </p:grpSpPr>
        <p:sp>
          <p:nvSpPr>
            <p:cNvPr id="6537" name="Oval 393"/>
            <p:cNvSpPr>
              <a:spLocks noChangeArrowheads="1"/>
            </p:cNvSpPr>
            <p:nvPr/>
          </p:nvSpPr>
          <p:spPr bwMode="auto">
            <a:xfrm>
              <a:off x="521" y="3385"/>
              <a:ext cx="91" cy="90"/>
            </a:xfrm>
            <a:prstGeom prst="ellipse">
              <a:avLst/>
            </a:prstGeom>
            <a:grpFill/>
            <a:ln w="9525">
              <a:noFill/>
              <a:round/>
              <a:headEnd/>
              <a:tailEnd/>
            </a:ln>
            <a:effectLst/>
          </p:spPr>
          <p:txBody>
            <a:bodyPr wrap="none" anchor="ctr"/>
            <a:lstStyle/>
            <a:p>
              <a:endParaRPr lang="el-GR"/>
            </a:p>
          </p:txBody>
        </p:sp>
        <p:sp>
          <p:nvSpPr>
            <p:cNvPr id="6538" name="AutoShape 394"/>
            <p:cNvSpPr>
              <a:spLocks noChangeArrowheads="1"/>
            </p:cNvSpPr>
            <p:nvPr/>
          </p:nvSpPr>
          <p:spPr bwMode="auto">
            <a:xfrm>
              <a:off x="521" y="3475"/>
              <a:ext cx="91" cy="182"/>
            </a:xfrm>
            <a:prstGeom prst="roundRect">
              <a:avLst>
                <a:gd name="adj" fmla="val 16667"/>
              </a:avLst>
            </a:prstGeom>
            <a:grpFill/>
            <a:ln w="9525">
              <a:noFill/>
              <a:round/>
              <a:headEnd/>
              <a:tailEnd/>
            </a:ln>
            <a:effectLst/>
          </p:spPr>
          <p:txBody>
            <a:bodyPr wrap="none" anchor="ctr"/>
            <a:lstStyle/>
            <a:p>
              <a:endParaRPr lang="el-GR"/>
            </a:p>
          </p:txBody>
        </p:sp>
        <p:sp>
          <p:nvSpPr>
            <p:cNvPr id="6539" name="AutoShape 395"/>
            <p:cNvSpPr>
              <a:spLocks noChangeArrowheads="1"/>
            </p:cNvSpPr>
            <p:nvPr/>
          </p:nvSpPr>
          <p:spPr bwMode="auto">
            <a:xfrm>
              <a:off x="529"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540" name="AutoShape 396"/>
            <p:cNvSpPr>
              <a:spLocks noChangeArrowheads="1"/>
            </p:cNvSpPr>
            <p:nvPr/>
          </p:nvSpPr>
          <p:spPr bwMode="auto">
            <a:xfrm>
              <a:off x="573"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541" name="AutoShape 397"/>
            <p:cNvSpPr>
              <a:spLocks noChangeArrowheads="1"/>
            </p:cNvSpPr>
            <p:nvPr/>
          </p:nvSpPr>
          <p:spPr bwMode="auto">
            <a:xfrm rot="829783">
              <a:off x="497" y="3477"/>
              <a:ext cx="27" cy="136"/>
            </a:xfrm>
            <a:prstGeom prst="roundRect">
              <a:avLst>
                <a:gd name="adj" fmla="val 16667"/>
              </a:avLst>
            </a:prstGeom>
            <a:grpFill/>
            <a:ln w="9525">
              <a:noFill/>
              <a:round/>
              <a:headEnd/>
              <a:tailEnd/>
            </a:ln>
            <a:effectLst/>
          </p:spPr>
          <p:txBody>
            <a:bodyPr wrap="none" anchor="ctr"/>
            <a:lstStyle/>
            <a:p>
              <a:endParaRPr lang="el-GR"/>
            </a:p>
          </p:txBody>
        </p:sp>
        <p:sp>
          <p:nvSpPr>
            <p:cNvPr id="6542" name="AutoShape 398"/>
            <p:cNvSpPr>
              <a:spLocks noChangeArrowheads="1"/>
            </p:cNvSpPr>
            <p:nvPr/>
          </p:nvSpPr>
          <p:spPr bwMode="auto">
            <a:xfrm rot="-1079267">
              <a:off x="613" y="3477"/>
              <a:ext cx="27" cy="136"/>
            </a:xfrm>
            <a:prstGeom prst="roundRect">
              <a:avLst>
                <a:gd name="adj" fmla="val 16667"/>
              </a:avLst>
            </a:prstGeom>
            <a:grpFill/>
            <a:ln w="9525">
              <a:noFill/>
              <a:round/>
              <a:headEnd/>
              <a:tailEnd/>
            </a:ln>
            <a:effectLst/>
          </p:spPr>
          <p:txBody>
            <a:bodyPr wrap="none" anchor="ctr"/>
            <a:lstStyle/>
            <a:p>
              <a:endParaRPr lang="el-GR"/>
            </a:p>
          </p:txBody>
        </p:sp>
      </p:grpSp>
      <p:grpSp>
        <p:nvGrpSpPr>
          <p:cNvPr id="6718" name="Group 399"/>
          <p:cNvGrpSpPr>
            <a:grpSpLocks/>
          </p:cNvGrpSpPr>
          <p:nvPr/>
        </p:nvGrpSpPr>
        <p:grpSpPr bwMode="auto">
          <a:xfrm>
            <a:off x="5910263" y="6453188"/>
            <a:ext cx="155575" cy="336550"/>
            <a:chOff x="497" y="3385"/>
            <a:chExt cx="143" cy="408"/>
          </a:xfrm>
          <a:solidFill>
            <a:schemeClr val="tx1"/>
          </a:solidFill>
        </p:grpSpPr>
        <p:sp>
          <p:nvSpPr>
            <p:cNvPr id="6544" name="Oval 400"/>
            <p:cNvSpPr>
              <a:spLocks noChangeArrowheads="1"/>
            </p:cNvSpPr>
            <p:nvPr/>
          </p:nvSpPr>
          <p:spPr bwMode="auto">
            <a:xfrm>
              <a:off x="521" y="3385"/>
              <a:ext cx="91" cy="90"/>
            </a:xfrm>
            <a:prstGeom prst="ellipse">
              <a:avLst/>
            </a:prstGeom>
            <a:grpFill/>
            <a:ln w="9525">
              <a:noFill/>
              <a:round/>
              <a:headEnd/>
              <a:tailEnd/>
            </a:ln>
            <a:effectLst/>
          </p:spPr>
          <p:txBody>
            <a:bodyPr wrap="none" anchor="ctr"/>
            <a:lstStyle/>
            <a:p>
              <a:endParaRPr lang="el-GR"/>
            </a:p>
          </p:txBody>
        </p:sp>
        <p:sp>
          <p:nvSpPr>
            <p:cNvPr id="6545" name="AutoShape 401"/>
            <p:cNvSpPr>
              <a:spLocks noChangeArrowheads="1"/>
            </p:cNvSpPr>
            <p:nvPr/>
          </p:nvSpPr>
          <p:spPr bwMode="auto">
            <a:xfrm>
              <a:off x="521" y="3475"/>
              <a:ext cx="91" cy="182"/>
            </a:xfrm>
            <a:prstGeom prst="roundRect">
              <a:avLst>
                <a:gd name="adj" fmla="val 16667"/>
              </a:avLst>
            </a:prstGeom>
            <a:grpFill/>
            <a:ln w="9525">
              <a:noFill/>
              <a:round/>
              <a:headEnd/>
              <a:tailEnd/>
            </a:ln>
            <a:effectLst/>
          </p:spPr>
          <p:txBody>
            <a:bodyPr wrap="none" anchor="ctr"/>
            <a:lstStyle/>
            <a:p>
              <a:endParaRPr lang="el-GR"/>
            </a:p>
          </p:txBody>
        </p:sp>
        <p:sp>
          <p:nvSpPr>
            <p:cNvPr id="6546" name="AutoShape 402"/>
            <p:cNvSpPr>
              <a:spLocks noChangeArrowheads="1"/>
            </p:cNvSpPr>
            <p:nvPr/>
          </p:nvSpPr>
          <p:spPr bwMode="auto">
            <a:xfrm>
              <a:off x="529"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547" name="AutoShape 403"/>
            <p:cNvSpPr>
              <a:spLocks noChangeArrowheads="1"/>
            </p:cNvSpPr>
            <p:nvPr/>
          </p:nvSpPr>
          <p:spPr bwMode="auto">
            <a:xfrm>
              <a:off x="573"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548" name="AutoShape 404"/>
            <p:cNvSpPr>
              <a:spLocks noChangeArrowheads="1"/>
            </p:cNvSpPr>
            <p:nvPr/>
          </p:nvSpPr>
          <p:spPr bwMode="auto">
            <a:xfrm rot="829783">
              <a:off x="497" y="3477"/>
              <a:ext cx="27" cy="136"/>
            </a:xfrm>
            <a:prstGeom prst="roundRect">
              <a:avLst>
                <a:gd name="adj" fmla="val 16667"/>
              </a:avLst>
            </a:prstGeom>
            <a:grpFill/>
            <a:ln w="9525">
              <a:noFill/>
              <a:round/>
              <a:headEnd/>
              <a:tailEnd/>
            </a:ln>
            <a:effectLst/>
          </p:spPr>
          <p:txBody>
            <a:bodyPr wrap="none" anchor="ctr"/>
            <a:lstStyle/>
            <a:p>
              <a:endParaRPr lang="el-GR"/>
            </a:p>
          </p:txBody>
        </p:sp>
        <p:sp>
          <p:nvSpPr>
            <p:cNvPr id="6549" name="AutoShape 405"/>
            <p:cNvSpPr>
              <a:spLocks noChangeArrowheads="1"/>
            </p:cNvSpPr>
            <p:nvPr/>
          </p:nvSpPr>
          <p:spPr bwMode="auto">
            <a:xfrm rot="-1079267">
              <a:off x="613" y="3477"/>
              <a:ext cx="27" cy="136"/>
            </a:xfrm>
            <a:prstGeom prst="roundRect">
              <a:avLst>
                <a:gd name="adj" fmla="val 16667"/>
              </a:avLst>
            </a:prstGeom>
            <a:grpFill/>
            <a:ln w="9525">
              <a:noFill/>
              <a:round/>
              <a:headEnd/>
              <a:tailEnd/>
            </a:ln>
            <a:effectLst/>
          </p:spPr>
          <p:txBody>
            <a:bodyPr wrap="none" anchor="ctr"/>
            <a:lstStyle/>
            <a:p>
              <a:endParaRPr lang="el-GR"/>
            </a:p>
          </p:txBody>
        </p:sp>
      </p:grpSp>
      <p:grpSp>
        <p:nvGrpSpPr>
          <p:cNvPr id="6725" name="Group 406"/>
          <p:cNvGrpSpPr>
            <a:grpSpLocks/>
          </p:cNvGrpSpPr>
          <p:nvPr/>
        </p:nvGrpSpPr>
        <p:grpSpPr bwMode="auto">
          <a:xfrm>
            <a:off x="7885113" y="6453188"/>
            <a:ext cx="158750" cy="336550"/>
            <a:chOff x="497" y="3385"/>
            <a:chExt cx="143" cy="408"/>
          </a:xfrm>
          <a:solidFill>
            <a:schemeClr val="tx1"/>
          </a:solidFill>
        </p:grpSpPr>
        <p:sp>
          <p:nvSpPr>
            <p:cNvPr id="6551" name="Oval 407"/>
            <p:cNvSpPr>
              <a:spLocks noChangeArrowheads="1"/>
            </p:cNvSpPr>
            <p:nvPr/>
          </p:nvSpPr>
          <p:spPr bwMode="auto">
            <a:xfrm>
              <a:off x="521" y="3385"/>
              <a:ext cx="91" cy="90"/>
            </a:xfrm>
            <a:prstGeom prst="ellipse">
              <a:avLst/>
            </a:prstGeom>
            <a:grpFill/>
            <a:ln w="9525">
              <a:noFill/>
              <a:round/>
              <a:headEnd/>
              <a:tailEnd/>
            </a:ln>
            <a:effectLst/>
          </p:spPr>
          <p:txBody>
            <a:bodyPr wrap="none" anchor="ctr"/>
            <a:lstStyle/>
            <a:p>
              <a:endParaRPr lang="el-GR"/>
            </a:p>
          </p:txBody>
        </p:sp>
        <p:sp>
          <p:nvSpPr>
            <p:cNvPr id="6552" name="AutoShape 408"/>
            <p:cNvSpPr>
              <a:spLocks noChangeArrowheads="1"/>
            </p:cNvSpPr>
            <p:nvPr/>
          </p:nvSpPr>
          <p:spPr bwMode="auto">
            <a:xfrm>
              <a:off x="521" y="3475"/>
              <a:ext cx="91" cy="182"/>
            </a:xfrm>
            <a:prstGeom prst="roundRect">
              <a:avLst>
                <a:gd name="adj" fmla="val 16667"/>
              </a:avLst>
            </a:prstGeom>
            <a:grpFill/>
            <a:ln w="9525">
              <a:noFill/>
              <a:round/>
              <a:headEnd/>
              <a:tailEnd/>
            </a:ln>
            <a:effectLst/>
          </p:spPr>
          <p:txBody>
            <a:bodyPr wrap="none" anchor="ctr"/>
            <a:lstStyle/>
            <a:p>
              <a:endParaRPr lang="el-GR"/>
            </a:p>
          </p:txBody>
        </p:sp>
        <p:sp>
          <p:nvSpPr>
            <p:cNvPr id="6553" name="AutoShape 409"/>
            <p:cNvSpPr>
              <a:spLocks noChangeArrowheads="1"/>
            </p:cNvSpPr>
            <p:nvPr/>
          </p:nvSpPr>
          <p:spPr bwMode="auto">
            <a:xfrm>
              <a:off x="529"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554" name="AutoShape 410"/>
            <p:cNvSpPr>
              <a:spLocks noChangeArrowheads="1"/>
            </p:cNvSpPr>
            <p:nvPr/>
          </p:nvSpPr>
          <p:spPr bwMode="auto">
            <a:xfrm>
              <a:off x="573"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555" name="AutoShape 411"/>
            <p:cNvSpPr>
              <a:spLocks noChangeArrowheads="1"/>
            </p:cNvSpPr>
            <p:nvPr/>
          </p:nvSpPr>
          <p:spPr bwMode="auto">
            <a:xfrm rot="829783">
              <a:off x="497" y="3477"/>
              <a:ext cx="27" cy="136"/>
            </a:xfrm>
            <a:prstGeom prst="roundRect">
              <a:avLst>
                <a:gd name="adj" fmla="val 16667"/>
              </a:avLst>
            </a:prstGeom>
            <a:grpFill/>
            <a:ln w="9525">
              <a:noFill/>
              <a:round/>
              <a:headEnd/>
              <a:tailEnd/>
            </a:ln>
            <a:effectLst/>
          </p:spPr>
          <p:txBody>
            <a:bodyPr wrap="none" anchor="ctr"/>
            <a:lstStyle/>
            <a:p>
              <a:endParaRPr lang="el-GR"/>
            </a:p>
          </p:txBody>
        </p:sp>
        <p:sp>
          <p:nvSpPr>
            <p:cNvPr id="6556" name="AutoShape 412"/>
            <p:cNvSpPr>
              <a:spLocks noChangeArrowheads="1"/>
            </p:cNvSpPr>
            <p:nvPr/>
          </p:nvSpPr>
          <p:spPr bwMode="auto">
            <a:xfrm rot="-1079267">
              <a:off x="613" y="3477"/>
              <a:ext cx="27" cy="136"/>
            </a:xfrm>
            <a:prstGeom prst="roundRect">
              <a:avLst>
                <a:gd name="adj" fmla="val 16667"/>
              </a:avLst>
            </a:prstGeom>
            <a:grpFill/>
            <a:ln w="9525">
              <a:noFill/>
              <a:round/>
              <a:headEnd/>
              <a:tailEnd/>
            </a:ln>
            <a:effectLst/>
          </p:spPr>
          <p:txBody>
            <a:bodyPr wrap="none" anchor="ctr"/>
            <a:lstStyle/>
            <a:p>
              <a:endParaRPr lang="el-GR"/>
            </a:p>
          </p:txBody>
        </p:sp>
      </p:grpSp>
      <p:grpSp>
        <p:nvGrpSpPr>
          <p:cNvPr id="6732" name="Group 413"/>
          <p:cNvGrpSpPr>
            <a:grpSpLocks/>
          </p:cNvGrpSpPr>
          <p:nvPr/>
        </p:nvGrpSpPr>
        <p:grpSpPr bwMode="auto">
          <a:xfrm>
            <a:off x="8101013" y="6453188"/>
            <a:ext cx="158750" cy="336550"/>
            <a:chOff x="497" y="3385"/>
            <a:chExt cx="143" cy="408"/>
          </a:xfrm>
          <a:solidFill>
            <a:schemeClr val="tx1"/>
          </a:solidFill>
        </p:grpSpPr>
        <p:sp>
          <p:nvSpPr>
            <p:cNvPr id="6558" name="Oval 414"/>
            <p:cNvSpPr>
              <a:spLocks noChangeArrowheads="1"/>
            </p:cNvSpPr>
            <p:nvPr/>
          </p:nvSpPr>
          <p:spPr bwMode="auto">
            <a:xfrm>
              <a:off x="521" y="3385"/>
              <a:ext cx="91" cy="90"/>
            </a:xfrm>
            <a:prstGeom prst="ellipse">
              <a:avLst/>
            </a:prstGeom>
            <a:grpFill/>
            <a:ln w="9525">
              <a:noFill/>
              <a:round/>
              <a:headEnd/>
              <a:tailEnd/>
            </a:ln>
            <a:effectLst/>
          </p:spPr>
          <p:txBody>
            <a:bodyPr wrap="none" anchor="ctr"/>
            <a:lstStyle/>
            <a:p>
              <a:endParaRPr lang="el-GR"/>
            </a:p>
          </p:txBody>
        </p:sp>
        <p:sp>
          <p:nvSpPr>
            <p:cNvPr id="6559" name="AutoShape 415"/>
            <p:cNvSpPr>
              <a:spLocks noChangeArrowheads="1"/>
            </p:cNvSpPr>
            <p:nvPr/>
          </p:nvSpPr>
          <p:spPr bwMode="auto">
            <a:xfrm>
              <a:off x="521" y="3475"/>
              <a:ext cx="91" cy="182"/>
            </a:xfrm>
            <a:prstGeom prst="roundRect">
              <a:avLst>
                <a:gd name="adj" fmla="val 16667"/>
              </a:avLst>
            </a:prstGeom>
            <a:grpFill/>
            <a:ln w="9525">
              <a:noFill/>
              <a:round/>
              <a:headEnd/>
              <a:tailEnd/>
            </a:ln>
            <a:effectLst/>
          </p:spPr>
          <p:txBody>
            <a:bodyPr wrap="none" anchor="ctr"/>
            <a:lstStyle/>
            <a:p>
              <a:endParaRPr lang="el-GR"/>
            </a:p>
          </p:txBody>
        </p:sp>
        <p:sp>
          <p:nvSpPr>
            <p:cNvPr id="6560" name="AutoShape 416"/>
            <p:cNvSpPr>
              <a:spLocks noChangeArrowheads="1"/>
            </p:cNvSpPr>
            <p:nvPr/>
          </p:nvSpPr>
          <p:spPr bwMode="auto">
            <a:xfrm>
              <a:off x="529"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561" name="AutoShape 417"/>
            <p:cNvSpPr>
              <a:spLocks noChangeArrowheads="1"/>
            </p:cNvSpPr>
            <p:nvPr/>
          </p:nvSpPr>
          <p:spPr bwMode="auto">
            <a:xfrm>
              <a:off x="573"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562" name="AutoShape 418"/>
            <p:cNvSpPr>
              <a:spLocks noChangeArrowheads="1"/>
            </p:cNvSpPr>
            <p:nvPr/>
          </p:nvSpPr>
          <p:spPr bwMode="auto">
            <a:xfrm rot="829783">
              <a:off x="497" y="3477"/>
              <a:ext cx="27" cy="136"/>
            </a:xfrm>
            <a:prstGeom prst="roundRect">
              <a:avLst>
                <a:gd name="adj" fmla="val 16667"/>
              </a:avLst>
            </a:prstGeom>
            <a:grpFill/>
            <a:ln w="9525">
              <a:noFill/>
              <a:round/>
              <a:headEnd/>
              <a:tailEnd/>
            </a:ln>
            <a:effectLst/>
          </p:spPr>
          <p:txBody>
            <a:bodyPr wrap="none" anchor="ctr"/>
            <a:lstStyle/>
            <a:p>
              <a:endParaRPr lang="el-GR"/>
            </a:p>
          </p:txBody>
        </p:sp>
        <p:sp>
          <p:nvSpPr>
            <p:cNvPr id="6563" name="AutoShape 419"/>
            <p:cNvSpPr>
              <a:spLocks noChangeArrowheads="1"/>
            </p:cNvSpPr>
            <p:nvPr/>
          </p:nvSpPr>
          <p:spPr bwMode="auto">
            <a:xfrm rot="-1079267">
              <a:off x="613" y="3477"/>
              <a:ext cx="27" cy="136"/>
            </a:xfrm>
            <a:prstGeom prst="roundRect">
              <a:avLst>
                <a:gd name="adj" fmla="val 16667"/>
              </a:avLst>
            </a:prstGeom>
            <a:grpFill/>
            <a:ln w="9525">
              <a:noFill/>
              <a:round/>
              <a:headEnd/>
              <a:tailEnd/>
            </a:ln>
            <a:effectLst/>
          </p:spPr>
          <p:txBody>
            <a:bodyPr wrap="none" anchor="ctr"/>
            <a:lstStyle/>
            <a:p>
              <a:endParaRPr lang="el-GR"/>
            </a:p>
          </p:txBody>
        </p:sp>
      </p:grpSp>
      <p:grpSp>
        <p:nvGrpSpPr>
          <p:cNvPr id="6739" name="Group 420"/>
          <p:cNvGrpSpPr>
            <a:grpSpLocks/>
          </p:cNvGrpSpPr>
          <p:nvPr/>
        </p:nvGrpSpPr>
        <p:grpSpPr bwMode="auto">
          <a:xfrm>
            <a:off x="8294688" y="6453188"/>
            <a:ext cx="157162" cy="336550"/>
            <a:chOff x="497" y="3385"/>
            <a:chExt cx="143" cy="408"/>
          </a:xfrm>
          <a:solidFill>
            <a:schemeClr val="tx1"/>
          </a:solidFill>
        </p:grpSpPr>
        <p:sp>
          <p:nvSpPr>
            <p:cNvPr id="6565" name="Oval 421"/>
            <p:cNvSpPr>
              <a:spLocks noChangeArrowheads="1"/>
            </p:cNvSpPr>
            <p:nvPr/>
          </p:nvSpPr>
          <p:spPr bwMode="auto">
            <a:xfrm>
              <a:off x="521" y="3385"/>
              <a:ext cx="91" cy="90"/>
            </a:xfrm>
            <a:prstGeom prst="ellipse">
              <a:avLst/>
            </a:prstGeom>
            <a:grpFill/>
            <a:ln w="9525">
              <a:noFill/>
              <a:round/>
              <a:headEnd/>
              <a:tailEnd/>
            </a:ln>
            <a:effectLst/>
          </p:spPr>
          <p:txBody>
            <a:bodyPr wrap="none" anchor="ctr"/>
            <a:lstStyle/>
            <a:p>
              <a:endParaRPr lang="el-GR"/>
            </a:p>
          </p:txBody>
        </p:sp>
        <p:sp>
          <p:nvSpPr>
            <p:cNvPr id="6566" name="AutoShape 422"/>
            <p:cNvSpPr>
              <a:spLocks noChangeArrowheads="1"/>
            </p:cNvSpPr>
            <p:nvPr/>
          </p:nvSpPr>
          <p:spPr bwMode="auto">
            <a:xfrm>
              <a:off x="521" y="3475"/>
              <a:ext cx="91" cy="182"/>
            </a:xfrm>
            <a:prstGeom prst="roundRect">
              <a:avLst>
                <a:gd name="adj" fmla="val 16667"/>
              </a:avLst>
            </a:prstGeom>
            <a:grpFill/>
            <a:ln w="9525">
              <a:noFill/>
              <a:round/>
              <a:headEnd/>
              <a:tailEnd/>
            </a:ln>
            <a:effectLst/>
          </p:spPr>
          <p:txBody>
            <a:bodyPr wrap="none" anchor="ctr"/>
            <a:lstStyle/>
            <a:p>
              <a:endParaRPr lang="el-GR"/>
            </a:p>
          </p:txBody>
        </p:sp>
        <p:sp>
          <p:nvSpPr>
            <p:cNvPr id="6567" name="AutoShape 423"/>
            <p:cNvSpPr>
              <a:spLocks noChangeArrowheads="1"/>
            </p:cNvSpPr>
            <p:nvPr/>
          </p:nvSpPr>
          <p:spPr bwMode="auto">
            <a:xfrm>
              <a:off x="529"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568" name="AutoShape 424"/>
            <p:cNvSpPr>
              <a:spLocks noChangeArrowheads="1"/>
            </p:cNvSpPr>
            <p:nvPr/>
          </p:nvSpPr>
          <p:spPr bwMode="auto">
            <a:xfrm>
              <a:off x="573"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569" name="AutoShape 425"/>
            <p:cNvSpPr>
              <a:spLocks noChangeArrowheads="1"/>
            </p:cNvSpPr>
            <p:nvPr/>
          </p:nvSpPr>
          <p:spPr bwMode="auto">
            <a:xfrm rot="829783">
              <a:off x="497" y="3477"/>
              <a:ext cx="27" cy="136"/>
            </a:xfrm>
            <a:prstGeom prst="roundRect">
              <a:avLst>
                <a:gd name="adj" fmla="val 16667"/>
              </a:avLst>
            </a:prstGeom>
            <a:grpFill/>
            <a:ln w="9525">
              <a:noFill/>
              <a:round/>
              <a:headEnd/>
              <a:tailEnd/>
            </a:ln>
            <a:effectLst/>
          </p:spPr>
          <p:txBody>
            <a:bodyPr wrap="none" anchor="ctr"/>
            <a:lstStyle/>
            <a:p>
              <a:endParaRPr lang="el-GR"/>
            </a:p>
          </p:txBody>
        </p:sp>
        <p:sp>
          <p:nvSpPr>
            <p:cNvPr id="6570" name="AutoShape 426"/>
            <p:cNvSpPr>
              <a:spLocks noChangeArrowheads="1"/>
            </p:cNvSpPr>
            <p:nvPr/>
          </p:nvSpPr>
          <p:spPr bwMode="auto">
            <a:xfrm rot="-1079267">
              <a:off x="613" y="3477"/>
              <a:ext cx="27" cy="136"/>
            </a:xfrm>
            <a:prstGeom prst="roundRect">
              <a:avLst>
                <a:gd name="adj" fmla="val 16667"/>
              </a:avLst>
            </a:prstGeom>
            <a:grpFill/>
            <a:ln w="9525">
              <a:noFill/>
              <a:round/>
              <a:headEnd/>
              <a:tailEnd/>
            </a:ln>
            <a:effectLst/>
          </p:spPr>
          <p:txBody>
            <a:bodyPr wrap="none" anchor="ctr"/>
            <a:lstStyle/>
            <a:p>
              <a:endParaRPr lang="el-GR"/>
            </a:p>
          </p:txBody>
        </p:sp>
      </p:grpSp>
      <p:grpSp>
        <p:nvGrpSpPr>
          <p:cNvPr id="6746" name="Group 427"/>
          <p:cNvGrpSpPr>
            <a:grpSpLocks/>
          </p:cNvGrpSpPr>
          <p:nvPr/>
        </p:nvGrpSpPr>
        <p:grpSpPr bwMode="auto">
          <a:xfrm>
            <a:off x="8510588" y="6453188"/>
            <a:ext cx="157162" cy="336550"/>
            <a:chOff x="497" y="3385"/>
            <a:chExt cx="143" cy="408"/>
          </a:xfrm>
          <a:solidFill>
            <a:schemeClr val="tx1"/>
          </a:solidFill>
        </p:grpSpPr>
        <p:sp>
          <p:nvSpPr>
            <p:cNvPr id="6572" name="Oval 428"/>
            <p:cNvSpPr>
              <a:spLocks noChangeArrowheads="1"/>
            </p:cNvSpPr>
            <p:nvPr/>
          </p:nvSpPr>
          <p:spPr bwMode="auto">
            <a:xfrm>
              <a:off x="521" y="3385"/>
              <a:ext cx="91" cy="90"/>
            </a:xfrm>
            <a:prstGeom prst="ellipse">
              <a:avLst/>
            </a:prstGeom>
            <a:grpFill/>
            <a:ln w="9525">
              <a:noFill/>
              <a:round/>
              <a:headEnd/>
              <a:tailEnd/>
            </a:ln>
            <a:effectLst/>
          </p:spPr>
          <p:txBody>
            <a:bodyPr wrap="none" anchor="ctr"/>
            <a:lstStyle/>
            <a:p>
              <a:endParaRPr lang="el-GR"/>
            </a:p>
          </p:txBody>
        </p:sp>
        <p:sp>
          <p:nvSpPr>
            <p:cNvPr id="6573" name="AutoShape 429"/>
            <p:cNvSpPr>
              <a:spLocks noChangeArrowheads="1"/>
            </p:cNvSpPr>
            <p:nvPr/>
          </p:nvSpPr>
          <p:spPr bwMode="auto">
            <a:xfrm>
              <a:off x="521" y="3475"/>
              <a:ext cx="91" cy="182"/>
            </a:xfrm>
            <a:prstGeom prst="roundRect">
              <a:avLst>
                <a:gd name="adj" fmla="val 16667"/>
              </a:avLst>
            </a:prstGeom>
            <a:grpFill/>
            <a:ln w="9525">
              <a:noFill/>
              <a:round/>
              <a:headEnd/>
              <a:tailEnd/>
            </a:ln>
            <a:effectLst/>
          </p:spPr>
          <p:txBody>
            <a:bodyPr wrap="none" anchor="ctr"/>
            <a:lstStyle/>
            <a:p>
              <a:endParaRPr lang="el-GR"/>
            </a:p>
          </p:txBody>
        </p:sp>
        <p:sp>
          <p:nvSpPr>
            <p:cNvPr id="6574" name="AutoShape 430"/>
            <p:cNvSpPr>
              <a:spLocks noChangeArrowheads="1"/>
            </p:cNvSpPr>
            <p:nvPr/>
          </p:nvSpPr>
          <p:spPr bwMode="auto">
            <a:xfrm>
              <a:off x="529"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575" name="AutoShape 431"/>
            <p:cNvSpPr>
              <a:spLocks noChangeArrowheads="1"/>
            </p:cNvSpPr>
            <p:nvPr/>
          </p:nvSpPr>
          <p:spPr bwMode="auto">
            <a:xfrm>
              <a:off x="573"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576" name="AutoShape 432"/>
            <p:cNvSpPr>
              <a:spLocks noChangeArrowheads="1"/>
            </p:cNvSpPr>
            <p:nvPr/>
          </p:nvSpPr>
          <p:spPr bwMode="auto">
            <a:xfrm rot="829783">
              <a:off x="497" y="3477"/>
              <a:ext cx="27" cy="136"/>
            </a:xfrm>
            <a:prstGeom prst="roundRect">
              <a:avLst>
                <a:gd name="adj" fmla="val 16667"/>
              </a:avLst>
            </a:prstGeom>
            <a:grpFill/>
            <a:ln w="9525">
              <a:noFill/>
              <a:round/>
              <a:headEnd/>
              <a:tailEnd/>
            </a:ln>
            <a:effectLst/>
          </p:spPr>
          <p:txBody>
            <a:bodyPr wrap="none" anchor="ctr"/>
            <a:lstStyle/>
            <a:p>
              <a:endParaRPr lang="el-GR"/>
            </a:p>
          </p:txBody>
        </p:sp>
        <p:sp>
          <p:nvSpPr>
            <p:cNvPr id="6577" name="AutoShape 433"/>
            <p:cNvSpPr>
              <a:spLocks noChangeArrowheads="1"/>
            </p:cNvSpPr>
            <p:nvPr/>
          </p:nvSpPr>
          <p:spPr bwMode="auto">
            <a:xfrm rot="-1079267">
              <a:off x="613" y="3477"/>
              <a:ext cx="27" cy="136"/>
            </a:xfrm>
            <a:prstGeom prst="roundRect">
              <a:avLst>
                <a:gd name="adj" fmla="val 16667"/>
              </a:avLst>
            </a:prstGeom>
            <a:grpFill/>
            <a:ln w="9525">
              <a:noFill/>
              <a:round/>
              <a:headEnd/>
              <a:tailEnd/>
            </a:ln>
            <a:effectLst/>
          </p:spPr>
          <p:txBody>
            <a:bodyPr wrap="none" anchor="ctr"/>
            <a:lstStyle/>
            <a:p>
              <a:endParaRPr lang="el-GR"/>
            </a:p>
          </p:txBody>
        </p:sp>
      </p:grpSp>
      <p:grpSp>
        <p:nvGrpSpPr>
          <p:cNvPr id="6753" name="Group 434"/>
          <p:cNvGrpSpPr>
            <a:grpSpLocks/>
          </p:cNvGrpSpPr>
          <p:nvPr/>
        </p:nvGrpSpPr>
        <p:grpSpPr bwMode="auto">
          <a:xfrm>
            <a:off x="8742363" y="6453188"/>
            <a:ext cx="155575" cy="336550"/>
            <a:chOff x="497" y="3385"/>
            <a:chExt cx="143" cy="408"/>
          </a:xfrm>
          <a:solidFill>
            <a:schemeClr val="tx1"/>
          </a:solidFill>
        </p:grpSpPr>
        <p:sp>
          <p:nvSpPr>
            <p:cNvPr id="6579" name="Oval 435"/>
            <p:cNvSpPr>
              <a:spLocks noChangeArrowheads="1"/>
            </p:cNvSpPr>
            <p:nvPr/>
          </p:nvSpPr>
          <p:spPr bwMode="auto">
            <a:xfrm>
              <a:off x="521" y="3385"/>
              <a:ext cx="91" cy="90"/>
            </a:xfrm>
            <a:prstGeom prst="ellipse">
              <a:avLst/>
            </a:prstGeom>
            <a:grpFill/>
            <a:ln w="9525">
              <a:noFill/>
              <a:round/>
              <a:headEnd/>
              <a:tailEnd/>
            </a:ln>
            <a:effectLst/>
          </p:spPr>
          <p:txBody>
            <a:bodyPr wrap="none" anchor="ctr"/>
            <a:lstStyle/>
            <a:p>
              <a:endParaRPr lang="el-GR"/>
            </a:p>
          </p:txBody>
        </p:sp>
        <p:sp>
          <p:nvSpPr>
            <p:cNvPr id="6580" name="AutoShape 436"/>
            <p:cNvSpPr>
              <a:spLocks noChangeArrowheads="1"/>
            </p:cNvSpPr>
            <p:nvPr/>
          </p:nvSpPr>
          <p:spPr bwMode="auto">
            <a:xfrm>
              <a:off x="521" y="3475"/>
              <a:ext cx="91" cy="182"/>
            </a:xfrm>
            <a:prstGeom prst="roundRect">
              <a:avLst>
                <a:gd name="adj" fmla="val 16667"/>
              </a:avLst>
            </a:prstGeom>
            <a:grpFill/>
            <a:ln w="9525">
              <a:noFill/>
              <a:round/>
              <a:headEnd/>
              <a:tailEnd/>
            </a:ln>
            <a:effectLst/>
          </p:spPr>
          <p:txBody>
            <a:bodyPr wrap="none" anchor="ctr"/>
            <a:lstStyle/>
            <a:p>
              <a:endParaRPr lang="el-GR"/>
            </a:p>
          </p:txBody>
        </p:sp>
        <p:sp>
          <p:nvSpPr>
            <p:cNvPr id="6581" name="AutoShape 437"/>
            <p:cNvSpPr>
              <a:spLocks noChangeArrowheads="1"/>
            </p:cNvSpPr>
            <p:nvPr/>
          </p:nvSpPr>
          <p:spPr bwMode="auto">
            <a:xfrm>
              <a:off x="529"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582" name="AutoShape 438"/>
            <p:cNvSpPr>
              <a:spLocks noChangeArrowheads="1"/>
            </p:cNvSpPr>
            <p:nvPr/>
          </p:nvSpPr>
          <p:spPr bwMode="auto">
            <a:xfrm>
              <a:off x="573"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583" name="AutoShape 439"/>
            <p:cNvSpPr>
              <a:spLocks noChangeArrowheads="1"/>
            </p:cNvSpPr>
            <p:nvPr/>
          </p:nvSpPr>
          <p:spPr bwMode="auto">
            <a:xfrm rot="829783">
              <a:off x="497" y="3477"/>
              <a:ext cx="27" cy="136"/>
            </a:xfrm>
            <a:prstGeom prst="roundRect">
              <a:avLst>
                <a:gd name="adj" fmla="val 16667"/>
              </a:avLst>
            </a:prstGeom>
            <a:grpFill/>
            <a:ln w="9525">
              <a:noFill/>
              <a:round/>
              <a:headEnd/>
              <a:tailEnd/>
            </a:ln>
            <a:effectLst/>
          </p:spPr>
          <p:txBody>
            <a:bodyPr wrap="none" anchor="ctr"/>
            <a:lstStyle/>
            <a:p>
              <a:endParaRPr lang="el-GR"/>
            </a:p>
          </p:txBody>
        </p:sp>
        <p:sp>
          <p:nvSpPr>
            <p:cNvPr id="6584" name="AutoShape 440"/>
            <p:cNvSpPr>
              <a:spLocks noChangeArrowheads="1"/>
            </p:cNvSpPr>
            <p:nvPr/>
          </p:nvSpPr>
          <p:spPr bwMode="auto">
            <a:xfrm rot="-1079267">
              <a:off x="613" y="3477"/>
              <a:ext cx="27" cy="136"/>
            </a:xfrm>
            <a:prstGeom prst="roundRect">
              <a:avLst>
                <a:gd name="adj" fmla="val 16667"/>
              </a:avLst>
            </a:prstGeom>
            <a:grpFill/>
            <a:ln w="9525">
              <a:noFill/>
              <a:round/>
              <a:headEnd/>
              <a:tailEnd/>
            </a:ln>
            <a:effectLst/>
          </p:spPr>
          <p:txBody>
            <a:bodyPr wrap="none" anchor="ctr"/>
            <a:lstStyle/>
            <a:p>
              <a:endParaRPr lang="el-GR"/>
            </a:p>
          </p:txBody>
        </p:sp>
      </p:grpSp>
      <p:grpSp>
        <p:nvGrpSpPr>
          <p:cNvPr id="6760" name="Group 441"/>
          <p:cNvGrpSpPr>
            <a:grpSpLocks/>
          </p:cNvGrpSpPr>
          <p:nvPr/>
        </p:nvGrpSpPr>
        <p:grpSpPr bwMode="auto">
          <a:xfrm>
            <a:off x="3068638" y="6453188"/>
            <a:ext cx="157162" cy="336550"/>
            <a:chOff x="497" y="3385"/>
            <a:chExt cx="143" cy="408"/>
          </a:xfrm>
          <a:solidFill>
            <a:schemeClr val="tx1"/>
          </a:solidFill>
        </p:grpSpPr>
        <p:sp>
          <p:nvSpPr>
            <p:cNvPr id="6586" name="Oval 442"/>
            <p:cNvSpPr>
              <a:spLocks noChangeArrowheads="1"/>
            </p:cNvSpPr>
            <p:nvPr/>
          </p:nvSpPr>
          <p:spPr bwMode="auto">
            <a:xfrm>
              <a:off x="521" y="3385"/>
              <a:ext cx="91" cy="90"/>
            </a:xfrm>
            <a:prstGeom prst="ellipse">
              <a:avLst/>
            </a:prstGeom>
            <a:grpFill/>
            <a:ln w="9525">
              <a:noFill/>
              <a:round/>
              <a:headEnd/>
              <a:tailEnd/>
            </a:ln>
            <a:effectLst/>
          </p:spPr>
          <p:txBody>
            <a:bodyPr wrap="none" anchor="ctr"/>
            <a:lstStyle/>
            <a:p>
              <a:endParaRPr lang="el-GR"/>
            </a:p>
          </p:txBody>
        </p:sp>
        <p:sp>
          <p:nvSpPr>
            <p:cNvPr id="6587" name="AutoShape 443"/>
            <p:cNvSpPr>
              <a:spLocks noChangeArrowheads="1"/>
            </p:cNvSpPr>
            <p:nvPr/>
          </p:nvSpPr>
          <p:spPr bwMode="auto">
            <a:xfrm>
              <a:off x="521" y="3475"/>
              <a:ext cx="91" cy="182"/>
            </a:xfrm>
            <a:prstGeom prst="roundRect">
              <a:avLst>
                <a:gd name="adj" fmla="val 16667"/>
              </a:avLst>
            </a:prstGeom>
            <a:grpFill/>
            <a:ln w="9525">
              <a:noFill/>
              <a:round/>
              <a:headEnd/>
              <a:tailEnd/>
            </a:ln>
            <a:effectLst/>
          </p:spPr>
          <p:txBody>
            <a:bodyPr wrap="none" anchor="ctr"/>
            <a:lstStyle/>
            <a:p>
              <a:endParaRPr lang="el-GR"/>
            </a:p>
          </p:txBody>
        </p:sp>
        <p:sp>
          <p:nvSpPr>
            <p:cNvPr id="6588" name="AutoShape 444"/>
            <p:cNvSpPr>
              <a:spLocks noChangeArrowheads="1"/>
            </p:cNvSpPr>
            <p:nvPr/>
          </p:nvSpPr>
          <p:spPr bwMode="auto">
            <a:xfrm>
              <a:off x="529"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589" name="AutoShape 445"/>
            <p:cNvSpPr>
              <a:spLocks noChangeArrowheads="1"/>
            </p:cNvSpPr>
            <p:nvPr/>
          </p:nvSpPr>
          <p:spPr bwMode="auto">
            <a:xfrm>
              <a:off x="573"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590" name="AutoShape 446"/>
            <p:cNvSpPr>
              <a:spLocks noChangeArrowheads="1"/>
            </p:cNvSpPr>
            <p:nvPr/>
          </p:nvSpPr>
          <p:spPr bwMode="auto">
            <a:xfrm rot="829783">
              <a:off x="497" y="3477"/>
              <a:ext cx="27" cy="136"/>
            </a:xfrm>
            <a:prstGeom prst="roundRect">
              <a:avLst>
                <a:gd name="adj" fmla="val 16667"/>
              </a:avLst>
            </a:prstGeom>
            <a:grpFill/>
            <a:ln w="9525">
              <a:noFill/>
              <a:round/>
              <a:headEnd/>
              <a:tailEnd/>
            </a:ln>
            <a:effectLst/>
          </p:spPr>
          <p:txBody>
            <a:bodyPr wrap="none" anchor="ctr"/>
            <a:lstStyle/>
            <a:p>
              <a:endParaRPr lang="el-GR"/>
            </a:p>
          </p:txBody>
        </p:sp>
        <p:sp>
          <p:nvSpPr>
            <p:cNvPr id="6591" name="AutoShape 447"/>
            <p:cNvSpPr>
              <a:spLocks noChangeArrowheads="1"/>
            </p:cNvSpPr>
            <p:nvPr/>
          </p:nvSpPr>
          <p:spPr bwMode="auto">
            <a:xfrm rot="-1079267">
              <a:off x="613" y="3477"/>
              <a:ext cx="27" cy="136"/>
            </a:xfrm>
            <a:prstGeom prst="roundRect">
              <a:avLst>
                <a:gd name="adj" fmla="val 16667"/>
              </a:avLst>
            </a:prstGeom>
            <a:grpFill/>
            <a:ln w="9525">
              <a:noFill/>
              <a:round/>
              <a:headEnd/>
              <a:tailEnd/>
            </a:ln>
            <a:effectLst/>
          </p:spPr>
          <p:txBody>
            <a:bodyPr wrap="none" anchor="ctr"/>
            <a:lstStyle/>
            <a:p>
              <a:endParaRPr lang="el-GR"/>
            </a:p>
          </p:txBody>
        </p:sp>
      </p:grpSp>
      <p:grpSp>
        <p:nvGrpSpPr>
          <p:cNvPr id="6767" name="Group 448"/>
          <p:cNvGrpSpPr>
            <a:grpSpLocks/>
          </p:cNvGrpSpPr>
          <p:nvPr/>
        </p:nvGrpSpPr>
        <p:grpSpPr bwMode="auto">
          <a:xfrm>
            <a:off x="3262313" y="6453188"/>
            <a:ext cx="158750" cy="336550"/>
            <a:chOff x="497" y="3385"/>
            <a:chExt cx="143" cy="408"/>
          </a:xfrm>
          <a:solidFill>
            <a:schemeClr val="tx1"/>
          </a:solidFill>
        </p:grpSpPr>
        <p:sp>
          <p:nvSpPr>
            <p:cNvPr id="6593" name="Oval 449"/>
            <p:cNvSpPr>
              <a:spLocks noChangeArrowheads="1"/>
            </p:cNvSpPr>
            <p:nvPr/>
          </p:nvSpPr>
          <p:spPr bwMode="auto">
            <a:xfrm>
              <a:off x="521" y="3385"/>
              <a:ext cx="91" cy="90"/>
            </a:xfrm>
            <a:prstGeom prst="ellipse">
              <a:avLst/>
            </a:prstGeom>
            <a:grpFill/>
            <a:ln w="9525">
              <a:noFill/>
              <a:round/>
              <a:headEnd/>
              <a:tailEnd/>
            </a:ln>
            <a:effectLst/>
          </p:spPr>
          <p:txBody>
            <a:bodyPr wrap="none" anchor="ctr"/>
            <a:lstStyle/>
            <a:p>
              <a:endParaRPr lang="el-GR"/>
            </a:p>
          </p:txBody>
        </p:sp>
        <p:sp>
          <p:nvSpPr>
            <p:cNvPr id="6594" name="AutoShape 450"/>
            <p:cNvSpPr>
              <a:spLocks noChangeArrowheads="1"/>
            </p:cNvSpPr>
            <p:nvPr/>
          </p:nvSpPr>
          <p:spPr bwMode="auto">
            <a:xfrm>
              <a:off x="521" y="3475"/>
              <a:ext cx="91" cy="182"/>
            </a:xfrm>
            <a:prstGeom prst="roundRect">
              <a:avLst>
                <a:gd name="adj" fmla="val 16667"/>
              </a:avLst>
            </a:prstGeom>
            <a:grpFill/>
            <a:ln w="9525">
              <a:noFill/>
              <a:round/>
              <a:headEnd/>
              <a:tailEnd/>
            </a:ln>
            <a:effectLst/>
          </p:spPr>
          <p:txBody>
            <a:bodyPr wrap="none" anchor="ctr"/>
            <a:lstStyle/>
            <a:p>
              <a:endParaRPr lang="el-GR"/>
            </a:p>
          </p:txBody>
        </p:sp>
        <p:sp>
          <p:nvSpPr>
            <p:cNvPr id="6595" name="AutoShape 451"/>
            <p:cNvSpPr>
              <a:spLocks noChangeArrowheads="1"/>
            </p:cNvSpPr>
            <p:nvPr/>
          </p:nvSpPr>
          <p:spPr bwMode="auto">
            <a:xfrm>
              <a:off x="529"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596" name="AutoShape 452"/>
            <p:cNvSpPr>
              <a:spLocks noChangeArrowheads="1"/>
            </p:cNvSpPr>
            <p:nvPr/>
          </p:nvSpPr>
          <p:spPr bwMode="auto">
            <a:xfrm>
              <a:off x="573"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597" name="AutoShape 453"/>
            <p:cNvSpPr>
              <a:spLocks noChangeArrowheads="1"/>
            </p:cNvSpPr>
            <p:nvPr/>
          </p:nvSpPr>
          <p:spPr bwMode="auto">
            <a:xfrm rot="829783">
              <a:off x="497" y="3477"/>
              <a:ext cx="27" cy="136"/>
            </a:xfrm>
            <a:prstGeom prst="roundRect">
              <a:avLst>
                <a:gd name="adj" fmla="val 16667"/>
              </a:avLst>
            </a:prstGeom>
            <a:grpFill/>
            <a:ln w="9525">
              <a:noFill/>
              <a:round/>
              <a:headEnd/>
              <a:tailEnd/>
            </a:ln>
            <a:effectLst/>
          </p:spPr>
          <p:txBody>
            <a:bodyPr wrap="none" anchor="ctr"/>
            <a:lstStyle/>
            <a:p>
              <a:endParaRPr lang="el-GR"/>
            </a:p>
          </p:txBody>
        </p:sp>
        <p:sp>
          <p:nvSpPr>
            <p:cNvPr id="6598" name="AutoShape 454"/>
            <p:cNvSpPr>
              <a:spLocks noChangeArrowheads="1"/>
            </p:cNvSpPr>
            <p:nvPr/>
          </p:nvSpPr>
          <p:spPr bwMode="auto">
            <a:xfrm rot="-1079267">
              <a:off x="613" y="3477"/>
              <a:ext cx="27" cy="136"/>
            </a:xfrm>
            <a:prstGeom prst="roundRect">
              <a:avLst>
                <a:gd name="adj" fmla="val 16667"/>
              </a:avLst>
            </a:prstGeom>
            <a:grpFill/>
            <a:ln w="9525">
              <a:noFill/>
              <a:round/>
              <a:headEnd/>
              <a:tailEnd/>
            </a:ln>
            <a:effectLst/>
          </p:spPr>
          <p:txBody>
            <a:bodyPr wrap="none" anchor="ctr"/>
            <a:lstStyle/>
            <a:p>
              <a:endParaRPr lang="el-GR"/>
            </a:p>
          </p:txBody>
        </p:sp>
      </p:grpSp>
      <p:grpSp>
        <p:nvGrpSpPr>
          <p:cNvPr id="6774" name="Group 455"/>
          <p:cNvGrpSpPr>
            <a:grpSpLocks/>
          </p:cNvGrpSpPr>
          <p:nvPr/>
        </p:nvGrpSpPr>
        <p:grpSpPr bwMode="auto">
          <a:xfrm>
            <a:off x="3478213" y="6453188"/>
            <a:ext cx="158750" cy="336550"/>
            <a:chOff x="497" y="3385"/>
            <a:chExt cx="143" cy="408"/>
          </a:xfrm>
          <a:solidFill>
            <a:schemeClr val="tx1"/>
          </a:solidFill>
        </p:grpSpPr>
        <p:sp>
          <p:nvSpPr>
            <p:cNvPr id="6600" name="Oval 456"/>
            <p:cNvSpPr>
              <a:spLocks noChangeArrowheads="1"/>
            </p:cNvSpPr>
            <p:nvPr/>
          </p:nvSpPr>
          <p:spPr bwMode="auto">
            <a:xfrm>
              <a:off x="521" y="3385"/>
              <a:ext cx="91" cy="90"/>
            </a:xfrm>
            <a:prstGeom prst="ellipse">
              <a:avLst/>
            </a:prstGeom>
            <a:grpFill/>
            <a:ln w="9525">
              <a:noFill/>
              <a:round/>
              <a:headEnd/>
              <a:tailEnd/>
            </a:ln>
            <a:effectLst/>
          </p:spPr>
          <p:txBody>
            <a:bodyPr wrap="none" anchor="ctr"/>
            <a:lstStyle/>
            <a:p>
              <a:endParaRPr lang="el-GR"/>
            </a:p>
          </p:txBody>
        </p:sp>
        <p:sp>
          <p:nvSpPr>
            <p:cNvPr id="6601" name="AutoShape 457"/>
            <p:cNvSpPr>
              <a:spLocks noChangeArrowheads="1"/>
            </p:cNvSpPr>
            <p:nvPr/>
          </p:nvSpPr>
          <p:spPr bwMode="auto">
            <a:xfrm>
              <a:off x="521" y="3475"/>
              <a:ext cx="91" cy="182"/>
            </a:xfrm>
            <a:prstGeom prst="roundRect">
              <a:avLst>
                <a:gd name="adj" fmla="val 16667"/>
              </a:avLst>
            </a:prstGeom>
            <a:grpFill/>
            <a:ln w="9525">
              <a:noFill/>
              <a:round/>
              <a:headEnd/>
              <a:tailEnd/>
            </a:ln>
            <a:effectLst/>
          </p:spPr>
          <p:txBody>
            <a:bodyPr wrap="none" anchor="ctr"/>
            <a:lstStyle/>
            <a:p>
              <a:endParaRPr lang="el-GR"/>
            </a:p>
          </p:txBody>
        </p:sp>
        <p:sp>
          <p:nvSpPr>
            <p:cNvPr id="6602" name="AutoShape 458"/>
            <p:cNvSpPr>
              <a:spLocks noChangeArrowheads="1"/>
            </p:cNvSpPr>
            <p:nvPr/>
          </p:nvSpPr>
          <p:spPr bwMode="auto">
            <a:xfrm>
              <a:off x="529"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603" name="AutoShape 459"/>
            <p:cNvSpPr>
              <a:spLocks noChangeArrowheads="1"/>
            </p:cNvSpPr>
            <p:nvPr/>
          </p:nvSpPr>
          <p:spPr bwMode="auto">
            <a:xfrm>
              <a:off x="573"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604" name="AutoShape 460"/>
            <p:cNvSpPr>
              <a:spLocks noChangeArrowheads="1"/>
            </p:cNvSpPr>
            <p:nvPr/>
          </p:nvSpPr>
          <p:spPr bwMode="auto">
            <a:xfrm rot="829783">
              <a:off x="497" y="3477"/>
              <a:ext cx="27" cy="136"/>
            </a:xfrm>
            <a:prstGeom prst="roundRect">
              <a:avLst>
                <a:gd name="adj" fmla="val 16667"/>
              </a:avLst>
            </a:prstGeom>
            <a:grpFill/>
            <a:ln w="9525">
              <a:noFill/>
              <a:round/>
              <a:headEnd/>
              <a:tailEnd/>
            </a:ln>
            <a:effectLst/>
          </p:spPr>
          <p:txBody>
            <a:bodyPr wrap="none" anchor="ctr"/>
            <a:lstStyle/>
            <a:p>
              <a:endParaRPr lang="el-GR"/>
            </a:p>
          </p:txBody>
        </p:sp>
        <p:sp>
          <p:nvSpPr>
            <p:cNvPr id="6605" name="AutoShape 461"/>
            <p:cNvSpPr>
              <a:spLocks noChangeArrowheads="1"/>
            </p:cNvSpPr>
            <p:nvPr/>
          </p:nvSpPr>
          <p:spPr bwMode="auto">
            <a:xfrm rot="-1079267">
              <a:off x="613" y="3477"/>
              <a:ext cx="27" cy="136"/>
            </a:xfrm>
            <a:prstGeom prst="roundRect">
              <a:avLst>
                <a:gd name="adj" fmla="val 16667"/>
              </a:avLst>
            </a:prstGeom>
            <a:grpFill/>
            <a:ln w="9525">
              <a:noFill/>
              <a:round/>
              <a:headEnd/>
              <a:tailEnd/>
            </a:ln>
            <a:effectLst/>
          </p:spPr>
          <p:txBody>
            <a:bodyPr wrap="none" anchor="ctr"/>
            <a:lstStyle/>
            <a:p>
              <a:endParaRPr lang="el-GR"/>
            </a:p>
          </p:txBody>
        </p:sp>
      </p:grpSp>
      <p:grpSp>
        <p:nvGrpSpPr>
          <p:cNvPr id="6781" name="Group 462"/>
          <p:cNvGrpSpPr>
            <a:grpSpLocks/>
          </p:cNvGrpSpPr>
          <p:nvPr/>
        </p:nvGrpSpPr>
        <p:grpSpPr bwMode="auto">
          <a:xfrm>
            <a:off x="3694113" y="6308725"/>
            <a:ext cx="158750" cy="336550"/>
            <a:chOff x="497" y="3385"/>
            <a:chExt cx="143" cy="408"/>
          </a:xfrm>
          <a:solidFill>
            <a:schemeClr val="tx1"/>
          </a:solidFill>
        </p:grpSpPr>
        <p:sp>
          <p:nvSpPr>
            <p:cNvPr id="6607" name="Oval 463"/>
            <p:cNvSpPr>
              <a:spLocks noChangeArrowheads="1"/>
            </p:cNvSpPr>
            <p:nvPr/>
          </p:nvSpPr>
          <p:spPr bwMode="auto">
            <a:xfrm>
              <a:off x="521" y="3385"/>
              <a:ext cx="91" cy="90"/>
            </a:xfrm>
            <a:prstGeom prst="ellipse">
              <a:avLst/>
            </a:prstGeom>
            <a:grpFill/>
            <a:ln w="9525">
              <a:noFill/>
              <a:round/>
              <a:headEnd/>
              <a:tailEnd/>
            </a:ln>
            <a:effectLst/>
          </p:spPr>
          <p:txBody>
            <a:bodyPr wrap="none" anchor="ctr"/>
            <a:lstStyle/>
            <a:p>
              <a:endParaRPr lang="el-GR"/>
            </a:p>
          </p:txBody>
        </p:sp>
        <p:sp>
          <p:nvSpPr>
            <p:cNvPr id="6608" name="AutoShape 464"/>
            <p:cNvSpPr>
              <a:spLocks noChangeArrowheads="1"/>
            </p:cNvSpPr>
            <p:nvPr/>
          </p:nvSpPr>
          <p:spPr bwMode="auto">
            <a:xfrm>
              <a:off x="521" y="3475"/>
              <a:ext cx="91" cy="182"/>
            </a:xfrm>
            <a:prstGeom prst="roundRect">
              <a:avLst>
                <a:gd name="adj" fmla="val 16667"/>
              </a:avLst>
            </a:prstGeom>
            <a:grpFill/>
            <a:ln w="9525">
              <a:noFill/>
              <a:round/>
              <a:headEnd/>
              <a:tailEnd/>
            </a:ln>
            <a:effectLst/>
          </p:spPr>
          <p:txBody>
            <a:bodyPr wrap="none" anchor="ctr"/>
            <a:lstStyle/>
            <a:p>
              <a:endParaRPr lang="el-GR"/>
            </a:p>
          </p:txBody>
        </p:sp>
        <p:sp>
          <p:nvSpPr>
            <p:cNvPr id="6609" name="AutoShape 465"/>
            <p:cNvSpPr>
              <a:spLocks noChangeArrowheads="1"/>
            </p:cNvSpPr>
            <p:nvPr/>
          </p:nvSpPr>
          <p:spPr bwMode="auto">
            <a:xfrm>
              <a:off x="529"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610" name="AutoShape 466"/>
            <p:cNvSpPr>
              <a:spLocks noChangeArrowheads="1"/>
            </p:cNvSpPr>
            <p:nvPr/>
          </p:nvSpPr>
          <p:spPr bwMode="auto">
            <a:xfrm>
              <a:off x="573"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611" name="AutoShape 467"/>
            <p:cNvSpPr>
              <a:spLocks noChangeArrowheads="1"/>
            </p:cNvSpPr>
            <p:nvPr/>
          </p:nvSpPr>
          <p:spPr bwMode="auto">
            <a:xfrm rot="829783">
              <a:off x="497" y="3477"/>
              <a:ext cx="27" cy="136"/>
            </a:xfrm>
            <a:prstGeom prst="roundRect">
              <a:avLst>
                <a:gd name="adj" fmla="val 16667"/>
              </a:avLst>
            </a:prstGeom>
            <a:grpFill/>
            <a:ln w="9525">
              <a:noFill/>
              <a:round/>
              <a:headEnd/>
              <a:tailEnd/>
            </a:ln>
            <a:effectLst/>
          </p:spPr>
          <p:txBody>
            <a:bodyPr wrap="none" anchor="ctr"/>
            <a:lstStyle/>
            <a:p>
              <a:endParaRPr lang="el-GR"/>
            </a:p>
          </p:txBody>
        </p:sp>
        <p:sp>
          <p:nvSpPr>
            <p:cNvPr id="6612" name="AutoShape 468"/>
            <p:cNvSpPr>
              <a:spLocks noChangeArrowheads="1"/>
            </p:cNvSpPr>
            <p:nvPr/>
          </p:nvSpPr>
          <p:spPr bwMode="auto">
            <a:xfrm rot="-1079267">
              <a:off x="613" y="3477"/>
              <a:ext cx="27" cy="136"/>
            </a:xfrm>
            <a:prstGeom prst="roundRect">
              <a:avLst>
                <a:gd name="adj" fmla="val 16667"/>
              </a:avLst>
            </a:prstGeom>
            <a:grpFill/>
            <a:ln w="9525">
              <a:noFill/>
              <a:round/>
              <a:headEnd/>
              <a:tailEnd/>
            </a:ln>
            <a:effectLst/>
          </p:spPr>
          <p:txBody>
            <a:bodyPr wrap="none" anchor="ctr"/>
            <a:lstStyle/>
            <a:p>
              <a:endParaRPr lang="el-GR"/>
            </a:p>
          </p:txBody>
        </p:sp>
      </p:grpSp>
      <p:grpSp>
        <p:nvGrpSpPr>
          <p:cNvPr id="6788" name="Group 469"/>
          <p:cNvGrpSpPr>
            <a:grpSpLocks/>
          </p:cNvGrpSpPr>
          <p:nvPr/>
        </p:nvGrpSpPr>
        <p:grpSpPr bwMode="auto">
          <a:xfrm>
            <a:off x="4198938" y="6381750"/>
            <a:ext cx="157162" cy="336550"/>
            <a:chOff x="497" y="3385"/>
            <a:chExt cx="143" cy="408"/>
          </a:xfrm>
          <a:solidFill>
            <a:schemeClr val="tx1"/>
          </a:solidFill>
        </p:grpSpPr>
        <p:sp>
          <p:nvSpPr>
            <p:cNvPr id="6614" name="Oval 470"/>
            <p:cNvSpPr>
              <a:spLocks noChangeArrowheads="1"/>
            </p:cNvSpPr>
            <p:nvPr/>
          </p:nvSpPr>
          <p:spPr bwMode="auto">
            <a:xfrm>
              <a:off x="521" y="3385"/>
              <a:ext cx="91" cy="90"/>
            </a:xfrm>
            <a:prstGeom prst="ellipse">
              <a:avLst/>
            </a:prstGeom>
            <a:grpFill/>
            <a:ln w="9525">
              <a:noFill/>
              <a:round/>
              <a:headEnd/>
              <a:tailEnd/>
            </a:ln>
            <a:effectLst/>
          </p:spPr>
          <p:txBody>
            <a:bodyPr wrap="none" anchor="ctr"/>
            <a:lstStyle/>
            <a:p>
              <a:endParaRPr lang="el-GR"/>
            </a:p>
          </p:txBody>
        </p:sp>
        <p:sp>
          <p:nvSpPr>
            <p:cNvPr id="6615" name="AutoShape 471"/>
            <p:cNvSpPr>
              <a:spLocks noChangeArrowheads="1"/>
            </p:cNvSpPr>
            <p:nvPr/>
          </p:nvSpPr>
          <p:spPr bwMode="auto">
            <a:xfrm>
              <a:off x="521" y="3475"/>
              <a:ext cx="91" cy="182"/>
            </a:xfrm>
            <a:prstGeom prst="roundRect">
              <a:avLst>
                <a:gd name="adj" fmla="val 16667"/>
              </a:avLst>
            </a:prstGeom>
            <a:grpFill/>
            <a:ln w="9525">
              <a:noFill/>
              <a:round/>
              <a:headEnd/>
              <a:tailEnd/>
            </a:ln>
            <a:effectLst/>
          </p:spPr>
          <p:txBody>
            <a:bodyPr wrap="none" anchor="ctr"/>
            <a:lstStyle/>
            <a:p>
              <a:endParaRPr lang="el-GR"/>
            </a:p>
          </p:txBody>
        </p:sp>
        <p:sp>
          <p:nvSpPr>
            <p:cNvPr id="6616" name="AutoShape 472"/>
            <p:cNvSpPr>
              <a:spLocks noChangeArrowheads="1"/>
            </p:cNvSpPr>
            <p:nvPr/>
          </p:nvSpPr>
          <p:spPr bwMode="auto">
            <a:xfrm>
              <a:off x="529"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617" name="AutoShape 473"/>
            <p:cNvSpPr>
              <a:spLocks noChangeArrowheads="1"/>
            </p:cNvSpPr>
            <p:nvPr/>
          </p:nvSpPr>
          <p:spPr bwMode="auto">
            <a:xfrm>
              <a:off x="573"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618" name="AutoShape 474"/>
            <p:cNvSpPr>
              <a:spLocks noChangeArrowheads="1"/>
            </p:cNvSpPr>
            <p:nvPr/>
          </p:nvSpPr>
          <p:spPr bwMode="auto">
            <a:xfrm rot="829783">
              <a:off x="497" y="3477"/>
              <a:ext cx="27" cy="136"/>
            </a:xfrm>
            <a:prstGeom prst="roundRect">
              <a:avLst>
                <a:gd name="adj" fmla="val 16667"/>
              </a:avLst>
            </a:prstGeom>
            <a:grpFill/>
            <a:ln w="9525">
              <a:noFill/>
              <a:round/>
              <a:headEnd/>
              <a:tailEnd/>
            </a:ln>
            <a:effectLst/>
          </p:spPr>
          <p:txBody>
            <a:bodyPr wrap="none" anchor="ctr"/>
            <a:lstStyle/>
            <a:p>
              <a:endParaRPr lang="el-GR"/>
            </a:p>
          </p:txBody>
        </p:sp>
        <p:sp>
          <p:nvSpPr>
            <p:cNvPr id="6619" name="AutoShape 475"/>
            <p:cNvSpPr>
              <a:spLocks noChangeArrowheads="1"/>
            </p:cNvSpPr>
            <p:nvPr/>
          </p:nvSpPr>
          <p:spPr bwMode="auto">
            <a:xfrm rot="-1079267">
              <a:off x="613" y="3477"/>
              <a:ext cx="27" cy="136"/>
            </a:xfrm>
            <a:prstGeom prst="roundRect">
              <a:avLst>
                <a:gd name="adj" fmla="val 16667"/>
              </a:avLst>
            </a:prstGeom>
            <a:grpFill/>
            <a:ln w="9525">
              <a:noFill/>
              <a:round/>
              <a:headEnd/>
              <a:tailEnd/>
            </a:ln>
            <a:effectLst/>
          </p:spPr>
          <p:txBody>
            <a:bodyPr wrap="none" anchor="ctr"/>
            <a:lstStyle/>
            <a:p>
              <a:endParaRPr lang="el-GR"/>
            </a:p>
          </p:txBody>
        </p:sp>
      </p:grpSp>
      <p:grpSp>
        <p:nvGrpSpPr>
          <p:cNvPr id="6795" name="Group 476"/>
          <p:cNvGrpSpPr>
            <a:grpSpLocks/>
          </p:cNvGrpSpPr>
          <p:nvPr/>
        </p:nvGrpSpPr>
        <p:grpSpPr bwMode="auto">
          <a:xfrm>
            <a:off x="3840163" y="6165850"/>
            <a:ext cx="155575" cy="336550"/>
            <a:chOff x="497" y="3385"/>
            <a:chExt cx="143" cy="408"/>
          </a:xfrm>
          <a:solidFill>
            <a:schemeClr val="tx1"/>
          </a:solidFill>
        </p:grpSpPr>
        <p:sp>
          <p:nvSpPr>
            <p:cNvPr id="6621" name="Oval 477"/>
            <p:cNvSpPr>
              <a:spLocks noChangeArrowheads="1"/>
            </p:cNvSpPr>
            <p:nvPr/>
          </p:nvSpPr>
          <p:spPr bwMode="auto">
            <a:xfrm>
              <a:off x="521" y="3385"/>
              <a:ext cx="91" cy="90"/>
            </a:xfrm>
            <a:prstGeom prst="ellipse">
              <a:avLst/>
            </a:prstGeom>
            <a:grpFill/>
            <a:ln w="9525">
              <a:noFill/>
              <a:round/>
              <a:headEnd/>
              <a:tailEnd/>
            </a:ln>
            <a:effectLst/>
          </p:spPr>
          <p:txBody>
            <a:bodyPr wrap="none" anchor="ctr"/>
            <a:lstStyle/>
            <a:p>
              <a:endParaRPr lang="el-GR"/>
            </a:p>
          </p:txBody>
        </p:sp>
        <p:sp>
          <p:nvSpPr>
            <p:cNvPr id="6622" name="AutoShape 478"/>
            <p:cNvSpPr>
              <a:spLocks noChangeArrowheads="1"/>
            </p:cNvSpPr>
            <p:nvPr/>
          </p:nvSpPr>
          <p:spPr bwMode="auto">
            <a:xfrm>
              <a:off x="521" y="3475"/>
              <a:ext cx="91" cy="182"/>
            </a:xfrm>
            <a:prstGeom prst="roundRect">
              <a:avLst>
                <a:gd name="adj" fmla="val 16667"/>
              </a:avLst>
            </a:prstGeom>
            <a:grpFill/>
            <a:ln w="9525">
              <a:noFill/>
              <a:round/>
              <a:headEnd/>
              <a:tailEnd/>
            </a:ln>
            <a:effectLst/>
          </p:spPr>
          <p:txBody>
            <a:bodyPr wrap="none" anchor="ctr"/>
            <a:lstStyle/>
            <a:p>
              <a:endParaRPr lang="el-GR"/>
            </a:p>
          </p:txBody>
        </p:sp>
        <p:sp>
          <p:nvSpPr>
            <p:cNvPr id="6623" name="AutoShape 479"/>
            <p:cNvSpPr>
              <a:spLocks noChangeArrowheads="1"/>
            </p:cNvSpPr>
            <p:nvPr/>
          </p:nvSpPr>
          <p:spPr bwMode="auto">
            <a:xfrm>
              <a:off x="529"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624" name="AutoShape 480"/>
            <p:cNvSpPr>
              <a:spLocks noChangeArrowheads="1"/>
            </p:cNvSpPr>
            <p:nvPr/>
          </p:nvSpPr>
          <p:spPr bwMode="auto">
            <a:xfrm>
              <a:off x="573"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625" name="AutoShape 481"/>
            <p:cNvSpPr>
              <a:spLocks noChangeArrowheads="1"/>
            </p:cNvSpPr>
            <p:nvPr/>
          </p:nvSpPr>
          <p:spPr bwMode="auto">
            <a:xfrm rot="829783">
              <a:off x="497" y="3477"/>
              <a:ext cx="27" cy="136"/>
            </a:xfrm>
            <a:prstGeom prst="roundRect">
              <a:avLst>
                <a:gd name="adj" fmla="val 16667"/>
              </a:avLst>
            </a:prstGeom>
            <a:grpFill/>
            <a:ln w="9525">
              <a:noFill/>
              <a:round/>
              <a:headEnd/>
              <a:tailEnd/>
            </a:ln>
            <a:effectLst/>
          </p:spPr>
          <p:txBody>
            <a:bodyPr wrap="none" anchor="ctr"/>
            <a:lstStyle/>
            <a:p>
              <a:endParaRPr lang="el-GR"/>
            </a:p>
          </p:txBody>
        </p:sp>
        <p:sp>
          <p:nvSpPr>
            <p:cNvPr id="6626" name="AutoShape 482"/>
            <p:cNvSpPr>
              <a:spLocks noChangeArrowheads="1"/>
            </p:cNvSpPr>
            <p:nvPr/>
          </p:nvSpPr>
          <p:spPr bwMode="auto">
            <a:xfrm rot="-1079267">
              <a:off x="613" y="3477"/>
              <a:ext cx="27" cy="136"/>
            </a:xfrm>
            <a:prstGeom prst="roundRect">
              <a:avLst>
                <a:gd name="adj" fmla="val 16667"/>
              </a:avLst>
            </a:prstGeom>
            <a:grpFill/>
            <a:ln w="9525">
              <a:noFill/>
              <a:round/>
              <a:headEnd/>
              <a:tailEnd/>
            </a:ln>
            <a:effectLst/>
          </p:spPr>
          <p:txBody>
            <a:bodyPr wrap="none" anchor="ctr"/>
            <a:lstStyle/>
            <a:p>
              <a:endParaRPr lang="el-GR"/>
            </a:p>
          </p:txBody>
        </p:sp>
      </p:grpSp>
      <p:grpSp>
        <p:nvGrpSpPr>
          <p:cNvPr id="6802" name="Group 483"/>
          <p:cNvGrpSpPr>
            <a:grpSpLocks/>
          </p:cNvGrpSpPr>
          <p:nvPr/>
        </p:nvGrpSpPr>
        <p:grpSpPr bwMode="auto">
          <a:xfrm>
            <a:off x="3995738" y="6237288"/>
            <a:ext cx="157162" cy="336550"/>
            <a:chOff x="497" y="3385"/>
            <a:chExt cx="143" cy="408"/>
          </a:xfrm>
          <a:solidFill>
            <a:schemeClr val="tx1"/>
          </a:solidFill>
        </p:grpSpPr>
        <p:sp>
          <p:nvSpPr>
            <p:cNvPr id="6628" name="Oval 484"/>
            <p:cNvSpPr>
              <a:spLocks noChangeArrowheads="1"/>
            </p:cNvSpPr>
            <p:nvPr/>
          </p:nvSpPr>
          <p:spPr bwMode="auto">
            <a:xfrm>
              <a:off x="521" y="3385"/>
              <a:ext cx="91" cy="90"/>
            </a:xfrm>
            <a:prstGeom prst="ellipse">
              <a:avLst/>
            </a:prstGeom>
            <a:grpFill/>
            <a:ln w="9525">
              <a:noFill/>
              <a:round/>
              <a:headEnd/>
              <a:tailEnd/>
            </a:ln>
            <a:effectLst/>
          </p:spPr>
          <p:txBody>
            <a:bodyPr wrap="none" anchor="ctr"/>
            <a:lstStyle/>
            <a:p>
              <a:endParaRPr lang="el-GR"/>
            </a:p>
          </p:txBody>
        </p:sp>
        <p:sp>
          <p:nvSpPr>
            <p:cNvPr id="6629" name="AutoShape 485"/>
            <p:cNvSpPr>
              <a:spLocks noChangeArrowheads="1"/>
            </p:cNvSpPr>
            <p:nvPr/>
          </p:nvSpPr>
          <p:spPr bwMode="auto">
            <a:xfrm>
              <a:off x="521" y="3475"/>
              <a:ext cx="91" cy="182"/>
            </a:xfrm>
            <a:prstGeom prst="roundRect">
              <a:avLst>
                <a:gd name="adj" fmla="val 16667"/>
              </a:avLst>
            </a:prstGeom>
            <a:grpFill/>
            <a:ln w="9525">
              <a:noFill/>
              <a:round/>
              <a:headEnd/>
              <a:tailEnd/>
            </a:ln>
            <a:effectLst/>
          </p:spPr>
          <p:txBody>
            <a:bodyPr wrap="none" anchor="ctr"/>
            <a:lstStyle/>
            <a:p>
              <a:endParaRPr lang="el-GR"/>
            </a:p>
          </p:txBody>
        </p:sp>
        <p:sp>
          <p:nvSpPr>
            <p:cNvPr id="6630" name="AutoShape 486"/>
            <p:cNvSpPr>
              <a:spLocks noChangeArrowheads="1"/>
            </p:cNvSpPr>
            <p:nvPr/>
          </p:nvSpPr>
          <p:spPr bwMode="auto">
            <a:xfrm>
              <a:off x="529"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631" name="AutoShape 487"/>
            <p:cNvSpPr>
              <a:spLocks noChangeArrowheads="1"/>
            </p:cNvSpPr>
            <p:nvPr/>
          </p:nvSpPr>
          <p:spPr bwMode="auto">
            <a:xfrm>
              <a:off x="573"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632" name="AutoShape 488"/>
            <p:cNvSpPr>
              <a:spLocks noChangeArrowheads="1"/>
            </p:cNvSpPr>
            <p:nvPr/>
          </p:nvSpPr>
          <p:spPr bwMode="auto">
            <a:xfrm rot="829783">
              <a:off x="497" y="3477"/>
              <a:ext cx="27" cy="136"/>
            </a:xfrm>
            <a:prstGeom prst="roundRect">
              <a:avLst>
                <a:gd name="adj" fmla="val 16667"/>
              </a:avLst>
            </a:prstGeom>
            <a:grpFill/>
            <a:ln w="9525">
              <a:noFill/>
              <a:round/>
              <a:headEnd/>
              <a:tailEnd/>
            </a:ln>
            <a:effectLst/>
          </p:spPr>
          <p:txBody>
            <a:bodyPr wrap="none" anchor="ctr"/>
            <a:lstStyle/>
            <a:p>
              <a:endParaRPr lang="el-GR"/>
            </a:p>
          </p:txBody>
        </p:sp>
        <p:sp>
          <p:nvSpPr>
            <p:cNvPr id="6633" name="AutoShape 489"/>
            <p:cNvSpPr>
              <a:spLocks noChangeArrowheads="1"/>
            </p:cNvSpPr>
            <p:nvPr/>
          </p:nvSpPr>
          <p:spPr bwMode="auto">
            <a:xfrm rot="-1079267">
              <a:off x="613" y="3477"/>
              <a:ext cx="27" cy="136"/>
            </a:xfrm>
            <a:prstGeom prst="roundRect">
              <a:avLst>
                <a:gd name="adj" fmla="val 16667"/>
              </a:avLst>
            </a:prstGeom>
            <a:grpFill/>
            <a:ln w="9525">
              <a:noFill/>
              <a:round/>
              <a:headEnd/>
              <a:tailEnd/>
            </a:ln>
            <a:effectLst/>
          </p:spPr>
          <p:txBody>
            <a:bodyPr wrap="none" anchor="ctr"/>
            <a:lstStyle/>
            <a:p>
              <a:endParaRPr lang="el-GR"/>
            </a:p>
          </p:txBody>
        </p:sp>
      </p:grpSp>
      <p:grpSp>
        <p:nvGrpSpPr>
          <p:cNvPr id="6809" name="Group 490"/>
          <p:cNvGrpSpPr>
            <a:grpSpLocks/>
          </p:cNvGrpSpPr>
          <p:nvPr/>
        </p:nvGrpSpPr>
        <p:grpSpPr bwMode="auto">
          <a:xfrm>
            <a:off x="3983038" y="5876925"/>
            <a:ext cx="157162" cy="336550"/>
            <a:chOff x="497" y="3385"/>
            <a:chExt cx="143" cy="408"/>
          </a:xfrm>
          <a:solidFill>
            <a:schemeClr val="tx1"/>
          </a:solidFill>
        </p:grpSpPr>
        <p:sp>
          <p:nvSpPr>
            <p:cNvPr id="6635" name="Oval 491"/>
            <p:cNvSpPr>
              <a:spLocks noChangeArrowheads="1"/>
            </p:cNvSpPr>
            <p:nvPr/>
          </p:nvSpPr>
          <p:spPr bwMode="auto">
            <a:xfrm>
              <a:off x="521" y="3385"/>
              <a:ext cx="91" cy="90"/>
            </a:xfrm>
            <a:prstGeom prst="ellipse">
              <a:avLst/>
            </a:prstGeom>
            <a:grpFill/>
            <a:ln w="9525">
              <a:noFill/>
              <a:round/>
              <a:headEnd/>
              <a:tailEnd/>
            </a:ln>
            <a:effectLst/>
          </p:spPr>
          <p:txBody>
            <a:bodyPr wrap="none" anchor="ctr"/>
            <a:lstStyle/>
            <a:p>
              <a:endParaRPr lang="el-GR"/>
            </a:p>
          </p:txBody>
        </p:sp>
        <p:sp>
          <p:nvSpPr>
            <p:cNvPr id="6636" name="AutoShape 492"/>
            <p:cNvSpPr>
              <a:spLocks noChangeArrowheads="1"/>
            </p:cNvSpPr>
            <p:nvPr/>
          </p:nvSpPr>
          <p:spPr bwMode="auto">
            <a:xfrm>
              <a:off x="521" y="3475"/>
              <a:ext cx="91" cy="182"/>
            </a:xfrm>
            <a:prstGeom prst="roundRect">
              <a:avLst>
                <a:gd name="adj" fmla="val 16667"/>
              </a:avLst>
            </a:prstGeom>
            <a:grpFill/>
            <a:ln w="9525">
              <a:noFill/>
              <a:round/>
              <a:headEnd/>
              <a:tailEnd/>
            </a:ln>
            <a:effectLst/>
          </p:spPr>
          <p:txBody>
            <a:bodyPr wrap="none" anchor="ctr"/>
            <a:lstStyle/>
            <a:p>
              <a:endParaRPr lang="el-GR"/>
            </a:p>
          </p:txBody>
        </p:sp>
        <p:sp>
          <p:nvSpPr>
            <p:cNvPr id="6637" name="AutoShape 493"/>
            <p:cNvSpPr>
              <a:spLocks noChangeArrowheads="1"/>
            </p:cNvSpPr>
            <p:nvPr/>
          </p:nvSpPr>
          <p:spPr bwMode="auto">
            <a:xfrm>
              <a:off x="529"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638" name="AutoShape 494"/>
            <p:cNvSpPr>
              <a:spLocks noChangeArrowheads="1"/>
            </p:cNvSpPr>
            <p:nvPr/>
          </p:nvSpPr>
          <p:spPr bwMode="auto">
            <a:xfrm>
              <a:off x="573"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6639" name="AutoShape 495"/>
            <p:cNvSpPr>
              <a:spLocks noChangeArrowheads="1"/>
            </p:cNvSpPr>
            <p:nvPr/>
          </p:nvSpPr>
          <p:spPr bwMode="auto">
            <a:xfrm rot="829783">
              <a:off x="497" y="3477"/>
              <a:ext cx="27" cy="136"/>
            </a:xfrm>
            <a:prstGeom prst="roundRect">
              <a:avLst>
                <a:gd name="adj" fmla="val 16667"/>
              </a:avLst>
            </a:prstGeom>
            <a:grpFill/>
            <a:ln w="9525">
              <a:noFill/>
              <a:round/>
              <a:headEnd/>
              <a:tailEnd/>
            </a:ln>
            <a:effectLst/>
          </p:spPr>
          <p:txBody>
            <a:bodyPr wrap="none" anchor="ctr"/>
            <a:lstStyle/>
            <a:p>
              <a:endParaRPr lang="el-GR"/>
            </a:p>
          </p:txBody>
        </p:sp>
        <p:sp>
          <p:nvSpPr>
            <p:cNvPr id="6640" name="AutoShape 496"/>
            <p:cNvSpPr>
              <a:spLocks noChangeArrowheads="1"/>
            </p:cNvSpPr>
            <p:nvPr/>
          </p:nvSpPr>
          <p:spPr bwMode="auto">
            <a:xfrm rot="-1079267">
              <a:off x="613" y="3477"/>
              <a:ext cx="27" cy="136"/>
            </a:xfrm>
            <a:prstGeom prst="roundRect">
              <a:avLst>
                <a:gd name="adj" fmla="val 16667"/>
              </a:avLst>
            </a:prstGeom>
            <a:grpFill/>
            <a:ln w="9525">
              <a:noFill/>
              <a:round/>
              <a:headEnd/>
              <a:tailEnd/>
            </a:ln>
            <a:effectLst/>
          </p:spPr>
          <p:txBody>
            <a:bodyPr wrap="none" anchor="ctr"/>
            <a:lstStyle/>
            <a:p>
              <a:endParaRPr lang="el-GR"/>
            </a:p>
          </p:txBody>
        </p:sp>
      </p:grpSp>
      <p:grpSp>
        <p:nvGrpSpPr>
          <p:cNvPr id="6816" name="Group 497"/>
          <p:cNvGrpSpPr>
            <a:grpSpLocks/>
          </p:cNvGrpSpPr>
          <p:nvPr/>
        </p:nvGrpSpPr>
        <p:grpSpPr bwMode="auto">
          <a:xfrm>
            <a:off x="7524750" y="3213100"/>
            <a:ext cx="157163" cy="336550"/>
            <a:chOff x="497" y="3385"/>
            <a:chExt cx="143" cy="408"/>
          </a:xfrm>
        </p:grpSpPr>
        <p:sp>
          <p:nvSpPr>
            <p:cNvPr id="6642" name="Oval 498"/>
            <p:cNvSpPr>
              <a:spLocks noChangeArrowheads="1"/>
            </p:cNvSpPr>
            <p:nvPr/>
          </p:nvSpPr>
          <p:spPr bwMode="auto">
            <a:xfrm>
              <a:off x="521" y="3385"/>
              <a:ext cx="91" cy="90"/>
            </a:xfrm>
            <a:prstGeom prst="ellipse">
              <a:avLst/>
            </a:prstGeom>
            <a:solidFill>
              <a:srgbClr val="FF9900"/>
            </a:solidFill>
            <a:ln w="9525">
              <a:noFill/>
              <a:round/>
              <a:headEnd/>
              <a:tailEnd/>
            </a:ln>
            <a:effectLst/>
          </p:spPr>
          <p:txBody>
            <a:bodyPr wrap="none" anchor="ctr"/>
            <a:lstStyle/>
            <a:p>
              <a:endParaRPr lang="el-GR"/>
            </a:p>
          </p:txBody>
        </p:sp>
        <p:sp>
          <p:nvSpPr>
            <p:cNvPr id="6643" name="AutoShape 499"/>
            <p:cNvSpPr>
              <a:spLocks noChangeArrowheads="1"/>
            </p:cNvSpPr>
            <p:nvPr/>
          </p:nvSpPr>
          <p:spPr bwMode="auto">
            <a:xfrm>
              <a:off x="521" y="3475"/>
              <a:ext cx="91" cy="182"/>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644" name="AutoShape 500"/>
            <p:cNvSpPr>
              <a:spLocks noChangeArrowheads="1"/>
            </p:cNvSpPr>
            <p:nvPr/>
          </p:nvSpPr>
          <p:spPr bwMode="auto">
            <a:xfrm>
              <a:off x="529"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645" name="AutoShape 501"/>
            <p:cNvSpPr>
              <a:spLocks noChangeArrowheads="1"/>
            </p:cNvSpPr>
            <p:nvPr/>
          </p:nvSpPr>
          <p:spPr bwMode="auto">
            <a:xfrm>
              <a:off x="573"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646" name="AutoShape 502"/>
            <p:cNvSpPr>
              <a:spLocks noChangeArrowheads="1"/>
            </p:cNvSpPr>
            <p:nvPr/>
          </p:nvSpPr>
          <p:spPr bwMode="auto">
            <a:xfrm rot="829783">
              <a:off x="497"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647" name="AutoShape 503"/>
            <p:cNvSpPr>
              <a:spLocks noChangeArrowheads="1"/>
            </p:cNvSpPr>
            <p:nvPr/>
          </p:nvSpPr>
          <p:spPr bwMode="auto">
            <a:xfrm rot="-1079267">
              <a:off x="613"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grpSp>
      <p:grpSp>
        <p:nvGrpSpPr>
          <p:cNvPr id="6823" name="Group 504"/>
          <p:cNvGrpSpPr>
            <a:grpSpLocks/>
          </p:cNvGrpSpPr>
          <p:nvPr/>
        </p:nvGrpSpPr>
        <p:grpSpPr bwMode="auto">
          <a:xfrm>
            <a:off x="8447088" y="3379788"/>
            <a:ext cx="157162" cy="336550"/>
            <a:chOff x="497" y="3385"/>
            <a:chExt cx="143" cy="408"/>
          </a:xfrm>
        </p:grpSpPr>
        <p:sp>
          <p:nvSpPr>
            <p:cNvPr id="6649" name="Oval 505"/>
            <p:cNvSpPr>
              <a:spLocks noChangeArrowheads="1"/>
            </p:cNvSpPr>
            <p:nvPr/>
          </p:nvSpPr>
          <p:spPr bwMode="auto">
            <a:xfrm>
              <a:off x="521" y="3385"/>
              <a:ext cx="91" cy="90"/>
            </a:xfrm>
            <a:prstGeom prst="ellipse">
              <a:avLst/>
            </a:prstGeom>
            <a:solidFill>
              <a:srgbClr val="FF9900"/>
            </a:solidFill>
            <a:ln w="9525">
              <a:noFill/>
              <a:round/>
              <a:headEnd/>
              <a:tailEnd/>
            </a:ln>
            <a:effectLst/>
          </p:spPr>
          <p:txBody>
            <a:bodyPr wrap="none" anchor="ctr"/>
            <a:lstStyle/>
            <a:p>
              <a:endParaRPr lang="el-GR"/>
            </a:p>
          </p:txBody>
        </p:sp>
        <p:sp>
          <p:nvSpPr>
            <p:cNvPr id="6650" name="AutoShape 506"/>
            <p:cNvSpPr>
              <a:spLocks noChangeArrowheads="1"/>
            </p:cNvSpPr>
            <p:nvPr/>
          </p:nvSpPr>
          <p:spPr bwMode="auto">
            <a:xfrm>
              <a:off x="521" y="3475"/>
              <a:ext cx="91" cy="182"/>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651" name="AutoShape 507"/>
            <p:cNvSpPr>
              <a:spLocks noChangeArrowheads="1"/>
            </p:cNvSpPr>
            <p:nvPr/>
          </p:nvSpPr>
          <p:spPr bwMode="auto">
            <a:xfrm>
              <a:off x="529"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652" name="AutoShape 508"/>
            <p:cNvSpPr>
              <a:spLocks noChangeArrowheads="1"/>
            </p:cNvSpPr>
            <p:nvPr/>
          </p:nvSpPr>
          <p:spPr bwMode="auto">
            <a:xfrm>
              <a:off x="573"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653" name="AutoShape 509"/>
            <p:cNvSpPr>
              <a:spLocks noChangeArrowheads="1"/>
            </p:cNvSpPr>
            <p:nvPr/>
          </p:nvSpPr>
          <p:spPr bwMode="auto">
            <a:xfrm rot="829783">
              <a:off x="497"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654" name="AutoShape 510"/>
            <p:cNvSpPr>
              <a:spLocks noChangeArrowheads="1"/>
            </p:cNvSpPr>
            <p:nvPr/>
          </p:nvSpPr>
          <p:spPr bwMode="auto">
            <a:xfrm rot="-1079267">
              <a:off x="613"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grpSp>
      <p:grpSp>
        <p:nvGrpSpPr>
          <p:cNvPr id="6830" name="Group 511"/>
          <p:cNvGrpSpPr>
            <a:grpSpLocks/>
          </p:cNvGrpSpPr>
          <p:nvPr/>
        </p:nvGrpSpPr>
        <p:grpSpPr bwMode="auto">
          <a:xfrm>
            <a:off x="8666163" y="3597275"/>
            <a:ext cx="155575" cy="336550"/>
            <a:chOff x="497" y="3385"/>
            <a:chExt cx="143" cy="408"/>
          </a:xfrm>
        </p:grpSpPr>
        <p:sp>
          <p:nvSpPr>
            <p:cNvPr id="6656" name="Oval 512"/>
            <p:cNvSpPr>
              <a:spLocks noChangeArrowheads="1"/>
            </p:cNvSpPr>
            <p:nvPr/>
          </p:nvSpPr>
          <p:spPr bwMode="auto">
            <a:xfrm>
              <a:off x="521" y="3385"/>
              <a:ext cx="91" cy="90"/>
            </a:xfrm>
            <a:prstGeom prst="ellipse">
              <a:avLst/>
            </a:prstGeom>
            <a:solidFill>
              <a:srgbClr val="FF9900"/>
            </a:solidFill>
            <a:ln w="9525">
              <a:noFill/>
              <a:round/>
              <a:headEnd/>
              <a:tailEnd/>
            </a:ln>
            <a:effectLst/>
          </p:spPr>
          <p:txBody>
            <a:bodyPr wrap="none" anchor="ctr"/>
            <a:lstStyle/>
            <a:p>
              <a:endParaRPr lang="el-GR"/>
            </a:p>
          </p:txBody>
        </p:sp>
        <p:sp>
          <p:nvSpPr>
            <p:cNvPr id="6657" name="AutoShape 513"/>
            <p:cNvSpPr>
              <a:spLocks noChangeArrowheads="1"/>
            </p:cNvSpPr>
            <p:nvPr/>
          </p:nvSpPr>
          <p:spPr bwMode="auto">
            <a:xfrm>
              <a:off x="521" y="3475"/>
              <a:ext cx="91" cy="182"/>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658" name="AutoShape 514"/>
            <p:cNvSpPr>
              <a:spLocks noChangeArrowheads="1"/>
            </p:cNvSpPr>
            <p:nvPr/>
          </p:nvSpPr>
          <p:spPr bwMode="auto">
            <a:xfrm>
              <a:off x="529"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659" name="AutoShape 515"/>
            <p:cNvSpPr>
              <a:spLocks noChangeArrowheads="1"/>
            </p:cNvSpPr>
            <p:nvPr/>
          </p:nvSpPr>
          <p:spPr bwMode="auto">
            <a:xfrm>
              <a:off x="573"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660" name="AutoShape 516"/>
            <p:cNvSpPr>
              <a:spLocks noChangeArrowheads="1"/>
            </p:cNvSpPr>
            <p:nvPr/>
          </p:nvSpPr>
          <p:spPr bwMode="auto">
            <a:xfrm rot="829783">
              <a:off x="497"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661" name="AutoShape 517"/>
            <p:cNvSpPr>
              <a:spLocks noChangeArrowheads="1"/>
            </p:cNvSpPr>
            <p:nvPr/>
          </p:nvSpPr>
          <p:spPr bwMode="auto">
            <a:xfrm rot="-1079267">
              <a:off x="613"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grpSp>
      <p:grpSp>
        <p:nvGrpSpPr>
          <p:cNvPr id="6837" name="Group 518"/>
          <p:cNvGrpSpPr>
            <a:grpSpLocks/>
          </p:cNvGrpSpPr>
          <p:nvPr/>
        </p:nvGrpSpPr>
        <p:grpSpPr bwMode="auto">
          <a:xfrm>
            <a:off x="8894763" y="4605338"/>
            <a:ext cx="155575" cy="336550"/>
            <a:chOff x="497" y="3385"/>
            <a:chExt cx="143" cy="408"/>
          </a:xfrm>
        </p:grpSpPr>
        <p:sp>
          <p:nvSpPr>
            <p:cNvPr id="6663" name="Oval 519"/>
            <p:cNvSpPr>
              <a:spLocks noChangeArrowheads="1"/>
            </p:cNvSpPr>
            <p:nvPr/>
          </p:nvSpPr>
          <p:spPr bwMode="auto">
            <a:xfrm>
              <a:off x="521" y="3385"/>
              <a:ext cx="91" cy="90"/>
            </a:xfrm>
            <a:prstGeom prst="ellipse">
              <a:avLst/>
            </a:prstGeom>
            <a:solidFill>
              <a:srgbClr val="FF9900"/>
            </a:solidFill>
            <a:ln w="9525">
              <a:noFill/>
              <a:round/>
              <a:headEnd/>
              <a:tailEnd/>
            </a:ln>
            <a:effectLst/>
          </p:spPr>
          <p:txBody>
            <a:bodyPr wrap="none" anchor="ctr"/>
            <a:lstStyle/>
            <a:p>
              <a:endParaRPr lang="el-GR"/>
            </a:p>
          </p:txBody>
        </p:sp>
        <p:sp>
          <p:nvSpPr>
            <p:cNvPr id="6664" name="AutoShape 520"/>
            <p:cNvSpPr>
              <a:spLocks noChangeArrowheads="1"/>
            </p:cNvSpPr>
            <p:nvPr/>
          </p:nvSpPr>
          <p:spPr bwMode="auto">
            <a:xfrm>
              <a:off x="521" y="3475"/>
              <a:ext cx="91" cy="182"/>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665" name="AutoShape 521"/>
            <p:cNvSpPr>
              <a:spLocks noChangeArrowheads="1"/>
            </p:cNvSpPr>
            <p:nvPr/>
          </p:nvSpPr>
          <p:spPr bwMode="auto">
            <a:xfrm>
              <a:off x="529"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666" name="AutoShape 522"/>
            <p:cNvSpPr>
              <a:spLocks noChangeArrowheads="1"/>
            </p:cNvSpPr>
            <p:nvPr/>
          </p:nvSpPr>
          <p:spPr bwMode="auto">
            <a:xfrm>
              <a:off x="573"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667" name="AutoShape 523"/>
            <p:cNvSpPr>
              <a:spLocks noChangeArrowheads="1"/>
            </p:cNvSpPr>
            <p:nvPr/>
          </p:nvSpPr>
          <p:spPr bwMode="auto">
            <a:xfrm rot="829783">
              <a:off x="497"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668" name="AutoShape 524"/>
            <p:cNvSpPr>
              <a:spLocks noChangeArrowheads="1"/>
            </p:cNvSpPr>
            <p:nvPr/>
          </p:nvSpPr>
          <p:spPr bwMode="auto">
            <a:xfrm rot="-1079267">
              <a:off x="613"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grpSp>
      <p:grpSp>
        <p:nvGrpSpPr>
          <p:cNvPr id="6844" name="Group 525"/>
          <p:cNvGrpSpPr>
            <a:grpSpLocks/>
          </p:cNvGrpSpPr>
          <p:nvPr/>
        </p:nvGrpSpPr>
        <p:grpSpPr bwMode="auto">
          <a:xfrm>
            <a:off x="6145213" y="2420938"/>
            <a:ext cx="155575" cy="336550"/>
            <a:chOff x="497" y="3385"/>
            <a:chExt cx="143" cy="408"/>
          </a:xfrm>
        </p:grpSpPr>
        <p:sp>
          <p:nvSpPr>
            <p:cNvPr id="6670" name="Oval 526"/>
            <p:cNvSpPr>
              <a:spLocks noChangeArrowheads="1"/>
            </p:cNvSpPr>
            <p:nvPr/>
          </p:nvSpPr>
          <p:spPr bwMode="auto">
            <a:xfrm>
              <a:off x="521" y="3385"/>
              <a:ext cx="91" cy="90"/>
            </a:xfrm>
            <a:prstGeom prst="ellipse">
              <a:avLst/>
            </a:prstGeom>
            <a:solidFill>
              <a:srgbClr val="FF9900"/>
            </a:solidFill>
            <a:ln w="9525">
              <a:noFill/>
              <a:round/>
              <a:headEnd/>
              <a:tailEnd/>
            </a:ln>
            <a:effectLst/>
          </p:spPr>
          <p:txBody>
            <a:bodyPr wrap="none" anchor="ctr"/>
            <a:lstStyle/>
            <a:p>
              <a:endParaRPr lang="el-GR"/>
            </a:p>
          </p:txBody>
        </p:sp>
        <p:sp>
          <p:nvSpPr>
            <p:cNvPr id="6671" name="AutoShape 527"/>
            <p:cNvSpPr>
              <a:spLocks noChangeArrowheads="1"/>
            </p:cNvSpPr>
            <p:nvPr/>
          </p:nvSpPr>
          <p:spPr bwMode="auto">
            <a:xfrm>
              <a:off x="521" y="3475"/>
              <a:ext cx="91" cy="182"/>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672" name="AutoShape 528"/>
            <p:cNvSpPr>
              <a:spLocks noChangeArrowheads="1"/>
            </p:cNvSpPr>
            <p:nvPr/>
          </p:nvSpPr>
          <p:spPr bwMode="auto">
            <a:xfrm>
              <a:off x="529"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673" name="AutoShape 529"/>
            <p:cNvSpPr>
              <a:spLocks noChangeArrowheads="1"/>
            </p:cNvSpPr>
            <p:nvPr/>
          </p:nvSpPr>
          <p:spPr bwMode="auto">
            <a:xfrm>
              <a:off x="573"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674" name="AutoShape 530"/>
            <p:cNvSpPr>
              <a:spLocks noChangeArrowheads="1"/>
            </p:cNvSpPr>
            <p:nvPr/>
          </p:nvSpPr>
          <p:spPr bwMode="auto">
            <a:xfrm rot="829783">
              <a:off x="497"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675" name="AutoShape 531"/>
            <p:cNvSpPr>
              <a:spLocks noChangeArrowheads="1"/>
            </p:cNvSpPr>
            <p:nvPr/>
          </p:nvSpPr>
          <p:spPr bwMode="auto">
            <a:xfrm rot="-1079267">
              <a:off x="613"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grpSp>
      <p:grpSp>
        <p:nvGrpSpPr>
          <p:cNvPr id="6851" name="Group 532"/>
          <p:cNvGrpSpPr>
            <a:grpSpLocks/>
          </p:cNvGrpSpPr>
          <p:nvPr/>
        </p:nvGrpSpPr>
        <p:grpSpPr bwMode="auto">
          <a:xfrm>
            <a:off x="6516688" y="2587625"/>
            <a:ext cx="157162" cy="336550"/>
            <a:chOff x="497" y="3385"/>
            <a:chExt cx="143" cy="408"/>
          </a:xfrm>
        </p:grpSpPr>
        <p:sp>
          <p:nvSpPr>
            <p:cNvPr id="6677" name="Oval 533"/>
            <p:cNvSpPr>
              <a:spLocks noChangeArrowheads="1"/>
            </p:cNvSpPr>
            <p:nvPr/>
          </p:nvSpPr>
          <p:spPr bwMode="auto">
            <a:xfrm>
              <a:off x="521" y="3385"/>
              <a:ext cx="91" cy="90"/>
            </a:xfrm>
            <a:prstGeom prst="ellipse">
              <a:avLst/>
            </a:prstGeom>
            <a:solidFill>
              <a:srgbClr val="FF9900"/>
            </a:solidFill>
            <a:ln w="9525">
              <a:noFill/>
              <a:round/>
              <a:headEnd/>
              <a:tailEnd/>
            </a:ln>
            <a:effectLst/>
          </p:spPr>
          <p:txBody>
            <a:bodyPr wrap="none" anchor="ctr"/>
            <a:lstStyle/>
            <a:p>
              <a:endParaRPr lang="el-GR"/>
            </a:p>
          </p:txBody>
        </p:sp>
        <p:sp>
          <p:nvSpPr>
            <p:cNvPr id="6678" name="AutoShape 534"/>
            <p:cNvSpPr>
              <a:spLocks noChangeArrowheads="1"/>
            </p:cNvSpPr>
            <p:nvPr/>
          </p:nvSpPr>
          <p:spPr bwMode="auto">
            <a:xfrm>
              <a:off x="521" y="3475"/>
              <a:ext cx="91" cy="182"/>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679" name="AutoShape 535"/>
            <p:cNvSpPr>
              <a:spLocks noChangeArrowheads="1"/>
            </p:cNvSpPr>
            <p:nvPr/>
          </p:nvSpPr>
          <p:spPr bwMode="auto">
            <a:xfrm>
              <a:off x="529"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680" name="AutoShape 536"/>
            <p:cNvSpPr>
              <a:spLocks noChangeArrowheads="1"/>
            </p:cNvSpPr>
            <p:nvPr/>
          </p:nvSpPr>
          <p:spPr bwMode="auto">
            <a:xfrm>
              <a:off x="573"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681" name="AutoShape 537"/>
            <p:cNvSpPr>
              <a:spLocks noChangeArrowheads="1"/>
            </p:cNvSpPr>
            <p:nvPr/>
          </p:nvSpPr>
          <p:spPr bwMode="auto">
            <a:xfrm rot="829783">
              <a:off x="497"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682" name="AutoShape 538"/>
            <p:cNvSpPr>
              <a:spLocks noChangeArrowheads="1"/>
            </p:cNvSpPr>
            <p:nvPr/>
          </p:nvSpPr>
          <p:spPr bwMode="auto">
            <a:xfrm rot="-1079267">
              <a:off x="613"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grpSp>
      <p:grpSp>
        <p:nvGrpSpPr>
          <p:cNvPr id="6860" name="Group 539"/>
          <p:cNvGrpSpPr>
            <a:grpSpLocks/>
          </p:cNvGrpSpPr>
          <p:nvPr/>
        </p:nvGrpSpPr>
        <p:grpSpPr bwMode="auto">
          <a:xfrm>
            <a:off x="7294563" y="3092450"/>
            <a:ext cx="158750" cy="336550"/>
            <a:chOff x="497" y="3385"/>
            <a:chExt cx="143" cy="408"/>
          </a:xfrm>
        </p:grpSpPr>
        <p:sp>
          <p:nvSpPr>
            <p:cNvPr id="6684" name="Oval 540"/>
            <p:cNvSpPr>
              <a:spLocks noChangeArrowheads="1"/>
            </p:cNvSpPr>
            <p:nvPr/>
          </p:nvSpPr>
          <p:spPr bwMode="auto">
            <a:xfrm>
              <a:off x="521" y="3385"/>
              <a:ext cx="91" cy="90"/>
            </a:xfrm>
            <a:prstGeom prst="ellipse">
              <a:avLst/>
            </a:prstGeom>
            <a:solidFill>
              <a:srgbClr val="FF9900"/>
            </a:solidFill>
            <a:ln w="9525">
              <a:noFill/>
              <a:round/>
              <a:headEnd/>
              <a:tailEnd/>
            </a:ln>
            <a:effectLst/>
          </p:spPr>
          <p:txBody>
            <a:bodyPr wrap="none" anchor="ctr"/>
            <a:lstStyle/>
            <a:p>
              <a:endParaRPr lang="el-GR"/>
            </a:p>
          </p:txBody>
        </p:sp>
        <p:sp>
          <p:nvSpPr>
            <p:cNvPr id="6685" name="AutoShape 541"/>
            <p:cNvSpPr>
              <a:spLocks noChangeArrowheads="1"/>
            </p:cNvSpPr>
            <p:nvPr/>
          </p:nvSpPr>
          <p:spPr bwMode="auto">
            <a:xfrm>
              <a:off x="521" y="3475"/>
              <a:ext cx="91" cy="182"/>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686" name="AutoShape 542"/>
            <p:cNvSpPr>
              <a:spLocks noChangeArrowheads="1"/>
            </p:cNvSpPr>
            <p:nvPr/>
          </p:nvSpPr>
          <p:spPr bwMode="auto">
            <a:xfrm>
              <a:off x="529"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687" name="AutoShape 543"/>
            <p:cNvSpPr>
              <a:spLocks noChangeArrowheads="1"/>
            </p:cNvSpPr>
            <p:nvPr/>
          </p:nvSpPr>
          <p:spPr bwMode="auto">
            <a:xfrm>
              <a:off x="573"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688" name="AutoShape 544"/>
            <p:cNvSpPr>
              <a:spLocks noChangeArrowheads="1"/>
            </p:cNvSpPr>
            <p:nvPr/>
          </p:nvSpPr>
          <p:spPr bwMode="auto">
            <a:xfrm rot="829783">
              <a:off x="497"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689" name="AutoShape 545"/>
            <p:cNvSpPr>
              <a:spLocks noChangeArrowheads="1"/>
            </p:cNvSpPr>
            <p:nvPr/>
          </p:nvSpPr>
          <p:spPr bwMode="auto">
            <a:xfrm rot="-1079267">
              <a:off x="613"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grpSp>
      <p:grpSp>
        <p:nvGrpSpPr>
          <p:cNvPr id="6869" name="Group 546"/>
          <p:cNvGrpSpPr>
            <a:grpSpLocks/>
          </p:cNvGrpSpPr>
          <p:nvPr/>
        </p:nvGrpSpPr>
        <p:grpSpPr bwMode="auto">
          <a:xfrm>
            <a:off x="5783263" y="1508125"/>
            <a:ext cx="158750" cy="336550"/>
            <a:chOff x="497" y="3385"/>
            <a:chExt cx="143" cy="408"/>
          </a:xfrm>
        </p:grpSpPr>
        <p:sp>
          <p:nvSpPr>
            <p:cNvPr id="6691" name="Oval 547"/>
            <p:cNvSpPr>
              <a:spLocks noChangeArrowheads="1"/>
            </p:cNvSpPr>
            <p:nvPr/>
          </p:nvSpPr>
          <p:spPr bwMode="auto">
            <a:xfrm>
              <a:off x="521" y="3385"/>
              <a:ext cx="91" cy="90"/>
            </a:xfrm>
            <a:prstGeom prst="ellipse">
              <a:avLst/>
            </a:prstGeom>
            <a:solidFill>
              <a:srgbClr val="FF9900"/>
            </a:solidFill>
            <a:ln w="9525">
              <a:noFill/>
              <a:round/>
              <a:headEnd/>
              <a:tailEnd/>
            </a:ln>
            <a:effectLst/>
          </p:spPr>
          <p:txBody>
            <a:bodyPr wrap="none" anchor="ctr"/>
            <a:lstStyle/>
            <a:p>
              <a:endParaRPr lang="el-GR"/>
            </a:p>
          </p:txBody>
        </p:sp>
        <p:sp>
          <p:nvSpPr>
            <p:cNvPr id="6692" name="AutoShape 548"/>
            <p:cNvSpPr>
              <a:spLocks noChangeArrowheads="1"/>
            </p:cNvSpPr>
            <p:nvPr/>
          </p:nvSpPr>
          <p:spPr bwMode="auto">
            <a:xfrm>
              <a:off x="521" y="3475"/>
              <a:ext cx="91" cy="182"/>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693" name="AutoShape 549"/>
            <p:cNvSpPr>
              <a:spLocks noChangeArrowheads="1"/>
            </p:cNvSpPr>
            <p:nvPr/>
          </p:nvSpPr>
          <p:spPr bwMode="auto">
            <a:xfrm>
              <a:off x="529"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694" name="AutoShape 550"/>
            <p:cNvSpPr>
              <a:spLocks noChangeArrowheads="1"/>
            </p:cNvSpPr>
            <p:nvPr/>
          </p:nvSpPr>
          <p:spPr bwMode="auto">
            <a:xfrm>
              <a:off x="573"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695" name="AutoShape 551"/>
            <p:cNvSpPr>
              <a:spLocks noChangeArrowheads="1"/>
            </p:cNvSpPr>
            <p:nvPr/>
          </p:nvSpPr>
          <p:spPr bwMode="auto">
            <a:xfrm rot="829783">
              <a:off x="497"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696" name="AutoShape 552"/>
            <p:cNvSpPr>
              <a:spLocks noChangeArrowheads="1"/>
            </p:cNvSpPr>
            <p:nvPr/>
          </p:nvSpPr>
          <p:spPr bwMode="auto">
            <a:xfrm rot="-1079267">
              <a:off x="613"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grpSp>
      <p:grpSp>
        <p:nvGrpSpPr>
          <p:cNvPr id="6872" name="Group 553"/>
          <p:cNvGrpSpPr>
            <a:grpSpLocks/>
          </p:cNvGrpSpPr>
          <p:nvPr/>
        </p:nvGrpSpPr>
        <p:grpSpPr bwMode="auto">
          <a:xfrm>
            <a:off x="6070600" y="1125538"/>
            <a:ext cx="157163" cy="336550"/>
            <a:chOff x="497" y="3385"/>
            <a:chExt cx="143" cy="408"/>
          </a:xfrm>
        </p:grpSpPr>
        <p:sp>
          <p:nvSpPr>
            <p:cNvPr id="6698" name="Oval 554"/>
            <p:cNvSpPr>
              <a:spLocks noChangeArrowheads="1"/>
            </p:cNvSpPr>
            <p:nvPr/>
          </p:nvSpPr>
          <p:spPr bwMode="auto">
            <a:xfrm>
              <a:off x="521" y="3385"/>
              <a:ext cx="91" cy="90"/>
            </a:xfrm>
            <a:prstGeom prst="ellipse">
              <a:avLst/>
            </a:prstGeom>
            <a:solidFill>
              <a:srgbClr val="FF9900"/>
            </a:solidFill>
            <a:ln w="9525">
              <a:noFill/>
              <a:round/>
              <a:headEnd/>
              <a:tailEnd/>
            </a:ln>
            <a:effectLst/>
          </p:spPr>
          <p:txBody>
            <a:bodyPr wrap="none" anchor="ctr"/>
            <a:lstStyle/>
            <a:p>
              <a:endParaRPr lang="el-GR"/>
            </a:p>
          </p:txBody>
        </p:sp>
        <p:sp>
          <p:nvSpPr>
            <p:cNvPr id="6699" name="AutoShape 555"/>
            <p:cNvSpPr>
              <a:spLocks noChangeArrowheads="1"/>
            </p:cNvSpPr>
            <p:nvPr/>
          </p:nvSpPr>
          <p:spPr bwMode="auto">
            <a:xfrm>
              <a:off x="521" y="3475"/>
              <a:ext cx="91" cy="182"/>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700" name="AutoShape 556"/>
            <p:cNvSpPr>
              <a:spLocks noChangeArrowheads="1"/>
            </p:cNvSpPr>
            <p:nvPr/>
          </p:nvSpPr>
          <p:spPr bwMode="auto">
            <a:xfrm>
              <a:off x="529"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701" name="AutoShape 557"/>
            <p:cNvSpPr>
              <a:spLocks noChangeArrowheads="1"/>
            </p:cNvSpPr>
            <p:nvPr/>
          </p:nvSpPr>
          <p:spPr bwMode="auto">
            <a:xfrm>
              <a:off x="573"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702" name="AutoShape 558"/>
            <p:cNvSpPr>
              <a:spLocks noChangeArrowheads="1"/>
            </p:cNvSpPr>
            <p:nvPr/>
          </p:nvSpPr>
          <p:spPr bwMode="auto">
            <a:xfrm rot="829783">
              <a:off x="497"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703" name="AutoShape 559"/>
            <p:cNvSpPr>
              <a:spLocks noChangeArrowheads="1"/>
            </p:cNvSpPr>
            <p:nvPr/>
          </p:nvSpPr>
          <p:spPr bwMode="auto">
            <a:xfrm rot="-1079267">
              <a:off x="613"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grpSp>
      <p:grpSp>
        <p:nvGrpSpPr>
          <p:cNvPr id="6879" name="Group 560"/>
          <p:cNvGrpSpPr>
            <a:grpSpLocks/>
          </p:cNvGrpSpPr>
          <p:nvPr/>
        </p:nvGrpSpPr>
        <p:grpSpPr bwMode="auto">
          <a:xfrm>
            <a:off x="5510213" y="3284538"/>
            <a:ext cx="155575" cy="336550"/>
            <a:chOff x="497" y="3385"/>
            <a:chExt cx="143" cy="408"/>
          </a:xfrm>
        </p:grpSpPr>
        <p:sp>
          <p:nvSpPr>
            <p:cNvPr id="6705" name="Oval 561"/>
            <p:cNvSpPr>
              <a:spLocks noChangeArrowheads="1"/>
            </p:cNvSpPr>
            <p:nvPr/>
          </p:nvSpPr>
          <p:spPr bwMode="auto">
            <a:xfrm>
              <a:off x="521" y="3385"/>
              <a:ext cx="91" cy="90"/>
            </a:xfrm>
            <a:prstGeom prst="ellipse">
              <a:avLst/>
            </a:prstGeom>
            <a:solidFill>
              <a:srgbClr val="FF9900"/>
            </a:solidFill>
            <a:ln w="9525">
              <a:noFill/>
              <a:round/>
              <a:headEnd/>
              <a:tailEnd/>
            </a:ln>
            <a:effectLst/>
          </p:spPr>
          <p:txBody>
            <a:bodyPr wrap="none" anchor="ctr"/>
            <a:lstStyle/>
            <a:p>
              <a:endParaRPr lang="el-GR"/>
            </a:p>
          </p:txBody>
        </p:sp>
        <p:sp>
          <p:nvSpPr>
            <p:cNvPr id="6706" name="AutoShape 562"/>
            <p:cNvSpPr>
              <a:spLocks noChangeArrowheads="1"/>
            </p:cNvSpPr>
            <p:nvPr/>
          </p:nvSpPr>
          <p:spPr bwMode="auto">
            <a:xfrm>
              <a:off x="521" y="3475"/>
              <a:ext cx="91" cy="182"/>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707" name="AutoShape 563"/>
            <p:cNvSpPr>
              <a:spLocks noChangeArrowheads="1"/>
            </p:cNvSpPr>
            <p:nvPr/>
          </p:nvSpPr>
          <p:spPr bwMode="auto">
            <a:xfrm>
              <a:off x="529"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708" name="AutoShape 564"/>
            <p:cNvSpPr>
              <a:spLocks noChangeArrowheads="1"/>
            </p:cNvSpPr>
            <p:nvPr/>
          </p:nvSpPr>
          <p:spPr bwMode="auto">
            <a:xfrm>
              <a:off x="573"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709" name="AutoShape 565"/>
            <p:cNvSpPr>
              <a:spLocks noChangeArrowheads="1"/>
            </p:cNvSpPr>
            <p:nvPr/>
          </p:nvSpPr>
          <p:spPr bwMode="auto">
            <a:xfrm rot="829783">
              <a:off x="497"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710" name="AutoShape 566"/>
            <p:cNvSpPr>
              <a:spLocks noChangeArrowheads="1"/>
            </p:cNvSpPr>
            <p:nvPr/>
          </p:nvSpPr>
          <p:spPr bwMode="auto">
            <a:xfrm rot="-1079267">
              <a:off x="613"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grpSp>
      <p:grpSp>
        <p:nvGrpSpPr>
          <p:cNvPr id="6886" name="Group 567"/>
          <p:cNvGrpSpPr>
            <a:grpSpLocks/>
          </p:cNvGrpSpPr>
          <p:nvPr/>
        </p:nvGrpSpPr>
        <p:grpSpPr bwMode="auto">
          <a:xfrm>
            <a:off x="5651500" y="2084388"/>
            <a:ext cx="157163" cy="336550"/>
            <a:chOff x="497" y="3385"/>
            <a:chExt cx="143" cy="408"/>
          </a:xfrm>
        </p:grpSpPr>
        <p:sp>
          <p:nvSpPr>
            <p:cNvPr id="6712" name="Oval 568"/>
            <p:cNvSpPr>
              <a:spLocks noChangeArrowheads="1"/>
            </p:cNvSpPr>
            <p:nvPr/>
          </p:nvSpPr>
          <p:spPr bwMode="auto">
            <a:xfrm>
              <a:off x="521" y="3385"/>
              <a:ext cx="91" cy="90"/>
            </a:xfrm>
            <a:prstGeom prst="ellipse">
              <a:avLst/>
            </a:prstGeom>
            <a:solidFill>
              <a:srgbClr val="FF9900"/>
            </a:solidFill>
            <a:ln w="9525">
              <a:noFill/>
              <a:round/>
              <a:headEnd/>
              <a:tailEnd/>
            </a:ln>
            <a:effectLst/>
          </p:spPr>
          <p:txBody>
            <a:bodyPr wrap="none" anchor="ctr"/>
            <a:lstStyle/>
            <a:p>
              <a:endParaRPr lang="el-GR"/>
            </a:p>
          </p:txBody>
        </p:sp>
        <p:sp>
          <p:nvSpPr>
            <p:cNvPr id="6713" name="AutoShape 569"/>
            <p:cNvSpPr>
              <a:spLocks noChangeArrowheads="1"/>
            </p:cNvSpPr>
            <p:nvPr/>
          </p:nvSpPr>
          <p:spPr bwMode="auto">
            <a:xfrm>
              <a:off x="521" y="3475"/>
              <a:ext cx="91" cy="182"/>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714" name="AutoShape 570"/>
            <p:cNvSpPr>
              <a:spLocks noChangeArrowheads="1"/>
            </p:cNvSpPr>
            <p:nvPr/>
          </p:nvSpPr>
          <p:spPr bwMode="auto">
            <a:xfrm>
              <a:off x="529"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715" name="AutoShape 571"/>
            <p:cNvSpPr>
              <a:spLocks noChangeArrowheads="1"/>
            </p:cNvSpPr>
            <p:nvPr/>
          </p:nvSpPr>
          <p:spPr bwMode="auto">
            <a:xfrm>
              <a:off x="573"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716" name="AutoShape 572"/>
            <p:cNvSpPr>
              <a:spLocks noChangeArrowheads="1"/>
            </p:cNvSpPr>
            <p:nvPr/>
          </p:nvSpPr>
          <p:spPr bwMode="auto">
            <a:xfrm rot="829783">
              <a:off x="497"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717" name="AutoShape 573"/>
            <p:cNvSpPr>
              <a:spLocks noChangeArrowheads="1"/>
            </p:cNvSpPr>
            <p:nvPr/>
          </p:nvSpPr>
          <p:spPr bwMode="auto">
            <a:xfrm rot="-1079267">
              <a:off x="613"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grpSp>
      <p:grpSp>
        <p:nvGrpSpPr>
          <p:cNvPr id="6895" name="Group 574"/>
          <p:cNvGrpSpPr>
            <a:grpSpLocks/>
          </p:cNvGrpSpPr>
          <p:nvPr/>
        </p:nvGrpSpPr>
        <p:grpSpPr bwMode="auto">
          <a:xfrm>
            <a:off x="5510213" y="549275"/>
            <a:ext cx="155575" cy="336550"/>
            <a:chOff x="497" y="3385"/>
            <a:chExt cx="143" cy="408"/>
          </a:xfrm>
        </p:grpSpPr>
        <p:sp>
          <p:nvSpPr>
            <p:cNvPr id="6719" name="Oval 575"/>
            <p:cNvSpPr>
              <a:spLocks noChangeArrowheads="1"/>
            </p:cNvSpPr>
            <p:nvPr/>
          </p:nvSpPr>
          <p:spPr bwMode="auto">
            <a:xfrm>
              <a:off x="521" y="3385"/>
              <a:ext cx="91" cy="90"/>
            </a:xfrm>
            <a:prstGeom prst="ellipse">
              <a:avLst/>
            </a:prstGeom>
            <a:solidFill>
              <a:srgbClr val="FF9900"/>
            </a:solidFill>
            <a:ln w="9525">
              <a:noFill/>
              <a:round/>
              <a:headEnd/>
              <a:tailEnd/>
            </a:ln>
            <a:effectLst/>
          </p:spPr>
          <p:txBody>
            <a:bodyPr wrap="none" anchor="ctr"/>
            <a:lstStyle/>
            <a:p>
              <a:endParaRPr lang="el-GR"/>
            </a:p>
          </p:txBody>
        </p:sp>
        <p:sp>
          <p:nvSpPr>
            <p:cNvPr id="6720" name="AutoShape 576"/>
            <p:cNvSpPr>
              <a:spLocks noChangeArrowheads="1"/>
            </p:cNvSpPr>
            <p:nvPr/>
          </p:nvSpPr>
          <p:spPr bwMode="auto">
            <a:xfrm>
              <a:off x="521" y="3475"/>
              <a:ext cx="91" cy="182"/>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721" name="AutoShape 577"/>
            <p:cNvSpPr>
              <a:spLocks noChangeArrowheads="1"/>
            </p:cNvSpPr>
            <p:nvPr/>
          </p:nvSpPr>
          <p:spPr bwMode="auto">
            <a:xfrm>
              <a:off x="529"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722" name="AutoShape 578"/>
            <p:cNvSpPr>
              <a:spLocks noChangeArrowheads="1"/>
            </p:cNvSpPr>
            <p:nvPr/>
          </p:nvSpPr>
          <p:spPr bwMode="auto">
            <a:xfrm>
              <a:off x="573"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723" name="AutoShape 579"/>
            <p:cNvSpPr>
              <a:spLocks noChangeArrowheads="1"/>
            </p:cNvSpPr>
            <p:nvPr/>
          </p:nvSpPr>
          <p:spPr bwMode="auto">
            <a:xfrm rot="829783">
              <a:off x="497"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724" name="AutoShape 580"/>
            <p:cNvSpPr>
              <a:spLocks noChangeArrowheads="1"/>
            </p:cNvSpPr>
            <p:nvPr/>
          </p:nvSpPr>
          <p:spPr bwMode="auto">
            <a:xfrm rot="-1079267">
              <a:off x="613"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grpSp>
      <p:grpSp>
        <p:nvGrpSpPr>
          <p:cNvPr id="6902" name="Group 581"/>
          <p:cNvGrpSpPr>
            <a:grpSpLocks/>
          </p:cNvGrpSpPr>
          <p:nvPr/>
        </p:nvGrpSpPr>
        <p:grpSpPr bwMode="auto">
          <a:xfrm>
            <a:off x="6862763" y="404813"/>
            <a:ext cx="158750" cy="336550"/>
            <a:chOff x="497" y="3385"/>
            <a:chExt cx="143" cy="408"/>
          </a:xfrm>
        </p:grpSpPr>
        <p:sp>
          <p:nvSpPr>
            <p:cNvPr id="6726" name="Oval 582"/>
            <p:cNvSpPr>
              <a:spLocks noChangeArrowheads="1"/>
            </p:cNvSpPr>
            <p:nvPr/>
          </p:nvSpPr>
          <p:spPr bwMode="auto">
            <a:xfrm>
              <a:off x="521" y="3385"/>
              <a:ext cx="91" cy="90"/>
            </a:xfrm>
            <a:prstGeom prst="ellipse">
              <a:avLst/>
            </a:prstGeom>
            <a:solidFill>
              <a:srgbClr val="FF9900"/>
            </a:solidFill>
            <a:ln w="9525">
              <a:noFill/>
              <a:round/>
              <a:headEnd/>
              <a:tailEnd/>
            </a:ln>
            <a:effectLst/>
          </p:spPr>
          <p:txBody>
            <a:bodyPr wrap="none" anchor="ctr"/>
            <a:lstStyle/>
            <a:p>
              <a:endParaRPr lang="el-GR"/>
            </a:p>
          </p:txBody>
        </p:sp>
        <p:sp>
          <p:nvSpPr>
            <p:cNvPr id="6727" name="AutoShape 583"/>
            <p:cNvSpPr>
              <a:spLocks noChangeArrowheads="1"/>
            </p:cNvSpPr>
            <p:nvPr/>
          </p:nvSpPr>
          <p:spPr bwMode="auto">
            <a:xfrm>
              <a:off x="521" y="3475"/>
              <a:ext cx="91" cy="182"/>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728" name="AutoShape 584"/>
            <p:cNvSpPr>
              <a:spLocks noChangeArrowheads="1"/>
            </p:cNvSpPr>
            <p:nvPr/>
          </p:nvSpPr>
          <p:spPr bwMode="auto">
            <a:xfrm>
              <a:off x="529"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729" name="AutoShape 585"/>
            <p:cNvSpPr>
              <a:spLocks noChangeArrowheads="1"/>
            </p:cNvSpPr>
            <p:nvPr/>
          </p:nvSpPr>
          <p:spPr bwMode="auto">
            <a:xfrm>
              <a:off x="573"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730" name="AutoShape 586"/>
            <p:cNvSpPr>
              <a:spLocks noChangeArrowheads="1"/>
            </p:cNvSpPr>
            <p:nvPr/>
          </p:nvSpPr>
          <p:spPr bwMode="auto">
            <a:xfrm rot="829783">
              <a:off x="497"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731" name="AutoShape 587"/>
            <p:cNvSpPr>
              <a:spLocks noChangeArrowheads="1"/>
            </p:cNvSpPr>
            <p:nvPr/>
          </p:nvSpPr>
          <p:spPr bwMode="auto">
            <a:xfrm rot="-1079267">
              <a:off x="613"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grpSp>
      <p:grpSp>
        <p:nvGrpSpPr>
          <p:cNvPr id="6909" name="Group 588"/>
          <p:cNvGrpSpPr>
            <a:grpSpLocks/>
          </p:cNvGrpSpPr>
          <p:nvPr/>
        </p:nvGrpSpPr>
        <p:grpSpPr bwMode="auto">
          <a:xfrm>
            <a:off x="8894763" y="1484313"/>
            <a:ext cx="155575" cy="336550"/>
            <a:chOff x="497" y="3385"/>
            <a:chExt cx="143" cy="408"/>
          </a:xfrm>
        </p:grpSpPr>
        <p:sp>
          <p:nvSpPr>
            <p:cNvPr id="6733" name="Oval 589"/>
            <p:cNvSpPr>
              <a:spLocks noChangeArrowheads="1"/>
            </p:cNvSpPr>
            <p:nvPr/>
          </p:nvSpPr>
          <p:spPr bwMode="auto">
            <a:xfrm>
              <a:off x="521" y="3385"/>
              <a:ext cx="91" cy="90"/>
            </a:xfrm>
            <a:prstGeom prst="ellipse">
              <a:avLst/>
            </a:prstGeom>
            <a:solidFill>
              <a:srgbClr val="FF9900"/>
            </a:solidFill>
            <a:ln w="9525">
              <a:noFill/>
              <a:round/>
              <a:headEnd/>
              <a:tailEnd/>
            </a:ln>
            <a:effectLst/>
          </p:spPr>
          <p:txBody>
            <a:bodyPr wrap="none" anchor="ctr"/>
            <a:lstStyle/>
            <a:p>
              <a:endParaRPr lang="el-GR"/>
            </a:p>
          </p:txBody>
        </p:sp>
        <p:sp>
          <p:nvSpPr>
            <p:cNvPr id="6734" name="AutoShape 590"/>
            <p:cNvSpPr>
              <a:spLocks noChangeArrowheads="1"/>
            </p:cNvSpPr>
            <p:nvPr/>
          </p:nvSpPr>
          <p:spPr bwMode="auto">
            <a:xfrm>
              <a:off x="521" y="3475"/>
              <a:ext cx="91" cy="182"/>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735" name="AutoShape 591"/>
            <p:cNvSpPr>
              <a:spLocks noChangeArrowheads="1"/>
            </p:cNvSpPr>
            <p:nvPr/>
          </p:nvSpPr>
          <p:spPr bwMode="auto">
            <a:xfrm>
              <a:off x="529"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736" name="AutoShape 592"/>
            <p:cNvSpPr>
              <a:spLocks noChangeArrowheads="1"/>
            </p:cNvSpPr>
            <p:nvPr/>
          </p:nvSpPr>
          <p:spPr bwMode="auto">
            <a:xfrm>
              <a:off x="573"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737" name="AutoShape 593"/>
            <p:cNvSpPr>
              <a:spLocks noChangeArrowheads="1"/>
            </p:cNvSpPr>
            <p:nvPr/>
          </p:nvSpPr>
          <p:spPr bwMode="auto">
            <a:xfrm rot="829783">
              <a:off x="497"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738" name="AutoShape 594"/>
            <p:cNvSpPr>
              <a:spLocks noChangeArrowheads="1"/>
            </p:cNvSpPr>
            <p:nvPr/>
          </p:nvSpPr>
          <p:spPr bwMode="auto">
            <a:xfrm rot="-1079267">
              <a:off x="613"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grpSp>
      <p:grpSp>
        <p:nvGrpSpPr>
          <p:cNvPr id="6916" name="Group 595"/>
          <p:cNvGrpSpPr>
            <a:grpSpLocks/>
          </p:cNvGrpSpPr>
          <p:nvPr/>
        </p:nvGrpSpPr>
        <p:grpSpPr bwMode="auto">
          <a:xfrm>
            <a:off x="8247063" y="115888"/>
            <a:ext cx="155575" cy="336550"/>
            <a:chOff x="497" y="3385"/>
            <a:chExt cx="143" cy="408"/>
          </a:xfrm>
        </p:grpSpPr>
        <p:sp>
          <p:nvSpPr>
            <p:cNvPr id="6740" name="Oval 596"/>
            <p:cNvSpPr>
              <a:spLocks noChangeArrowheads="1"/>
            </p:cNvSpPr>
            <p:nvPr/>
          </p:nvSpPr>
          <p:spPr bwMode="auto">
            <a:xfrm>
              <a:off x="521" y="3385"/>
              <a:ext cx="91" cy="90"/>
            </a:xfrm>
            <a:prstGeom prst="ellipse">
              <a:avLst/>
            </a:prstGeom>
            <a:solidFill>
              <a:srgbClr val="FF9900"/>
            </a:solidFill>
            <a:ln w="9525">
              <a:noFill/>
              <a:round/>
              <a:headEnd/>
              <a:tailEnd/>
            </a:ln>
            <a:effectLst/>
          </p:spPr>
          <p:txBody>
            <a:bodyPr wrap="none" anchor="ctr"/>
            <a:lstStyle/>
            <a:p>
              <a:endParaRPr lang="el-GR"/>
            </a:p>
          </p:txBody>
        </p:sp>
        <p:sp>
          <p:nvSpPr>
            <p:cNvPr id="6741" name="AutoShape 597"/>
            <p:cNvSpPr>
              <a:spLocks noChangeArrowheads="1"/>
            </p:cNvSpPr>
            <p:nvPr/>
          </p:nvSpPr>
          <p:spPr bwMode="auto">
            <a:xfrm>
              <a:off x="521" y="3475"/>
              <a:ext cx="91" cy="182"/>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742" name="AutoShape 598"/>
            <p:cNvSpPr>
              <a:spLocks noChangeArrowheads="1"/>
            </p:cNvSpPr>
            <p:nvPr/>
          </p:nvSpPr>
          <p:spPr bwMode="auto">
            <a:xfrm>
              <a:off x="529"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743" name="AutoShape 599"/>
            <p:cNvSpPr>
              <a:spLocks noChangeArrowheads="1"/>
            </p:cNvSpPr>
            <p:nvPr/>
          </p:nvSpPr>
          <p:spPr bwMode="auto">
            <a:xfrm>
              <a:off x="573"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744" name="AutoShape 600"/>
            <p:cNvSpPr>
              <a:spLocks noChangeArrowheads="1"/>
            </p:cNvSpPr>
            <p:nvPr/>
          </p:nvSpPr>
          <p:spPr bwMode="auto">
            <a:xfrm rot="829783">
              <a:off x="497"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745" name="AutoShape 601"/>
            <p:cNvSpPr>
              <a:spLocks noChangeArrowheads="1"/>
            </p:cNvSpPr>
            <p:nvPr/>
          </p:nvSpPr>
          <p:spPr bwMode="auto">
            <a:xfrm rot="-1079267">
              <a:off x="613"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grpSp>
      <p:grpSp>
        <p:nvGrpSpPr>
          <p:cNvPr id="6923" name="Group 602"/>
          <p:cNvGrpSpPr>
            <a:grpSpLocks/>
          </p:cNvGrpSpPr>
          <p:nvPr/>
        </p:nvGrpSpPr>
        <p:grpSpPr bwMode="auto">
          <a:xfrm>
            <a:off x="8532813" y="115888"/>
            <a:ext cx="158750" cy="336550"/>
            <a:chOff x="497" y="3385"/>
            <a:chExt cx="143" cy="408"/>
          </a:xfrm>
        </p:grpSpPr>
        <p:sp>
          <p:nvSpPr>
            <p:cNvPr id="6747" name="Oval 603"/>
            <p:cNvSpPr>
              <a:spLocks noChangeArrowheads="1"/>
            </p:cNvSpPr>
            <p:nvPr/>
          </p:nvSpPr>
          <p:spPr bwMode="auto">
            <a:xfrm>
              <a:off x="521" y="3385"/>
              <a:ext cx="91" cy="90"/>
            </a:xfrm>
            <a:prstGeom prst="ellipse">
              <a:avLst/>
            </a:prstGeom>
            <a:solidFill>
              <a:srgbClr val="FF9900"/>
            </a:solidFill>
            <a:ln w="9525">
              <a:noFill/>
              <a:round/>
              <a:headEnd/>
              <a:tailEnd/>
            </a:ln>
            <a:effectLst/>
          </p:spPr>
          <p:txBody>
            <a:bodyPr wrap="none" anchor="ctr"/>
            <a:lstStyle/>
            <a:p>
              <a:endParaRPr lang="el-GR"/>
            </a:p>
          </p:txBody>
        </p:sp>
        <p:sp>
          <p:nvSpPr>
            <p:cNvPr id="6748" name="AutoShape 604"/>
            <p:cNvSpPr>
              <a:spLocks noChangeArrowheads="1"/>
            </p:cNvSpPr>
            <p:nvPr/>
          </p:nvSpPr>
          <p:spPr bwMode="auto">
            <a:xfrm>
              <a:off x="521" y="3475"/>
              <a:ext cx="91" cy="182"/>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749" name="AutoShape 605"/>
            <p:cNvSpPr>
              <a:spLocks noChangeArrowheads="1"/>
            </p:cNvSpPr>
            <p:nvPr/>
          </p:nvSpPr>
          <p:spPr bwMode="auto">
            <a:xfrm>
              <a:off x="529"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750" name="AutoShape 606"/>
            <p:cNvSpPr>
              <a:spLocks noChangeArrowheads="1"/>
            </p:cNvSpPr>
            <p:nvPr/>
          </p:nvSpPr>
          <p:spPr bwMode="auto">
            <a:xfrm>
              <a:off x="573"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751" name="AutoShape 607"/>
            <p:cNvSpPr>
              <a:spLocks noChangeArrowheads="1"/>
            </p:cNvSpPr>
            <p:nvPr/>
          </p:nvSpPr>
          <p:spPr bwMode="auto">
            <a:xfrm rot="829783">
              <a:off x="497"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752" name="AutoShape 608"/>
            <p:cNvSpPr>
              <a:spLocks noChangeArrowheads="1"/>
            </p:cNvSpPr>
            <p:nvPr/>
          </p:nvSpPr>
          <p:spPr bwMode="auto">
            <a:xfrm rot="-1079267">
              <a:off x="613"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grpSp>
      <p:grpSp>
        <p:nvGrpSpPr>
          <p:cNvPr id="6930" name="Group 609"/>
          <p:cNvGrpSpPr>
            <a:grpSpLocks/>
          </p:cNvGrpSpPr>
          <p:nvPr/>
        </p:nvGrpSpPr>
        <p:grpSpPr bwMode="auto">
          <a:xfrm>
            <a:off x="8807450" y="115888"/>
            <a:ext cx="157163" cy="336550"/>
            <a:chOff x="497" y="3385"/>
            <a:chExt cx="143" cy="408"/>
          </a:xfrm>
        </p:grpSpPr>
        <p:sp>
          <p:nvSpPr>
            <p:cNvPr id="6754" name="Oval 610"/>
            <p:cNvSpPr>
              <a:spLocks noChangeArrowheads="1"/>
            </p:cNvSpPr>
            <p:nvPr/>
          </p:nvSpPr>
          <p:spPr bwMode="auto">
            <a:xfrm>
              <a:off x="521" y="3385"/>
              <a:ext cx="91" cy="90"/>
            </a:xfrm>
            <a:prstGeom prst="ellipse">
              <a:avLst/>
            </a:prstGeom>
            <a:solidFill>
              <a:srgbClr val="FF9900"/>
            </a:solidFill>
            <a:ln w="9525">
              <a:noFill/>
              <a:round/>
              <a:headEnd/>
              <a:tailEnd/>
            </a:ln>
            <a:effectLst/>
          </p:spPr>
          <p:txBody>
            <a:bodyPr wrap="none" anchor="ctr"/>
            <a:lstStyle/>
            <a:p>
              <a:endParaRPr lang="el-GR"/>
            </a:p>
          </p:txBody>
        </p:sp>
        <p:sp>
          <p:nvSpPr>
            <p:cNvPr id="6755" name="AutoShape 611"/>
            <p:cNvSpPr>
              <a:spLocks noChangeArrowheads="1"/>
            </p:cNvSpPr>
            <p:nvPr/>
          </p:nvSpPr>
          <p:spPr bwMode="auto">
            <a:xfrm>
              <a:off x="521" y="3475"/>
              <a:ext cx="91" cy="182"/>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756" name="AutoShape 612"/>
            <p:cNvSpPr>
              <a:spLocks noChangeArrowheads="1"/>
            </p:cNvSpPr>
            <p:nvPr/>
          </p:nvSpPr>
          <p:spPr bwMode="auto">
            <a:xfrm>
              <a:off x="529"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757" name="AutoShape 613"/>
            <p:cNvSpPr>
              <a:spLocks noChangeArrowheads="1"/>
            </p:cNvSpPr>
            <p:nvPr/>
          </p:nvSpPr>
          <p:spPr bwMode="auto">
            <a:xfrm>
              <a:off x="573"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758" name="AutoShape 614"/>
            <p:cNvSpPr>
              <a:spLocks noChangeArrowheads="1"/>
            </p:cNvSpPr>
            <p:nvPr/>
          </p:nvSpPr>
          <p:spPr bwMode="auto">
            <a:xfrm rot="829783">
              <a:off x="497"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759" name="AutoShape 615"/>
            <p:cNvSpPr>
              <a:spLocks noChangeArrowheads="1"/>
            </p:cNvSpPr>
            <p:nvPr/>
          </p:nvSpPr>
          <p:spPr bwMode="auto">
            <a:xfrm rot="-1079267">
              <a:off x="613"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grpSp>
      <p:grpSp>
        <p:nvGrpSpPr>
          <p:cNvPr id="6937" name="Group 616"/>
          <p:cNvGrpSpPr>
            <a:grpSpLocks/>
          </p:cNvGrpSpPr>
          <p:nvPr/>
        </p:nvGrpSpPr>
        <p:grpSpPr bwMode="auto">
          <a:xfrm>
            <a:off x="1924050" y="114300"/>
            <a:ext cx="157163" cy="336550"/>
            <a:chOff x="497" y="3385"/>
            <a:chExt cx="143" cy="408"/>
          </a:xfrm>
        </p:grpSpPr>
        <p:sp>
          <p:nvSpPr>
            <p:cNvPr id="6761" name="Oval 617"/>
            <p:cNvSpPr>
              <a:spLocks noChangeArrowheads="1"/>
            </p:cNvSpPr>
            <p:nvPr/>
          </p:nvSpPr>
          <p:spPr bwMode="auto">
            <a:xfrm>
              <a:off x="521" y="3385"/>
              <a:ext cx="91" cy="90"/>
            </a:xfrm>
            <a:prstGeom prst="ellipse">
              <a:avLst/>
            </a:prstGeom>
            <a:solidFill>
              <a:srgbClr val="FF9900"/>
            </a:solidFill>
            <a:ln w="9525">
              <a:noFill/>
              <a:round/>
              <a:headEnd/>
              <a:tailEnd/>
            </a:ln>
            <a:effectLst/>
          </p:spPr>
          <p:txBody>
            <a:bodyPr wrap="none" anchor="ctr"/>
            <a:lstStyle/>
            <a:p>
              <a:endParaRPr lang="el-GR"/>
            </a:p>
          </p:txBody>
        </p:sp>
        <p:sp>
          <p:nvSpPr>
            <p:cNvPr id="6762" name="AutoShape 618"/>
            <p:cNvSpPr>
              <a:spLocks noChangeArrowheads="1"/>
            </p:cNvSpPr>
            <p:nvPr/>
          </p:nvSpPr>
          <p:spPr bwMode="auto">
            <a:xfrm>
              <a:off x="521" y="3475"/>
              <a:ext cx="91" cy="182"/>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763" name="AutoShape 619"/>
            <p:cNvSpPr>
              <a:spLocks noChangeArrowheads="1"/>
            </p:cNvSpPr>
            <p:nvPr/>
          </p:nvSpPr>
          <p:spPr bwMode="auto">
            <a:xfrm>
              <a:off x="529"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764" name="AutoShape 620"/>
            <p:cNvSpPr>
              <a:spLocks noChangeArrowheads="1"/>
            </p:cNvSpPr>
            <p:nvPr/>
          </p:nvSpPr>
          <p:spPr bwMode="auto">
            <a:xfrm>
              <a:off x="573"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765" name="AutoShape 621"/>
            <p:cNvSpPr>
              <a:spLocks noChangeArrowheads="1"/>
            </p:cNvSpPr>
            <p:nvPr/>
          </p:nvSpPr>
          <p:spPr bwMode="auto">
            <a:xfrm rot="829783">
              <a:off x="497"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766" name="AutoShape 622"/>
            <p:cNvSpPr>
              <a:spLocks noChangeArrowheads="1"/>
            </p:cNvSpPr>
            <p:nvPr/>
          </p:nvSpPr>
          <p:spPr bwMode="auto">
            <a:xfrm rot="-1079267">
              <a:off x="613"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grpSp>
      <p:grpSp>
        <p:nvGrpSpPr>
          <p:cNvPr id="6944" name="Group 623"/>
          <p:cNvGrpSpPr>
            <a:grpSpLocks/>
          </p:cNvGrpSpPr>
          <p:nvPr/>
        </p:nvGrpSpPr>
        <p:grpSpPr bwMode="auto">
          <a:xfrm>
            <a:off x="4056063" y="115888"/>
            <a:ext cx="155575" cy="336550"/>
            <a:chOff x="497" y="3385"/>
            <a:chExt cx="143" cy="408"/>
          </a:xfrm>
        </p:grpSpPr>
        <p:sp>
          <p:nvSpPr>
            <p:cNvPr id="6768" name="Oval 624"/>
            <p:cNvSpPr>
              <a:spLocks noChangeArrowheads="1"/>
            </p:cNvSpPr>
            <p:nvPr/>
          </p:nvSpPr>
          <p:spPr bwMode="auto">
            <a:xfrm>
              <a:off x="521" y="3385"/>
              <a:ext cx="91" cy="90"/>
            </a:xfrm>
            <a:prstGeom prst="ellipse">
              <a:avLst/>
            </a:prstGeom>
            <a:solidFill>
              <a:srgbClr val="FF9900"/>
            </a:solidFill>
            <a:ln w="9525">
              <a:noFill/>
              <a:round/>
              <a:headEnd/>
              <a:tailEnd/>
            </a:ln>
            <a:effectLst/>
          </p:spPr>
          <p:txBody>
            <a:bodyPr wrap="none" anchor="ctr"/>
            <a:lstStyle/>
            <a:p>
              <a:endParaRPr lang="el-GR"/>
            </a:p>
          </p:txBody>
        </p:sp>
        <p:sp>
          <p:nvSpPr>
            <p:cNvPr id="6769" name="AutoShape 625"/>
            <p:cNvSpPr>
              <a:spLocks noChangeArrowheads="1"/>
            </p:cNvSpPr>
            <p:nvPr/>
          </p:nvSpPr>
          <p:spPr bwMode="auto">
            <a:xfrm>
              <a:off x="521" y="3475"/>
              <a:ext cx="91" cy="182"/>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770" name="AutoShape 626"/>
            <p:cNvSpPr>
              <a:spLocks noChangeArrowheads="1"/>
            </p:cNvSpPr>
            <p:nvPr/>
          </p:nvSpPr>
          <p:spPr bwMode="auto">
            <a:xfrm>
              <a:off x="529"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771" name="AutoShape 627"/>
            <p:cNvSpPr>
              <a:spLocks noChangeArrowheads="1"/>
            </p:cNvSpPr>
            <p:nvPr/>
          </p:nvSpPr>
          <p:spPr bwMode="auto">
            <a:xfrm>
              <a:off x="573"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772" name="AutoShape 628"/>
            <p:cNvSpPr>
              <a:spLocks noChangeArrowheads="1"/>
            </p:cNvSpPr>
            <p:nvPr/>
          </p:nvSpPr>
          <p:spPr bwMode="auto">
            <a:xfrm rot="829783">
              <a:off x="497"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773" name="AutoShape 629"/>
            <p:cNvSpPr>
              <a:spLocks noChangeArrowheads="1"/>
            </p:cNvSpPr>
            <p:nvPr/>
          </p:nvSpPr>
          <p:spPr bwMode="auto">
            <a:xfrm rot="-1079267">
              <a:off x="613"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grpSp>
      <p:grpSp>
        <p:nvGrpSpPr>
          <p:cNvPr id="6951" name="Group 630"/>
          <p:cNvGrpSpPr>
            <a:grpSpLocks/>
          </p:cNvGrpSpPr>
          <p:nvPr/>
        </p:nvGrpSpPr>
        <p:grpSpPr bwMode="auto">
          <a:xfrm>
            <a:off x="77788" y="3376613"/>
            <a:ext cx="157162" cy="336550"/>
            <a:chOff x="497" y="3385"/>
            <a:chExt cx="143" cy="408"/>
          </a:xfrm>
        </p:grpSpPr>
        <p:sp>
          <p:nvSpPr>
            <p:cNvPr id="6775" name="Oval 631"/>
            <p:cNvSpPr>
              <a:spLocks noChangeArrowheads="1"/>
            </p:cNvSpPr>
            <p:nvPr/>
          </p:nvSpPr>
          <p:spPr bwMode="auto">
            <a:xfrm>
              <a:off x="521" y="3385"/>
              <a:ext cx="91" cy="90"/>
            </a:xfrm>
            <a:prstGeom prst="ellipse">
              <a:avLst/>
            </a:prstGeom>
            <a:solidFill>
              <a:srgbClr val="FF9900"/>
            </a:solidFill>
            <a:ln w="9525">
              <a:noFill/>
              <a:round/>
              <a:headEnd/>
              <a:tailEnd/>
            </a:ln>
            <a:effectLst/>
          </p:spPr>
          <p:txBody>
            <a:bodyPr wrap="none" anchor="ctr"/>
            <a:lstStyle/>
            <a:p>
              <a:endParaRPr lang="el-GR"/>
            </a:p>
          </p:txBody>
        </p:sp>
        <p:sp>
          <p:nvSpPr>
            <p:cNvPr id="6776" name="AutoShape 632"/>
            <p:cNvSpPr>
              <a:spLocks noChangeArrowheads="1"/>
            </p:cNvSpPr>
            <p:nvPr/>
          </p:nvSpPr>
          <p:spPr bwMode="auto">
            <a:xfrm>
              <a:off x="521" y="3475"/>
              <a:ext cx="91" cy="182"/>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777" name="AutoShape 633"/>
            <p:cNvSpPr>
              <a:spLocks noChangeArrowheads="1"/>
            </p:cNvSpPr>
            <p:nvPr/>
          </p:nvSpPr>
          <p:spPr bwMode="auto">
            <a:xfrm>
              <a:off x="529"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778" name="AutoShape 634"/>
            <p:cNvSpPr>
              <a:spLocks noChangeArrowheads="1"/>
            </p:cNvSpPr>
            <p:nvPr/>
          </p:nvSpPr>
          <p:spPr bwMode="auto">
            <a:xfrm>
              <a:off x="573"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779" name="AutoShape 635"/>
            <p:cNvSpPr>
              <a:spLocks noChangeArrowheads="1"/>
            </p:cNvSpPr>
            <p:nvPr/>
          </p:nvSpPr>
          <p:spPr bwMode="auto">
            <a:xfrm rot="829783">
              <a:off x="497"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780" name="AutoShape 636"/>
            <p:cNvSpPr>
              <a:spLocks noChangeArrowheads="1"/>
            </p:cNvSpPr>
            <p:nvPr/>
          </p:nvSpPr>
          <p:spPr bwMode="auto">
            <a:xfrm rot="-1079267">
              <a:off x="613"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grpSp>
      <p:grpSp>
        <p:nvGrpSpPr>
          <p:cNvPr id="6958" name="Group 637"/>
          <p:cNvGrpSpPr>
            <a:grpSpLocks/>
          </p:cNvGrpSpPr>
          <p:nvPr/>
        </p:nvGrpSpPr>
        <p:grpSpPr bwMode="auto">
          <a:xfrm>
            <a:off x="1979613" y="3644900"/>
            <a:ext cx="158750" cy="336550"/>
            <a:chOff x="497" y="3385"/>
            <a:chExt cx="143" cy="408"/>
          </a:xfrm>
        </p:grpSpPr>
        <p:sp>
          <p:nvSpPr>
            <p:cNvPr id="6782" name="Oval 638"/>
            <p:cNvSpPr>
              <a:spLocks noChangeArrowheads="1"/>
            </p:cNvSpPr>
            <p:nvPr/>
          </p:nvSpPr>
          <p:spPr bwMode="auto">
            <a:xfrm>
              <a:off x="521" y="3385"/>
              <a:ext cx="91" cy="90"/>
            </a:xfrm>
            <a:prstGeom prst="ellipse">
              <a:avLst/>
            </a:prstGeom>
            <a:solidFill>
              <a:srgbClr val="FF9900"/>
            </a:solidFill>
            <a:ln w="9525">
              <a:noFill/>
              <a:round/>
              <a:headEnd/>
              <a:tailEnd/>
            </a:ln>
            <a:effectLst/>
          </p:spPr>
          <p:txBody>
            <a:bodyPr wrap="none" anchor="ctr"/>
            <a:lstStyle/>
            <a:p>
              <a:endParaRPr lang="el-GR"/>
            </a:p>
          </p:txBody>
        </p:sp>
        <p:sp>
          <p:nvSpPr>
            <p:cNvPr id="6783" name="AutoShape 639"/>
            <p:cNvSpPr>
              <a:spLocks noChangeArrowheads="1"/>
            </p:cNvSpPr>
            <p:nvPr/>
          </p:nvSpPr>
          <p:spPr bwMode="auto">
            <a:xfrm>
              <a:off x="521" y="3475"/>
              <a:ext cx="91" cy="182"/>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784" name="AutoShape 640"/>
            <p:cNvSpPr>
              <a:spLocks noChangeArrowheads="1"/>
            </p:cNvSpPr>
            <p:nvPr/>
          </p:nvSpPr>
          <p:spPr bwMode="auto">
            <a:xfrm>
              <a:off x="529"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785" name="AutoShape 641"/>
            <p:cNvSpPr>
              <a:spLocks noChangeArrowheads="1"/>
            </p:cNvSpPr>
            <p:nvPr/>
          </p:nvSpPr>
          <p:spPr bwMode="auto">
            <a:xfrm>
              <a:off x="573"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786" name="AutoShape 642"/>
            <p:cNvSpPr>
              <a:spLocks noChangeArrowheads="1"/>
            </p:cNvSpPr>
            <p:nvPr/>
          </p:nvSpPr>
          <p:spPr bwMode="auto">
            <a:xfrm rot="829783">
              <a:off x="497"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787" name="AutoShape 643"/>
            <p:cNvSpPr>
              <a:spLocks noChangeArrowheads="1"/>
            </p:cNvSpPr>
            <p:nvPr/>
          </p:nvSpPr>
          <p:spPr bwMode="auto">
            <a:xfrm rot="-1079267">
              <a:off x="613"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grpSp>
      <p:grpSp>
        <p:nvGrpSpPr>
          <p:cNvPr id="6965" name="Group 644"/>
          <p:cNvGrpSpPr>
            <a:grpSpLocks/>
          </p:cNvGrpSpPr>
          <p:nvPr/>
        </p:nvGrpSpPr>
        <p:grpSpPr bwMode="auto">
          <a:xfrm>
            <a:off x="1246188" y="3644900"/>
            <a:ext cx="157162" cy="336550"/>
            <a:chOff x="497" y="3385"/>
            <a:chExt cx="143" cy="408"/>
          </a:xfrm>
        </p:grpSpPr>
        <p:sp>
          <p:nvSpPr>
            <p:cNvPr id="6789" name="Oval 645"/>
            <p:cNvSpPr>
              <a:spLocks noChangeArrowheads="1"/>
            </p:cNvSpPr>
            <p:nvPr/>
          </p:nvSpPr>
          <p:spPr bwMode="auto">
            <a:xfrm>
              <a:off x="521" y="3385"/>
              <a:ext cx="91" cy="90"/>
            </a:xfrm>
            <a:prstGeom prst="ellipse">
              <a:avLst/>
            </a:prstGeom>
            <a:solidFill>
              <a:srgbClr val="FF9900"/>
            </a:solidFill>
            <a:ln w="9525">
              <a:noFill/>
              <a:round/>
              <a:headEnd/>
              <a:tailEnd/>
            </a:ln>
            <a:effectLst/>
          </p:spPr>
          <p:txBody>
            <a:bodyPr wrap="none" anchor="ctr"/>
            <a:lstStyle/>
            <a:p>
              <a:endParaRPr lang="el-GR"/>
            </a:p>
          </p:txBody>
        </p:sp>
        <p:sp>
          <p:nvSpPr>
            <p:cNvPr id="6790" name="AutoShape 646"/>
            <p:cNvSpPr>
              <a:spLocks noChangeArrowheads="1"/>
            </p:cNvSpPr>
            <p:nvPr/>
          </p:nvSpPr>
          <p:spPr bwMode="auto">
            <a:xfrm>
              <a:off x="521" y="3475"/>
              <a:ext cx="91" cy="182"/>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791" name="AutoShape 647"/>
            <p:cNvSpPr>
              <a:spLocks noChangeArrowheads="1"/>
            </p:cNvSpPr>
            <p:nvPr/>
          </p:nvSpPr>
          <p:spPr bwMode="auto">
            <a:xfrm>
              <a:off x="529"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792" name="AutoShape 648"/>
            <p:cNvSpPr>
              <a:spLocks noChangeArrowheads="1"/>
            </p:cNvSpPr>
            <p:nvPr/>
          </p:nvSpPr>
          <p:spPr bwMode="auto">
            <a:xfrm>
              <a:off x="573"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793" name="AutoShape 649"/>
            <p:cNvSpPr>
              <a:spLocks noChangeArrowheads="1"/>
            </p:cNvSpPr>
            <p:nvPr/>
          </p:nvSpPr>
          <p:spPr bwMode="auto">
            <a:xfrm rot="829783">
              <a:off x="497"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794" name="AutoShape 650"/>
            <p:cNvSpPr>
              <a:spLocks noChangeArrowheads="1"/>
            </p:cNvSpPr>
            <p:nvPr/>
          </p:nvSpPr>
          <p:spPr bwMode="auto">
            <a:xfrm rot="-1079267">
              <a:off x="613"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grpSp>
      <p:grpSp>
        <p:nvGrpSpPr>
          <p:cNvPr id="6972" name="Group 651"/>
          <p:cNvGrpSpPr>
            <a:grpSpLocks/>
          </p:cNvGrpSpPr>
          <p:nvPr/>
        </p:nvGrpSpPr>
        <p:grpSpPr bwMode="auto">
          <a:xfrm>
            <a:off x="2686050" y="3644900"/>
            <a:ext cx="157163" cy="336550"/>
            <a:chOff x="497" y="3385"/>
            <a:chExt cx="143" cy="408"/>
          </a:xfrm>
        </p:grpSpPr>
        <p:sp>
          <p:nvSpPr>
            <p:cNvPr id="6796" name="Oval 652"/>
            <p:cNvSpPr>
              <a:spLocks noChangeArrowheads="1"/>
            </p:cNvSpPr>
            <p:nvPr/>
          </p:nvSpPr>
          <p:spPr bwMode="auto">
            <a:xfrm>
              <a:off x="521" y="3385"/>
              <a:ext cx="91" cy="90"/>
            </a:xfrm>
            <a:prstGeom prst="ellipse">
              <a:avLst/>
            </a:prstGeom>
            <a:solidFill>
              <a:srgbClr val="FF9900"/>
            </a:solidFill>
            <a:ln w="9525">
              <a:noFill/>
              <a:round/>
              <a:headEnd/>
              <a:tailEnd/>
            </a:ln>
            <a:effectLst/>
          </p:spPr>
          <p:txBody>
            <a:bodyPr wrap="none" anchor="ctr"/>
            <a:lstStyle/>
            <a:p>
              <a:endParaRPr lang="el-GR"/>
            </a:p>
          </p:txBody>
        </p:sp>
        <p:sp>
          <p:nvSpPr>
            <p:cNvPr id="6797" name="AutoShape 653"/>
            <p:cNvSpPr>
              <a:spLocks noChangeArrowheads="1"/>
            </p:cNvSpPr>
            <p:nvPr/>
          </p:nvSpPr>
          <p:spPr bwMode="auto">
            <a:xfrm>
              <a:off x="521" y="3475"/>
              <a:ext cx="91" cy="182"/>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798" name="AutoShape 654"/>
            <p:cNvSpPr>
              <a:spLocks noChangeArrowheads="1"/>
            </p:cNvSpPr>
            <p:nvPr/>
          </p:nvSpPr>
          <p:spPr bwMode="auto">
            <a:xfrm>
              <a:off x="529"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799" name="AutoShape 655"/>
            <p:cNvSpPr>
              <a:spLocks noChangeArrowheads="1"/>
            </p:cNvSpPr>
            <p:nvPr/>
          </p:nvSpPr>
          <p:spPr bwMode="auto">
            <a:xfrm>
              <a:off x="573"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800" name="AutoShape 656"/>
            <p:cNvSpPr>
              <a:spLocks noChangeArrowheads="1"/>
            </p:cNvSpPr>
            <p:nvPr/>
          </p:nvSpPr>
          <p:spPr bwMode="auto">
            <a:xfrm rot="829783">
              <a:off x="497"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801" name="AutoShape 657"/>
            <p:cNvSpPr>
              <a:spLocks noChangeArrowheads="1"/>
            </p:cNvSpPr>
            <p:nvPr/>
          </p:nvSpPr>
          <p:spPr bwMode="auto">
            <a:xfrm rot="-1079267">
              <a:off x="613"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grpSp>
      <p:grpSp>
        <p:nvGrpSpPr>
          <p:cNvPr id="6975" name="Group 658"/>
          <p:cNvGrpSpPr>
            <a:grpSpLocks/>
          </p:cNvGrpSpPr>
          <p:nvPr/>
        </p:nvGrpSpPr>
        <p:grpSpPr bwMode="auto">
          <a:xfrm>
            <a:off x="3779838" y="4652963"/>
            <a:ext cx="157162" cy="336550"/>
            <a:chOff x="497" y="3385"/>
            <a:chExt cx="143" cy="408"/>
          </a:xfrm>
        </p:grpSpPr>
        <p:sp>
          <p:nvSpPr>
            <p:cNvPr id="6803" name="Oval 659"/>
            <p:cNvSpPr>
              <a:spLocks noChangeArrowheads="1"/>
            </p:cNvSpPr>
            <p:nvPr/>
          </p:nvSpPr>
          <p:spPr bwMode="auto">
            <a:xfrm>
              <a:off x="521" y="3385"/>
              <a:ext cx="91" cy="90"/>
            </a:xfrm>
            <a:prstGeom prst="ellipse">
              <a:avLst/>
            </a:prstGeom>
            <a:solidFill>
              <a:srgbClr val="FF9900"/>
            </a:solidFill>
            <a:ln w="9525">
              <a:noFill/>
              <a:round/>
              <a:headEnd/>
              <a:tailEnd/>
            </a:ln>
            <a:effectLst/>
          </p:spPr>
          <p:txBody>
            <a:bodyPr wrap="none" anchor="ctr"/>
            <a:lstStyle/>
            <a:p>
              <a:endParaRPr lang="el-GR"/>
            </a:p>
          </p:txBody>
        </p:sp>
        <p:sp>
          <p:nvSpPr>
            <p:cNvPr id="6804" name="AutoShape 660"/>
            <p:cNvSpPr>
              <a:spLocks noChangeArrowheads="1"/>
            </p:cNvSpPr>
            <p:nvPr/>
          </p:nvSpPr>
          <p:spPr bwMode="auto">
            <a:xfrm>
              <a:off x="521" y="3475"/>
              <a:ext cx="91" cy="182"/>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805" name="AutoShape 661"/>
            <p:cNvSpPr>
              <a:spLocks noChangeArrowheads="1"/>
            </p:cNvSpPr>
            <p:nvPr/>
          </p:nvSpPr>
          <p:spPr bwMode="auto">
            <a:xfrm>
              <a:off x="529"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806" name="AutoShape 662"/>
            <p:cNvSpPr>
              <a:spLocks noChangeArrowheads="1"/>
            </p:cNvSpPr>
            <p:nvPr/>
          </p:nvSpPr>
          <p:spPr bwMode="auto">
            <a:xfrm>
              <a:off x="573"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807" name="AutoShape 663"/>
            <p:cNvSpPr>
              <a:spLocks noChangeArrowheads="1"/>
            </p:cNvSpPr>
            <p:nvPr/>
          </p:nvSpPr>
          <p:spPr bwMode="auto">
            <a:xfrm rot="829783">
              <a:off x="497"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808" name="AutoShape 664"/>
            <p:cNvSpPr>
              <a:spLocks noChangeArrowheads="1"/>
            </p:cNvSpPr>
            <p:nvPr/>
          </p:nvSpPr>
          <p:spPr bwMode="auto">
            <a:xfrm rot="-1079267">
              <a:off x="613"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grpSp>
      <p:grpSp>
        <p:nvGrpSpPr>
          <p:cNvPr id="6982" name="Group 665"/>
          <p:cNvGrpSpPr>
            <a:grpSpLocks/>
          </p:cNvGrpSpPr>
          <p:nvPr/>
        </p:nvGrpSpPr>
        <p:grpSpPr bwMode="auto">
          <a:xfrm>
            <a:off x="2916238" y="4748213"/>
            <a:ext cx="157162" cy="336550"/>
            <a:chOff x="497" y="3385"/>
            <a:chExt cx="143" cy="408"/>
          </a:xfrm>
        </p:grpSpPr>
        <p:sp>
          <p:nvSpPr>
            <p:cNvPr id="6810" name="Oval 666"/>
            <p:cNvSpPr>
              <a:spLocks noChangeArrowheads="1"/>
            </p:cNvSpPr>
            <p:nvPr/>
          </p:nvSpPr>
          <p:spPr bwMode="auto">
            <a:xfrm>
              <a:off x="521" y="3385"/>
              <a:ext cx="91" cy="90"/>
            </a:xfrm>
            <a:prstGeom prst="ellipse">
              <a:avLst/>
            </a:prstGeom>
            <a:solidFill>
              <a:srgbClr val="FF9900"/>
            </a:solidFill>
            <a:ln w="9525">
              <a:noFill/>
              <a:round/>
              <a:headEnd/>
              <a:tailEnd/>
            </a:ln>
            <a:effectLst/>
          </p:spPr>
          <p:txBody>
            <a:bodyPr wrap="none" anchor="ctr"/>
            <a:lstStyle/>
            <a:p>
              <a:endParaRPr lang="el-GR"/>
            </a:p>
          </p:txBody>
        </p:sp>
        <p:sp>
          <p:nvSpPr>
            <p:cNvPr id="6811" name="AutoShape 667"/>
            <p:cNvSpPr>
              <a:spLocks noChangeArrowheads="1"/>
            </p:cNvSpPr>
            <p:nvPr/>
          </p:nvSpPr>
          <p:spPr bwMode="auto">
            <a:xfrm>
              <a:off x="521" y="3475"/>
              <a:ext cx="91" cy="182"/>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812" name="AutoShape 668"/>
            <p:cNvSpPr>
              <a:spLocks noChangeArrowheads="1"/>
            </p:cNvSpPr>
            <p:nvPr/>
          </p:nvSpPr>
          <p:spPr bwMode="auto">
            <a:xfrm>
              <a:off x="529"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813" name="AutoShape 669"/>
            <p:cNvSpPr>
              <a:spLocks noChangeArrowheads="1"/>
            </p:cNvSpPr>
            <p:nvPr/>
          </p:nvSpPr>
          <p:spPr bwMode="auto">
            <a:xfrm>
              <a:off x="573"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814" name="AutoShape 670"/>
            <p:cNvSpPr>
              <a:spLocks noChangeArrowheads="1"/>
            </p:cNvSpPr>
            <p:nvPr/>
          </p:nvSpPr>
          <p:spPr bwMode="auto">
            <a:xfrm rot="829783">
              <a:off x="497"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815" name="AutoShape 671"/>
            <p:cNvSpPr>
              <a:spLocks noChangeArrowheads="1"/>
            </p:cNvSpPr>
            <p:nvPr/>
          </p:nvSpPr>
          <p:spPr bwMode="auto">
            <a:xfrm rot="-1079267">
              <a:off x="613"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grpSp>
      <p:grpSp>
        <p:nvGrpSpPr>
          <p:cNvPr id="6989" name="Group 672"/>
          <p:cNvGrpSpPr>
            <a:grpSpLocks/>
          </p:cNvGrpSpPr>
          <p:nvPr/>
        </p:nvGrpSpPr>
        <p:grpSpPr bwMode="auto">
          <a:xfrm>
            <a:off x="3132138" y="4460875"/>
            <a:ext cx="157162" cy="336550"/>
            <a:chOff x="153" y="3705"/>
            <a:chExt cx="99" cy="212"/>
          </a:xfrm>
        </p:grpSpPr>
        <p:sp>
          <p:nvSpPr>
            <p:cNvPr id="6817" name="Oval 673"/>
            <p:cNvSpPr>
              <a:spLocks noChangeArrowheads="1"/>
            </p:cNvSpPr>
            <p:nvPr/>
          </p:nvSpPr>
          <p:spPr bwMode="auto">
            <a:xfrm>
              <a:off x="170" y="3705"/>
              <a:ext cx="63" cy="47"/>
            </a:xfrm>
            <a:prstGeom prst="ellipse">
              <a:avLst/>
            </a:prstGeom>
            <a:solidFill>
              <a:srgbClr val="CC0000"/>
            </a:solidFill>
            <a:ln w="9525">
              <a:noFill/>
              <a:round/>
              <a:headEnd/>
              <a:tailEnd/>
            </a:ln>
            <a:effectLst/>
          </p:spPr>
          <p:txBody>
            <a:bodyPr wrap="none" anchor="ctr"/>
            <a:lstStyle/>
            <a:p>
              <a:endParaRPr lang="el-GR"/>
            </a:p>
          </p:txBody>
        </p:sp>
        <p:sp>
          <p:nvSpPr>
            <p:cNvPr id="6818" name="AutoShape 674"/>
            <p:cNvSpPr>
              <a:spLocks noChangeArrowheads="1"/>
            </p:cNvSpPr>
            <p:nvPr/>
          </p:nvSpPr>
          <p:spPr bwMode="auto">
            <a:xfrm>
              <a:off x="170" y="3752"/>
              <a:ext cx="63" cy="94"/>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819" name="AutoShape 675"/>
            <p:cNvSpPr>
              <a:spLocks noChangeArrowheads="1"/>
            </p:cNvSpPr>
            <p:nvPr/>
          </p:nvSpPr>
          <p:spPr bwMode="auto">
            <a:xfrm>
              <a:off x="175" y="3846"/>
              <a:ext cx="19" cy="71"/>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820" name="AutoShape 676"/>
            <p:cNvSpPr>
              <a:spLocks noChangeArrowheads="1"/>
            </p:cNvSpPr>
            <p:nvPr/>
          </p:nvSpPr>
          <p:spPr bwMode="auto">
            <a:xfrm>
              <a:off x="206" y="3846"/>
              <a:ext cx="18" cy="71"/>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821" name="AutoShape 677"/>
            <p:cNvSpPr>
              <a:spLocks noChangeArrowheads="1"/>
            </p:cNvSpPr>
            <p:nvPr/>
          </p:nvSpPr>
          <p:spPr bwMode="auto">
            <a:xfrm rot="829783">
              <a:off x="153" y="3753"/>
              <a:ext cx="19" cy="70"/>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822" name="AutoShape 678"/>
            <p:cNvSpPr>
              <a:spLocks noChangeArrowheads="1"/>
            </p:cNvSpPr>
            <p:nvPr/>
          </p:nvSpPr>
          <p:spPr bwMode="auto">
            <a:xfrm rot="-1079267">
              <a:off x="233" y="3753"/>
              <a:ext cx="19" cy="70"/>
            </a:xfrm>
            <a:prstGeom prst="roundRect">
              <a:avLst>
                <a:gd name="adj" fmla="val 16667"/>
              </a:avLst>
            </a:prstGeom>
            <a:solidFill>
              <a:srgbClr val="CC0000"/>
            </a:solidFill>
            <a:ln w="9525">
              <a:noFill/>
              <a:round/>
              <a:headEnd/>
              <a:tailEnd/>
            </a:ln>
            <a:effectLst/>
          </p:spPr>
          <p:txBody>
            <a:bodyPr wrap="none" anchor="ctr"/>
            <a:lstStyle/>
            <a:p>
              <a:endParaRPr lang="el-GR"/>
            </a:p>
          </p:txBody>
        </p:sp>
      </p:grpSp>
      <p:grpSp>
        <p:nvGrpSpPr>
          <p:cNvPr id="6997" name="Group 679"/>
          <p:cNvGrpSpPr>
            <a:grpSpLocks/>
          </p:cNvGrpSpPr>
          <p:nvPr/>
        </p:nvGrpSpPr>
        <p:grpSpPr bwMode="auto">
          <a:xfrm>
            <a:off x="3276600" y="4460875"/>
            <a:ext cx="157163" cy="336550"/>
            <a:chOff x="153" y="3705"/>
            <a:chExt cx="99" cy="212"/>
          </a:xfrm>
        </p:grpSpPr>
        <p:sp>
          <p:nvSpPr>
            <p:cNvPr id="6824" name="Oval 680"/>
            <p:cNvSpPr>
              <a:spLocks noChangeArrowheads="1"/>
            </p:cNvSpPr>
            <p:nvPr/>
          </p:nvSpPr>
          <p:spPr bwMode="auto">
            <a:xfrm>
              <a:off x="170" y="3705"/>
              <a:ext cx="63" cy="47"/>
            </a:xfrm>
            <a:prstGeom prst="ellipse">
              <a:avLst/>
            </a:prstGeom>
            <a:solidFill>
              <a:srgbClr val="CC0000"/>
            </a:solidFill>
            <a:ln w="9525">
              <a:noFill/>
              <a:round/>
              <a:headEnd/>
              <a:tailEnd/>
            </a:ln>
            <a:effectLst/>
          </p:spPr>
          <p:txBody>
            <a:bodyPr wrap="none" anchor="ctr"/>
            <a:lstStyle/>
            <a:p>
              <a:endParaRPr lang="el-GR"/>
            </a:p>
          </p:txBody>
        </p:sp>
        <p:sp>
          <p:nvSpPr>
            <p:cNvPr id="6825" name="AutoShape 681"/>
            <p:cNvSpPr>
              <a:spLocks noChangeArrowheads="1"/>
            </p:cNvSpPr>
            <p:nvPr/>
          </p:nvSpPr>
          <p:spPr bwMode="auto">
            <a:xfrm>
              <a:off x="170" y="3752"/>
              <a:ext cx="63" cy="94"/>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826" name="AutoShape 682"/>
            <p:cNvSpPr>
              <a:spLocks noChangeArrowheads="1"/>
            </p:cNvSpPr>
            <p:nvPr/>
          </p:nvSpPr>
          <p:spPr bwMode="auto">
            <a:xfrm>
              <a:off x="175" y="3846"/>
              <a:ext cx="19" cy="71"/>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827" name="AutoShape 683"/>
            <p:cNvSpPr>
              <a:spLocks noChangeArrowheads="1"/>
            </p:cNvSpPr>
            <p:nvPr/>
          </p:nvSpPr>
          <p:spPr bwMode="auto">
            <a:xfrm>
              <a:off x="206" y="3846"/>
              <a:ext cx="18" cy="71"/>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828" name="AutoShape 684"/>
            <p:cNvSpPr>
              <a:spLocks noChangeArrowheads="1"/>
            </p:cNvSpPr>
            <p:nvPr/>
          </p:nvSpPr>
          <p:spPr bwMode="auto">
            <a:xfrm rot="829783">
              <a:off x="153" y="3753"/>
              <a:ext cx="19" cy="70"/>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829" name="AutoShape 685"/>
            <p:cNvSpPr>
              <a:spLocks noChangeArrowheads="1"/>
            </p:cNvSpPr>
            <p:nvPr/>
          </p:nvSpPr>
          <p:spPr bwMode="auto">
            <a:xfrm rot="-1079267">
              <a:off x="233" y="3753"/>
              <a:ext cx="19" cy="70"/>
            </a:xfrm>
            <a:prstGeom prst="roundRect">
              <a:avLst>
                <a:gd name="adj" fmla="val 16667"/>
              </a:avLst>
            </a:prstGeom>
            <a:solidFill>
              <a:srgbClr val="CC0000"/>
            </a:solidFill>
            <a:ln w="9525">
              <a:noFill/>
              <a:round/>
              <a:headEnd/>
              <a:tailEnd/>
            </a:ln>
            <a:effectLst/>
          </p:spPr>
          <p:txBody>
            <a:bodyPr wrap="none" anchor="ctr"/>
            <a:lstStyle/>
            <a:p>
              <a:endParaRPr lang="el-GR"/>
            </a:p>
          </p:txBody>
        </p:sp>
      </p:grpSp>
      <p:grpSp>
        <p:nvGrpSpPr>
          <p:cNvPr id="7004" name="Group 686"/>
          <p:cNvGrpSpPr>
            <a:grpSpLocks/>
          </p:cNvGrpSpPr>
          <p:nvPr/>
        </p:nvGrpSpPr>
        <p:grpSpPr bwMode="auto">
          <a:xfrm>
            <a:off x="3421063" y="4460875"/>
            <a:ext cx="155575" cy="336550"/>
            <a:chOff x="153" y="3449"/>
            <a:chExt cx="99" cy="212"/>
          </a:xfrm>
        </p:grpSpPr>
        <p:sp>
          <p:nvSpPr>
            <p:cNvPr id="6831" name="Oval 687"/>
            <p:cNvSpPr>
              <a:spLocks noChangeArrowheads="1"/>
            </p:cNvSpPr>
            <p:nvPr/>
          </p:nvSpPr>
          <p:spPr bwMode="auto">
            <a:xfrm>
              <a:off x="170" y="3449"/>
              <a:ext cx="63" cy="47"/>
            </a:xfrm>
            <a:prstGeom prst="ellipse">
              <a:avLst/>
            </a:prstGeom>
            <a:solidFill>
              <a:srgbClr val="008000"/>
            </a:solidFill>
            <a:ln w="9525">
              <a:noFill/>
              <a:round/>
              <a:headEnd/>
              <a:tailEnd/>
            </a:ln>
            <a:effectLst/>
          </p:spPr>
          <p:txBody>
            <a:bodyPr wrap="none" anchor="ctr"/>
            <a:lstStyle/>
            <a:p>
              <a:endParaRPr lang="el-GR"/>
            </a:p>
          </p:txBody>
        </p:sp>
        <p:sp>
          <p:nvSpPr>
            <p:cNvPr id="6832" name="AutoShape 688"/>
            <p:cNvSpPr>
              <a:spLocks noChangeArrowheads="1"/>
            </p:cNvSpPr>
            <p:nvPr/>
          </p:nvSpPr>
          <p:spPr bwMode="auto">
            <a:xfrm>
              <a:off x="170" y="3496"/>
              <a:ext cx="63" cy="94"/>
            </a:xfrm>
            <a:prstGeom prst="roundRect">
              <a:avLst>
                <a:gd name="adj" fmla="val 16667"/>
              </a:avLst>
            </a:prstGeom>
            <a:solidFill>
              <a:srgbClr val="008000"/>
            </a:solidFill>
            <a:ln w="9525">
              <a:noFill/>
              <a:round/>
              <a:headEnd/>
              <a:tailEnd/>
            </a:ln>
            <a:effectLst/>
          </p:spPr>
          <p:txBody>
            <a:bodyPr wrap="none" anchor="ctr"/>
            <a:lstStyle/>
            <a:p>
              <a:endParaRPr lang="el-GR"/>
            </a:p>
          </p:txBody>
        </p:sp>
        <p:sp>
          <p:nvSpPr>
            <p:cNvPr id="6833" name="AutoShape 689"/>
            <p:cNvSpPr>
              <a:spLocks noChangeArrowheads="1"/>
            </p:cNvSpPr>
            <p:nvPr/>
          </p:nvSpPr>
          <p:spPr bwMode="auto">
            <a:xfrm>
              <a:off x="175" y="3590"/>
              <a:ext cx="19" cy="71"/>
            </a:xfrm>
            <a:prstGeom prst="roundRect">
              <a:avLst>
                <a:gd name="adj" fmla="val 16667"/>
              </a:avLst>
            </a:prstGeom>
            <a:solidFill>
              <a:srgbClr val="008000"/>
            </a:solidFill>
            <a:ln w="9525">
              <a:noFill/>
              <a:round/>
              <a:headEnd/>
              <a:tailEnd/>
            </a:ln>
            <a:effectLst/>
          </p:spPr>
          <p:txBody>
            <a:bodyPr wrap="none" anchor="ctr"/>
            <a:lstStyle/>
            <a:p>
              <a:endParaRPr lang="el-GR"/>
            </a:p>
          </p:txBody>
        </p:sp>
        <p:sp>
          <p:nvSpPr>
            <p:cNvPr id="6834" name="AutoShape 690"/>
            <p:cNvSpPr>
              <a:spLocks noChangeArrowheads="1"/>
            </p:cNvSpPr>
            <p:nvPr/>
          </p:nvSpPr>
          <p:spPr bwMode="auto">
            <a:xfrm>
              <a:off x="206" y="3590"/>
              <a:ext cx="18" cy="71"/>
            </a:xfrm>
            <a:prstGeom prst="roundRect">
              <a:avLst>
                <a:gd name="adj" fmla="val 16667"/>
              </a:avLst>
            </a:prstGeom>
            <a:solidFill>
              <a:srgbClr val="008000"/>
            </a:solidFill>
            <a:ln w="9525">
              <a:noFill/>
              <a:round/>
              <a:headEnd/>
              <a:tailEnd/>
            </a:ln>
            <a:effectLst/>
          </p:spPr>
          <p:txBody>
            <a:bodyPr wrap="none" anchor="ctr"/>
            <a:lstStyle/>
            <a:p>
              <a:endParaRPr lang="el-GR"/>
            </a:p>
          </p:txBody>
        </p:sp>
        <p:sp>
          <p:nvSpPr>
            <p:cNvPr id="6835" name="AutoShape 691"/>
            <p:cNvSpPr>
              <a:spLocks noChangeArrowheads="1"/>
            </p:cNvSpPr>
            <p:nvPr/>
          </p:nvSpPr>
          <p:spPr bwMode="auto">
            <a:xfrm rot="829783">
              <a:off x="153" y="3497"/>
              <a:ext cx="19" cy="70"/>
            </a:xfrm>
            <a:prstGeom prst="roundRect">
              <a:avLst>
                <a:gd name="adj" fmla="val 16667"/>
              </a:avLst>
            </a:prstGeom>
            <a:solidFill>
              <a:srgbClr val="008000"/>
            </a:solidFill>
            <a:ln w="9525">
              <a:noFill/>
              <a:round/>
              <a:headEnd/>
              <a:tailEnd/>
            </a:ln>
            <a:effectLst/>
          </p:spPr>
          <p:txBody>
            <a:bodyPr wrap="none" anchor="ctr"/>
            <a:lstStyle/>
            <a:p>
              <a:endParaRPr lang="el-GR"/>
            </a:p>
          </p:txBody>
        </p:sp>
        <p:sp>
          <p:nvSpPr>
            <p:cNvPr id="6836" name="AutoShape 692"/>
            <p:cNvSpPr>
              <a:spLocks noChangeArrowheads="1"/>
            </p:cNvSpPr>
            <p:nvPr/>
          </p:nvSpPr>
          <p:spPr bwMode="auto">
            <a:xfrm rot="-1079267">
              <a:off x="233" y="3497"/>
              <a:ext cx="19" cy="70"/>
            </a:xfrm>
            <a:prstGeom prst="roundRect">
              <a:avLst>
                <a:gd name="adj" fmla="val 16667"/>
              </a:avLst>
            </a:prstGeom>
            <a:solidFill>
              <a:srgbClr val="008000"/>
            </a:solidFill>
            <a:ln w="9525">
              <a:noFill/>
              <a:round/>
              <a:headEnd/>
              <a:tailEnd/>
            </a:ln>
            <a:effectLst/>
          </p:spPr>
          <p:txBody>
            <a:bodyPr wrap="none" anchor="ctr"/>
            <a:lstStyle/>
            <a:p>
              <a:endParaRPr lang="el-GR"/>
            </a:p>
          </p:txBody>
        </p:sp>
      </p:grpSp>
      <p:grpSp>
        <p:nvGrpSpPr>
          <p:cNvPr id="7012" name="Group 693"/>
          <p:cNvGrpSpPr>
            <a:grpSpLocks/>
          </p:cNvGrpSpPr>
          <p:nvPr/>
        </p:nvGrpSpPr>
        <p:grpSpPr bwMode="auto">
          <a:xfrm>
            <a:off x="3563938" y="4460875"/>
            <a:ext cx="157162" cy="336550"/>
            <a:chOff x="161" y="3217"/>
            <a:chExt cx="99" cy="212"/>
          </a:xfrm>
        </p:grpSpPr>
        <p:sp>
          <p:nvSpPr>
            <p:cNvPr id="6838" name="Oval 694"/>
            <p:cNvSpPr>
              <a:spLocks noChangeArrowheads="1"/>
            </p:cNvSpPr>
            <p:nvPr/>
          </p:nvSpPr>
          <p:spPr bwMode="auto">
            <a:xfrm>
              <a:off x="178" y="3217"/>
              <a:ext cx="63" cy="47"/>
            </a:xfrm>
            <a:prstGeom prst="ellipse">
              <a:avLst/>
            </a:prstGeom>
            <a:solidFill>
              <a:srgbClr val="3333FF"/>
            </a:solidFill>
            <a:ln w="9525">
              <a:noFill/>
              <a:round/>
              <a:headEnd/>
              <a:tailEnd/>
            </a:ln>
            <a:effectLst/>
          </p:spPr>
          <p:txBody>
            <a:bodyPr wrap="none" anchor="ctr"/>
            <a:lstStyle/>
            <a:p>
              <a:endParaRPr lang="el-GR"/>
            </a:p>
          </p:txBody>
        </p:sp>
        <p:sp>
          <p:nvSpPr>
            <p:cNvPr id="6839" name="AutoShape 695"/>
            <p:cNvSpPr>
              <a:spLocks noChangeArrowheads="1"/>
            </p:cNvSpPr>
            <p:nvPr/>
          </p:nvSpPr>
          <p:spPr bwMode="auto">
            <a:xfrm>
              <a:off x="178" y="3264"/>
              <a:ext cx="63" cy="94"/>
            </a:xfrm>
            <a:prstGeom prst="roundRect">
              <a:avLst>
                <a:gd name="adj" fmla="val 16667"/>
              </a:avLst>
            </a:prstGeom>
            <a:solidFill>
              <a:srgbClr val="3333FF"/>
            </a:solidFill>
            <a:ln w="9525">
              <a:noFill/>
              <a:round/>
              <a:headEnd/>
              <a:tailEnd/>
            </a:ln>
            <a:effectLst/>
          </p:spPr>
          <p:txBody>
            <a:bodyPr wrap="none" anchor="ctr"/>
            <a:lstStyle/>
            <a:p>
              <a:endParaRPr lang="el-GR"/>
            </a:p>
          </p:txBody>
        </p:sp>
        <p:sp>
          <p:nvSpPr>
            <p:cNvPr id="6840" name="AutoShape 696"/>
            <p:cNvSpPr>
              <a:spLocks noChangeArrowheads="1"/>
            </p:cNvSpPr>
            <p:nvPr/>
          </p:nvSpPr>
          <p:spPr bwMode="auto">
            <a:xfrm>
              <a:off x="183" y="3358"/>
              <a:ext cx="19" cy="71"/>
            </a:xfrm>
            <a:prstGeom prst="roundRect">
              <a:avLst>
                <a:gd name="adj" fmla="val 16667"/>
              </a:avLst>
            </a:prstGeom>
            <a:solidFill>
              <a:srgbClr val="3333FF"/>
            </a:solidFill>
            <a:ln w="9525">
              <a:noFill/>
              <a:round/>
              <a:headEnd/>
              <a:tailEnd/>
            </a:ln>
            <a:effectLst/>
          </p:spPr>
          <p:txBody>
            <a:bodyPr wrap="none" anchor="ctr"/>
            <a:lstStyle/>
            <a:p>
              <a:endParaRPr lang="el-GR"/>
            </a:p>
          </p:txBody>
        </p:sp>
        <p:sp>
          <p:nvSpPr>
            <p:cNvPr id="6841" name="AutoShape 697"/>
            <p:cNvSpPr>
              <a:spLocks noChangeArrowheads="1"/>
            </p:cNvSpPr>
            <p:nvPr/>
          </p:nvSpPr>
          <p:spPr bwMode="auto">
            <a:xfrm>
              <a:off x="214" y="3358"/>
              <a:ext cx="18" cy="71"/>
            </a:xfrm>
            <a:prstGeom prst="roundRect">
              <a:avLst>
                <a:gd name="adj" fmla="val 16667"/>
              </a:avLst>
            </a:prstGeom>
            <a:solidFill>
              <a:srgbClr val="3333FF"/>
            </a:solidFill>
            <a:ln w="9525">
              <a:noFill/>
              <a:round/>
              <a:headEnd/>
              <a:tailEnd/>
            </a:ln>
            <a:effectLst/>
          </p:spPr>
          <p:txBody>
            <a:bodyPr wrap="none" anchor="ctr"/>
            <a:lstStyle/>
            <a:p>
              <a:endParaRPr lang="el-GR"/>
            </a:p>
          </p:txBody>
        </p:sp>
        <p:sp>
          <p:nvSpPr>
            <p:cNvPr id="6842" name="AutoShape 698"/>
            <p:cNvSpPr>
              <a:spLocks noChangeArrowheads="1"/>
            </p:cNvSpPr>
            <p:nvPr/>
          </p:nvSpPr>
          <p:spPr bwMode="auto">
            <a:xfrm rot="829783">
              <a:off x="161" y="3265"/>
              <a:ext cx="19" cy="70"/>
            </a:xfrm>
            <a:prstGeom prst="roundRect">
              <a:avLst>
                <a:gd name="adj" fmla="val 16667"/>
              </a:avLst>
            </a:prstGeom>
            <a:solidFill>
              <a:srgbClr val="3333FF"/>
            </a:solidFill>
            <a:ln w="9525">
              <a:noFill/>
              <a:round/>
              <a:headEnd/>
              <a:tailEnd/>
            </a:ln>
            <a:effectLst/>
          </p:spPr>
          <p:txBody>
            <a:bodyPr wrap="none" anchor="ctr"/>
            <a:lstStyle/>
            <a:p>
              <a:endParaRPr lang="el-GR"/>
            </a:p>
          </p:txBody>
        </p:sp>
        <p:sp>
          <p:nvSpPr>
            <p:cNvPr id="6843" name="AutoShape 699"/>
            <p:cNvSpPr>
              <a:spLocks noChangeArrowheads="1"/>
            </p:cNvSpPr>
            <p:nvPr/>
          </p:nvSpPr>
          <p:spPr bwMode="auto">
            <a:xfrm rot="-1079267">
              <a:off x="241" y="3265"/>
              <a:ext cx="19" cy="70"/>
            </a:xfrm>
            <a:prstGeom prst="roundRect">
              <a:avLst>
                <a:gd name="adj" fmla="val 16667"/>
              </a:avLst>
            </a:prstGeom>
            <a:solidFill>
              <a:srgbClr val="3333FF"/>
            </a:solidFill>
            <a:ln w="9525">
              <a:noFill/>
              <a:round/>
              <a:headEnd/>
              <a:tailEnd/>
            </a:ln>
            <a:effectLst/>
          </p:spPr>
          <p:txBody>
            <a:bodyPr wrap="none" anchor="ctr"/>
            <a:lstStyle/>
            <a:p>
              <a:endParaRPr lang="el-GR"/>
            </a:p>
          </p:txBody>
        </p:sp>
      </p:grpSp>
      <p:grpSp>
        <p:nvGrpSpPr>
          <p:cNvPr id="7019" name="Group 700"/>
          <p:cNvGrpSpPr>
            <a:grpSpLocks/>
          </p:cNvGrpSpPr>
          <p:nvPr/>
        </p:nvGrpSpPr>
        <p:grpSpPr bwMode="auto">
          <a:xfrm>
            <a:off x="3408363" y="3789363"/>
            <a:ext cx="155575" cy="336550"/>
            <a:chOff x="153" y="3705"/>
            <a:chExt cx="99" cy="212"/>
          </a:xfrm>
        </p:grpSpPr>
        <p:sp>
          <p:nvSpPr>
            <p:cNvPr id="6845" name="Oval 701"/>
            <p:cNvSpPr>
              <a:spLocks noChangeArrowheads="1"/>
            </p:cNvSpPr>
            <p:nvPr/>
          </p:nvSpPr>
          <p:spPr bwMode="auto">
            <a:xfrm>
              <a:off x="170" y="3705"/>
              <a:ext cx="63" cy="47"/>
            </a:xfrm>
            <a:prstGeom prst="ellipse">
              <a:avLst/>
            </a:prstGeom>
            <a:solidFill>
              <a:srgbClr val="CC0000"/>
            </a:solidFill>
            <a:ln w="9525">
              <a:noFill/>
              <a:round/>
              <a:headEnd/>
              <a:tailEnd/>
            </a:ln>
            <a:effectLst/>
          </p:spPr>
          <p:txBody>
            <a:bodyPr wrap="none" anchor="ctr"/>
            <a:lstStyle/>
            <a:p>
              <a:endParaRPr lang="el-GR"/>
            </a:p>
          </p:txBody>
        </p:sp>
        <p:sp>
          <p:nvSpPr>
            <p:cNvPr id="6846" name="AutoShape 702"/>
            <p:cNvSpPr>
              <a:spLocks noChangeArrowheads="1"/>
            </p:cNvSpPr>
            <p:nvPr/>
          </p:nvSpPr>
          <p:spPr bwMode="auto">
            <a:xfrm>
              <a:off x="170" y="3752"/>
              <a:ext cx="63" cy="94"/>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847" name="AutoShape 703"/>
            <p:cNvSpPr>
              <a:spLocks noChangeArrowheads="1"/>
            </p:cNvSpPr>
            <p:nvPr/>
          </p:nvSpPr>
          <p:spPr bwMode="auto">
            <a:xfrm>
              <a:off x="175" y="3846"/>
              <a:ext cx="19" cy="71"/>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848" name="AutoShape 704"/>
            <p:cNvSpPr>
              <a:spLocks noChangeArrowheads="1"/>
            </p:cNvSpPr>
            <p:nvPr/>
          </p:nvSpPr>
          <p:spPr bwMode="auto">
            <a:xfrm>
              <a:off x="206" y="3846"/>
              <a:ext cx="18" cy="71"/>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849" name="AutoShape 705"/>
            <p:cNvSpPr>
              <a:spLocks noChangeArrowheads="1"/>
            </p:cNvSpPr>
            <p:nvPr/>
          </p:nvSpPr>
          <p:spPr bwMode="auto">
            <a:xfrm rot="829783">
              <a:off x="153" y="3753"/>
              <a:ext cx="19" cy="70"/>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850" name="AutoShape 706"/>
            <p:cNvSpPr>
              <a:spLocks noChangeArrowheads="1"/>
            </p:cNvSpPr>
            <p:nvPr/>
          </p:nvSpPr>
          <p:spPr bwMode="auto">
            <a:xfrm rot="-1079267">
              <a:off x="233" y="3753"/>
              <a:ext cx="19" cy="70"/>
            </a:xfrm>
            <a:prstGeom prst="roundRect">
              <a:avLst>
                <a:gd name="adj" fmla="val 16667"/>
              </a:avLst>
            </a:prstGeom>
            <a:solidFill>
              <a:srgbClr val="CC0000"/>
            </a:solidFill>
            <a:ln w="9525">
              <a:noFill/>
              <a:round/>
              <a:headEnd/>
              <a:tailEnd/>
            </a:ln>
            <a:effectLst/>
          </p:spPr>
          <p:txBody>
            <a:bodyPr wrap="none" anchor="ctr"/>
            <a:lstStyle/>
            <a:p>
              <a:endParaRPr lang="el-GR"/>
            </a:p>
          </p:txBody>
        </p:sp>
      </p:grpSp>
      <p:grpSp>
        <p:nvGrpSpPr>
          <p:cNvPr id="7026" name="Group 707"/>
          <p:cNvGrpSpPr>
            <a:grpSpLocks/>
          </p:cNvGrpSpPr>
          <p:nvPr/>
        </p:nvGrpSpPr>
        <p:grpSpPr bwMode="auto">
          <a:xfrm>
            <a:off x="2976563" y="3860800"/>
            <a:ext cx="155575" cy="336550"/>
            <a:chOff x="153" y="3705"/>
            <a:chExt cx="99" cy="212"/>
          </a:xfrm>
        </p:grpSpPr>
        <p:sp>
          <p:nvSpPr>
            <p:cNvPr id="6852" name="Oval 708"/>
            <p:cNvSpPr>
              <a:spLocks noChangeArrowheads="1"/>
            </p:cNvSpPr>
            <p:nvPr/>
          </p:nvSpPr>
          <p:spPr bwMode="auto">
            <a:xfrm>
              <a:off x="170" y="3705"/>
              <a:ext cx="63" cy="47"/>
            </a:xfrm>
            <a:prstGeom prst="ellipse">
              <a:avLst/>
            </a:prstGeom>
            <a:solidFill>
              <a:srgbClr val="CC0000"/>
            </a:solidFill>
            <a:ln w="9525">
              <a:noFill/>
              <a:round/>
              <a:headEnd/>
              <a:tailEnd/>
            </a:ln>
            <a:effectLst/>
          </p:spPr>
          <p:txBody>
            <a:bodyPr wrap="none" anchor="ctr"/>
            <a:lstStyle/>
            <a:p>
              <a:endParaRPr lang="el-GR"/>
            </a:p>
          </p:txBody>
        </p:sp>
        <p:sp>
          <p:nvSpPr>
            <p:cNvPr id="6853" name="AutoShape 709"/>
            <p:cNvSpPr>
              <a:spLocks noChangeArrowheads="1"/>
            </p:cNvSpPr>
            <p:nvPr/>
          </p:nvSpPr>
          <p:spPr bwMode="auto">
            <a:xfrm>
              <a:off x="170" y="3752"/>
              <a:ext cx="63" cy="94"/>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854" name="AutoShape 710"/>
            <p:cNvSpPr>
              <a:spLocks noChangeArrowheads="1"/>
            </p:cNvSpPr>
            <p:nvPr/>
          </p:nvSpPr>
          <p:spPr bwMode="auto">
            <a:xfrm>
              <a:off x="175" y="3846"/>
              <a:ext cx="19" cy="71"/>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855" name="AutoShape 711"/>
            <p:cNvSpPr>
              <a:spLocks noChangeArrowheads="1"/>
            </p:cNvSpPr>
            <p:nvPr/>
          </p:nvSpPr>
          <p:spPr bwMode="auto">
            <a:xfrm>
              <a:off x="206" y="3846"/>
              <a:ext cx="18" cy="71"/>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856" name="AutoShape 712"/>
            <p:cNvSpPr>
              <a:spLocks noChangeArrowheads="1"/>
            </p:cNvSpPr>
            <p:nvPr/>
          </p:nvSpPr>
          <p:spPr bwMode="auto">
            <a:xfrm rot="829783">
              <a:off x="153" y="3753"/>
              <a:ext cx="19" cy="70"/>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857" name="AutoShape 713"/>
            <p:cNvSpPr>
              <a:spLocks noChangeArrowheads="1"/>
            </p:cNvSpPr>
            <p:nvPr/>
          </p:nvSpPr>
          <p:spPr bwMode="auto">
            <a:xfrm rot="-1079267">
              <a:off x="233" y="3753"/>
              <a:ext cx="19" cy="70"/>
            </a:xfrm>
            <a:prstGeom prst="roundRect">
              <a:avLst>
                <a:gd name="adj" fmla="val 16667"/>
              </a:avLst>
            </a:prstGeom>
            <a:solidFill>
              <a:srgbClr val="CC0000"/>
            </a:solidFill>
            <a:ln w="9525">
              <a:noFill/>
              <a:round/>
              <a:headEnd/>
              <a:tailEnd/>
            </a:ln>
            <a:effectLst/>
          </p:spPr>
          <p:txBody>
            <a:bodyPr wrap="none" anchor="ctr"/>
            <a:lstStyle/>
            <a:p>
              <a:endParaRPr lang="el-GR"/>
            </a:p>
          </p:txBody>
        </p:sp>
      </p:grpSp>
      <p:sp>
        <p:nvSpPr>
          <p:cNvPr id="6858" name="Oval 714"/>
          <p:cNvSpPr>
            <a:spLocks noChangeArrowheads="1"/>
          </p:cNvSpPr>
          <p:nvPr/>
        </p:nvSpPr>
        <p:spPr bwMode="auto">
          <a:xfrm>
            <a:off x="3924300" y="5013325"/>
            <a:ext cx="215900" cy="215900"/>
          </a:xfrm>
          <a:prstGeom prst="ellipse">
            <a:avLst/>
          </a:prstGeom>
          <a:solidFill>
            <a:srgbClr val="FF0000"/>
          </a:solidFill>
          <a:ln w="9525">
            <a:noFill/>
            <a:round/>
            <a:headEnd/>
            <a:tailEnd/>
          </a:ln>
          <a:effectLst/>
        </p:spPr>
        <p:txBody>
          <a:bodyPr wrap="none" anchor="ctr"/>
          <a:lstStyle/>
          <a:p>
            <a:pPr algn="ctr"/>
            <a:r>
              <a:rPr lang="en-US">
                <a:solidFill>
                  <a:schemeClr val="bg1"/>
                </a:solidFill>
              </a:rPr>
              <a:t>+</a:t>
            </a:r>
            <a:endParaRPr lang="el-GR">
              <a:solidFill>
                <a:schemeClr val="bg1"/>
              </a:solidFill>
            </a:endParaRPr>
          </a:p>
        </p:txBody>
      </p:sp>
      <p:sp>
        <p:nvSpPr>
          <p:cNvPr id="6859" name="Oval 715"/>
          <p:cNvSpPr>
            <a:spLocks noChangeArrowheads="1"/>
          </p:cNvSpPr>
          <p:nvPr/>
        </p:nvSpPr>
        <p:spPr bwMode="auto">
          <a:xfrm>
            <a:off x="5383213" y="4772025"/>
            <a:ext cx="215900" cy="215900"/>
          </a:xfrm>
          <a:prstGeom prst="ellipse">
            <a:avLst/>
          </a:prstGeom>
          <a:solidFill>
            <a:srgbClr val="008000"/>
          </a:solidFill>
          <a:ln w="9525">
            <a:noFill/>
            <a:round/>
            <a:headEnd/>
            <a:tailEnd/>
          </a:ln>
          <a:effectLst/>
        </p:spPr>
        <p:txBody>
          <a:bodyPr wrap="none" anchor="ctr"/>
          <a:lstStyle/>
          <a:p>
            <a:pPr algn="ctr"/>
            <a:r>
              <a:rPr lang="en-US">
                <a:solidFill>
                  <a:schemeClr val="bg1"/>
                </a:solidFill>
              </a:rPr>
              <a:t>-</a:t>
            </a:r>
            <a:endParaRPr lang="el-GR">
              <a:solidFill>
                <a:schemeClr val="bg1"/>
              </a:solidFill>
            </a:endParaRPr>
          </a:p>
        </p:txBody>
      </p:sp>
      <p:grpSp>
        <p:nvGrpSpPr>
          <p:cNvPr id="7033" name="Group 716"/>
          <p:cNvGrpSpPr>
            <a:grpSpLocks/>
          </p:cNvGrpSpPr>
          <p:nvPr/>
        </p:nvGrpSpPr>
        <p:grpSpPr bwMode="auto">
          <a:xfrm>
            <a:off x="5726113" y="4948238"/>
            <a:ext cx="155575" cy="336550"/>
            <a:chOff x="497" y="3385"/>
            <a:chExt cx="143" cy="408"/>
          </a:xfrm>
        </p:grpSpPr>
        <p:sp>
          <p:nvSpPr>
            <p:cNvPr id="6861" name="Oval 717"/>
            <p:cNvSpPr>
              <a:spLocks noChangeArrowheads="1"/>
            </p:cNvSpPr>
            <p:nvPr/>
          </p:nvSpPr>
          <p:spPr bwMode="auto">
            <a:xfrm>
              <a:off x="521" y="3385"/>
              <a:ext cx="91" cy="90"/>
            </a:xfrm>
            <a:prstGeom prst="ellipse">
              <a:avLst/>
            </a:prstGeom>
            <a:solidFill>
              <a:srgbClr val="FF9900"/>
            </a:solidFill>
            <a:ln w="9525">
              <a:noFill/>
              <a:round/>
              <a:headEnd/>
              <a:tailEnd/>
            </a:ln>
            <a:effectLst/>
          </p:spPr>
          <p:txBody>
            <a:bodyPr wrap="none" anchor="ctr"/>
            <a:lstStyle/>
            <a:p>
              <a:endParaRPr lang="el-GR"/>
            </a:p>
          </p:txBody>
        </p:sp>
        <p:sp>
          <p:nvSpPr>
            <p:cNvPr id="6862" name="AutoShape 718"/>
            <p:cNvSpPr>
              <a:spLocks noChangeArrowheads="1"/>
            </p:cNvSpPr>
            <p:nvPr/>
          </p:nvSpPr>
          <p:spPr bwMode="auto">
            <a:xfrm>
              <a:off x="521" y="3475"/>
              <a:ext cx="91" cy="182"/>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863" name="AutoShape 719"/>
            <p:cNvSpPr>
              <a:spLocks noChangeArrowheads="1"/>
            </p:cNvSpPr>
            <p:nvPr/>
          </p:nvSpPr>
          <p:spPr bwMode="auto">
            <a:xfrm>
              <a:off x="529"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864" name="AutoShape 720"/>
            <p:cNvSpPr>
              <a:spLocks noChangeArrowheads="1"/>
            </p:cNvSpPr>
            <p:nvPr/>
          </p:nvSpPr>
          <p:spPr bwMode="auto">
            <a:xfrm>
              <a:off x="573"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865" name="AutoShape 721"/>
            <p:cNvSpPr>
              <a:spLocks noChangeArrowheads="1"/>
            </p:cNvSpPr>
            <p:nvPr/>
          </p:nvSpPr>
          <p:spPr bwMode="auto">
            <a:xfrm rot="829783">
              <a:off x="497"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6866" name="AutoShape 722"/>
            <p:cNvSpPr>
              <a:spLocks noChangeArrowheads="1"/>
            </p:cNvSpPr>
            <p:nvPr/>
          </p:nvSpPr>
          <p:spPr bwMode="auto">
            <a:xfrm rot="-1079267">
              <a:off x="613"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grpSp>
      <p:pic>
        <p:nvPicPr>
          <p:cNvPr id="6867" name="Picture 723" descr="040_2074"/>
          <p:cNvPicPr>
            <a:picLocks noChangeAspect="1" noChangeArrowheads="1"/>
          </p:cNvPicPr>
          <p:nvPr/>
        </p:nvPicPr>
        <p:blipFill>
          <a:blip r:embed="rId4" cstate="print"/>
          <a:srcRect/>
          <a:stretch>
            <a:fillRect/>
          </a:stretch>
        </p:blipFill>
        <p:spPr bwMode="auto">
          <a:xfrm rot="953082" flipH="1">
            <a:off x="3421063" y="5013325"/>
            <a:ext cx="854075" cy="287338"/>
          </a:xfrm>
          <a:prstGeom prst="rect">
            <a:avLst/>
          </a:prstGeom>
          <a:noFill/>
        </p:spPr>
      </p:pic>
      <p:sp>
        <p:nvSpPr>
          <p:cNvPr id="6868" name="AutoShape 724"/>
          <p:cNvSpPr>
            <a:spLocks noChangeArrowheads="1"/>
          </p:cNvSpPr>
          <p:nvPr/>
        </p:nvSpPr>
        <p:spPr bwMode="auto">
          <a:xfrm rot="2333955">
            <a:off x="3708400" y="3068638"/>
            <a:ext cx="360363" cy="431800"/>
          </a:xfrm>
          <a:prstGeom prst="upArrow">
            <a:avLst>
              <a:gd name="adj1" fmla="val 50000"/>
              <a:gd name="adj2" fmla="val 29956"/>
            </a:avLst>
          </a:prstGeom>
          <a:solidFill>
            <a:srgbClr val="99FF99"/>
          </a:solidFill>
          <a:ln w="9525">
            <a:solidFill>
              <a:schemeClr val="tx1"/>
            </a:solidFill>
            <a:miter lim="800000"/>
            <a:headEnd/>
            <a:tailEnd/>
          </a:ln>
          <a:effectLst/>
        </p:spPr>
        <p:txBody>
          <a:bodyPr vert="eaVert" wrap="none" anchor="ctr"/>
          <a:lstStyle/>
          <a:p>
            <a:endParaRPr lang="el-GR"/>
          </a:p>
        </p:txBody>
      </p:sp>
      <p:grpSp>
        <p:nvGrpSpPr>
          <p:cNvPr id="7040" name="Group 725"/>
          <p:cNvGrpSpPr>
            <a:grpSpLocks/>
          </p:cNvGrpSpPr>
          <p:nvPr/>
        </p:nvGrpSpPr>
        <p:grpSpPr bwMode="auto">
          <a:xfrm>
            <a:off x="3167063" y="3213100"/>
            <a:ext cx="504825" cy="576263"/>
            <a:chOff x="2789" y="2659"/>
            <a:chExt cx="318" cy="363"/>
          </a:xfrm>
        </p:grpSpPr>
        <p:sp>
          <p:nvSpPr>
            <p:cNvPr id="6870" name="AutoShape 726"/>
            <p:cNvSpPr>
              <a:spLocks noChangeArrowheads="1"/>
            </p:cNvSpPr>
            <p:nvPr/>
          </p:nvSpPr>
          <p:spPr bwMode="auto">
            <a:xfrm>
              <a:off x="2789" y="2659"/>
              <a:ext cx="318" cy="181"/>
            </a:xfrm>
            <a:prstGeom prst="triangle">
              <a:avLst>
                <a:gd name="adj" fmla="val 50000"/>
              </a:avLst>
            </a:prstGeom>
            <a:solidFill>
              <a:srgbClr val="CCCC00"/>
            </a:solidFill>
            <a:ln w="9525">
              <a:noFill/>
              <a:miter lim="800000"/>
              <a:headEnd/>
              <a:tailEnd/>
            </a:ln>
            <a:effectLst/>
            <a:scene3d>
              <a:camera prst="legacyObliqueTopRight"/>
              <a:lightRig rig="legacyFlat3" dir="b"/>
            </a:scene3d>
            <a:sp3d extrusionH="430200" prstMaterial="legacyMatte">
              <a:bevelT w="13500" h="13500" prst="angle"/>
              <a:bevelB w="13500" h="13500" prst="angle"/>
              <a:extrusionClr>
                <a:srgbClr val="CCCC00"/>
              </a:extrusionClr>
            </a:sp3d>
          </p:spPr>
          <p:txBody>
            <a:bodyPr wrap="none" anchor="ctr">
              <a:flatTx/>
            </a:bodyPr>
            <a:lstStyle/>
            <a:p>
              <a:endParaRPr lang="el-GR"/>
            </a:p>
          </p:txBody>
        </p:sp>
        <p:sp>
          <p:nvSpPr>
            <p:cNvPr id="6871" name="Rectangle 727"/>
            <p:cNvSpPr>
              <a:spLocks noChangeArrowheads="1"/>
            </p:cNvSpPr>
            <p:nvPr/>
          </p:nvSpPr>
          <p:spPr bwMode="auto">
            <a:xfrm>
              <a:off x="2789" y="2840"/>
              <a:ext cx="318" cy="182"/>
            </a:xfrm>
            <a:prstGeom prst="rect">
              <a:avLst/>
            </a:prstGeom>
            <a:solidFill>
              <a:srgbClr val="CCCC00"/>
            </a:solidFill>
            <a:ln w="9525">
              <a:noFill/>
              <a:miter lim="800000"/>
              <a:headEnd/>
              <a:tailEnd/>
            </a:ln>
            <a:effectLst/>
            <a:scene3d>
              <a:camera prst="legacyObliqueTopRight"/>
              <a:lightRig rig="legacyFlat3" dir="b"/>
            </a:scene3d>
            <a:sp3d extrusionH="430200" prstMaterial="legacyMatte">
              <a:bevelT w="13500" h="13500" prst="angle"/>
              <a:bevelB w="13500" h="13500" prst="angle"/>
              <a:extrusionClr>
                <a:srgbClr val="CCCC00"/>
              </a:extrusionClr>
            </a:sp3d>
          </p:spPr>
          <p:txBody>
            <a:bodyPr wrap="none" anchor="ctr">
              <a:flatTx/>
            </a:bodyPr>
            <a:lstStyle/>
            <a:p>
              <a:endParaRPr lang="el-GR"/>
            </a:p>
          </p:txBody>
        </p:sp>
      </p:grpSp>
      <p:grpSp>
        <p:nvGrpSpPr>
          <p:cNvPr id="7047" name="Group 728"/>
          <p:cNvGrpSpPr>
            <a:grpSpLocks/>
          </p:cNvGrpSpPr>
          <p:nvPr/>
        </p:nvGrpSpPr>
        <p:grpSpPr bwMode="auto">
          <a:xfrm>
            <a:off x="4833938" y="2947988"/>
            <a:ext cx="157162" cy="336550"/>
            <a:chOff x="153" y="3705"/>
            <a:chExt cx="99" cy="212"/>
          </a:xfrm>
        </p:grpSpPr>
        <p:sp>
          <p:nvSpPr>
            <p:cNvPr id="6873" name="Oval 729"/>
            <p:cNvSpPr>
              <a:spLocks noChangeArrowheads="1"/>
            </p:cNvSpPr>
            <p:nvPr/>
          </p:nvSpPr>
          <p:spPr bwMode="auto">
            <a:xfrm>
              <a:off x="170" y="3705"/>
              <a:ext cx="63" cy="47"/>
            </a:xfrm>
            <a:prstGeom prst="ellipse">
              <a:avLst/>
            </a:prstGeom>
            <a:solidFill>
              <a:srgbClr val="CC0000"/>
            </a:solidFill>
            <a:ln w="9525">
              <a:noFill/>
              <a:round/>
              <a:headEnd/>
              <a:tailEnd/>
            </a:ln>
            <a:effectLst/>
          </p:spPr>
          <p:txBody>
            <a:bodyPr wrap="none" anchor="ctr"/>
            <a:lstStyle/>
            <a:p>
              <a:endParaRPr lang="el-GR"/>
            </a:p>
          </p:txBody>
        </p:sp>
        <p:sp>
          <p:nvSpPr>
            <p:cNvPr id="6874" name="AutoShape 730"/>
            <p:cNvSpPr>
              <a:spLocks noChangeArrowheads="1"/>
            </p:cNvSpPr>
            <p:nvPr/>
          </p:nvSpPr>
          <p:spPr bwMode="auto">
            <a:xfrm>
              <a:off x="170" y="3752"/>
              <a:ext cx="63" cy="94"/>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875" name="AutoShape 731"/>
            <p:cNvSpPr>
              <a:spLocks noChangeArrowheads="1"/>
            </p:cNvSpPr>
            <p:nvPr/>
          </p:nvSpPr>
          <p:spPr bwMode="auto">
            <a:xfrm>
              <a:off x="175" y="3846"/>
              <a:ext cx="19" cy="71"/>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876" name="AutoShape 732"/>
            <p:cNvSpPr>
              <a:spLocks noChangeArrowheads="1"/>
            </p:cNvSpPr>
            <p:nvPr/>
          </p:nvSpPr>
          <p:spPr bwMode="auto">
            <a:xfrm>
              <a:off x="206" y="3846"/>
              <a:ext cx="18" cy="71"/>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877" name="AutoShape 733"/>
            <p:cNvSpPr>
              <a:spLocks noChangeArrowheads="1"/>
            </p:cNvSpPr>
            <p:nvPr/>
          </p:nvSpPr>
          <p:spPr bwMode="auto">
            <a:xfrm rot="829783">
              <a:off x="153" y="3753"/>
              <a:ext cx="19" cy="70"/>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878" name="AutoShape 734"/>
            <p:cNvSpPr>
              <a:spLocks noChangeArrowheads="1"/>
            </p:cNvSpPr>
            <p:nvPr/>
          </p:nvSpPr>
          <p:spPr bwMode="auto">
            <a:xfrm rot="-1079267">
              <a:off x="233" y="3753"/>
              <a:ext cx="19" cy="70"/>
            </a:xfrm>
            <a:prstGeom prst="roundRect">
              <a:avLst>
                <a:gd name="adj" fmla="val 16667"/>
              </a:avLst>
            </a:prstGeom>
            <a:solidFill>
              <a:srgbClr val="CC0000"/>
            </a:solidFill>
            <a:ln w="9525">
              <a:noFill/>
              <a:round/>
              <a:headEnd/>
              <a:tailEnd/>
            </a:ln>
            <a:effectLst/>
          </p:spPr>
          <p:txBody>
            <a:bodyPr wrap="none" anchor="ctr"/>
            <a:lstStyle/>
            <a:p>
              <a:endParaRPr lang="el-GR"/>
            </a:p>
          </p:txBody>
        </p:sp>
      </p:grpSp>
      <p:grpSp>
        <p:nvGrpSpPr>
          <p:cNvPr id="7054" name="Group 735"/>
          <p:cNvGrpSpPr>
            <a:grpSpLocks/>
          </p:cNvGrpSpPr>
          <p:nvPr/>
        </p:nvGrpSpPr>
        <p:grpSpPr bwMode="auto">
          <a:xfrm>
            <a:off x="4978400" y="2947988"/>
            <a:ext cx="157163" cy="336550"/>
            <a:chOff x="161" y="3217"/>
            <a:chExt cx="99" cy="212"/>
          </a:xfrm>
        </p:grpSpPr>
        <p:sp>
          <p:nvSpPr>
            <p:cNvPr id="6880" name="Oval 736"/>
            <p:cNvSpPr>
              <a:spLocks noChangeArrowheads="1"/>
            </p:cNvSpPr>
            <p:nvPr/>
          </p:nvSpPr>
          <p:spPr bwMode="auto">
            <a:xfrm>
              <a:off x="178" y="3217"/>
              <a:ext cx="63" cy="47"/>
            </a:xfrm>
            <a:prstGeom prst="ellipse">
              <a:avLst/>
            </a:prstGeom>
            <a:solidFill>
              <a:srgbClr val="3333FF"/>
            </a:solidFill>
            <a:ln w="9525">
              <a:noFill/>
              <a:round/>
              <a:headEnd/>
              <a:tailEnd/>
            </a:ln>
            <a:effectLst/>
          </p:spPr>
          <p:txBody>
            <a:bodyPr wrap="none" anchor="ctr"/>
            <a:lstStyle/>
            <a:p>
              <a:endParaRPr lang="el-GR"/>
            </a:p>
          </p:txBody>
        </p:sp>
        <p:sp>
          <p:nvSpPr>
            <p:cNvPr id="6881" name="AutoShape 737"/>
            <p:cNvSpPr>
              <a:spLocks noChangeArrowheads="1"/>
            </p:cNvSpPr>
            <p:nvPr/>
          </p:nvSpPr>
          <p:spPr bwMode="auto">
            <a:xfrm>
              <a:off x="178" y="3264"/>
              <a:ext cx="63" cy="94"/>
            </a:xfrm>
            <a:prstGeom prst="roundRect">
              <a:avLst>
                <a:gd name="adj" fmla="val 16667"/>
              </a:avLst>
            </a:prstGeom>
            <a:solidFill>
              <a:srgbClr val="3333FF"/>
            </a:solidFill>
            <a:ln w="9525">
              <a:noFill/>
              <a:round/>
              <a:headEnd/>
              <a:tailEnd/>
            </a:ln>
            <a:effectLst/>
          </p:spPr>
          <p:txBody>
            <a:bodyPr wrap="none" anchor="ctr"/>
            <a:lstStyle/>
            <a:p>
              <a:endParaRPr lang="el-GR"/>
            </a:p>
          </p:txBody>
        </p:sp>
        <p:sp>
          <p:nvSpPr>
            <p:cNvPr id="6882" name="AutoShape 738"/>
            <p:cNvSpPr>
              <a:spLocks noChangeArrowheads="1"/>
            </p:cNvSpPr>
            <p:nvPr/>
          </p:nvSpPr>
          <p:spPr bwMode="auto">
            <a:xfrm>
              <a:off x="183" y="3358"/>
              <a:ext cx="19" cy="71"/>
            </a:xfrm>
            <a:prstGeom prst="roundRect">
              <a:avLst>
                <a:gd name="adj" fmla="val 16667"/>
              </a:avLst>
            </a:prstGeom>
            <a:solidFill>
              <a:srgbClr val="3333FF"/>
            </a:solidFill>
            <a:ln w="9525">
              <a:noFill/>
              <a:round/>
              <a:headEnd/>
              <a:tailEnd/>
            </a:ln>
            <a:effectLst/>
          </p:spPr>
          <p:txBody>
            <a:bodyPr wrap="none" anchor="ctr"/>
            <a:lstStyle/>
            <a:p>
              <a:endParaRPr lang="el-GR"/>
            </a:p>
          </p:txBody>
        </p:sp>
        <p:sp>
          <p:nvSpPr>
            <p:cNvPr id="6883" name="AutoShape 739"/>
            <p:cNvSpPr>
              <a:spLocks noChangeArrowheads="1"/>
            </p:cNvSpPr>
            <p:nvPr/>
          </p:nvSpPr>
          <p:spPr bwMode="auto">
            <a:xfrm>
              <a:off x="214" y="3358"/>
              <a:ext cx="18" cy="71"/>
            </a:xfrm>
            <a:prstGeom prst="roundRect">
              <a:avLst>
                <a:gd name="adj" fmla="val 16667"/>
              </a:avLst>
            </a:prstGeom>
            <a:solidFill>
              <a:srgbClr val="3333FF"/>
            </a:solidFill>
            <a:ln w="9525">
              <a:noFill/>
              <a:round/>
              <a:headEnd/>
              <a:tailEnd/>
            </a:ln>
            <a:effectLst/>
          </p:spPr>
          <p:txBody>
            <a:bodyPr wrap="none" anchor="ctr"/>
            <a:lstStyle/>
            <a:p>
              <a:endParaRPr lang="el-GR"/>
            </a:p>
          </p:txBody>
        </p:sp>
        <p:sp>
          <p:nvSpPr>
            <p:cNvPr id="6884" name="AutoShape 740"/>
            <p:cNvSpPr>
              <a:spLocks noChangeArrowheads="1"/>
            </p:cNvSpPr>
            <p:nvPr/>
          </p:nvSpPr>
          <p:spPr bwMode="auto">
            <a:xfrm rot="829783">
              <a:off x="161" y="3265"/>
              <a:ext cx="19" cy="70"/>
            </a:xfrm>
            <a:prstGeom prst="roundRect">
              <a:avLst>
                <a:gd name="adj" fmla="val 16667"/>
              </a:avLst>
            </a:prstGeom>
            <a:solidFill>
              <a:srgbClr val="3333FF"/>
            </a:solidFill>
            <a:ln w="9525">
              <a:noFill/>
              <a:round/>
              <a:headEnd/>
              <a:tailEnd/>
            </a:ln>
            <a:effectLst/>
          </p:spPr>
          <p:txBody>
            <a:bodyPr wrap="none" anchor="ctr"/>
            <a:lstStyle/>
            <a:p>
              <a:endParaRPr lang="el-GR"/>
            </a:p>
          </p:txBody>
        </p:sp>
        <p:sp>
          <p:nvSpPr>
            <p:cNvPr id="6885" name="AutoShape 741"/>
            <p:cNvSpPr>
              <a:spLocks noChangeArrowheads="1"/>
            </p:cNvSpPr>
            <p:nvPr/>
          </p:nvSpPr>
          <p:spPr bwMode="auto">
            <a:xfrm rot="-1079267">
              <a:off x="241" y="3265"/>
              <a:ext cx="19" cy="70"/>
            </a:xfrm>
            <a:prstGeom prst="roundRect">
              <a:avLst>
                <a:gd name="adj" fmla="val 16667"/>
              </a:avLst>
            </a:prstGeom>
            <a:solidFill>
              <a:srgbClr val="3333FF"/>
            </a:solidFill>
            <a:ln w="9525">
              <a:noFill/>
              <a:round/>
              <a:headEnd/>
              <a:tailEnd/>
            </a:ln>
            <a:effectLst/>
          </p:spPr>
          <p:txBody>
            <a:bodyPr wrap="none" anchor="ctr"/>
            <a:lstStyle/>
            <a:p>
              <a:endParaRPr lang="el-GR"/>
            </a:p>
          </p:txBody>
        </p:sp>
      </p:grpSp>
      <p:grpSp>
        <p:nvGrpSpPr>
          <p:cNvPr id="7065" name="Group 742"/>
          <p:cNvGrpSpPr>
            <a:grpSpLocks/>
          </p:cNvGrpSpPr>
          <p:nvPr/>
        </p:nvGrpSpPr>
        <p:grpSpPr bwMode="auto">
          <a:xfrm>
            <a:off x="5135563" y="2947988"/>
            <a:ext cx="158750" cy="336550"/>
            <a:chOff x="153" y="3449"/>
            <a:chExt cx="99" cy="212"/>
          </a:xfrm>
        </p:grpSpPr>
        <p:sp>
          <p:nvSpPr>
            <p:cNvPr id="6887" name="Oval 743"/>
            <p:cNvSpPr>
              <a:spLocks noChangeArrowheads="1"/>
            </p:cNvSpPr>
            <p:nvPr/>
          </p:nvSpPr>
          <p:spPr bwMode="auto">
            <a:xfrm>
              <a:off x="170" y="3449"/>
              <a:ext cx="63" cy="47"/>
            </a:xfrm>
            <a:prstGeom prst="ellipse">
              <a:avLst/>
            </a:prstGeom>
            <a:solidFill>
              <a:srgbClr val="008000"/>
            </a:solidFill>
            <a:ln w="9525">
              <a:noFill/>
              <a:round/>
              <a:headEnd/>
              <a:tailEnd/>
            </a:ln>
            <a:effectLst/>
          </p:spPr>
          <p:txBody>
            <a:bodyPr wrap="none" anchor="ctr"/>
            <a:lstStyle/>
            <a:p>
              <a:endParaRPr lang="el-GR"/>
            </a:p>
          </p:txBody>
        </p:sp>
        <p:sp>
          <p:nvSpPr>
            <p:cNvPr id="6888" name="AutoShape 744"/>
            <p:cNvSpPr>
              <a:spLocks noChangeArrowheads="1"/>
            </p:cNvSpPr>
            <p:nvPr/>
          </p:nvSpPr>
          <p:spPr bwMode="auto">
            <a:xfrm>
              <a:off x="170" y="3496"/>
              <a:ext cx="63" cy="94"/>
            </a:xfrm>
            <a:prstGeom prst="roundRect">
              <a:avLst>
                <a:gd name="adj" fmla="val 16667"/>
              </a:avLst>
            </a:prstGeom>
            <a:solidFill>
              <a:srgbClr val="008000"/>
            </a:solidFill>
            <a:ln w="9525">
              <a:noFill/>
              <a:round/>
              <a:headEnd/>
              <a:tailEnd/>
            </a:ln>
            <a:effectLst/>
          </p:spPr>
          <p:txBody>
            <a:bodyPr wrap="none" anchor="ctr"/>
            <a:lstStyle/>
            <a:p>
              <a:endParaRPr lang="el-GR"/>
            </a:p>
          </p:txBody>
        </p:sp>
        <p:sp>
          <p:nvSpPr>
            <p:cNvPr id="6889" name="AutoShape 745"/>
            <p:cNvSpPr>
              <a:spLocks noChangeArrowheads="1"/>
            </p:cNvSpPr>
            <p:nvPr/>
          </p:nvSpPr>
          <p:spPr bwMode="auto">
            <a:xfrm>
              <a:off x="175" y="3590"/>
              <a:ext cx="19" cy="71"/>
            </a:xfrm>
            <a:prstGeom prst="roundRect">
              <a:avLst>
                <a:gd name="adj" fmla="val 16667"/>
              </a:avLst>
            </a:prstGeom>
            <a:solidFill>
              <a:srgbClr val="008000"/>
            </a:solidFill>
            <a:ln w="9525">
              <a:noFill/>
              <a:round/>
              <a:headEnd/>
              <a:tailEnd/>
            </a:ln>
            <a:effectLst/>
          </p:spPr>
          <p:txBody>
            <a:bodyPr wrap="none" anchor="ctr"/>
            <a:lstStyle/>
            <a:p>
              <a:endParaRPr lang="el-GR"/>
            </a:p>
          </p:txBody>
        </p:sp>
        <p:sp>
          <p:nvSpPr>
            <p:cNvPr id="6890" name="AutoShape 746"/>
            <p:cNvSpPr>
              <a:spLocks noChangeArrowheads="1"/>
            </p:cNvSpPr>
            <p:nvPr/>
          </p:nvSpPr>
          <p:spPr bwMode="auto">
            <a:xfrm>
              <a:off x="206" y="3590"/>
              <a:ext cx="18" cy="71"/>
            </a:xfrm>
            <a:prstGeom prst="roundRect">
              <a:avLst>
                <a:gd name="adj" fmla="val 16667"/>
              </a:avLst>
            </a:prstGeom>
            <a:solidFill>
              <a:srgbClr val="008000"/>
            </a:solidFill>
            <a:ln w="9525">
              <a:noFill/>
              <a:round/>
              <a:headEnd/>
              <a:tailEnd/>
            </a:ln>
            <a:effectLst/>
          </p:spPr>
          <p:txBody>
            <a:bodyPr wrap="none" anchor="ctr"/>
            <a:lstStyle/>
            <a:p>
              <a:endParaRPr lang="el-GR"/>
            </a:p>
          </p:txBody>
        </p:sp>
        <p:sp>
          <p:nvSpPr>
            <p:cNvPr id="6891" name="AutoShape 747"/>
            <p:cNvSpPr>
              <a:spLocks noChangeArrowheads="1"/>
            </p:cNvSpPr>
            <p:nvPr/>
          </p:nvSpPr>
          <p:spPr bwMode="auto">
            <a:xfrm rot="829783">
              <a:off x="153" y="3497"/>
              <a:ext cx="19" cy="70"/>
            </a:xfrm>
            <a:prstGeom prst="roundRect">
              <a:avLst>
                <a:gd name="adj" fmla="val 16667"/>
              </a:avLst>
            </a:prstGeom>
            <a:solidFill>
              <a:srgbClr val="008000"/>
            </a:solidFill>
            <a:ln w="9525">
              <a:noFill/>
              <a:round/>
              <a:headEnd/>
              <a:tailEnd/>
            </a:ln>
            <a:effectLst/>
          </p:spPr>
          <p:txBody>
            <a:bodyPr wrap="none" anchor="ctr"/>
            <a:lstStyle/>
            <a:p>
              <a:endParaRPr lang="el-GR"/>
            </a:p>
          </p:txBody>
        </p:sp>
        <p:sp>
          <p:nvSpPr>
            <p:cNvPr id="6892" name="AutoShape 748"/>
            <p:cNvSpPr>
              <a:spLocks noChangeArrowheads="1"/>
            </p:cNvSpPr>
            <p:nvPr/>
          </p:nvSpPr>
          <p:spPr bwMode="auto">
            <a:xfrm rot="-1079267">
              <a:off x="233" y="3497"/>
              <a:ext cx="19" cy="70"/>
            </a:xfrm>
            <a:prstGeom prst="roundRect">
              <a:avLst>
                <a:gd name="adj" fmla="val 16667"/>
              </a:avLst>
            </a:prstGeom>
            <a:solidFill>
              <a:srgbClr val="008000"/>
            </a:solidFill>
            <a:ln w="9525">
              <a:noFill/>
              <a:round/>
              <a:headEnd/>
              <a:tailEnd/>
            </a:ln>
            <a:effectLst/>
          </p:spPr>
          <p:txBody>
            <a:bodyPr wrap="none" anchor="ctr"/>
            <a:lstStyle/>
            <a:p>
              <a:endParaRPr lang="el-GR"/>
            </a:p>
          </p:txBody>
        </p:sp>
      </p:grpSp>
      <p:pic>
        <p:nvPicPr>
          <p:cNvPr id="6893" name="Picture 749" descr="040_2074"/>
          <p:cNvPicPr>
            <a:picLocks noChangeAspect="1" noChangeArrowheads="1"/>
          </p:cNvPicPr>
          <p:nvPr/>
        </p:nvPicPr>
        <p:blipFill>
          <a:blip r:embed="rId4" cstate="print"/>
          <a:srcRect/>
          <a:stretch>
            <a:fillRect/>
          </a:stretch>
        </p:blipFill>
        <p:spPr bwMode="auto">
          <a:xfrm rot="1367102" flipH="1">
            <a:off x="1693863" y="4149725"/>
            <a:ext cx="1492250" cy="501650"/>
          </a:xfrm>
          <a:prstGeom prst="rect">
            <a:avLst/>
          </a:prstGeom>
          <a:noFill/>
        </p:spPr>
      </p:pic>
      <p:pic>
        <p:nvPicPr>
          <p:cNvPr id="6894" name="Picture 750" descr="040_2074"/>
          <p:cNvPicPr>
            <a:picLocks noChangeAspect="1" noChangeArrowheads="1"/>
          </p:cNvPicPr>
          <p:nvPr/>
        </p:nvPicPr>
        <p:blipFill>
          <a:blip r:embed="rId4" cstate="print"/>
          <a:srcRect/>
          <a:stretch>
            <a:fillRect/>
          </a:stretch>
        </p:blipFill>
        <p:spPr bwMode="auto">
          <a:xfrm rot="9127533" flipH="1">
            <a:off x="1987550" y="2159000"/>
            <a:ext cx="1951038" cy="604838"/>
          </a:xfrm>
          <a:prstGeom prst="rect">
            <a:avLst/>
          </a:prstGeom>
          <a:noFill/>
        </p:spPr>
      </p:pic>
      <p:grpSp>
        <p:nvGrpSpPr>
          <p:cNvPr id="7072" name="Group 751"/>
          <p:cNvGrpSpPr>
            <a:grpSpLocks/>
          </p:cNvGrpSpPr>
          <p:nvPr/>
        </p:nvGrpSpPr>
        <p:grpSpPr bwMode="auto">
          <a:xfrm>
            <a:off x="3276600" y="3429000"/>
            <a:ext cx="157163" cy="336550"/>
            <a:chOff x="153" y="3705"/>
            <a:chExt cx="99" cy="212"/>
          </a:xfrm>
        </p:grpSpPr>
        <p:sp>
          <p:nvSpPr>
            <p:cNvPr id="6896" name="Oval 752"/>
            <p:cNvSpPr>
              <a:spLocks noChangeArrowheads="1"/>
            </p:cNvSpPr>
            <p:nvPr/>
          </p:nvSpPr>
          <p:spPr bwMode="auto">
            <a:xfrm>
              <a:off x="170" y="3705"/>
              <a:ext cx="63" cy="47"/>
            </a:xfrm>
            <a:prstGeom prst="ellipse">
              <a:avLst/>
            </a:prstGeom>
            <a:solidFill>
              <a:srgbClr val="CC0000"/>
            </a:solidFill>
            <a:ln w="9525">
              <a:noFill/>
              <a:round/>
              <a:headEnd/>
              <a:tailEnd/>
            </a:ln>
            <a:effectLst/>
          </p:spPr>
          <p:txBody>
            <a:bodyPr wrap="none" anchor="ctr"/>
            <a:lstStyle/>
            <a:p>
              <a:endParaRPr lang="el-GR"/>
            </a:p>
          </p:txBody>
        </p:sp>
        <p:sp>
          <p:nvSpPr>
            <p:cNvPr id="6897" name="AutoShape 753"/>
            <p:cNvSpPr>
              <a:spLocks noChangeArrowheads="1"/>
            </p:cNvSpPr>
            <p:nvPr/>
          </p:nvSpPr>
          <p:spPr bwMode="auto">
            <a:xfrm>
              <a:off x="170" y="3752"/>
              <a:ext cx="63" cy="94"/>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898" name="AutoShape 754"/>
            <p:cNvSpPr>
              <a:spLocks noChangeArrowheads="1"/>
            </p:cNvSpPr>
            <p:nvPr/>
          </p:nvSpPr>
          <p:spPr bwMode="auto">
            <a:xfrm>
              <a:off x="175" y="3846"/>
              <a:ext cx="19" cy="71"/>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899" name="AutoShape 755"/>
            <p:cNvSpPr>
              <a:spLocks noChangeArrowheads="1"/>
            </p:cNvSpPr>
            <p:nvPr/>
          </p:nvSpPr>
          <p:spPr bwMode="auto">
            <a:xfrm>
              <a:off x="206" y="3846"/>
              <a:ext cx="18" cy="71"/>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900" name="AutoShape 756"/>
            <p:cNvSpPr>
              <a:spLocks noChangeArrowheads="1"/>
            </p:cNvSpPr>
            <p:nvPr/>
          </p:nvSpPr>
          <p:spPr bwMode="auto">
            <a:xfrm rot="829783">
              <a:off x="153" y="3753"/>
              <a:ext cx="19" cy="70"/>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901" name="AutoShape 757"/>
            <p:cNvSpPr>
              <a:spLocks noChangeArrowheads="1"/>
            </p:cNvSpPr>
            <p:nvPr/>
          </p:nvSpPr>
          <p:spPr bwMode="auto">
            <a:xfrm rot="-1079267">
              <a:off x="233" y="3753"/>
              <a:ext cx="19" cy="70"/>
            </a:xfrm>
            <a:prstGeom prst="roundRect">
              <a:avLst>
                <a:gd name="adj" fmla="val 16667"/>
              </a:avLst>
            </a:prstGeom>
            <a:solidFill>
              <a:srgbClr val="CC0000"/>
            </a:solidFill>
            <a:ln w="9525">
              <a:noFill/>
              <a:round/>
              <a:headEnd/>
              <a:tailEnd/>
            </a:ln>
            <a:effectLst/>
          </p:spPr>
          <p:txBody>
            <a:bodyPr wrap="none" anchor="ctr"/>
            <a:lstStyle/>
            <a:p>
              <a:endParaRPr lang="el-GR"/>
            </a:p>
          </p:txBody>
        </p:sp>
      </p:grpSp>
      <p:grpSp>
        <p:nvGrpSpPr>
          <p:cNvPr id="7137" name="Group 758"/>
          <p:cNvGrpSpPr>
            <a:grpSpLocks/>
          </p:cNvGrpSpPr>
          <p:nvPr/>
        </p:nvGrpSpPr>
        <p:grpSpPr bwMode="auto">
          <a:xfrm>
            <a:off x="3421063" y="3429000"/>
            <a:ext cx="155575" cy="336550"/>
            <a:chOff x="153" y="3705"/>
            <a:chExt cx="99" cy="212"/>
          </a:xfrm>
        </p:grpSpPr>
        <p:sp>
          <p:nvSpPr>
            <p:cNvPr id="6903" name="Oval 759"/>
            <p:cNvSpPr>
              <a:spLocks noChangeArrowheads="1"/>
            </p:cNvSpPr>
            <p:nvPr/>
          </p:nvSpPr>
          <p:spPr bwMode="auto">
            <a:xfrm>
              <a:off x="170" y="3705"/>
              <a:ext cx="63" cy="47"/>
            </a:xfrm>
            <a:prstGeom prst="ellipse">
              <a:avLst/>
            </a:prstGeom>
            <a:solidFill>
              <a:srgbClr val="CC0000"/>
            </a:solidFill>
            <a:ln w="9525">
              <a:noFill/>
              <a:round/>
              <a:headEnd/>
              <a:tailEnd/>
            </a:ln>
            <a:effectLst/>
          </p:spPr>
          <p:txBody>
            <a:bodyPr wrap="none" anchor="ctr"/>
            <a:lstStyle/>
            <a:p>
              <a:endParaRPr lang="el-GR"/>
            </a:p>
          </p:txBody>
        </p:sp>
        <p:sp>
          <p:nvSpPr>
            <p:cNvPr id="6904" name="AutoShape 760"/>
            <p:cNvSpPr>
              <a:spLocks noChangeArrowheads="1"/>
            </p:cNvSpPr>
            <p:nvPr/>
          </p:nvSpPr>
          <p:spPr bwMode="auto">
            <a:xfrm>
              <a:off x="170" y="3752"/>
              <a:ext cx="63" cy="94"/>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905" name="AutoShape 761"/>
            <p:cNvSpPr>
              <a:spLocks noChangeArrowheads="1"/>
            </p:cNvSpPr>
            <p:nvPr/>
          </p:nvSpPr>
          <p:spPr bwMode="auto">
            <a:xfrm>
              <a:off x="175" y="3846"/>
              <a:ext cx="19" cy="71"/>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906" name="AutoShape 762"/>
            <p:cNvSpPr>
              <a:spLocks noChangeArrowheads="1"/>
            </p:cNvSpPr>
            <p:nvPr/>
          </p:nvSpPr>
          <p:spPr bwMode="auto">
            <a:xfrm>
              <a:off x="206" y="3846"/>
              <a:ext cx="18" cy="71"/>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907" name="AutoShape 763"/>
            <p:cNvSpPr>
              <a:spLocks noChangeArrowheads="1"/>
            </p:cNvSpPr>
            <p:nvPr/>
          </p:nvSpPr>
          <p:spPr bwMode="auto">
            <a:xfrm rot="829783">
              <a:off x="153" y="3753"/>
              <a:ext cx="19" cy="70"/>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908" name="AutoShape 764"/>
            <p:cNvSpPr>
              <a:spLocks noChangeArrowheads="1"/>
            </p:cNvSpPr>
            <p:nvPr/>
          </p:nvSpPr>
          <p:spPr bwMode="auto">
            <a:xfrm rot="-1079267">
              <a:off x="233" y="3753"/>
              <a:ext cx="19" cy="70"/>
            </a:xfrm>
            <a:prstGeom prst="roundRect">
              <a:avLst>
                <a:gd name="adj" fmla="val 16667"/>
              </a:avLst>
            </a:prstGeom>
            <a:solidFill>
              <a:srgbClr val="CC0000"/>
            </a:solidFill>
            <a:ln w="9525">
              <a:noFill/>
              <a:round/>
              <a:headEnd/>
              <a:tailEnd/>
            </a:ln>
            <a:effectLst/>
          </p:spPr>
          <p:txBody>
            <a:bodyPr wrap="none" anchor="ctr"/>
            <a:lstStyle/>
            <a:p>
              <a:endParaRPr lang="el-GR"/>
            </a:p>
          </p:txBody>
        </p:sp>
      </p:grpSp>
      <p:grpSp>
        <p:nvGrpSpPr>
          <p:cNvPr id="7144" name="Group 765"/>
          <p:cNvGrpSpPr>
            <a:grpSpLocks/>
          </p:cNvGrpSpPr>
          <p:nvPr/>
        </p:nvGrpSpPr>
        <p:grpSpPr bwMode="auto">
          <a:xfrm>
            <a:off x="4343400" y="4892675"/>
            <a:ext cx="157163" cy="336550"/>
            <a:chOff x="153" y="3705"/>
            <a:chExt cx="99" cy="212"/>
          </a:xfrm>
        </p:grpSpPr>
        <p:sp>
          <p:nvSpPr>
            <p:cNvPr id="6910" name="Oval 766"/>
            <p:cNvSpPr>
              <a:spLocks noChangeArrowheads="1"/>
            </p:cNvSpPr>
            <p:nvPr/>
          </p:nvSpPr>
          <p:spPr bwMode="auto">
            <a:xfrm>
              <a:off x="170" y="3705"/>
              <a:ext cx="63" cy="47"/>
            </a:xfrm>
            <a:prstGeom prst="ellipse">
              <a:avLst/>
            </a:prstGeom>
            <a:solidFill>
              <a:srgbClr val="CC0000"/>
            </a:solidFill>
            <a:ln w="9525">
              <a:noFill/>
              <a:round/>
              <a:headEnd/>
              <a:tailEnd/>
            </a:ln>
            <a:effectLst/>
          </p:spPr>
          <p:txBody>
            <a:bodyPr wrap="none" anchor="ctr"/>
            <a:lstStyle/>
            <a:p>
              <a:endParaRPr lang="el-GR"/>
            </a:p>
          </p:txBody>
        </p:sp>
        <p:sp>
          <p:nvSpPr>
            <p:cNvPr id="6911" name="AutoShape 767"/>
            <p:cNvSpPr>
              <a:spLocks noChangeArrowheads="1"/>
            </p:cNvSpPr>
            <p:nvPr/>
          </p:nvSpPr>
          <p:spPr bwMode="auto">
            <a:xfrm>
              <a:off x="170" y="3752"/>
              <a:ext cx="63" cy="94"/>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912" name="AutoShape 768"/>
            <p:cNvSpPr>
              <a:spLocks noChangeArrowheads="1"/>
            </p:cNvSpPr>
            <p:nvPr/>
          </p:nvSpPr>
          <p:spPr bwMode="auto">
            <a:xfrm>
              <a:off x="175" y="3846"/>
              <a:ext cx="19" cy="71"/>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913" name="AutoShape 769"/>
            <p:cNvSpPr>
              <a:spLocks noChangeArrowheads="1"/>
            </p:cNvSpPr>
            <p:nvPr/>
          </p:nvSpPr>
          <p:spPr bwMode="auto">
            <a:xfrm>
              <a:off x="206" y="3846"/>
              <a:ext cx="18" cy="71"/>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914" name="AutoShape 770"/>
            <p:cNvSpPr>
              <a:spLocks noChangeArrowheads="1"/>
            </p:cNvSpPr>
            <p:nvPr/>
          </p:nvSpPr>
          <p:spPr bwMode="auto">
            <a:xfrm rot="829783">
              <a:off x="153" y="3753"/>
              <a:ext cx="19" cy="70"/>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915" name="AutoShape 771"/>
            <p:cNvSpPr>
              <a:spLocks noChangeArrowheads="1"/>
            </p:cNvSpPr>
            <p:nvPr/>
          </p:nvSpPr>
          <p:spPr bwMode="auto">
            <a:xfrm rot="-1079267">
              <a:off x="233" y="3753"/>
              <a:ext cx="19" cy="70"/>
            </a:xfrm>
            <a:prstGeom prst="roundRect">
              <a:avLst>
                <a:gd name="adj" fmla="val 16667"/>
              </a:avLst>
            </a:prstGeom>
            <a:solidFill>
              <a:srgbClr val="CC0000"/>
            </a:solidFill>
            <a:ln w="9525">
              <a:noFill/>
              <a:round/>
              <a:headEnd/>
              <a:tailEnd/>
            </a:ln>
            <a:effectLst/>
          </p:spPr>
          <p:txBody>
            <a:bodyPr wrap="none" anchor="ctr"/>
            <a:lstStyle/>
            <a:p>
              <a:endParaRPr lang="el-GR"/>
            </a:p>
          </p:txBody>
        </p:sp>
      </p:grpSp>
      <p:grpSp>
        <p:nvGrpSpPr>
          <p:cNvPr id="7158" name="Group 772"/>
          <p:cNvGrpSpPr>
            <a:grpSpLocks/>
          </p:cNvGrpSpPr>
          <p:nvPr/>
        </p:nvGrpSpPr>
        <p:grpSpPr bwMode="auto">
          <a:xfrm>
            <a:off x="4500563" y="4892675"/>
            <a:ext cx="158750" cy="336550"/>
            <a:chOff x="153" y="3705"/>
            <a:chExt cx="99" cy="212"/>
          </a:xfrm>
        </p:grpSpPr>
        <p:sp>
          <p:nvSpPr>
            <p:cNvPr id="6917" name="Oval 773"/>
            <p:cNvSpPr>
              <a:spLocks noChangeArrowheads="1"/>
            </p:cNvSpPr>
            <p:nvPr/>
          </p:nvSpPr>
          <p:spPr bwMode="auto">
            <a:xfrm>
              <a:off x="170" y="3705"/>
              <a:ext cx="63" cy="47"/>
            </a:xfrm>
            <a:prstGeom prst="ellipse">
              <a:avLst/>
            </a:prstGeom>
            <a:solidFill>
              <a:srgbClr val="CC0000"/>
            </a:solidFill>
            <a:ln w="9525">
              <a:noFill/>
              <a:round/>
              <a:headEnd/>
              <a:tailEnd/>
            </a:ln>
            <a:effectLst/>
          </p:spPr>
          <p:txBody>
            <a:bodyPr wrap="none" anchor="ctr"/>
            <a:lstStyle/>
            <a:p>
              <a:endParaRPr lang="el-GR"/>
            </a:p>
          </p:txBody>
        </p:sp>
        <p:sp>
          <p:nvSpPr>
            <p:cNvPr id="6918" name="AutoShape 774"/>
            <p:cNvSpPr>
              <a:spLocks noChangeArrowheads="1"/>
            </p:cNvSpPr>
            <p:nvPr/>
          </p:nvSpPr>
          <p:spPr bwMode="auto">
            <a:xfrm>
              <a:off x="170" y="3752"/>
              <a:ext cx="63" cy="94"/>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919" name="AutoShape 775"/>
            <p:cNvSpPr>
              <a:spLocks noChangeArrowheads="1"/>
            </p:cNvSpPr>
            <p:nvPr/>
          </p:nvSpPr>
          <p:spPr bwMode="auto">
            <a:xfrm>
              <a:off x="175" y="3846"/>
              <a:ext cx="19" cy="71"/>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920" name="AutoShape 776"/>
            <p:cNvSpPr>
              <a:spLocks noChangeArrowheads="1"/>
            </p:cNvSpPr>
            <p:nvPr/>
          </p:nvSpPr>
          <p:spPr bwMode="auto">
            <a:xfrm>
              <a:off x="206" y="3846"/>
              <a:ext cx="18" cy="71"/>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921" name="AutoShape 777"/>
            <p:cNvSpPr>
              <a:spLocks noChangeArrowheads="1"/>
            </p:cNvSpPr>
            <p:nvPr/>
          </p:nvSpPr>
          <p:spPr bwMode="auto">
            <a:xfrm rot="829783">
              <a:off x="153" y="3753"/>
              <a:ext cx="19" cy="70"/>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922" name="AutoShape 778"/>
            <p:cNvSpPr>
              <a:spLocks noChangeArrowheads="1"/>
            </p:cNvSpPr>
            <p:nvPr/>
          </p:nvSpPr>
          <p:spPr bwMode="auto">
            <a:xfrm rot="-1079267">
              <a:off x="233" y="3753"/>
              <a:ext cx="19" cy="70"/>
            </a:xfrm>
            <a:prstGeom prst="roundRect">
              <a:avLst>
                <a:gd name="adj" fmla="val 16667"/>
              </a:avLst>
            </a:prstGeom>
            <a:solidFill>
              <a:srgbClr val="CC0000"/>
            </a:solidFill>
            <a:ln w="9525">
              <a:noFill/>
              <a:round/>
              <a:headEnd/>
              <a:tailEnd/>
            </a:ln>
            <a:effectLst/>
          </p:spPr>
          <p:txBody>
            <a:bodyPr wrap="none" anchor="ctr"/>
            <a:lstStyle/>
            <a:p>
              <a:endParaRPr lang="el-GR"/>
            </a:p>
          </p:txBody>
        </p:sp>
      </p:grpSp>
      <p:grpSp>
        <p:nvGrpSpPr>
          <p:cNvPr id="7165" name="Group 779"/>
          <p:cNvGrpSpPr>
            <a:grpSpLocks/>
          </p:cNvGrpSpPr>
          <p:nvPr/>
        </p:nvGrpSpPr>
        <p:grpSpPr bwMode="auto">
          <a:xfrm>
            <a:off x="4559300" y="2300288"/>
            <a:ext cx="157163" cy="336550"/>
            <a:chOff x="153" y="3705"/>
            <a:chExt cx="99" cy="212"/>
          </a:xfrm>
        </p:grpSpPr>
        <p:sp>
          <p:nvSpPr>
            <p:cNvPr id="6924" name="Oval 780"/>
            <p:cNvSpPr>
              <a:spLocks noChangeArrowheads="1"/>
            </p:cNvSpPr>
            <p:nvPr/>
          </p:nvSpPr>
          <p:spPr bwMode="auto">
            <a:xfrm>
              <a:off x="170" y="3705"/>
              <a:ext cx="63" cy="47"/>
            </a:xfrm>
            <a:prstGeom prst="ellipse">
              <a:avLst/>
            </a:prstGeom>
            <a:solidFill>
              <a:srgbClr val="CC0000"/>
            </a:solidFill>
            <a:ln w="9525">
              <a:noFill/>
              <a:round/>
              <a:headEnd/>
              <a:tailEnd/>
            </a:ln>
            <a:effectLst/>
          </p:spPr>
          <p:txBody>
            <a:bodyPr wrap="none" anchor="ctr"/>
            <a:lstStyle/>
            <a:p>
              <a:endParaRPr lang="el-GR"/>
            </a:p>
          </p:txBody>
        </p:sp>
        <p:sp>
          <p:nvSpPr>
            <p:cNvPr id="6925" name="AutoShape 781"/>
            <p:cNvSpPr>
              <a:spLocks noChangeArrowheads="1"/>
            </p:cNvSpPr>
            <p:nvPr/>
          </p:nvSpPr>
          <p:spPr bwMode="auto">
            <a:xfrm>
              <a:off x="170" y="3752"/>
              <a:ext cx="63" cy="94"/>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926" name="AutoShape 782"/>
            <p:cNvSpPr>
              <a:spLocks noChangeArrowheads="1"/>
            </p:cNvSpPr>
            <p:nvPr/>
          </p:nvSpPr>
          <p:spPr bwMode="auto">
            <a:xfrm>
              <a:off x="175" y="3846"/>
              <a:ext cx="19" cy="71"/>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927" name="AutoShape 783"/>
            <p:cNvSpPr>
              <a:spLocks noChangeArrowheads="1"/>
            </p:cNvSpPr>
            <p:nvPr/>
          </p:nvSpPr>
          <p:spPr bwMode="auto">
            <a:xfrm>
              <a:off x="206" y="3846"/>
              <a:ext cx="18" cy="71"/>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928" name="AutoShape 784"/>
            <p:cNvSpPr>
              <a:spLocks noChangeArrowheads="1"/>
            </p:cNvSpPr>
            <p:nvPr/>
          </p:nvSpPr>
          <p:spPr bwMode="auto">
            <a:xfrm rot="829783">
              <a:off x="153" y="3753"/>
              <a:ext cx="19" cy="70"/>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929" name="AutoShape 785"/>
            <p:cNvSpPr>
              <a:spLocks noChangeArrowheads="1"/>
            </p:cNvSpPr>
            <p:nvPr/>
          </p:nvSpPr>
          <p:spPr bwMode="auto">
            <a:xfrm rot="-1079267">
              <a:off x="233" y="3753"/>
              <a:ext cx="19" cy="70"/>
            </a:xfrm>
            <a:prstGeom prst="roundRect">
              <a:avLst>
                <a:gd name="adj" fmla="val 16667"/>
              </a:avLst>
            </a:prstGeom>
            <a:solidFill>
              <a:srgbClr val="CC0000"/>
            </a:solidFill>
            <a:ln w="9525">
              <a:noFill/>
              <a:round/>
              <a:headEnd/>
              <a:tailEnd/>
            </a:ln>
            <a:effectLst/>
          </p:spPr>
          <p:txBody>
            <a:bodyPr wrap="none" anchor="ctr"/>
            <a:lstStyle/>
            <a:p>
              <a:endParaRPr lang="el-GR"/>
            </a:p>
          </p:txBody>
        </p:sp>
      </p:grpSp>
      <p:grpSp>
        <p:nvGrpSpPr>
          <p:cNvPr id="7184" name="Group 786"/>
          <p:cNvGrpSpPr>
            <a:grpSpLocks/>
          </p:cNvGrpSpPr>
          <p:nvPr/>
        </p:nvGrpSpPr>
        <p:grpSpPr bwMode="auto">
          <a:xfrm>
            <a:off x="4716463" y="2300288"/>
            <a:ext cx="158750" cy="336550"/>
            <a:chOff x="153" y="3705"/>
            <a:chExt cx="99" cy="212"/>
          </a:xfrm>
        </p:grpSpPr>
        <p:sp>
          <p:nvSpPr>
            <p:cNvPr id="6931" name="Oval 787"/>
            <p:cNvSpPr>
              <a:spLocks noChangeArrowheads="1"/>
            </p:cNvSpPr>
            <p:nvPr/>
          </p:nvSpPr>
          <p:spPr bwMode="auto">
            <a:xfrm>
              <a:off x="170" y="3705"/>
              <a:ext cx="63" cy="47"/>
            </a:xfrm>
            <a:prstGeom prst="ellipse">
              <a:avLst/>
            </a:prstGeom>
            <a:solidFill>
              <a:srgbClr val="CC0000"/>
            </a:solidFill>
            <a:ln w="9525">
              <a:noFill/>
              <a:round/>
              <a:headEnd/>
              <a:tailEnd/>
            </a:ln>
            <a:effectLst/>
          </p:spPr>
          <p:txBody>
            <a:bodyPr wrap="none" anchor="ctr"/>
            <a:lstStyle/>
            <a:p>
              <a:endParaRPr lang="el-GR"/>
            </a:p>
          </p:txBody>
        </p:sp>
        <p:sp>
          <p:nvSpPr>
            <p:cNvPr id="6932" name="AutoShape 788"/>
            <p:cNvSpPr>
              <a:spLocks noChangeArrowheads="1"/>
            </p:cNvSpPr>
            <p:nvPr/>
          </p:nvSpPr>
          <p:spPr bwMode="auto">
            <a:xfrm>
              <a:off x="170" y="3752"/>
              <a:ext cx="63" cy="94"/>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933" name="AutoShape 789"/>
            <p:cNvSpPr>
              <a:spLocks noChangeArrowheads="1"/>
            </p:cNvSpPr>
            <p:nvPr/>
          </p:nvSpPr>
          <p:spPr bwMode="auto">
            <a:xfrm>
              <a:off x="175" y="3846"/>
              <a:ext cx="19" cy="71"/>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934" name="AutoShape 790"/>
            <p:cNvSpPr>
              <a:spLocks noChangeArrowheads="1"/>
            </p:cNvSpPr>
            <p:nvPr/>
          </p:nvSpPr>
          <p:spPr bwMode="auto">
            <a:xfrm>
              <a:off x="206" y="3846"/>
              <a:ext cx="18" cy="71"/>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935" name="AutoShape 791"/>
            <p:cNvSpPr>
              <a:spLocks noChangeArrowheads="1"/>
            </p:cNvSpPr>
            <p:nvPr/>
          </p:nvSpPr>
          <p:spPr bwMode="auto">
            <a:xfrm rot="829783">
              <a:off x="153" y="3753"/>
              <a:ext cx="19" cy="70"/>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936" name="AutoShape 792"/>
            <p:cNvSpPr>
              <a:spLocks noChangeArrowheads="1"/>
            </p:cNvSpPr>
            <p:nvPr/>
          </p:nvSpPr>
          <p:spPr bwMode="auto">
            <a:xfrm rot="-1079267">
              <a:off x="233" y="3753"/>
              <a:ext cx="19" cy="70"/>
            </a:xfrm>
            <a:prstGeom prst="roundRect">
              <a:avLst>
                <a:gd name="adj" fmla="val 16667"/>
              </a:avLst>
            </a:prstGeom>
            <a:solidFill>
              <a:srgbClr val="CC0000"/>
            </a:solidFill>
            <a:ln w="9525">
              <a:noFill/>
              <a:round/>
              <a:headEnd/>
              <a:tailEnd/>
            </a:ln>
            <a:effectLst/>
          </p:spPr>
          <p:txBody>
            <a:bodyPr wrap="none" anchor="ctr"/>
            <a:lstStyle/>
            <a:p>
              <a:endParaRPr lang="el-GR"/>
            </a:p>
          </p:txBody>
        </p:sp>
      </p:grpSp>
      <p:grpSp>
        <p:nvGrpSpPr>
          <p:cNvPr id="7192" name="Group 793"/>
          <p:cNvGrpSpPr>
            <a:grpSpLocks/>
          </p:cNvGrpSpPr>
          <p:nvPr/>
        </p:nvGrpSpPr>
        <p:grpSpPr bwMode="auto">
          <a:xfrm>
            <a:off x="1547813" y="3141663"/>
            <a:ext cx="158750" cy="336550"/>
            <a:chOff x="153" y="3705"/>
            <a:chExt cx="99" cy="212"/>
          </a:xfrm>
        </p:grpSpPr>
        <p:sp>
          <p:nvSpPr>
            <p:cNvPr id="6938" name="Oval 794"/>
            <p:cNvSpPr>
              <a:spLocks noChangeArrowheads="1"/>
            </p:cNvSpPr>
            <p:nvPr/>
          </p:nvSpPr>
          <p:spPr bwMode="auto">
            <a:xfrm>
              <a:off x="170" y="3705"/>
              <a:ext cx="63" cy="47"/>
            </a:xfrm>
            <a:prstGeom prst="ellipse">
              <a:avLst/>
            </a:prstGeom>
            <a:solidFill>
              <a:srgbClr val="CC0000"/>
            </a:solidFill>
            <a:ln w="9525">
              <a:noFill/>
              <a:round/>
              <a:headEnd/>
              <a:tailEnd/>
            </a:ln>
            <a:effectLst/>
          </p:spPr>
          <p:txBody>
            <a:bodyPr wrap="none" anchor="ctr"/>
            <a:lstStyle/>
            <a:p>
              <a:endParaRPr lang="el-GR"/>
            </a:p>
          </p:txBody>
        </p:sp>
        <p:sp>
          <p:nvSpPr>
            <p:cNvPr id="6939" name="AutoShape 795"/>
            <p:cNvSpPr>
              <a:spLocks noChangeArrowheads="1"/>
            </p:cNvSpPr>
            <p:nvPr/>
          </p:nvSpPr>
          <p:spPr bwMode="auto">
            <a:xfrm>
              <a:off x="170" y="3752"/>
              <a:ext cx="63" cy="94"/>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940" name="AutoShape 796"/>
            <p:cNvSpPr>
              <a:spLocks noChangeArrowheads="1"/>
            </p:cNvSpPr>
            <p:nvPr/>
          </p:nvSpPr>
          <p:spPr bwMode="auto">
            <a:xfrm>
              <a:off x="175" y="3846"/>
              <a:ext cx="19" cy="71"/>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941" name="AutoShape 797"/>
            <p:cNvSpPr>
              <a:spLocks noChangeArrowheads="1"/>
            </p:cNvSpPr>
            <p:nvPr/>
          </p:nvSpPr>
          <p:spPr bwMode="auto">
            <a:xfrm>
              <a:off x="206" y="3846"/>
              <a:ext cx="18" cy="71"/>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942" name="AutoShape 798"/>
            <p:cNvSpPr>
              <a:spLocks noChangeArrowheads="1"/>
            </p:cNvSpPr>
            <p:nvPr/>
          </p:nvSpPr>
          <p:spPr bwMode="auto">
            <a:xfrm rot="829783">
              <a:off x="153" y="3753"/>
              <a:ext cx="19" cy="70"/>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943" name="AutoShape 799"/>
            <p:cNvSpPr>
              <a:spLocks noChangeArrowheads="1"/>
            </p:cNvSpPr>
            <p:nvPr/>
          </p:nvSpPr>
          <p:spPr bwMode="auto">
            <a:xfrm rot="-1079267">
              <a:off x="233" y="3753"/>
              <a:ext cx="19" cy="70"/>
            </a:xfrm>
            <a:prstGeom prst="roundRect">
              <a:avLst>
                <a:gd name="adj" fmla="val 16667"/>
              </a:avLst>
            </a:prstGeom>
            <a:solidFill>
              <a:srgbClr val="CC0000"/>
            </a:solidFill>
            <a:ln w="9525">
              <a:noFill/>
              <a:round/>
              <a:headEnd/>
              <a:tailEnd/>
            </a:ln>
            <a:effectLst/>
          </p:spPr>
          <p:txBody>
            <a:bodyPr wrap="none" anchor="ctr"/>
            <a:lstStyle/>
            <a:p>
              <a:endParaRPr lang="el-GR"/>
            </a:p>
          </p:txBody>
        </p:sp>
      </p:grpSp>
      <p:grpSp>
        <p:nvGrpSpPr>
          <p:cNvPr id="7203" name="Group 800"/>
          <p:cNvGrpSpPr>
            <a:grpSpLocks/>
          </p:cNvGrpSpPr>
          <p:nvPr/>
        </p:nvGrpSpPr>
        <p:grpSpPr bwMode="auto">
          <a:xfrm>
            <a:off x="1706563" y="3141663"/>
            <a:ext cx="155575" cy="336550"/>
            <a:chOff x="153" y="3705"/>
            <a:chExt cx="99" cy="212"/>
          </a:xfrm>
        </p:grpSpPr>
        <p:sp>
          <p:nvSpPr>
            <p:cNvPr id="6945" name="Oval 801"/>
            <p:cNvSpPr>
              <a:spLocks noChangeArrowheads="1"/>
            </p:cNvSpPr>
            <p:nvPr/>
          </p:nvSpPr>
          <p:spPr bwMode="auto">
            <a:xfrm>
              <a:off x="170" y="3705"/>
              <a:ext cx="63" cy="47"/>
            </a:xfrm>
            <a:prstGeom prst="ellipse">
              <a:avLst/>
            </a:prstGeom>
            <a:solidFill>
              <a:srgbClr val="CC0000"/>
            </a:solidFill>
            <a:ln w="9525">
              <a:noFill/>
              <a:round/>
              <a:headEnd/>
              <a:tailEnd/>
            </a:ln>
            <a:effectLst/>
          </p:spPr>
          <p:txBody>
            <a:bodyPr wrap="none" anchor="ctr"/>
            <a:lstStyle/>
            <a:p>
              <a:endParaRPr lang="el-GR"/>
            </a:p>
          </p:txBody>
        </p:sp>
        <p:sp>
          <p:nvSpPr>
            <p:cNvPr id="6946" name="AutoShape 802"/>
            <p:cNvSpPr>
              <a:spLocks noChangeArrowheads="1"/>
            </p:cNvSpPr>
            <p:nvPr/>
          </p:nvSpPr>
          <p:spPr bwMode="auto">
            <a:xfrm>
              <a:off x="170" y="3752"/>
              <a:ext cx="63" cy="94"/>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947" name="AutoShape 803"/>
            <p:cNvSpPr>
              <a:spLocks noChangeArrowheads="1"/>
            </p:cNvSpPr>
            <p:nvPr/>
          </p:nvSpPr>
          <p:spPr bwMode="auto">
            <a:xfrm>
              <a:off x="175" y="3846"/>
              <a:ext cx="19" cy="71"/>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948" name="AutoShape 804"/>
            <p:cNvSpPr>
              <a:spLocks noChangeArrowheads="1"/>
            </p:cNvSpPr>
            <p:nvPr/>
          </p:nvSpPr>
          <p:spPr bwMode="auto">
            <a:xfrm>
              <a:off x="206" y="3846"/>
              <a:ext cx="18" cy="71"/>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949" name="AutoShape 805"/>
            <p:cNvSpPr>
              <a:spLocks noChangeArrowheads="1"/>
            </p:cNvSpPr>
            <p:nvPr/>
          </p:nvSpPr>
          <p:spPr bwMode="auto">
            <a:xfrm rot="829783">
              <a:off x="153" y="3753"/>
              <a:ext cx="19" cy="70"/>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950" name="AutoShape 806"/>
            <p:cNvSpPr>
              <a:spLocks noChangeArrowheads="1"/>
            </p:cNvSpPr>
            <p:nvPr/>
          </p:nvSpPr>
          <p:spPr bwMode="auto">
            <a:xfrm rot="-1079267">
              <a:off x="233" y="3753"/>
              <a:ext cx="19" cy="70"/>
            </a:xfrm>
            <a:prstGeom prst="roundRect">
              <a:avLst>
                <a:gd name="adj" fmla="val 16667"/>
              </a:avLst>
            </a:prstGeom>
            <a:solidFill>
              <a:srgbClr val="CC0000"/>
            </a:solidFill>
            <a:ln w="9525">
              <a:noFill/>
              <a:round/>
              <a:headEnd/>
              <a:tailEnd/>
            </a:ln>
            <a:effectLst/>
          </p:spPr>
          <p:txBody>
            <a:bodyPr wrap="none" anchor="ctr"/>
            <a:lstStyle/>
            <a:p>
              <a:endParaRPr lang="el-GR"/>
            </a:p>
          </p:txBody>
        </p:sp>
      </p:grpSp>
      <p:grpSp>
        <p:nvGrpSpPr>
          <p:cNvPr id="7210" name="Group 807"/>
          <p:cNvGrpSpPr>
            <a:grpSpLocks/>
          </p:cNvGrpSpPr>
          <p:nvPr/>
        </p:nvGrpSpPr>
        <p:grpSpPr bwMode="auto">
          <a:xfrm>
            <a:off x="2241550" y="3141663"/>
            <a:ext cx="157163" cy="336550"/>
            <a:chOff x="153" y="3705"/>
            <a:chExt cx="99" cy="212"/>
          </a:xfrm>
        </p:grpSpPr>
        <p:sp>
          <p:nvSpPr>
            <p:cNvPr id="6952" name="Oval 808"/>
            <p:cNvSpPr>
              <a:spLocks noChangeArrowheads="1"/>
            </p:cNvSpPr>
            <p:nvPr/>
          </p:nvSpPr>
          <p:spPr bwMode="auto">
            <a:xfrm>
              <a:off x="170" y="3705"/>
              <a:ext cx="63" cy="47"/>
            </a:xfrm>
            <a:prstGeom prst="ellipse">
              <a:avLst/>
            </a:prstGeom>
            <a:solidFill>
              <a:srgbClr val="CC0000"/>
            </a:solidFill>
            <a:ln w="9525">
              <a:noFill/>
              <a:round/>
              <a:headEnd/>
              <a:tailEnd/>
            </a:ln>
            <a:effectLst/>
          </p:spPr>
          <p:txBody>
            <a:bodyPr wrap="none" anchor="ctr"/>
            <a:lstStyle/>
            <a:p>
              <a:endParaRPr lang="el-GR"/>
            </a:p>
          </p:txBody>
        </p:sp>
        <p:sp>
          <p:nvSpPr>
            <p:cNvPr id="6953" name="AutoShape 809"/>
            <p:cNvSpPr>
              <a:spLocks noChangeArrowheads="1"/>
            </p:cNvSpPr>
            <p:nvPr/>
          </p:nvSpPr>
          <p:spPr bwMode="auto">
            <a:xfrm>
              <a:off x="170" y="3752"/>
              <a:ext cx="63" cy="94"/>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954" name="AutoShape 810"/>
            <p:cNvSpPr>
              <a:spLocks noChangeArrowheads="1"/>
            </p:cNvSpPr>
            <p:nvPr/>
          </p:nvSpPr>
          <p:spPr bwMode="auto">
            <a:xfrm>
              <a:off x="175" y="3846"/>
              <a:ext cx="19" cy="71"/>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955" name="AutoShape 811"/>
            <p:cNvSpPr>
              <a:spLocks noChangeArrowheads="1"/>
            </p:cNvSpPr>
            <p:nvPr/>
          </p:nvSpPr>
          <p:spPr bwMode="auto">
            <a:xfrm>
              <a:off x="206" y="3846"/>
              <a:ext cx="18" cy="71"/>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956" name="AutoShape 812"/>
            <p:cNvSpPr>
              <a:spLocks noChangeArrowheads="1"/>
            </p:cNvSpPr>
            <p:nvPr/>
          </p:nvSpPr>
          <p:spPr bwMode="auto">
            <a:xfrm rot="829783">
              <a:off x="153" y="3753"/>
              <a:ext cx="19" cy="70"/>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957" name="AutoShape 813"/>
            <p:cNvSpPr>
              <a:spLocks noChangeArrowheads="1"/>
            </p:cNvSpPr>
            <p:nvPr/>
          </p:nvSpPr>
          <p:spPr bwMode="auto">
            <a:xfrm rot="-1079267">
              <a:off x="233" y="3753"/>
              <a:ext cx="19" cy="70"/>
            </a:xfrm>
            <a:prstGeom prst="roundRect">
              <a:avLst>
                <a:gd name="adj" fmla="val 16667"/>
              </a:avLst>
            </a:prstGeom>
            <a:solidFill>
              <a:srgbClr val="CC0000"/>
            </a:solidFill>
            <a:ln w="9525">
              <a:noFill/>
              <a:round/>
              <a:headEnd/>
              <a:tailEnd/>
            </a:ln>
            <a:effectLst/>
          </p:spPr>
          <p:txBody>
            <a:bodyPr wrap="none" anchor="ctr"/>
            <a:lstStyle/>
            <a:p>
              <a:endParaRPr lang="el-GR"/>
            </a:p>
          </p:txBody>
        </p:sp>
      </p:grpSp>
      <p:grpSp>
        <p:nvGrpSpPr>
          <p:cNvPr id="7217" name="Group 814"/>
          <p:cNvGrpSpPr>
            <a:grpSpLocks/>
          </p:cNvGrpSpPr>
          <p:nvPr/>
        </p:nvGrpSpPr>
        <p:grpSpPr bwMode="auto">
          <a:xfrm>
            <a:off x="2398713" y="3141663"/>
            <a:ext cx="158750" cy="336550"/>
            <a:chOff x="153" y="3705"/>
            <a:chExt cx="99" cy="212"/>
          </a:xfrm>
        </p:grpSpPr>
        <p:sp>
          <p:nvSpPr>
            <p:cNvPr id="6959" name="Oval 815"/>
            <p:cNvSpPr>
              <a:spLocks noChangeArrowheads="1"/>
            </p:cNvSpPr>
            <p:nvPr/>
          </p:nvSpPr>
          <p:spPr bwMode="auto">
            <a:xfrm>
              <a:off x="170" y="3705"/>
              <a:ext cx="63" cy="47"/>
            </a:xfrm>
            <a:prstGeom prst="ellipse">
              <a:avLst/>
            </a:prstGeom>
            <a:solidFill>
              <a:srgbClr val="CC0000"/>
            </a:solidFill>
            <a:ln w="9525">
              <a:noFill/>
              <a:round/>
              <a:headEnd/>
              <a:tailEnd/>
            </a:ln>
            <a:effectLst/>
          </p:spPr>
          <p:txBody>
            <a:bodyPr wrap="none" anchor="ctr"/>
            <a:lstStyle/>
            <a:p>
              <a:endParaRPr lang="el-GR"/>
            </a:p>
          </p:txBody>
        </p:sp>
        <p:sp>
          <p:nvSpPr>
            <p:cNvPr id="6960" name="AutoShape 816"/>
            <p:cNvSpPr>
              <a:spLocks noChangeArrowheads="1"/>
            </p:cNvSpPr>
            <p:nvPr/>
          </p:nvSpPr>
          <p:spPr bwMode="auto">
            <a:xfrm>
              <a:off x="170" y="3752"/>
              <a:ext cx="63" cy="94"/>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961" name="AutoShape 817"/>
            <p:cNvSpPr>
              <a:spLocks noChangeArrowheads="1"/>
            </p:cNvSpPr>
            <p:nvPr/>
          </p:nvSpPr>
          <p:spPr bwMode="auto">
            <a:xfrm>
              <a:off x="175" y="3846"/>
              <a:ext cx="19" cy="71"/>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962" name="AutoShape 818"/>
            <p:cNvSpPr>
              <a:spLocks noChangeArrowheads="1"/>
            </p:cNvSpPr>
            <p:nvPr/>
          </p:nvSpPr>
          <p:spPr bwMode="auto">
            <a:xfrm>
              <a:off x="206" y="3846"/>
              <a:ext cx="18" cy="71"/>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963" name="AutoShape 819"/>
            <p:cNvSpPr>
              <a:spLocks noChangeArrowheads="1"/>
            </p:cNvSpPr>
            <p:nvPr/>
          </p:nvSpPr>
          <p:spPr bwMode="auto">
            <a:xfrm rot="829783">
              <a:off x="153" y="3753"/>
              <a:ext cx="19" cy="70"/>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964" name="AutoShape 820"/>
            <p:cNvSpPr>
              <a:spLocks noChangeArrowheads="1"/>
            </p:cNvSpPr>
            <p:nvPr/>
          </p:nvSpPr>
          <p:spPr bwMode="auto">
            <a:xfrm rot="-1079267">
              <a:off x="233" y="3753"/>
              <a:ext cx="19" cy="70"/>
            </a:xfrm>
            <a:prstGeom prst="roundRect">
              <a:avLst>
                <a:gd name="adj" fmla="val 16667"/>
              </a:avLst>
            </a:prstGeom>
            <a:solidFill>
              <a:srgbClr val="CC0000"/>
            </a:solidFill>
            <a:ln w="9525">
              <a:noFill/>
              <a:round/>
              <a:headEnd/>
              <a:tailEnd/>
            </a:ln>
            <a:effectLst/>
          </p:spPr>
          <p:txBody>
            <a:bodyPr wrap="none" anchor="ctr"/>
            <a:lstStyle/>
            <a:p>
              <a:endParaRPr lang="el-GR"/>
            </a:p>
          </p:txBody>
        </p:sp>
      </p:grpSp>
      <p:grpSp>
        <p:nvGrpSpPr>
          <p:cNvPr id="7224" name="Group 821"/>
          <p:cNvGrpSpPr>
            <a:grpSpLocks/>
          </p:cNvGrpSpPr>
          <p:nvPr/>
        </p:nvGrpSpPr>
        <p:grpSpPr bwMode="auto">
          <a:xfrm>
            <a:off x="1966913" y="3141663"/>
            <a:ext cx="158750" cy="336550"/>
            <a:chOff x="153" y="3449"/>
            <a:chExt cx="99" cy="212"/>
          </a:xfrm>
        </p:grpSpPr>
        <p:sp>
          <p:nvSpPr>
            <p:cNvPr id="6966" name="Oval 822"/>
            <p:cNvSpPr>
              <a:spLocks noChangeArrowheads="1"/>
            </p:cNvSpPr>
            <p:nvPr/>
          </p:nvSpPr>
          <p:spPr bwMode="auto">
            <a:xfrm>
              <a:off x="170" y="3449"/>
              <a:ext cx="63" cy="47"/>
            </a:xfrm>
            <a:prstGeom prst="ellipse">
              <a:avLst/>
            </a:prstGeom>
            <a:solidFill>
              <a:srgbClr val="008000"/>
            </a:solidFill>
            <a:ln w="9525">
              <a:noFill/>
              <a:round/>
              <a:headEnd/>
              <a:tailEnd/>
            </a:ln>
            <a:effectLst/>
          </p:spPr>
          <p:txBody>
            <a:bodyPr wrap="none" anchor="ctr"/>
            <a:lstStyle/>
            <a:p>
              <a:endParaRPr lang="el-GR"/>
            </a:p>
          </p:txBody>
        </p:sp>
        <p:sp>
          <p:nvSpPr>
            <p:cNvPr id="6967" name="AutoShape 823"/>
            <p:cNvSpPr>
              <a:spLocks noChangeArrowheads="1"/>
            </p:cNvSpPr>
            <p:nvPr/>
          </p:nvSpPr>
          <p:spPr bwMode="auto">
            <a:xfrm>
              <a:off x="170" y="3496"/>
              <a:ext cx="63" cy="94"/>
            </a:xfrm>
            <a:prstGeom prst="roundRect">
              <a:avLst>
                <a:gd name="adj" fmla="val 16667"/>
              </a:avLst>
            </a:prstGeom>
            <a:solidFill>
              <a:srgbClr val="008000"/>
            </a:solidFill>
            <a:ln w="9525">
              <a:noFill/>
              <a:round/>
              <a:headEnd/>
              <a:tailEnd/>
            </a:ln>
            <a:effectLst/>
          </p:spPr>
          <p:txBody>
            <a:bodyPr wrap="none" anchor="ctr"/>
            <a:lstStyle/>
            <a:p>
              <a:endParaRPr lang="el-GR"/>
            </a:p>
          </p:txBody>
        </p:sp>
        <p:sp>
          <p:nvSpPr>
            <p:cNvPr id="6968" name="AutoShape 824"/>
            <p:cNvSpPr>
              <a:spLocks noChangeArrowheads="1"/>
            </p:cNvSpPr>
            <p:nvPr/>
          </p:nvSpPr>
          <p:spPr bwMode="auto">
            <a:xfrm>
              <a:off x="175" y="3590"/>
              <a:ext cx="19" cy="71"/>
            </a:xfrm>
            <a:prstGeom prst="roundRect">
              <a:avLst>
                <a:gd name="adj" fmla="val 16667"/>
              </a:avLst>
            </a:prstGeom>
            <a:solidFill>
              <a:srgbClr val="008000"/>
            </a:solidFill>
            <a:ln w="9525">
              <a:noFill/>
              <a:round/>
              <a:headEnd/>
              <a:tailEnd/>
            </a:ln>
            <a:effectLst/>
          </p:spPr>
          <p:txBody>
            <a:bodyPr wrap="none" anchor="ctr"/>
            <a:lstStyle/>
            <a:p>
              <a:endParaRPr lang="el-GR"/>
            </a:p>
          </p:txBody>
        </p:sp>
        <p:sp>
          <p:nvSpPr>
            <p:cNvPr id="6969" name="AutoShape 825"/>
            <p:cNvSpPr>
              <a:spLocks noChangeArrowheads="1"/>
            </p:cNvSpPr>
            <p:nvPr/>
          </p:nvSpPr>
          <p:spPr bwMode="auto">
            <a:xfrm>
              <a:off x="206" y="3590"/>
              <a:ext cx="18" cy="71"/>
            </a:xfrm>
            <a:prstGeom prst="roundRect">
              <a:avLst>
                <a:gd name="adj" fmla="val 16667"/>
              </a:avLst>
            </a:prstGeom>
            <a:solidFill>
              <a:srgbClr val="008000"/>
            </a:solidFill>
            <a:ln w="9525">
              <a:noFill/>
              <a:round/>
              <a:headEnd/>
              <a:tailEnd/>
            </a:ln>
            <a:effectLst/>
          </p:spPr>
          <p:txBody>
            <a:bodyPr wrap="none" anchor="ctr"/>
            <a:lstStyle/>
            <a:p>
              <a:endParaRPr lang="el-GR"/>
            </a:p>
          </p:txBody>
        </p:sp>
        <p:sp>
          <p:nvSpPr>
            <p:cNvPr id="6970" name="AutoShape 826"/>
            <p:cNvSpPr>
              <a:spLocks noChangeArrowheads="1"/>
            </p:cNvSpPr>
            <p:nvPr/>
          </p:nvSpPr>
          <p:spPr bwMode="auto">
            <a:xfrm rot="829783">
              <a:off x="153" y="3497"/>
              <a:ext cx="19" cy="70"/>
            </a:xfrm>
            <a:prstGeom prst="roundRect">
              <a:avLst>
                <a:gd name="adj" fmla="val 16667"/>
              </a:avLst>
            </a:prstGeom>
            <a:solidFill>
              <a:srgbClr val="008000"/>
            </a:solidFill>
            <a:ln w="9525">
              <a:noFill/>
              <a:round/>
              <a:headEnd/>
              <a:tailEnd/>
            </a:ln>
            <a:effectLst/>
          </p:spPr>
          <p:txBody>
            <a:bodyPr wrap="none" anchor="ctr"/>
            <a:lstStyle/>
            <a:p>
              <a:endParaRPr lang="el-GR"/>
            </a:p>
          </p:txBody>
        </p:sp>
        <p:sp>
          <p:nvSpPr>
            <p:cNvPr id="6971" name="AutoShape 827"/>
            <p:cNvSpPr>
              <a:spLocks noChangeArrowheads="1"/>
            </p:cNvSpPr>
            <p:nvPr/>
          </p:nvSpPr>
          <p:spPr bwMode="auto">
            <a:xfrm rot="-1079267">
              <a:off x="233" y="3497"/>
              <a:ext cx="19" cy="70"/>
            </a:xfrm>
            <a:prstGeom prst="roundRect">
              <a:avLst>
                <a:gd name="adj" fmla="val 16667"/>
              </a:avLst>
            </a:prstGeom>
            <a:solidFill>
              <a:srgbClr val="008000"/>
            </a:solidFill>
            <a:ln w="9525">
              <a:noFill/>
              <a:round/>
              <a:headEnd/>
              <a:tailEnd/>
            </a:ln>
            <a:effectLst/>
          </p:spPr>
          <p:txBody>
            <a:bodyPr wrap="none" anchor="ctr"/>
            <a:lstStyle/>
            <a:p>
              <a:endParaRPr lang="el-GR"/>
            </a:p>
          </p:txBody>
        </p:sp>
      </p:grpSp>
      <p:grpSp>
        <p:nvGrpSpPr>
          <p:cNvPr id="7227" name="Group 828"/>
          <p:cNvGrpSpPr>
            <a:grpSpLocks/>
          </p:cNvGrpSpPr>
          <p:nvPr/>
        </p:nvGrpSpPr>
        <p:grpSpPr bwMode="auto">
          <a:xfrm>
            <a:off x="611188" y="1773238"/>
            <a:ext cx="504825" cy="576262"/>
            <a:chOff x="2789" y="2659"/>
            <a:chExt cx="318" cy="363"/>
          </a:xfrm>
        </p:grpSpPr>
        <p:sp>
          <p:nvSpPr>
            <p:cNvPr id="6973" name="AutoShape 829"/>
            <p:cNvSpPr>
              <a:spLocks noChangeArrowheads="1"/>
            </p:cNvSpPr>
            <p:nvPr/>
          </p:nvSpPr>
          <p:spPr bwMode="auto">
            <a:xfrm>
              <a:off x="2789" y="2659"/>
              <a:ext cx="318" cy="181"/>
            </a:xfrm>
            <a:prstGeom prst="triangle">
              <a:avLst>
                <a:gd name="adj" fmla="val 50000"/>
              </a:avLst>
            </a:prstGeom>
            <a:solidFill>
              <a:srgbClr val="CCCC00"/>
            </a:solidFill>
            <a:ln w="9525">
              <a:noFill/>
              <a:miter lim="800000"/>
              <a:headEnd/>
              <a:tailEnd/>
            </a:ln>
            <a:effectLst/>
            <a:scene3d>
              <a:camera prst="legacyObliqueTopRight"/>
              <a:lightRig rig="legacyFlat3" dir="b"/>
            </a:scene3d>
            <a:sp3d extrusionH="430200" prstMaterial="legacyMatte">
              <a:bevelT w="13500" h="13500" prst="angle"/>
              <a:bevelB w="13500" h="13500" prst="angle"/>
              <a:extrusionClr>
                <a:srgbClr val="CCCC00"/>
              </a:extrusionClr>
            </a:sp3d>
          </p:spPr>
          <p:txBody>
            <a:bodyPr wrap="none" anchor="ctr">
              <a:flatTx/>
            </a:bodyPr>
            <a:lstStyle/>
            <a:p>
              <a:endParaRPr lang="el-GR"/>
            </a:p>
          </p:txBody>
        </p:sp>
        <p:sp>
          <p:nvSpPr>
            <p:cNvPr id="6974" name="Rectangle 830"/>
            <p:cNvSpPr>
              <a:spLocks noChangeArrowheads="1"/>
            </p:cNvSpPr>
            <p:nvPr/>
          </p:nvSpPr>
          <p:spPr bwMode="auto">
            <a:xfrm>
              <a:off x="2789" y="2840"/>
              <a:ext cx="318" cy="182"/>
            </a:xfrm>
            <a:prstGeom prst="rect">
              <a:avLst/>
            </a:prstGeom>
            <a:solidFill>
              <a:srgbClr val="CCCC00"/>
            </a:solidFill>
            <a:ln w="9525">
              <a:noFill/>
              <a:miter lim="800000"/>
              <a:headEnd/>
              <a:tailEnd/>
            </a:ln>
            <a:effectLst/>
            <a:scene3d>
              <a:camera prst="legacyObliqueTopRight"/>
              <a:lightRig rig="legacyFlat3" dir="b"/>
            </a:scene3d>
            <a:sp3d extrusionH="430200" prstMaterial="legacyMatte">
              <a:bevelT w="13500" h="13500" prst="angle"/>
              <a:bevelB w="13500" h="13500" prst="angle"/>
              <a:extrusionClr>
                <a:srgbClr val="CCCC00"/>
              </a:extrusionClr>
            </a:sp3d>
          </p:spPr>
          <p:txBody>
            <a:bodyPr wrap="none" anchor="ctr">
              <a:flatTx/>
            </a:bodyPr>
            <a:lstStyle/>
            <a:p>
              <a:endParaRPr lang="el-GR"/>
            </a:p>
          </p:txBody>
        </p:sp>
      </p:grpSp>
      <p:grpSp>
        <p:nvGrpSpPr>
          <p:cNvPr id="7235" name="Group 831"/>
          <p:cNvGrpSpPr>
            <a:grpSpLocks/>
          </p:cNvGrpSpPr>
          <p:nvPr/>
        </p:nvGrpSpPr>
        <p:grpSpPr bwMode="auto">
          <a:xfrm>
            <a:off x="611188" y="1989138"/>
            <a:ext cx="157162" cy="336550"/>
            <a:chOff x="153" y="3449"/>
            <a:chExt cx="99" cy="212"/>
          </a:xfrm>
        </p:grpSpPr>
        <p:sp>
          <p:nvSpPr>
            <p:cNvPr id="6976" name="Oval 832"/>
            <p:cNvSpPr>
              <a:spLocks noChangeArrowheads="1"/>
            </p:cNvSpPr>
            <p:nvPr/>
          </p:nvSpPr>
          <p:spPr bwMode="auto">
            <a:xfrm>
              <a:off x="170" y="3449"/>
              <a:ext cx="63" cy="47"/>
            </a:xfrm>
            <a:prstGeom prst="ellipse">
              <a:avLst/>
            </a:prstGeom>
            <a:solidFill>
              <a:srgbClr val="008000"/>
            </a:solidFill>
            <a:ln w="9525">
              <a:noFill/>
              <a:round/>
              <a:headEnd/>
              <a:tailEnd/>
            </a:ln>
            <a:effectLst/>
          </p:spPr>
          <p:txBody>
            <a:bodyPr wrap="none" anchor="ctr"/>
            <a:lstStyle/>
            <a:p>
              <a:endParaRPr lang="el-GR"/>
            </a:p>
          </p:txBody>
        </p:sp>
        <p:sp>
          <p:nvSpPr>
            <p:cNvPr id="6977" name="AutoShape 833"/>
            <p:cNvSpPr>
              <a:spLocks noChangeArrowheads="1"/>
            </p:cNvSpPr>
            <p:nvPr/>
          </p:nvSpPr>
          <p:spPr bwMode="auto">
            <a:xfrm>
              <a:off x="170" y="3496"/>
              <a:ext cx="63" cy="94"/>
            </a:xfrm>
            <a:prstGeom prst="roundRect">
              <a:avLst>
                <a:gd name="adj" fmla="val 16667"/>
              </a:avLst>
            </a:prstGeom>
            <a:solidFill>
              <a:srgbClr val="008000"/>
            </a:solidFill>
            <a:ln w="9525">
              <a:noFill/>
              <a:round/>
              <a:headEnd/>
              <a:tailEnd/>
            </a:ln>
            <a:effectLst/>
          </p:spPr>
          <p:txBody>
            <a:bodyPr wrap="none" anchor="ctr"/>
            <a:lstStyle/>
            <a:p>
              <a:endParaRPr lang="el-GR"/>
            </a:p>
          </p:txBody>
        </p:sp>
        <p:sp>
          <p:nvSpPr>
            <p:cNvPr id="6978" name="AutoShape 834"/>
            <p:cNvSpPr>
              <a:spLocks noChangeArrowheads="1"/>
            </p:cNvSpPr>
            <p:nvPr/>
          </p:nvSpPr>
          <p:spPr bwMode="auto">
            <a:xfrm>
              <a:off x="175" y="3590"/>
              <a:ext cx="19" cy="71"/>
            </a:xfrm>
            <a:prstGeom prst="roundRect">
              <a:avLst>
                <a:gd name="adj" fmla="val 16667"/>
              </a:avLst>
            </a:prstGeom>
            <a:solidFill>
              <a:srgbClr val="008000"/>
            </a:solidFill>
            <a:ln w="9525">
              <a:noFill/>
              <a:round/>
              <a:headEnd/>
              <a:tailEnd/>
            </a:ln>
            <a:effectLst/>
          </p:spPr>
          <p:txBody>
            <a:bodyPr wrap="none" anchor="ctr"/>
            <a:lstStyle/>
            <a:p>
              <a:endParaRPr lang="el-GR"/>
            </a:p>
          </p:txBody>
        </p:sp>
        <p:sp>
          <p:nvSpPr>
            <p:cNvPr id="6979" name="AutoShape 835"/>
            <p:cNvSpPr>
              <a:spLocks noChangeArrowheads="1"/>
            </p:cNvSpPr>
            <p:nvPr/>
          </p:nvSpPr>
          <p:spPr bwMode="auto">
            <a:xfrm>
              <a:off x="206" y="3590"/>
              <a:ext cx="18" cy="71"/>
            </a:xfrm>
            <a:prstGeom prst="roundRect">
              <a:avLst>
                <a:gd name="adj" fmla="val 16667"/>
              </a:avLst>
            </a:prstGeom>
            <a:solidFill>
              <a:srgbClr val="008000"/>
            </a:solidFill>
            <a:ln w="9525">
              <a:noFill/>
              <a:round/>
              <a:headEnd/>
              <a:tailEnd/>
            </a:ln>
            <a:effectLst/>
          </p:spPr>
          <p:txBody>
            <a:bodyPr wrap="none" anchor="ctr"/>
            <a:lstStyle/>
            <a:p>
              <a:endParaRPr lang="el-GR"/>
            </a:p>
          </p:txBody>
        </p:sp>
        <p:sp>
          <p:nvSpPr>
            <p:cNvPr id="6980" name="AutoShape 836"/>
            <p:cNvSpPr>
              <a:spLocks noChangeArrowheads="1"/>
            </p:cNvSpPr>
            <p:nvPr/>
          </p:nvSpPr>
          <p:spPr bwMode="auto">
            <a:xfrm rot="829783">
              <a:off x="153" y="3497"/>
              <a:ext cx="19" cy="70"/>
            </a:xfrm>
            <a:prstGeom prst="roundRect">
              <a:avLst>
                <a:gd name="adj" fmla="val 16667"/>
              </a:avLst>
            </a:prstGeom>
            <a:solidFill>
              <a:srgbClr val="008000"/>
            </a:solidFill>
            <a:ln w="9525">
              <a:noFill/>
              <a:round/>
              <a:headEnd/>
              <a:tailEnd/>
            </a:ln>
            <a:effectLst/>
          </p:spPr>
          <p:txBody>
            <a:bodyPr wrap="none" anchor="ctr"/>
            <a:lstStyle/>
            <a:p>
              <a:endParaRPr lang="el-GR"/>
            </a:p>
          </p:txBody>
        </p:sp>
        <p:sp>
          <p:nvSpPr>
            <p:cNvPr id="6981" name="AutoShape 837"/>
            <p:cNvSpPr>
              <a:spLocks noChangeArrowheads="1"/>
            </p:cNvSpPr>
            <p:nvPr/>
          </p:nvSpPr>
          <p:spPr bwMode="auto">
            <a:xfrm rot="-1079267">
              <a:off x="233" y="3497"/>
              <a:ext cx="19" cy="70"/>
            </a:xfrm>
            <a:prstGeom prst="roundRect">
              <a:avLst>
                <a:gd name="adj" fmla="val 16667"/>
              </a:avLst>
            </a:prstGeom>
            <a:solidFill>
              <a:srgbClr val="008000"/>
            </a:solidFill>
            <a:ln w="9525">
              <a:noFill/>
              <a:round/>
              <a:headEnd/>
              <a:tailEnd/>
            </a:ln>
            <a:effectLst/>
          </p:spPr>
          <p:txBody>
            <a:bodyPr wrap="none" anchor="ctr"/>
            <a:lstStyle/>
            <a:p>
              <a:endParaRPr lang="el-GR"/>
            </a:p>
          </p:txBody>
        </p:sp>
      </p:grpSp>
      <p:grpSp>
        <p:nvGrpSpPr>
          <p:cNvPr id="7249" name="Group 838"/>
          <p:cNvGrpSpPr>
            <a:grpSpLocks/>
          </p:cNvGrpSpPr>
          <p:nvPr/>
        </p:nvGrpSpPr>
        <p:grpSpPr bwMode="auto">
          <a:xfrm>
            <a:off x="754063" y="1989138"/>
            <a:ext cx="158750" cy="336550"/>
            <a:chOff x="153" y="3705"/>
            <a:chExt cx="99" cy="212"/>
          </a:xfrm>
        </p:grpSpPr>
        <p:sp>
          <p:nvSpPr>
            <p:cNvPr id="6983" name="Oval 839"/>
            <p:cNvSpPr>
              <a:spLocks noChangeArrowheads="1"/>
            </p:cNvSpPr>
            <p:nvPr/>
          </p:nvSpPr>
          <p:spPr bwMode="auto">
            <a:xfrm>
              <a:off x="170" y="3705"/>
              <a:ext cx="63" cy="47"/>
            </a:xfrm>
            <a:prstGeom prst="ellipse">
              <a:avLst/>
            </a:prstGeom>
            <a:solidFill>
              <a:srgbClr val="CC0000"/>
            </a:solidFill>
            <a:ln w="9525">
              <a:noFill/>
              <a:round/>
              <a:headEnd/>
              <a:tailEnd/>
            </a:ln>
            <a:effectLst/>
          </p:spPr>
          <p:txBody>
            <a:bodyPr wrap="none" anchor="ctr"/>
            <a:lstStyle/>
            <a:p>
              <a:endParaRPr lang="el-GR"/>
            </a:p>
          </p:txBody>
        </p:sp>
        <p:sp>
          <p:nvSpPr>
            <p:cNvPr id="6984" name="AutoShape 840"/>
            <p:cNvSpPr>
              <a:spLocks noChangeArrowheads="1"/>
            </p:cNvSpPr>
            <p:nvPr/>
          </p:nvSpPr>
          <p:spPr bwMode="auto">
            <a:xfrm>
              <a:off x="170" y="3752"/>
              <a:ext cx="63" cy="94"/>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985" name="AutoShape 841"/>
            <p:cNvSpPr>
              <a:spLocks noChangeArrowheads="1"/>
            </p:cNvSpPr>
            <p:nvPr/>
          </p:nvSpPr>
          <p:spPr bwMode="auto">
            <a:xfrm>
              <a:off x="175" y="3846"/>
              <a:ext cx="19" cy="71"/>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986" name="AutoShape 842"/>
            <p:cNvSpPr>
              <a:spLocks noChangeArrowheads="1"/>
            </p:cNvSpPr>
            <p:nvPr/>
          </p:nvSpPr>
          <p:spPr bwMode="auto">
            <a:xfrm>
              <a:off x="206" y="3846"/>
              <a:ext cx="18" cy="71"/>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987" name="AutoShape 843"/>
            <p:cNvSpPr>
              <a:spLocks noChangeArrowheads="1"/>
            </p:cNvSpPr>
            <p:nvPr/>
          </p:nvSpPr>
          <p:spPr bwMode="auto">
            <a:xfrm rot="829783">
              <a:off x="153" y="3753"/>
              <a:ext cx="19" cy="70"/>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988" name="AutoShape 844"/>
            <p:cNvSpPr>
              <a:spLocks noChangeArrowheads="1"/>
            </p:cNvSpPr>
            <p:nvPr/>
          </p:nvSpPr>
          <p:spPr bwMode="auto">
            <a:xfrm rot="-1079267">
              <a:off x="233" y="3753"/>
              <a:ext cx="19" cy="70"/>
            </a:xfrm>
            <a:prstGeom prst="roundRect">
              <a:avLst>
                <a:gd name="adj" fmla="val 16667"/>
              </a:avLst>
            </a:prstGeom>
            <a:solidFill>
              <a:srgbClr val="CC0000"/>
            </a:solidFill>
            <a:ln w="9525">
              <a:noFill/>
              <a:round/>
              <a:headEnd/>
              <a:tailEnd/>
            </a:ln>
            <a:effectLst/>
          </p:spPr>
          <p:txBody>
            <a:bodyPr wrap="none" anchor="ctr"/>
            <a:lstStyle/>
            <a:p>
              <a:endParaRPr lang="el-GR"/>
            </a:p>
          </p:txBody>
        </p:sp>
      </p:grpSp>
      <p:grpSp>
        <p:nvGrpSpPr>
          <p:cNvPr id="7256" name="Group 845"/>
          <p:cNvGrpSpPr>
            <a:grpSpLocks/>
          </p:cNvGrpSpPr>
          <p:nvPr/>
        </p:nvGrpSpPr>
        <p:grpSpPr bwMode="auto">
          <a:xfrm>
            <a:off x="912813" y="1989138"/>
            <a:ext cx="155575" cy="336550"/>
            <a:chOff x="153" y="3705"/>
            <a:chExt cx="99" cy="212"/>
          </a:xfrm>
        </p:grpSpPr>
        <p:sp>
          <p:nvSpPr>
            <p:cNvPr id="6990" name="Oval 846"/>
            <p:cNvSpPr>
              <a:spLocks noChangeArrowheads="1"/>
            </p:cNvSpPr>
            <p:nvPr/>
          </p:nvSpPr>
          <p:spPr bwMode="auto">
            <a:xfrm>
              <a:off x="170" y="3705"/>
              <a:ext cx="63" cy="47"/>
            </a:xfrm>
            <a:prstGeom prst="ellipse">
              <a:avLst/>
            </a:prstGeom>
            <a:solidFill>
              <a:srgbClr val="CC0000"/>
            </a:solidFill>
            <a:ln w="9525">
              <a:noFill/>
              <a:round/>
              <a:headEnd/>
              <a:tailEnd/>
            </a:ln>
            <a:effectLst/>
          </p:spPr>
          <p:txBody>
            <a:bodyPr wrap="none" anchor="ctr"/>
            <a:lstStyle/>
            <a:p>
              <a:endParaRPr lang="el-GR"/>
            </a:p>
          </p:txBody>
        </p:sp>
        <p:sp>
          <p:nvSpPr>
            <p:cNvPr id="6991" name="AutoShape 847"/>
            <p:cNvSpPr>
              <a:spLocks noChangeArrowheads="1"/>
            </p:cNvSpPr>
            <p:nvPr/>
          </p:nvSpPr>
          <p:spPr bwMode="auto">
            <a:xfrm>
              <a:off x="170" y="3752"/>
              <a:ext cx="63" cy="94"/>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992" name="AutoShape 848"/>
            <p:cNvSpPr>
              <a:spLocks noChangeArrowheads="1"/>
            </p:cNvSpPr>
            <p:nvPr/>
          </p:nvSpPr>
          <p:spPr bwMode="auto">
            <a:xfrm>
              <a:off x="175" y="3846"/>
              <a:ext cx="19" cy="71"/>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993" name="AutoShape 849"/>
            <p:cNvSpPr>
              <a:spLocks noChangeArrowheads="1"/>
            </p:cNvSpPr>
            <p:nvPr/>
          </p:nvSpPr>
          <p:spPr bwMode="auto">
            <a:xfrm>
              <a:off x="206" y="3846"/>
              <a:ext cx="18" cy="71"/>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994" name="AutoShape 850"/>
            <p:cNvSpPr>
              <a:spLocks noChangeArrowheads="1"/>
            </p:cNvSpPr>
            <p:nvPr/>
          </p:nvSpPr>
          <p:spPr bwMode="auto">
            <a:xfrm rot="829783">
              <a:off x="153" y="3753"/>
              <a:ext cx="19" cy="70"/>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6995" name="AutoShape 851"/>
            <p:cNvSpPr>
              <a:spLocks noChangeArrowheads="1"/>
            </p:cNvSpPr>
            <p:nvPr/>
          </p:nvSpPr>
          <p:spPr bwMode="auto">
            <a:xfrm rot="-1079267">
              <a:off x="233" y="3753"/>
              <a:ext cx="19" cy="70"/>
            </a:xfrm>
            <a:prstGeom prst="roundRect">
              <a:avLst>
                <a:gd name="adj" fmla="val 16667"/>
              </a:avLst>
            </a:prstGeom>
            <a:solidFill>
              <a:srgbClr val="CC0000"/>
            </a:solidFill>
            <a:ln w="9525">
              <a:noFill/>
              <a:round/>
              <a:headEnd/>
              <a:tailEnd/>
            </a:ln>
            <a:effectLst/>
          </p:spPr>
          <p:txBody>
            <a:bodyPr wrap="none" anchor="ctr"/>
            <a:lstStyle/>
            <a:p>
              <a:endParaRPr lang="el-GR"/>
            </a:p>
          </p:txBody>
        </p:sp>
      </p:grpSp>
      <p:sp>
        <p:nvSpPr>
          <p:cNvPr id="6996" name="Text Box 852"/>
          <p:cNvSpPr txBox="1">
            <a:spLocks noChangeArrowheads="1"/>
          </p:cNvSpPr>
          <p:nvPr/>
        </p:nvSpPr>
        <p:spPr bwMode="auto">
          <a:xfrm>
            <a:off x="1239838" y="1773238"/>
            <a:ext cx="884237" cy="396875"/>
          </a:xfrm>
          <a:prstGeom prst="rect">
            <a:avLst/>
          </a:prstGeom>
          <a:noFill/>
          <a:ln w="9525">
            <a:noFill/>
            <a:miter lim="800000"/>
            <a:headEnd/>
            <a:tailEnd/>
          </a:ln>
          <a:effectLst/>
        </p:spPr>
        <p:txBody>
          <a:bodyPr wrap="none">
            <a:spAutoFit/>
          </a:bodyPr>
          <a:lstStyle/>
          <a:p>
            <a:pPr algn="ctr"/>
            <a:r>
              <a:rPr lang="en-US" sz="1000">
                <a:latin typeface="Arial Narrow" pitchFamily="34" charset="0"/>
              </a:rPr>
              <a:t>1</a:t>
            </a:r>
            <a:r>
              <a:rPr lang="en-US" sz="1000" baseline="30000">
                <a:latin typeface="Arial Narrow" pitchFamily="34" charset="0"/>
              </a:rPr>
              <a:t>st</a:t>
            </a:r>
            <a:r>
              <a:rPr lang="en-US" sz="1000">
                <a:latin typeface="Arial Narrow" pitchFamily="34" charset="0"/>
              </a:rPr>
              <a:t> Responders</a:t>
            </a:r>
          </a:p>
          <a:p>
            <a:pPr algn="ctr"/>
            <a:r>
              <a:rPr lang="en-US" sz="1000">
                <a:latin typeface="Arial Narrow" pitchFamily="34" charset="0"/>
              </a:rPr>
              <a:t>Decon Station</a:t>
            </a:r>
            <a:endParaRPr lang="el-GR" sz="1000">
              <a:latin typeface="Arial Narrow" pitchFamily="34" charset="0"/>
            </a:endParaRPr>
          </a:p>
        </p:txBody>
      </p:sp>
      <p:grpSp>
        <p:nvGrpSpPr>
          <p:cNvPr id="7268" name="Group 853"/>
          <p:cNvGrpSpPr>
            <a:grpSpLocks/>
          </p:cNvGrpSpPr>
          <p:nvPr/>
        </p:nvGrpSpPr>
        <p:grpSpPr bwMode="auto">
          <a:xfrm>
            <a:off x="1116013" y="2492375"/>
            <a:ext cx="158750" cy="336550"/>
            <a:chOff x="497" y="3385"/>
            <a:chExt cx="143" cy="408"/>
          </a:xfrm>
        </p:grpSpPr>
        <p:sp>
          <p:nvSpPr>
            <p:cNvPr id="6998" name="Oval 854"/>
            <p:cNvSpPr>
              <a:spLocks noChangeArrowheads="1"/>
            </p:cNvSpPr>
            <p:nvPr/>
          </p:nvSpPr>
          <p:spPr bwMode="auto">
            <a:xfrm>
              <a:off x="521" y="3385"/>
              <a:ext cx="91" cy="90"/>
            </a:xfrm>
            <a:prstGeom prst="ellipse">
              <a:avLst/>
            </a:prstGeom>
            <a:solidFill>
              <a:srgbClr val="FF9900"/>
            </a:solidFill>
            <a:ln w="9525">
              <a:noFill/>
              <a:round/>
              <a:headEnd/>
              <a:tailEnd/>
            </a:ln>
            <a:effectLst/>
          </p:spPr>
          <p:txBody>
            <a:bodyPr wrap="none" anchor="ctr"/>
            <a:lstStyle/>
            <a:p>
              <a:endParaRPr lang="el-GR"/>
            </a:p>
          </p:txBody>
        </p:sp>
        <p:sp>
          <p:nvSpPr>
            <p:cNvPr id="6999" name="AutoShape 855"/>
            <p:cNvSpPr>
              <a:spLocks noChangeArrowheads="1"/>
            </p:cNvSpPr>
            <p:nvPr/>
          </p:nvSpPr>
          <p:spPr bwMode="auto">
            <a:xfrm>
              <a:off x="521" y="3475"/>
              <a:ext cx="91" cy="182"/>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7000" name="AutoShape 856"/>
            <p:cNvSpPr>
              <a:spLocks noChangeArrowheads="1"/>
            </p:cNvSpPr>
            <p:nvPr/>
          </p:nvSpPr>
          <p:spPr bwMode="auto">
            <a:xfrm>
              <a:off x="529"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7001" name="AutoShape 857"/>
            <p:cNvSpPr>
              <a:spLocks noChangeArrowheads="1"/>
            </p:cNvSpPr>
            <p:nvPr/>
          </p:nvSpPr>
          <p:spPr bwMode="auto">
            <a:xfrm>
              <a:off x="573"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7002" name="AutoShape 858"/>
            <p:cNvSpPr>
              <a:spLocks noChangeArrowheads="1"/>
            </p:cNvSpPr>
            <p:nvPr/>
          </p:nvSpPr>
          <p:spPr bwMode="auto">
            <a:xfrm rot="829783">
              <a:off x="497"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7003" name="AutoShape 859"/>
            <p:cNvSpPr>
              <a:spLocks noChangeArrowheads="1"/>
            </p:cNvSpPr>
            <p:nvPr/>
          </p:nvSpPr>
          <p:spPr bwMode="auto">
            <a:xfrm rot="-1079267">
              <a:off x="613"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grpSp>
      <p:grpSp>
        <p:nvGrpSpPr>
          <p:cNvPr id="7271" name="Group 860"/>
          <p:cNvGrpSpPr>
            <a:grpSpLocks/>
          </p:cNvGrpSpPr>
          <p:nvPr/>
        </p:nvGrpSpPr>
        <p:grpSpPr bwMode="auto">
          <a:xfrm>
            <a:off x="827088" y="3051175"/>
            <a:ext cx="157162" cy="336550"/>
            <a:chOff x="497" y="3385"/>
            <a:chExt cx="143" cy="408"/>
          </a:xfrm>
        </p:grpSpPr>
        <p:sp>
          <p:nvSpPr>
            <p:cNvPr id="7005" name="Oval 861"/>
            <p:cNvSpPr>
              <a:spLocks noChangeArrowheads="1"/>
            </p:cNvSpPr>
            <p:nvPr/>
          </p:nvSpPr>
          <p:spPr bwMode="auto">
            <a:xfrm>
              <a:off x="521" y="3385"/>
              <a:ext cx="91" cy="90"/>
            </a:xfrm>
            <a:prstGeom prst="ellipse">
              <a:avLst/>
            </a:prstGeom>
            <a:solidFill>
              <a:srgbClr val="FF9900"/>
            </a:solidFill>
            <a:ln w="9525">
              <a:noFill/>
              <a:round/>
              <a:headEnd/>
              <a:tailEnd/>
            </a:ln>
            <a:effectLst/>
          </p:spPr>
          <p:txBody>
            <a:bodyPr wrap="none" anchor="ctr"/>
            <a:lstStyle/>
            <a:p>
              <a:endParaRPr lang="el-GR"/>
            </a:p>
          </p:txBody>
        </p:sp>
        <p:sp>
          <p:nvSpPr>
            <p:cNvPr id="7006" name="AutoShape 862"/>
            <p:cNvSpPr>
              <a:spLocks noChangeArrowheads="1"/>
            </p:cNvSpPr>
            <p:nvPr/>
          </p:nvSpPr>
          <p:spPr bwMode="auto">
            <a:xfrm>
              <a:off x="521" y="3475"/>
              <a:ext cx="91" cy="182"/>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7007" name="AutoShape 863"/>
            <p:cNvSpPr>
              <a:spLocks noChangeArrowheads="1"/>
            </p:cNvSpPr>
            <p:nvPr/>
          </p:nvSpPr>
          <p:spPr bwMode="auto">
            <a:xfrm>
              <a:off x="529"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7008" name="AutoShape 864"/>
            <p:cNvSpPr>
              <a:spLocks noChangeArrowheads="1"/>
            </p:cNvSpPr>
            <p:nvPr/>
          </p:nvSpPr>
          <p:spPr bwMode="auto">
            <a:xfrm>
              <a:off x="573"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7009" name="AutoShape 865"/>
            <p:cNvSpPr>
              <a:spLocks noChangeArrowheads="1"/>
            </p:cNvSpPr>
            <p:nvPr/>
          </p:nvSpPr>
          <p:spPr bwMode="auto">
            <a:xfrm rot="829783">
              <a:off x="497"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7010" name="AutoShape 866"/>
            <p:cNvSpPr>
              <a:spLocks noChangeArrowheads="1"/>
            </p:cNvSpPr>
            <p:nvPr/>
          </p:nvSpPr>
          <p:spPr bwMode="auto">
            <a:xfrm rot="-1079267">
              <a:off x="613"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grpSp>
      <p:sp>
        <p:nvSpPr>
          <p:cNvPr id="7011" name="AutoShape 867"/>
          <p:cNvSpPr>
            <a:spLocks noChangeArrowheads="1"/>
          </p:cNvSpPr>
          <p:nvPr/>
        </p:nvSpPr>
        <p:spPr bwMode="auto">
          <a:xfrm>
            <a:off x="5867400" y="1628775"/>
            <a:ext cx="431800" cy="647700"/>
          </a:xfrm>
          <a:prstGeom prst="triangle">
            <a:avLst>
              <a:gd name="adj" fmla="val 50000"/>
            </a:avLst>
          </a:prstGeom>
          <a:solidFill>
            <a:srgbClr val="FFFF00"/>
          </a:solidFill>
          <a:ln w="9525">
            <a:noFill/>
            <a:miter lim="800000"/>
            <a:headEnd/>
            <a:tailEnd/>
          </a:ln>
          <a:effectLst/>
          <a:scene3d>
            <a:camera prst="legacyObliqueTopRight"/>
            <a:lightRig rig="legacyFlat3" dir="b"/>
          </a:scene3d>
          <a:sp3d extrusionH="430200" prstMaterial="legacyMatte">
            <a:bevelT w="13500" h="13500" prst="angle"/>
            <a:bevelB w="13500" h="13500" prst="angle"/>
            <a:extrusionClr>
              <a:srgbClr val="FFFF00"/>
            </a:extrusionClr>
          </a:sp3d>
        </p:spPr>
        <p:txBody>
          <a:bodyPr wrap="none" anchor="ctr">
            <a:flatTx/>
          </a:bodyPr>
          <a:lstStyle/>
          <a:p>
            <a:pPr algn="ctr"/>
            <a:r>
              <a:rPr lang="en-US" sz="2000" b="1"/>
              <a:t>T</a:t>
            </a:r>
            <a:endParaRPr lang="el-GR" sz="2000" b="1"/>
          </a:p>
        </p:txBody>
      </p:sp>
      <p:grpSp>
        <p:nvGrpSpPr>
          <p:cNvPr id="7278" name="Group 868"/>
          <p:cNvGrpSpPr>
            <a:grpSpLocks/>
          </p:cNvGrpSpPr>
          <p:nvPr/>
        </p:nvGrpSpPr>
        <p:grpSpPr bwMode="auto">
          <a:xfrm>
            <a:off x="163513" y="1731806"/>
            <a:ext cx="155575" cy="336550"/>
            <a:chOff x="497" y="3385"/>
            <a:chExt cx="143" cy="408"/>
          </a:xfrm>
        </p:grpSpPr>
        <p:sp>
          <p:nvSpPr>
            <p:cNvPr id="7013" name="Oval 869"/>
            <p:cNvSpPr>
              <a:spLocks noChangeArrowheads="1"/>
            </p:cNvSpPr>
            <p:nvPr/>
          </p:nvSpPr>
          <p:spPr bwMode="auto">
            <a:xfrm>
              <a:off x="521" y="3385"/>
              <a:ext cx="91" cy="90"/>
            </a:xfrm>
            <a:prstGeom prst="ellipse">
              <a:avLst/>
            </a:prstGeom>
            <a:solidFill>
              <a:srgbClr val="FF9900"/>
            </a:solidFill>
            <a:ln w="9525">
              <a:noFill/>
              <a:round/>
              <a:headEnd/>
              <a:tailEnd/>
            </a:ln>
            <a:effectLst/>
          </p:spPr>
          <p:txBody>
            <a:bodyPr wrap="none" anchor="ctr"/>
            <a:lstStyle/>
            <a:p>
              <a:endParaRPr lang="el-GR"/>
            </a:p>
          </p:txBody>
        </p:sp>
        <p:sp>
          <p:nvSpPr>
            <p:cNvPr id="7014" name="AutoShape 870"/>
            <p:cNvSpPr>
              <a:spLocks noChangeArrowheads="1"/>
            </p:cNvSpPr>
            <p:nvPr/>
          </p:nvSpPr>
          <p:spPr bwMode="auto">
            <a:xfrm>
              <a:off x="521" y="3475"/>
              <a:ext cx="91" cy="182"/>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7015" name="AutoShape 871"/>
            <p:cNvSpPr>
              <a:spLocks noChangeArrowheads="1"/>
            </p:cNvSpPr>
            <p:nvPr/>
          </p:nvSpPr>
          <p:spPr bwMode="auto">
            <a:xfrm>
              <a:off x="529"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7016" name="AutoShape 872"/>
            <p:cNvSpPr>
              <a:spLocks noChangeArrowheads="1"/>
            </p:cNvSpPr>
            <p:nvPr/>
          </p:nvSpPr>
          <p:spPr bwMode="auto">
            <a:xfrm>
              <a:off x="573"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7017" name="AutoShape 873"/>
            <p:cNvSpPr>
              <a:spLocks noChangeArrowheads="1"/>
            </p:cNvSpPr>
            <p:nvPr/>
          </p:nvSpPr>
          <p:spPr bwMode="auto">
            <a:xfrm rot="829783">
              <a:off x="497"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7018" name="AutoShape 874"/>
            <p:cNvSpPr>
              <a:spLocks noChangeArrowheads="1"/>
            </p:cNvSpPr>
            <p:nvPr/>
          </p:nvSpPr>
          <p:spPr bwMode="auto">
            <a:xfrm rot="-1079267">
              <a:off x="613"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grpSp>
      <p:grpSp>
        <p:nvGrpSpPr>
          <p:cNvPr id="7287" name="Group 875"/>
          <p:cNvGrpSpPr>
            <a:grpSpLocks/>
          </p:cNvGrpSpPr>
          <p:nvPr/>
        </p:nvGrpSpPr>
        <p:grpSpPr bwMode="auto">
          <a:xfrm>
            <a:off x="222250" y="3376613"/>
            <a:ext cx="157163" cy="336550"/>
            <a:chOff x="497" y="3385"/>
            <a:chExt cx="143" cy="408"/>
          </a:xfrm>
        </p:grpSpPr>
        <p:sp>
          <p:nvSpPr>
            <p:cNvPr id="7020" name="Oval 876"/>
            <p:cNvSpPr>
              <a:spLocks noChangeArrowheads="1"/>
            </p:cNvSpPr>
            <p:nvPr/>
          </p:nvSpPr>
          <p:spPr bwMode="auto">
            <a:xfrm>
              <a:off x="521" y="3385"/>
              <a:ext cx="91" cy="90"/>
            </a:xfrm>
            <a:prstGeom prst="ellipse">
              <a:avLst/>
            </a:prstGeom>
            <a:solidFill>
              <a:srgbClr val="FF9900"/>
            </a:solidFill>
            <a:ln w="9525">
              <a:noFill/>
              <a:round/>
              <a:headEnd/>
              <a:tailEnd/>
            </a:ln>
            <a:effectLst/>
          </p:spPr>
          <p:txBody>
            <a:bodyPr wrap="none" anchor="ctr"/>
            <a:lstStyle/>
            <a:p>
              <a:endParaRPr lang="el-GR"/>
            </a:p>
          </p:txBody>
        </p:sp>
        <p:sp>
          <p:nvSpPr>
            <p:cNvPr id="7021" name="AutoShape 877"/>
            <p:cNvSpPr>
              <a:spLocks noChangeArrowheads="1"/>
            </p:cNvSpPr>
            <p:nvPr/>
          </p:nvSpPr>
          <p:spPr bwMode="auto">
            <a:xfrm>
              <a:off x="521" y="3475"/>
              <a:ext cx="91" cy="182"/>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7022" name="AutoShape 878"/>
            <p:cNvSpPr>
              <a:spLocks noChangeArrowheads="1"/>
            </p:cNvSpPr>
            <p:nvPr/>
          </p:nvSpPr>
          <p:spPr bwMode="auto">
            <a:xfrm>
              <a:off x="529"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7023" name="AutoShape 879"/>
            <p:cNvSpPr>
              <a:spLocks noChangeArrowheads="1"/>
            </p:cNvSpPr>
            <p:nvPr/>
          </p:nvSpPr>
          <p:spPr bwMode="auto">
            <a:xfrm>
              <a:off x="573"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7024" name="AutoShape 880"/>
            <p:cNvSpPr>
              <a:spLocks noChangeArrowheads="1"/>
            </p:cNvSpPr>
            <p:nvPr/>
          </p:nvSpPr>
          <p:spPr bwMode="auto">
            <a:xfrm rot="829783">
              <a:off x="497"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7025" name="AutoShape 881"/>
            <p:cNvSpPr>
              <a:spLocks noChangeArrowheads="1"/>
            </p:cNvSpPr>
            <p:nvPr/>
          </p:nvSpPr>
          <p:spPr bwMode="auto">
            <a:xfrm rot="-1079267">
              <a:off x="613"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grpSp>
      <p:grpSp>
        <p:nvGrpSpPr>
          <p:cNvPr id="7290" name="Group 882"/>
          <p:cNvGrpSpPr>
            <a:grpSpLocks/>
          </p:cNvGrpSpPr>
          <p:nvPr/>
        </p:nvGrpSpPr>
        <p:grpSpPr bwMode="auto">
          <a:xfrm>
            <a:off x="4211638" y="115888"/>
            <a:ext cx="157162" cy="336550"/>
            <a:chOff x="497" y="3385"/>
            <a:chExt cx="143" cy="408"/>
          </a:xfrm>
        </p:grpSpPr>
        <p:sp>
          <p:nvSpPr>
            <p:cNvPr id="7027" name="Oval 883"/>
            <p:cNvSpPr>
              <a:spLocks noChangeArrowheads="1"/>
            </p:cNvSpPr>
            <p:nvPr/>
          </p:nvSpPr>
          <p:spPr bwMode="auto">
            <a:xfrm>
              <a:off x="521" y="3385"/>
              <a:ext cx="91" cy="90"/>
            </a:xfrm>
            <a:prstGeom prst="ellipse">
              <a:avLst/>
            </a:prstGeom>
            <a:solidFill>
              <a:srgbClr val="FF9900"/>
            </a:solidFill>
            <a:ln w="9525">
              <a:noFill/>
              <a:round/>
              <a:headEnd/>
              <a:tailEnd/>
            </a:ln>
            <a:effectLst/>
          </p:spPr>
          <p:txBody>
            <a:bodyPr wrap="none" anchor="ctr"/>
            <a:lstStyle/>
            <a:p>
              <a:endParaRPr lang="el-GR"/>
            </a:p>
          </p:txBody>
        </p:sp>
        <p:sp>
          <p:nvSpPr>
            <p:cNvPr id="7028" name="AutoShape 884"/>
            <p:cNvSpPr>
              <a:spLocks noChangeArrowheads="1"/>
            </p:cNvSpPr>
            <p:nvPr/>
          </p:nvSpPr>
          <p:spPr bwMode="auto">
            <a:xfrm>
              <a:off x="521" y="3475"/>
              <a:ext cx="91" cy="182"/>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7029" name="AutoShape 885"/>
            <p:cNvSpPr>
              <a:spLocks noChangeArrowheads="1"/>
            </p:cNvSpPr>
            <p:nvPr/>
          </p:nvSpPr>
          <p:spPr bwMode="auto">
            <a:xfrm>
              <a:off x="529"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7030" name="AutoShape 886"/>
            <p:cNvSpPr>
              <a:spLocks noChangeArrowheads="1"/>
            </p:cNvSpPr>
            <p:nvPr/>
          </p:nvSpPr>
          <p:spPr bwMode="auto">
            <a:xfrm>
              <a:off x="573"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7031" name="AutoShape 887"/>
            <p:cNvSpPr>
              <a:spLocks noChangeArrowheads="1"/>
            </p:cNvSpPr>
            <p:nvPr/>
          </p:nvSpPr>
          <p:spPr bwMode="auto">
            <a:xfrm rot="829783">
              <a:off x="497"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7032" name="AutoShape 888"/>
            <p:cNvSpPr>
              <a:spLocks noChangeArrowheads="1"/>
            </p:cNvSpPr>
            <p:nvPr/>
          </p:nvSpPr>
          <p:spPr bwMode="auto">
            <a:xfrm rot="-1079267">
              <a:off x="613"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grpSp>
      <p:grpSp>
        <p:nvGrpSpPr>
          <p:cNvPr id="7297" name="Group 889"/>
          <p:cNvGrpSpPr>
            <a:grpSpLocks/>
          </p:cNvGrpSpPr>
          <p:nvPr/>
        </p:nvGrpSpPr>
        <p:grpSpPr bwMode="auto">
          <a:xfrm>
            <a:off x="2051050" y="4076700"/>
            <a:ext cx="157163" cy="336550"/>
            <a:chOff x="497" y="3385"/>
            <a:chExt cx="143" cy="408"/>
          </a:xfrm>
          <a:solidFill>
            <a:schemeClr val="tx1"/>
          </a:solidFill>
        </p:grpSpPr>
        <p:sp>
          <p:nvSpPr>
            <p:cNvPr id="7034" name="Oval 890"/>
            <p:cNvSpPr>
              <a:spLocks noChangeArrowheads="1"/>
            </p:cNvSpPr>
            <p:nvPr/>
          </p:nvSpPr>
          <p:spPr bwMode="auto">
            <a:xfrm>
              <a:off x="521" y="3385"/>
              <a:ext cx="91" cy="90"/>
            </a:xfrm>
            <a:prstGeom prst="ellipse">
              <a:avLst/>
            </a:prstGeom>
            <a:grpFill/>
            <a:ln w="9525">
              <a:noFill/>
              <a:round/>
              <a:headEnd/>
              <a:tailEnd/>
            </a:ln>
            <a:effectLst/>
          </p:spPr>
          <p:txBody>
            <a:bodyPr wrap="none" anchor="ctr"/>
            <a:lstStyle/>
            <a:p>
              <a:endParaRPr lang="el-GR"/>
            </a:p>
          </p:txBody>
        </p:sp>
        <p:sp>
          <p:nvSpPr>
            <p:cNvPr id="7035" name="AutoShape 891"/>
            <p:cNvSpPr>
              <a:spLocks noChangeArrowheads="1"/>
            </p:cNvSpPr>
            <p:nvPr/>
          </p:nvSpPr>
          <p:spPr bwMode="auto">
            <a:xfrm>
              <a:off x="521" y="3475"/>
              <a:ext cx="91" cy="182"/>
            </a:xfrm>
            <a:prstGeom prst="roundRect">
              <a:avLst>
                <a:gd name="adj" fmla="val 16667"/>
              </a:avLst>
            </a:prstGeom>
            <a:grpFill/>
            <a:ln w="9525">
              <a:noFill/>
              <a:round/>
              <a:headEnd/>
              <a:tailEnd/>
            </a:ln>
            <a:effectLst/>
          </p:spPr>
          <p:txBody>
            <a:bodyPr wrap="none" anchor="ctr"/>
            <a:lstStyle/>
            <a:p>
              <a:endParaRPr lang="el-GR"/>
            </a:p>
          </p:txBody>
        </p:sp>
        <p:sp>
          <p:nvSpPr>
            <p:cNvPr id="7036" name="AutoShape 892"/>
            <p:cNvSpPr>
              <a:spLocks noChangeArrowheads="1"/>
            </p:cNvSpPr>
            <p:nvPr/>
          </p:nvSpPr>
          <p:spPr bwMode="auto">
            <a:xfrm>
              <a:off x="529"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7037" name="AutoShape 893"/>
            <p:cNvSpPr>
              <a:spLocks noChangeArrowheads="1"/>
            </p:cNvSpPr>
            <p:nvPr/>
          </p:nvSpPr>
          <p:spPr bwMode="auto">
            <a:xfrm>
              <a:off x="573"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7038" name="AutoShape 894"/>
            <p:cNvSpPr>
              <a:spLocks noChangeArrowheads="1"/>
            </p:cNvSpPr>
            <p:nvPr/>
          </p:nvSpPr>
          <p:spPr bwMode="auto">
            <a:xfrm rot="829783">
              <a:off x="497" y="3477"/>
              <a:ext cx="27" cy="136"/>
            </a:xfrm>
            <a:prstGeom prst="roundRect">
              <a:avLst>
                <a:gd name="adj" fmla="val 16667"/>
              </a:avLst>
            </a:prstGeom>
            <a:grpFill/>
            <a:ln w="9525">
              <a:noFill/>
              <a:round/>
              <a:headEnd/>
              <a:tailEnd/>
            </a:ln>
            <a:effectLst/>
          </p:spPr>
          <p:txBody>
            <a:bodyPr wrap="none" anchor="ctr"/>
            <a:lstStyle/>
            <a:p>
              <a:endParaRPr lang="el-GR"/>
            </a:p>
          </p:txBody>
        </p:sp>
        <p:sp>
          <p:nvSpPr>
            <p:cNvPr id="7039" name="AutoShape 895"/>
            <p:cNvSpPr>
              <a:spLocks noChangeArrowheads="1"/>
            </p:cNvSpPr>
            <p:nvPr/>
          </p:nvSpPr>
          <p:spPr bwMode="auto">
            <a:xfrm rot="-1079267">
              <a:off x="613" y="3477"/>
              <a:ext cx="27" cy="136"/>
            </a:xfrm>
            <a:prstGeom prst="roundRect">
              <a:avLst>
                <a:gd name="adj" fmla="val 16667"/>
              </a:avLst>
            </a:prstGeom>
            <a:grpFill/>
            <a:ln w="9525">
              <a:noFill/>
              <a:round/>
              <a:headEnd/>
              <a:tailEnd/>
            </a:ln>
            <a:effectLst/>
          </p:spPr>
          <p:txBody>
            <a:bodyPr wrap="none" anchor="ctr"/>
            <a:lstStyle/>
            <a:p>
              <a:endParaRPr lang="el-GR"/>
            </a:p>
          </p:txBody>
        </p:sp>
      </p:grpSp>
      <p:grpSp>
        <p:nvGrpSpPr>
          <p:cNvPr id="7304" name="Group 896"/>
          <p:cNvGrpSpPr>
            <a:grpSpLocks/>
          </p:cNvGrpSpPr>
          <p:nvPr/>
        </p:nvGrpSpPr>
        <p:grpSpPr bwMode="auto">
          <a:xfrm>
            <a:off x="3478213" y="1989138"/>
            <a:ext cx="158750" cy="336550"/>
            <a:chOff x="497" y="3385"/>
            <a:chExt cx="143" cy="408"/>
          </a:xfrm>
          <a:solidFill>
            <a:schemeClr val="tx1"/>
          </a:solidFill>
        </p:grpSpPr>
        <p:sp>
          <p:nvSpPr>
            <p:cNvPr id="7041" name="Oval 897"/>
            <p:cNvSpPr>
              <a:spLocks noChangeArrowheads="1"/>
            </p:cNvSpPr>
            <p:nvPr/>
          </p:nvSpPr>
          <p:spPr bwMode="auto">
            <a:xfrm>
              <a:off x="521" y="3385"/>
              <a:ext cx="91" cy="90"/>
            </a:xfrm>
            <a:prstGeom prst="ellipse">
              <a:avLst/>
            </a:prstGeom>
            <a:grpFill/>
            <a:ln w="9525">
              <a:noFill/>
              <a:round/>
              <a:headEnd/>
              <a:tailEnd/>
            </a:ln>
            <a:effectLst/>
          </p:spPr>
          <p:txBody>
            <a:bodyPr wrap="none" anchor="ctr"/>
            <a:lstStyle/>
            <a:p>
              <a:endParaRPr lang="el-GR"/>
            </a:p>
          </p:txBody>
        </p:sp>
        <p:sp>
          <p:nvSpPr>
            <p:cNvPr id="7042" name="AutoShape 898"/>
            <p:cNvSpPr>
              <a:spLocks noChangeArrowheads="1"/>
            </p:cNvSpPr>
            <p:nvPr/>
          </p:nvSpPr>
          <p:spPr bwMode="auto">
            <a:xfrm>
              <a:off x="521" y="3475"/>
              <a:ext cx="91" cy="182"/>
            </a:xfrm>
            <a:prstGeom prst="roundRect">
              <a:avLst>
                <a:gd name="adj" fmla="val 16667"/>
              </a:avLst>
            </a:prstGeom>
            <a:grpFill/>
            <a:ln w="9525">
              <a:noFill/>
              <a:round/>
              <a:headEnd/>
              <a:tailEnd/>
            </a:ln>
            <a:effectLst/>
          </p:spPr>
          <p:txBody>
            <a:bodyPr wrap="none" anchor="ctr"/>
            <a:lstStyle/>
            <a:p>
              <a:endParaRPr lang="el-GR"/>
            </a:p>
          </p:txBody>
        </p:sp>
        <p:sp>
          <p:nvSpPr>
            <p:cNvPr id="7043" name="AutoShape 899"/>
            <p:cNvSpPr>
              <a:spLocks noChangeArrowheads="1"/>
            </p:cNvSpPr>
            <p:nvPr/>
          </p:nvSpPr>
          <p:spPr bwMode="auto">
            <a:xfrm>
              <a:off x="529"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7044" name="AutoShape 900"/>
            <p:cNvSpPr>
              <a:spLocks noChangeArrowheads="1"/>
            </p:cNvSpPr>
            <p:nvPr/>
          </p:nvSpPr>
          <p:spPr bwMode="auto">
            <a:xfrm>
              <a:off x="573"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7045" name="AutoShape 901"/>
            <p:cNvSpPr>
              <a:spLocks noChangeArrowheads="1"/>
            </p:cNvSpPr>
            <p:nvPr/>
          </p:nvSpPr>
          <p:spPr bwMode="auto">
            <a:xfrm rot="829783">
              <a:off x="497" y="3477"/>
              <a:ext cx="27" cy="136"/>
            </a:xfrm>
            <a:prstGeom prst="roundRect">
              <a:avLst>
                <a:gd name="adj" fmla="val 16667"/>
              </a:avLst>
            </a:prstGeom>
            <a:grpFill/>
            <a:ln w="9525">
              <a:noFill/>
              <a:round/>
              <a:headEnd/>
              <a:tailEnd/>
            </a:ln>
            <a:effectLst/>
          </p:spPr>
          <p:txBody>
            <a:bodyPr wrap="none" anchor="ctr"/>
            <a:lstStyle/>
            <a:p>
              <a:endParaRPr lang="el-GR"/>
            </a:p>
          </p:txBody>
        </p:sp>
        <p:sp>
          <p:nvSpPr>
            <p:cNvPr id="7046" name="AutoShape 902"/>
            <p:cNvSpPr>
              <a:spLocks noChangeArrowheads="1"/>
            </p:cNvSpPr>
            <p:nvPr/>
          </p:nvSpPr>
          <p:spPr bwMode="auto">
            <a:xfrm rot="-1079267">
              <a:off x="613" y="3477"/>
              <a:ext cx="27" cy="136"/>
            </a:xfrm>
            <a:prstGeom prst="roundRect">
              <a:avLst>
                <a:gd name="adj" fmla="val 16667"/>
              </a:avLst>
            </a:prstGeom>
            <a:grpFill/>
            <a:ln w="9525">
              <a:noFill/>
              <a:round/>
              <a:headEnd/>
              <a:tailEnd/>
            </a:ln>
            <a:effectLst/>
          </p:spPr>
          <p:txBody>
            <a:bodyPr wrap="none" anchor="ctr"/>
            <a:lstStyle/>
            <a:p>
              <a:endParaRPr lang="el-GR"/>
            </a:p>
          </p:txBody>
        </p:sp>
      </p:grpSp>
      <p:grpSp>
        <p:nvGrpSpPr>
          <p:cNvPr id="7312" name="Group 903"/>
          <p:cNvGrpSpPr>
            <a:grpSpLocks/>
          </p:cNvGrpSpPr>
          <p:nvPr/>
        </p:nvGrpSpPr>
        <p:grpSpPr bwMode="auto">
          <a:xfrm>
            <a:off x="5567363" y="1628775"/>
            <a:ext cx="158750" cy="336550"/>
            <a:chOff x="497" y="3385"/>
            <a:chExt cx="143" cy="408"/>
          </a:xfrm>
          <a:solidFill>
            <a:schemeClr val="tx1"/>
          </a:solidFill>
        </p:grpSpPr>
        <p:sp>
          <p:nvSpPr>
            <p:cNvPr id="7048" name="Oval 904"/>
            <p:cNvSpPr>
              <a:spLocks noChangeArrowheads="1"/>
            </p:cNvSpPr>
            <p:nvPr/>
          </p:nvSpPr>
          <p:spPr bwMode="auto">
            <a:xfrm>
              <a:off x="521" y="3385"/>
              <a:ext cx="91" cy="90"/>
            </a:xfrm>
            <a:prstGeom prst="ellipse">
              <a:avLst/>
            </a:prstGeom>
            <a:grpFill/>
            <a:ln w="9525">
              <a:noFill/>
              <a:round/>
              <a:headEnd/>
              <a:tailEnd/>
            </a:ln>
            <a:effectLst/>
          </p:spPr>
          <p:txBody>
            <a:bodyPr wrap="none" anchor="ctr"/>
            <a:lstStyle/>
            <a:p>
              <a:endParaRPr lang="el-GR"/>
            </a:p>
          </p:txBody>
        </p:sp>
        <p:sp>
          <p:nvSpPr>
            <p:cNvPr id="7049" name="AutoShape 905"/>
            <p:cNvSpPr>
              <a:spLocks noChangeArrowheads="1"/>
            </p:cNvSpPr>
            <p:nvPr/>
          </p:nvSpPr>
          <p:spPr bwMode="auto">
            <a:xfrm>
              <a:off x="521" y="3475"/>
              <a:ext cx="91" cy="182"/>
            </a:xfrm>
            <a:prstGeom prst="roundRect">
              <a:avLst>
                <a:gd name="adj" fmla="val 16667"/>
              </a:avLst>
            </a:prstGeom>
            <a:grpFill/>
            <a:ln w="9525">
              <a:noFill/>
              <a:round/>
              <a:headEnd/>
              <a:tailEnd/>
            </a:ln>
            <a:effectLst/>
          </p:spPr>
          <p:txBody>
            <a:bodyPr wrap="none" anchor="ctr"/>
            <a:lstStyle/>
            <a:p>
              <a:endParaRPr lang="el-GR"/>
            </a:p>
          </p:txBody>
        </p:sp>
        <p:sp>
          <p:nvSpPr>
            <p:cNvPr id="7050" name="AutoShape 906"/>
            <p:cNvSpPr>
              <a:spLocks noChangeArrowheads="1"/>
            </p:cNvSpPr>
            <p:nvPr/>
          </p:nvSpPr>
          <p:spPr bwMode="auto">
            <a:xfrm>
              <a:off x="529"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7051" name="AutoShape 907"/>
            <p:cNvSpPr>
              <a:spLocks noChangeArrowheads="1"/>
            </p:cNvSpPr>
            <p:nvPr/>
          </p:nvSpPr>
          <p:spPr bwMode="auto">
            <a:xfrm>
              <a:off x="573"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7052" name="AutoShape 908"/>
            <p:cNvSpPr>
              <a:spLocks noChangeArrowheads="1"/>
            </p:cNvSpPr>
            <p:nvPr/>
          </p:nvSpPr>
          <p:spPr bwMode="auto">
            <a:xfrm rot="829783">
              <a:off x="497" y="3477"/>
              <a:ext cx="27" cy="136"/>
            </a:xfrm>
            <a:prstGeom prst="roundRect">
              <a:avLst>
                <a:gd name="adj" fmla="val 16667"/>
              </a:avLst>
            </a:prstGeom>
            <a:grpFill/>
            <a:ln w="9525">
              <a:noFill/>
              <a:round/>
              <a:headEnd/>
              <a:tailEnd/>
            </a:ln>
            <a:effectLst/>
          </p:spPr>
          <p:txBody>
            <a:bodyPr wrap="none" anchor="ctr"/>
            <a:lstStyle/>
            <a:p>
              <a:endParaRPr lang="el-GR"/>
            </a:p>
          </p:txBody>
        </p:sp>
        <p:sp>
          <p:nvSpPr>
            <p:cNvPr id="7053" name="AutoShape 909"/>
            <p:cNvSpPr>
              <a:spLocks noChangeArrowheads="1"/>
            </p:cNvSpPr>
            <p:nvPr/>
          </p:nvSpPr>
          <p:spPr bwMode="auto">
            <a:xfrm rot="-1079267">
              <a:off x="613" y="3477"/>
              <a:ext cx="27" cy="136"/>
            </a:xfrm>
            <a:prstGeom prst="roundRect">
              <a:avLst>
                <a:gd name="adj" fmla="val 16667"/>
              </a:avLst>
            </a:prstGeom>
            <a:grpFill/>
            <a:ln w="9525">
              <a:noFill/>
              <a:round/>
              <a:headEnd/>
              <a:tailEnd/>
            </a:ln>
            <a:effectLst/>
          </p:spPr>
          <p:txBody>
            <a:bodyPr wrap="none" anchor="ctr"/>
            <a:lstStyle/>
            <a:p>
              <a:endParaRPr lang="el-GR"/>
            </a:p>
          </p:txBody>
        </p:sp>
      </p:grpSp>
      <p:grpSp>
        <p:nvGrpSpPr>
          <p:cNvPr id="7313" name="Group 910"/>
          <p:cNvGrpSpPr>
            <a:grpSpLocks/>
          </p:cNvGrpSpPr>
          <p:nvPr/>
        </p:nvGrpSpPr>
        <p:grpSpPr bwMode="auto">
          <a:xfrm rot="1777409">
            <a:off x="3206750" y="3854450"/>
            <a:ext cx="120650" cy="277813"/>
            <a:chOff x="497" y="3385"/>
            <a:chExt cx="143" cy="408"/>
          </a:xfrm>
          <a:solidFill>
            <a:schemeClr val="tx1"/>
          </a:solidFill>
        </p:grpSpPr>
        <p:sp>
          <p:nvSpPr>
            <p:cNvPr id="7055" name="Oval 911"/>
            <p:cNvSpPr>
              <a:spLocks noChangeArrowheads="1"/>
            </p:cNvSpPr>
            <p:nvPr/>
          </p:nvSpPr>
          <p:spPr bwMode="auto">
            <a:xfrm>
              <a:off x="521" y="3385"/>
              <a:ext cx="91" cy="90"/>
            </a:xfrm>
            <a:prstGeom prst="ellipse">
              <a:avLst/>
            </a:prstGeom>
            <a:grpFill/>
            <a:ln w="9525">
              <a:noFill/>
              <a:round/>
              <a:headEnd/>
              <a:tailEnd/>
            </a:ln>
            <a:effectLst/>
          </p:spPr>
          <p:txBody>
            <a:bodyPr wrap="none" anchor="ctr"/>
            <a:lstStyle/>
            <a:p>
              <a:endParaRPr lang="el-GR"/>
            </a:p>
          </p:txBody>
        </p:sp>
        <p:sp>
          <p:nvSpPr>
            <p:cNvPr id="7056" name="AutoShape 912"/>
            <p:cNvSpPr>
              <a:spLocks noChangeArrowheads="1"/>
            </p:cNvSpPr>
            <p:nvPr/>
          </p:nvSpPr>
          <p:spPr bwMode="auto">
            <a:xfrm>
              <a:off x="521" y="3475"/>
              <a:ext cx="91" cy="182"/>
            </a:xfrm>
            <a:prstGeom prst="roundRect">
              <a:avLst>
                <a:gd name="adj" fmla="val 16667"/>
              </a:avLst>
            </a:prstGeom>
            <a:grpFill/>
            <a:ln w="9525">
              <a:noFill/>
              <a:round/>
              <a:headEnd/>
              <a:tailEnd/>
            </a:ln>
            <a:effectLst/>
          </p:spPr>
          <p:txBody>
            <a:bodyPr wrap="none" anchor="ctr"/>
            <a:lstStyle/>
            <a:p>
              <a:endParaRPr lang="el-GR"/>
            </a:p>
          </p:txBody>
        </p:sp>
        <p:sp>
          <p:nvSpPr>
            <p:cNvPr id="7057" name="AutoShape 913"/>
            <p:cNvSpPr>
              <a:spLocks noChangeArrowheads="1"/>
            </p:cNvSpPr>
            <p:nvPr/>
          </p:nvSpPr>
          <p:spPr bwMode="auto">
            <a:xfrm>
              <a:off x="529"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7058" name="AutoShape 914"/>
            <p:cNvSpPr>
              <a:spLocks noChangeArrowheads="1"/>
            </p:cNvSpPr>
            <p:nvPr/>
          </p:nvSpPr>
          <p:spPr bwMode="auto">
            <a:xfrm>
              <a:off x="573"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7059" name="AutoShape 915"/>
            <p:cNvSpPr>
              <a:spLocks noChangeArrowheads="1"/>
            </p:cNvSpPr>
            <p:nvPr/>
          </p:nvSpPr>
          <p:spPr bwMode="auto">
            <a:xfrm rot="829783">
              <a:off x="497" y="3477"/>
              <a:ext cx="27" cy="136"/>
            </a:xfrm>
            <a:prstGeom prst="roundRect">
              <a:avLst>
                <a:gd name="adj" fmla="val 16667"/>
              </a:avLst>
            </a:prstGeom>
            <a:grpFill/>
            <a:ln w="9525">
              <a:noFill/>
              <a:round/>
              <a:headEnd/>
              <a:tailEnd/>
            </a:ln>
            <a:effectLst/>
          </p:spPr>
          <p:txBody>
            <a:bodyPr wrap="none" anchor="ctr"/>
            <a:lstStyle/>
            <a:p>
              <a:endParaRPr lang="el-GR"/>
            </a:p>
          </p:txBody>
        </p:sp>
        <p:sp>
          <p:nvSpPr>
            <p:cNvPr id="7060" name="AutoShape 916"/>
            <p:cNvSpPr>
              <a:spLocks noChangeArrowheads="1"/>
            </p:cNvSpPr>
            <p:nvPr/>
          </p:nvSpPr>
          <p:spPr bwMode="auto">
            <a:xfrm rot="-1079267">
              <a:off x="613" y="3477"/>
              <a:ext cx="27" cy="136"/>
            </a:xfrm>
            <a:prstGeom prst="roundRect">
              <a:avLst>
                <a:gd name="adj" fmla="val 16667"/>
              </a:avLst>
            </a:prstGeom>
            <a:grpFill/>
            <a:ln w="9525">
              <a:noFill/>
              <a:round/>
              <a:headEnd/>
              <a:tailEnd/>
            </a:ln>
            <a:effectLst/>
          </p:spPr>
          <p:txBody>
            <a:bodyPr wrap="none" anchor="ctr"/>
            <a:lstStyle/>
            <a:p>
              <a:endParaRPr lang="el-GR"/>
            </a:p>
          </p:txBody>
        </p:sp>
      </p:grpSp>
      <p:pic>
        <p:nvPicPr>
          <p:cNvPr id="7061" name="Picture 917" descr="040_2056"/>
          <p:cNvPicPr>
            <a:picLocks noChangeAspect="1" noChangeArrowheads="1"/>
          </p:cNvPicPr>
          <p:nvPr/>
        </p:nvPicPr>
        <p:blipFill>
          <a:blip r:embed="rId3" cstate="print"/>
          <a:srcRect/>
          <a:stretch>
            <a:fillRect/>
          </a:stretch>
        </p:blipFill>
        <p:spPr bwMode="auto">
          <a:xfrm rot="1162040">
            <a:off x="5942013" y="2133600"/>
            <a:ext cx="327025" cy="2774950"/>
          </a:xfrm>
          <a:prstGeom prst="rect">
            <a:avLst/>
          </a:prstGeom>
          <a:noFill/>
        </p:spPr>
      </p:pic>
      <p:sp>
        <p:nvSpPr>
          <p:cNvPr id="7062" name="AutoShape 918"/>
          <p:cNvSpPr>
            <a:spLocks noChangeArrowheads="1"/>
          </p:cNvSpPr>
          <p:nvPr/>
        </p:nvSpPr>
        <p:spPr bwMode="auto">
          <a:xfrm>
            <a:off x="6227763" y="1773238"/>
            <a:ext cx="288925" cy="287337"/>
          </a:xfrm>
          <a:prstGeom prst="rightArrow">
            <a:avLst>
              <a:gd name="adj1" fmla="val 50000"/>
              <a:gd name="adj2" fmla="val 25138"/>
            </a:avLst>
          </a:prstGeom>
          <a:solidFill>
            <a:srgbClr val="99FF99"/>
          </a:solidFill>
          <a:ln w="9525">
            <a:solidFill>
              <a:schemeClr val="tx1"/>
            </a:solidFill>
            <a:miter lim="800000"/>
            <a:headEnd/>
            <a:tailEnd/>
          </a:ln>
          <a:effectLst/>
        </p:spPr>
        <p:txBody>
          <a:bodyPr wrap="none" anchor="ctr"/>
          <a:lstStyle/>
          <a:p>
            <a:endParaRPr lang="el-GR"/>
          </a:p>
        </p:txBody>
      </p:sp>
      <p:sp>
        <p:nvSpPr>
          <p:cNvPr id="7063" name="Text Box 919"/>
          <p:cNvSpPr txBox="1">
            <a:spLocks noChangeArrowheads="1"/>
          </p:cNvSpPr>
          <p:nvPr/>
        </p:nvSpPr>
        <p:spPr bwMode="auto">
          <a:xfrm>
            <a:off x="4859338" y="115888"/>
            <a:ext cx="531812" cy="457200"/>
          </a:xfrm>
          <a:prstGeom prst="rect">
            <a:avLst/>
          </a:prstGeom>
          <a:noFill/>
          <a:ln w="9525">
            <a:noFill/>
            <a:miter lim="800000"/>
            <a:headEnd/>
            <a:tailEnd/>
          </a:ln>
          <a:effectLst/>
        </p:spPr>
        <p:txBody>
          <a:bodyPr wrap="none">
            <a:spAutoFit/>
          </a:bodyPr>
          <a:lstStyle/>
          <a:p>
            <a:pPr algn="r"/>
            <a:r>
              <a:rPr lang="en-US" sz="1200" b="1">
                <a:solidFill>
                  <a:srgbClr val="FF0000"/>
                </a:solidFill>
                <a:latin typeface="Arial Narrow" pitchFamily="34" charset="0"/>
              </a:rPr>
              <a:t>HOT</a:t>
            </a:r>
          </a:p>
          <a:p>
            <a:pPr algn="r"/>
            <a:r>
              <a:rPr lang="en-US" sz="1200" b="1">
                <a:solidFill>
                  <a:srgbClr val="FF0000"/>
                </a:solidFill>
                <a:latin typeface="Arial Narrow" pitchFamily="34" charset="0"/>
              </a:rPr>
              <a:t>ZONE</a:t>
            </a:r>
            <a:endParaRPr lang="el-GR" sz="1200" b="1">
              <a:solidFill>
                <a:srgbClr val="FF0000"/>
              </a:solidFill>
              <a:latin typeface="Arial Narrow" pitchFamily="34" charset="0"/>
            </a:endParaRPr>
          </a:p>
        </p:txBody>
      </p:sp>
      <p:sp>
        <p:nvSpPr>
          <p:cNvPr id="7064" name="Text Box 920"/>
          <p:cNvSpPr txBox="1">
            <a:spLocks noChangeArrowheads="1"/>
          </p:cNvSpPr>
          <p:nvPr/>
        </p:nvSpPr>
        <p:spPr bwMode="auto">
          <a:xfrm>
            <a:off x="5402263" y="115888"/>
            <a:ext cx="539750" cy="457200"/>
          </a:xfrm>
          <a:prstGeom prst="rect">
            <a:avLst/>
          </a:prstGeom>
          <a:noFill/>
          <a:ln w="9525">
            <a:noFill/>
            <a:miter lim="800000"/>
            <a:headEnd/>
            <a:tailEnd/>
          </a:ln>
          <a:effectLst/>
        </p:spPr>
        <p:txBody>
          <a:bodyPr wrap="none">
            <a:spAutoFit/>
          </a:bodyPr>
          <a:lstStyle/>
          <a:p>
            <a:pPr algn="r"/>
            <a:r>
              <a:rPr lang="en-US" sz="1200" b="1">
                <a:solidFill>
                  <a:srgbClr val="008000"/>
                </a:solidFill>
                <a:latin typeface="Arial Narrow" pitchFamily="34" charset="0"/>
              </a:rPr>
              <a:t>COLD</a:t>
            </a:r>
          </a:p>
          <a:p>
            <a:pPr algn="r"/>
            <a:r>
              <a:rPr lang="en-US" sz="1200" b="1">
                <a:solidFill>
                  <a:srgbClr val="008000"/>
                </a:solidFill>
                <a:latin typeface="Arial Narrow" pitchFamily="34" charset="0"/>
              </a:rPr>
              <a:t>ZONE</a:t>
            </a:r>
            <a:endParaRPr lang="el-GR" sz="1200" b="1">
              <a:solidFill>
                <a:srgbClr val="008000"/>
              </a:solidFill>
              <a:latin typeface="Arial Narrow" pitchFamily="34" charset="0"/>
            </a:endParaRPr>
          </a:p>
        </p:txBody>
      </p:sp>
      <p:grpSp>
        <p:nvGrpSpPr>
          <p:cNvPr id="7314" name="Group 921"/>
          <p:cNvGrpSpPr>
            <a:grpSpLocks/>
          </p:cNvGrpSpPr>
          <p:nvPr/>
        </p:nvGrpSpPr>
        <p:grpSpPr bwMode="auto">
          <a:xfrm>
            <a:off x="8939213" y="5578475"/>
            <a:ext cx="158750" cy="336550"/>
            <a:chOff x="497" y="3385"/>
            <a:chExt cx="143" cy="408"/>
          </a:xfrm>
        </p:grpSpPr>
        <p:sp>
          <p:nvSpPr>
            <p:cNvPr id="7066" name="Oval 922"/>
            <p:cNvSpPr>
              <a:spLocks noChangeArrowheads="1"/>
            </p:cNvSpPr>
            <p:nvPr/>
          </p:nvSpPr>
          <p:spPr bwMode="auto">
            <a:xfrm>
              <a:off x="521" y="3385"/>
              <a:ext cx="91" cy="90"/>
            </a:xfrm>
            <a:prstGeom prst="ellipse">
              <a:avLst/>
            </a:prstGeom>
            <a:solidFill>
              <a:srgbClr val="FF9900"/>
            </a:solidFill>
            <a:ln w="9525">
              <a:noFill/>
              <a:round/>
              <a:headEnd/>
              <a:tailEnd/>
            </a:ln>
            <a:effectLst/>
          </p:spPr>
          <p:txBody>
            <a:bodyPr wrap="none" anchor="ctr"/>
            <a:lstStyle/>
            <a:p>
              <a:endParaRPr lang="el-GR"/>
            </a:p>
          </p:txBody>
        </p:sp>
        <p:sp>
          <p:nvSpPr>
            <p:cNvPr id="7067" name="AutoShape 923"/>
            <p:cNvSpPr>
              <a:spLocks noChangeArrowheads="1"/>
            </p:cNvSpPr>
            <p:nvPr/>
          </p:nvSpPr>
          <p:spPr bwMode="auto">
            <a:xfrm>
              <a:off x="521" y="3475"/>
              <a:ext cx="91" cy="182"/>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7068" name="AutoShape 924"/>
            <p:cNvSpPr>
              <a:spLocks noChangeArrowheads="1"/>
            </p:cNvSpPr>
            <p:nvPr/>
          </p:nvSpPr>
          <p:spPr bwMode="auto">
            <a:xfrm>
              <a:off x="529"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7069" name="AutoShape 925"/>
            <p:cNvSpPr>
              <a:spLocks noChangeArrowheads="1"/>
            </p:cNvSpPr>
            <p:nvPr/>
          </p:nvSpPr>
          <p:spPr bwMode="auto">
            <a:xfrm>
              <a:off x="573"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7070" name="AutoShape 926"/>
            <p:cNvSpPr>
              <a:spLocks noChangeArrowheads="1"/>
            </p:cNvSpPr>
            <p:nvPr/>
          </p:nvSpPr>
          <p:spPr bwMode="auto">
            <a:xfrm rot="829783">
              <a:off x="497"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7071" name="AutoShape 927"/>
            <p:cNvSpPr>
              <a:spLocks noChangeArrowheads="1"/>
            </p:cNvSpPr>
            <p:nvPr/>
          </p:nvSpPr>
          <p:spPr bwMode="auto">
            <a:xfrm rot="-1079267">
              <a:off x="613"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grpSp>
      <p:grpSp>
        <p:nvGrpSpPr>
          <p:cNvPr id="7315" name="Group 928"/>
          <p:cNvGrpSpPr>
            <a:grpSpLocks/>
          </p:cNvGrpSpPr>
          <p:nvPr/>
        </p:nvGrpSpPr>
        <p:grpSpPr bwMode="auto">
          <a:xfrm>
            <a:off x="1281113" y="5564188"/>
            <a:ext cx="158750" cy="336550"/>
            <a:chOff x="497" y="3385"/>
            <a:chExt cx="143" cy="408"/>
          </a:xfrm>
        </p:grpSpPr>
        <p:sp>
          <p:nvSpPr>
            <p:cNvPr id="7073" name="Oval 929"/>
            <p:cNvSpPr>
              <a:spLocks noChangeArrowheads="1"/>
            </p:cNvSpPr>
            <p:nvPr/>
          </p:nvSpPr>
          <p:spPr bwMode="auto">
            <a:xfrm>
              <a:off x="521" y="3385"/>
              <a:ext cx="91" cy="90"/>
            </a:xfrm>
            <a:prstGeom prst="ellipse">
              <a:avLst/>
            </a:prstGeom>
            <a:solidFill>
              <a:srgbClr val="FF9900"/>
            </a:solidFill>
            <a:ln w="9525">
              <a:noFill/>
              <a:round/>
              <a:headEnd/>
              <a:tailEnd/>
            </a:ln>
            <a:effectLst/>
          </p:spPr>
          <p:txBody>
            <a:bodyPr wrap="none" anchor="ctr"/>
            <a:lstStyle/>
            <a:p>
              <a:endParaRPr lang="el-GR"/>
            </a:p>
          </p:txBody>
        </p:sp>
        <p:sp>
          <p:nvSpPr>
            <p:cNvPr id="7074" name="AutoShape 930"/>
            <p:cNvSpPr>
              <a:spLocks noChangeArrowheads="1"/>
            </p:cNvSpPr>
            <p:nvPr/>
          </p:nvSpPr>
          <p:spPr bwMode="auto">
            <a:xfrm>
              <a:off x="521" y="3475"/>
              <a:ext cx="91" cy="182"/>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7075" name="AutoShape 931"/>
            <p:cNvSpPr>
              <a:spLocks noChangeArrowheads="1"/>
            </p:cNvSpPr>
            <p:nvPr/>
          </p:nvSpPr>
          <p:spPr bwMode="auto">
            <a:xfrm>
              <a:off x="529"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7076" name="AutoShape 932"/>
            <p:cNvSpPr>
              <a:spLocks noChangeArrowheads="1"/>
            </p:cNvSpPr>
            <p:nvPr/>
          </p:nvSpPr>
          <p:spPr bwMode="auto">
            <a:xfrm>
              <a:off x="573"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7077" name="AutoShape 933"/>
            <p:cNvSpPr>
              <a:spLocks noChangeArrowheads="1"/>
            </p:cNvSpPr>
            <p:nvPr/>
          </p:nvSpPr>
          <p:spPr bwMode="auto">
            <a:xfrm rot="829783">
              <a:off x="497"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7078" name="AutoShape 934"/>
            <p:cNvSpPr>
              <a:spLocks noChangeArrowheads="1"/>
            </p:cNvSpPr>
            <p:nvPr/>
          </p:nvSpPr>
          <p:spPr bwMode="auto">
            <a:xfrm rot="-1079267">
              <a:off x="613"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grpSp>
      <p:sp>
        <p:nvSpPr>
          <p:cNvPr id="7079" name="Rectangle 935"/>
          <p:cNvSpPr>
            <a:spLocks noChangeArrowheads="1"/>
          </p:cNvSpPr>
          <p:nvPr/>
        </p:nvSpPr>
        <p:spPr bwMode="auto">
          <a:xfrm>
            <a:off x="7164388" y="836613"/>
            <a:ext cx="73025"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080" name="Rectangle 936"/>
          <p:cNvSpPr>
            <a:spLocks noChangeArrowheads="1"/>
          </p:cNvSpPr>
          <p:nvPr/>
        </p:nvSpPr>
        <p:spPr bwMode="auto">
          <a:xfrm>
            <a:off x="7308850" y="836613"/>
            <a:ext cx="71438"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081" name="Rectangle 937"/>
          <p:cNvSpPr>
            <a:spLocks noChangeArrowheads="1"/>
          </p:cNvSpPr>
          <p:nvPr/>
        </p:nvSpPr>
        <p:spPr bwMode="auto">
          <a:xfrm>
            <a:off x="7453313" y="836613"/>
            <a:ext cx="69850"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082" name="Rectangle 938"/>
          <p:cNvSpPr>
            <a:spLocks noChangeArrowheads="1"/>
          </p:cNvSpPr>
          <p:nvPr/>
        </p:nvSpPr>
        <p:spPr bwMode="auto">
          <a:xfrm>
            <a:off x="7596188" y="836613"/>
            <a:ext cx="73025"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083" name="Rectangle 939"/>
          <p:cNvSpPr>
            <a:spLocks noChangeArrowheads="1"/>
          </p:cNvSpPr>
          <p:nvPr/>
        </p:nvSpPr>
        <p:spPr bwMode="auto">
          <a:xfrm>
            <a:off x="7740650" y="836613"/>
            <a:ext cx="71438"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084" name="Rectangle 940"/>
          <p:cNvSpPr>
            <a:spLocks noChangeArrowheads="1"/>
          </p:cNvSpPr>
          <p:nvPr/>
        </p:nvSpPr>
        <p:spPr bwMode="auto">
          <a:xfrm>
            <a:off x="7885113" y="836613"/>
            <a:ext cx="71437"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085" name="Rectangle 941"/>
          <p:cNvSpPr>
            <a:spLocks noChangeArrowheads="1"/>
          </p:cNvSpPr>
          <p:nvPr/>
        </p:nvSpPr>
        <p:spPr bwMode="auto">
          <a:xfrm>
            <a:off x="6589713" y="1268413"/>
            <a:ext cx="69850"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086" name="Rectangle 942"/>
          <p:cNvSpPr>
            <a:spLocks noChangeArrowheads="1"/>
          </p:cNvSpPr>
          <p:nvPr/>
        </p:nvSpPr>
        <p:spPr bwMode="auto">
          <a:xfrm>
            <a:off x="6732588" y="1268413"/>
            <a:ext cx="73025"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087" name="Rectangle 943"/>
          <p:cNvSpPr>
            <a:spLocks noChangeArrowheads="1"/>
          </p:cNvSpPr>
          <p:nvPr/>
        </p:nvSpPr>
        <p:spPr bwMode="auto">
          <a:xfrm>
            <a:off x="6875463" y="1268413"/>
            <a:ext cx="71437"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088" name="Rectangle 944"/>
          <p:cNvSpPr>
            <a:spLocks noChangeArrowheads="1"/>
          </p:cNvSpPr>
          <p:nvPr/>
        </p:nvSpPr>
        <p:spPr bwMode="auto">
          <a:xfrm>
            <a:off x="7021513" y="1268413"/>
            <a:ext cx="69850"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089" name="Rectangle 945"/>
          <p:cNvSpPr>
            <a:spLocks noChangeArrowheads="1"/>
          </p:cNvSpPr>
          <p:nvPr/>
        </p:nvSpPr>
        <p:spPr bwMode="auto">
          <a:xfrm>
            <a:off x="7164388" y="1268413"/>
            <a:ext cx="73025"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090" name="Rectangle 946"/>
          <p:cNvSpPr>
            <a:spLocks noChangeArrowheads="1"/>
          </p:cNvSpPr>
          <p:nvPr/>
        </p:nvSpPr>
        <p:spPr bwMode="auto">
          <a:xfrm>
            <a:off x="7308850" y="1268413"/>
            <a:ext cx="71438"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091" name="Rectangle 947"/>
          <p:cNvSpPr>
            <a:spLocks noChangeArrowheads="1"/>
          </p:cNvSpPr>
          <p:nvPr/>
        </p:nvSpPr>
        <p:spPr bwMode="auto">
          <a:xfrm>
            <a:off x="7453313" y="1268413"/>
            <a:ext cx="69850"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092" name="Rectangle 948"/>
          <p:cNvSpPr>
            <a:spLocks noChangeArrowheads="1"/>
          </p:cNvSpPr>
          <p:nvPr/>
        </p:nvSpPr>
        <p:spPr bwMode="auto">
          <a:xfrm>
            <a:off x="7596188" y="1268413"/>
            <a:ext cx="73025"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093" name="Rectangle 949"/>
          <p:cNvSpPr>
            <a:spLocks noChangeArrowheads="1"/>
          </p:cNvSpPr>
          <p:nvPr/>
        </p:nvSpPr>
        <p:spPr bwMode="auto">
          <a:xfrm>
            <a:off x="7739063" y="1268413"/>
            <a:ext cx="71437"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094" name="Rectangle 950"/>
          <p:cNvSpPr>
            <a:spLocks noChangeArrowheads="1"/>
          </p:cNvSpPr>
          <p:nvPr/>
        </p:nvSpPr>
        <p:spPr bwMode="auto">
          <a:xfrm>
            <a:off x="7885113" y="1268413"/>
            <a:ext cx="69850"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095" name="Rectangle 951"/>
          <p:cNvSpPr>
            <a:spLocks noChangeArrowheads="1"/>
          </p:cNvSpPr>
          <p:nvPr/>
        </p:nvSpPr>
        <p:spPr bwMode="auto">
          <a:xfrm>
            <a:off x="8027988" y="1268413"/>
            <a:ext cx="73025"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096" name="Rectangle 952"/>
          <p:cNvSpPr>
            <a:spLocks noChangeArrowheads="1"/>
          </p:cNvSpPr>
          <p:nvPr/>
        </p:nvSpPr>
        <p:spPr bwMode="auto">
          <a:xfrm>
            <a:off x="8172450" y="1268413"/>
            <a:ext cx="71438"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097" name="Rectangle 953"/>
          <p:cNvSpPr>
            <a:spLocks noChangeArrowheads="1"/>
          </p:cNvSpPr>
          <p:nvPr/>
        </p:nvSpPr>
        <p:spPr bwMode="auto">
          <a:xfrm>
            <a:off x="8027988" y="836613"/>
            <a:ext cx="73025"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098" name="Rectangle 954"/>
          <p:cNvSpPr>
            <a:spLocks noChangeArrowheads="1"/>
          </p:cNvSpPr>
          <p:nvPr/>
        </p:nvSpPr>
        <p:spPr bwMode="auto">
          <a:xfrm>
            <a:off x="8172450" y="836613"/>
            <a:ext cx="71438"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099" name="Rectangle 955"/>
          <p:cNvSpPr>
            <a:spLocks noChangeArrowheads="1"/>
          </p:cNvSpPr>
          <p:nvPr/>
        </p:nvSpPr>
        <p:spPr bwMode="auto">
          <a:xfrm>
            <a:off x="8316913" y="836613"/>
            <a:ext cx="69850"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100" name="Rectangle 956"/>
          <p:cNvSpPr>
            <a:spLocks noChangeArrowheads="1"/>
          </p:cNvSpPr>
          <p:nvPr/>
        </p:nvSpPr>
        <p:spPr bwMode="auto">
          <a:xfrm>
            <a:off x="8459788" y="836613"/>
            <a:ext cx="73025"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101" name="Rectangle 957"/>
          <p:cNvSpPr>
            <a:spLocks noChangeArrowheads="1"/>
          </p:cNvSpPr>
          <p:nvPr/>
        </p:nvSpPr>
        <p:spPr bwMode="auto">
          <a:xfrm>
            <a:off x="8604250" y="836613"/>
            <a:ext cx="71438"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102" name="Rectangle 958"/>
          <p:cNvSpPr>
            <a:spLocks noChangeArrowheads="1"/>
          </p:cNvSpPr>
          <p:nvPr/>
        </p:nvSpPr>
        <p:spPr bwMode="auto">
          <a:xfrm>
            <a:off x="8316913" y="1268413"/>
            <a:ext cx="71437"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103" name="Rectangle 959"/>
          <p:cNvSpPr>
            <a:spLocks noChangeArrowheads="1"/>
          </p:cNvSpPr>
          <p:nvPr/>
        </p:nvSpPr>
        <p:spPr bwMode="auto">
          <a:xfrm>
            <a:off x="8462963" y="1268413"/>
            <a:ext cx="69850"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104" name="Rectangle 960"/>
          <p:cNvSpPr>
            <a:spLocks noChangeArrowheads="1"/>
          </p:cNvSpPr>
          <p:nvPr/>
        </p:nvSpPr>
        <p:spPr bwMode="auto">
          <a:xfrm>
            <a:off x="8605838" y="1268413"/>
            <a:ext cx="73025"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105" name="Rectangle 961"/>
          <p:cNvSpPr>
            <a:spLocks noChangeArrowheads="1"/>
          </p:cNvSpPr>
          <p:nvPr/>
        </p:nvSpPr>
        <p:spPr bwMode="auto">
          <a:xfrm>
            <a:off x="6589713" y="1484313"/>
            <a:ext cx="69850"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106" name="Rectangle 962"/>
          <p:cNvSpPr>
            <a:spLocks noChangeArrowheads="1"/>
          </p:cNvSpPr>
          <p:nvPr/>
        </p:nvSpPr>
        <p:spPr bwMode="auto">
          <a:xfrm>
            <a:off x="6732588" y="1484313"/>
            <a:ext cx="73025"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107" name="Rectangle 963"/>
          <p:cNvSpPr>
            <a:spLocks noChangeArrowheads="1"/>
          </p:cNvSpPr>
          <p:nvPr/>
        </p:nvSpPr>
        <p:spPr bwMode="auto">
          <a:xfrm>
            <a:off x="6875463" y="1484313"/>
            <a:ext cx="71437"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108" name="Rectangle 964"/>
          <p:cNvSpPr>
            <a:spLocks noChangeArrowheads="1"/>
          </p:cNvSpPr>
          <p:nvPr/>
        </p:nvSpPr>
        <p:spPr bwMode="auto">
          <a:xfrm>
            <a:off x="7021513" y="1484313"/>
            <a:ext cx="69850"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109" name="Rectangle 965"/>
          <p:cNvSpPr>
            <a:spLocks noChangeArrowheads="1"/>
          </p:cNvSpPr>
          <p:nvPr/>
        </p:nvSpPr>
        <p:spPr bwMode="auto">
          <a:xfrm>
            <a:off x="7164388" y="1484313"/>
            <a:ext cx="73025"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110" name="Rectangle 966"/>
          <p:cNvSpPr>
            <a:spLocks noChangeArrowheads="1"/>
          </p:cNvSpPr>
          <p:nvPr/>
        </p:nvSpPr>
        <p:spPr bwMode="auto">
          <a:xfrm>
            <a:off x="7308850" y="1484313"/>
            <a:ext cx="71438"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111" name="Rectangle 967"/>
          <p:cNvSpPr>
            <a:spLocks noChangeArrowheads="1"/>
          </p:cNvSpPr>
          <p:nvPr/>
        </p:nvSpPr>
        <p:spPr bwMode="auto">
          <a:xfrm>
            <a:off x="7453313" y="1484313"/>
            <a:ext cx="69850"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112" name="Rectangle 968"/>
          <p:cNvSpPr>
            <a:spLocks noChangeArrowheads="1"/>
          </p:cNvSpPr>
          <p:nvPr/>
        </p:nvSpPr>
        <p:spPr bwMode="auto">
          <a:xfrm>
            <a:off x="7596188" y="1484313"/>
            <a:ext cx="73025"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113" name="Rectangle 969"/>
          <p:cNvSpPr>
            <a:spLocks noChangeArrowheads="1"/>
          </p:cNvSpPr>
          <p:nvPr/>
        </p:nvSpPr>
        <p:spPr bwMode="auto">
          <a:xfrm>
            <a:off x="7739063" y="1484313"/>
            <a:ext cx="71437"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114" name="Rectangle 970"/>
          <p:cNvSpPr>
            <a:spLocks noChangeArrowheads="1"/>
          </p:cNvSpPr>
          <p:nvPr/>
        </p:nvSpPr>
        <p:spPr bwMode="auto">
          <a:xfrm>
            <a:off x="7885113" y="1484313"/>
            <a:ext cx="69850"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115" name="Rectangle 971"/>
          <p:cNvSpPr>
            <a:spLocks noChangeArrowheads="1"/>
          </p:cNvSpPr>
          <p:nvPr/>
        </p:nvSpPr>
        <p:spPr bwMode="auto">
          <a:xfrm>
            <a:off x="8027988" y="1484313"/>
            <a:ext cx="73025"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116" name="Rectangle 972"/>
          <p:cNvSpPr>
            <a:spLocks noChangeArrowheads="1"/>
          </p:cNvSpPr>
          <p:nvPr/>
        </p:nvSpPr>
        <p:spPr bwMode="auto">
          <a:xfrm>
            <a:off x="8172450" y="1484313"/>
            <a:ext cx="71438"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117" name="Rectangle 973"/>
          <p:cNvSpPr>
            <a:spLocks noChangeArrowheads="1"/>
          </p:cNvSpPr>
          <p:nvPr/>
        </p:nvSpPr>
        <p:spPr bwMode="auto">
          <a:xfrm>
            <a:off x="8316913" y="1484313"/>
            <a:ext cx="71437"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118" name="Rectangle 974"/>
          <p:cNvSpPr>
            <a:spLocks noChangeArrowheads="1"/>
          </p:cNvSpPr>
          <p:nvPr/>
        </p:nvSpPr>
        <p:spPr bwMode="auto">
          <a:xfrm>
            <a:off x="8462963" y="1484313"/>
            <a:ext cx="69850"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119" name="Rectangle 975"/>
          <p:cNvSpPr>
            <a:spLocks noChangeArrowheads="1"/>
          </p:cNvSpPr>
          <p:nvPr/>
        </p:nvSpPr>
        <p:spPr bwMode="auto">
          <a:xfrm>
            <a:off x="8605838" y="1484313"/>
            <a:ext cx="73025"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120" name="Rectangle 976"/>
          <p:cNvSpPr>
            <a:spLocks noChangeArrowheads="1"/>
          </p:cNvSpPr>
          <p:nvPr/>
        </p:nvSpPr>
        <p:spPr bwMode="auto">
          <a:xfrm>
            <a:off x="7092950" y="1700213"/>
            <a:ext cx="1582738" cy="792162"/>
          </a:xfrm>
          <a:prstGeom prst="rect">
            <a:avLst/>
          </a:prstGeom>
          <a:solidFill>
            <a:schemeClr val="accent1"/>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l-GR"/>
          </a:p>
        </p:txBody>
      </p:sp>
      <p:sp>
        <p:nvSpPr>
          <p:cNvPr id="7121" name="Rectangle 977"/>
          <p:cNvSpPr>
            <a:spLocks noChangeArrowheads="1"/>
          </p:cNvSpPr>
          <p:nvPr/>
        </p:nvSpPr>
        <p:spPr bwMode="auto">
          <a:xfrm>
            <a:off x="7164388" y="1773238"/>
            <a:ext cx="73025"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122" name="Rectangle 978"/>
          <p:cNvSpPr>
            <a:spLocks noChangeArrowheads="1"/>
          </p:cNvSpPr>
          <p:nvPr/>
        </p:nvSpPr>
        <p:spPr bwMode="auto">
          <a:xfrm>
            <a:off x="7308850" y="1773238"/>
            <a:ext cx="71438"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123" name="Rectangle 979"/>
          <p:cNvSpPr>
            <a:spLocks noChangeArrowheads="1"/>
          </p:cNvSpPr>
          <p:nvPr/>
        </p:nvSpPr>
        <p:spPr bwMode="auto">
          <a:xfrm>
            <a:off x="7453313" y="1773238"/>
            <a:ext cx="69850"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124" name="Rectangle 980"/>
          <p:cNvSpPr>
            <a:spLocks noChangeArrowheads="1"/>
          </p:cNvSpPr>
          <p:nvPr/>
        </p:nvSpPr>
        <p:spPr bwMode="auto">
          <a:xfrm>
            <a:off x="7596188" y="1773238"/>
            <a:ext cx="73025"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125" name="Rectangle 981"/>
          <p:cNvSpPr>
            <a:spLocks noChangeArrowheads="1"/>
          </p:cNvSpPr>
          <p:nvPr/>
        </p:nvSpPr>
        <p:spPr bwMode="auto">
          <a:xfrm>
            <a:off x="7740650" y="1773238"/>
            <a:ext cx="71438"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126" name="Rectangle 982"/>
          <p:cNvSpPr>
            <a:spLocks noChangeArrowheads="1"/>
          </p:cNvSpPr>
          <p:nvPr/>
        </p:nvSpPr>
        <p:spPr bwMode="auto">
          <a:xfrm>
            <a:off x="7164388" y="1989138"/>
            <a:ext cx="73025"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127" name="Rectangle 983"/>
          <p:cNvSpPr>
            <a:spLocks noChangeArrowheads="1"/>
          </p:cNvSpPr>
          <p:nvPr/>
        </p:nvSpPr>
        <p:spPr bwMode="auto">
          <a:xfrm>
            <a:off x="7308850" y="1989138"/>
            <a:ext cx="71438"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128" name="Rectangle 984"/>
          <p:cNvSpPr>
            <a:spLocks noChangeArrowheads="1"/>
          </p:cNvSpPr>
          <p:nvPr/>
        </p:nvSpPr>
        <p:spPr bwMode="auto">
          <a:xfrm>
            <a:off x="7453313" y="1989138"/>
            <a:ext cx="69850"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129" name="Rectangle 985"/>
          <p:cNvSpPr>
            <a:spLocks noChangeArrowheads="1"/>
          </p:cNvSpPr>
          <p:nvPr/>
        </p:nvSpPr>
        <p:spPr bwMode="auto">
          <a:xfrm>
            <a:off x="7596188" y="1989138"/>
            <a:ext cx="73025"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130" name="Rectangle 986"/>
          <p:cNvSpPr>
            <a:spLocks noChangeArrowheads="1"/>
          </p:cNvSpPr>
          <p:nvPr/>
        </p:nvSpPr>
        <p:spPr bwMode="auto">
          <a:xfrm>
            <a:off x="7885113" y="1773238"/>
            <a:ext cx="71437"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131" name="Rectangle 987"/>
          <p:cNvSpPr>
            <a:spLocks noChangeArrowheads="1"/>
          </p:cNvSpPr>
          <p:nvPr/>
        </p:nvSpPr>
        <p:spPr bwMode="auto">
          <a:xfrm>
            <a:off x="7740650" y="1989138"/>
            <a:ext cx="71438"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132" name="Rectangle 988"/>
          <p:cNvSpPr>
            <a:spLocks noChangeArrowheads="1"/>
          </p:cNvSpPr>
          <p:nvPr/>
        </p:nvSpPr>
        <p:spPr bwMode="auto">
          <a:xfrm>
            <a:off x="7164388" y="2205038"/>
            <a:ext cx="73025"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133" name="Rectangle 989"/>
          <p:cNvSpPr>
            <a:spLocks noChangeArrowheads="1"/>
          </p:cNvSpPr>
          <p:nvPr/>
        </p:nvSpPr>
        <p:spPr bwMode="auto">
          <a:xfrm>
            <a:off x="7885113" y="1989138"/>
            <a:ext cx="71437"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134" name="Rectangle 990"/>
          <p:cNvSpPr>
            <a:spLocks noChangeArrowheads="1"/>
          </p:cNvSpPr>
          <p:nvPr/>
        </p:nvSpPr>
        <p:spPr bwMode="auto">
          <a:xfrm>
            <a:off x="7308850" y="2205038"/>
            <a:ext cx="71438"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135" name="Rectangle 991"/>
          <p:cNvSpPr>
            <a:spLocks noChangeArrowheads="1"/>
          </p:cNvSpPr>
          <p:nvPr/>
        </p:nvSpPr>
        <p:spPr bwMode="auto">
          <a:xfrm>
            <a:off x="7740650" y="2205038"/>
            <a:ext cx="71438"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136" name="Rectangle 992"/>
          <p:cNvSpPr>
            <a:spLocks noChangeArrowheads="1"/>
          </p:cNvSpPr>
          <p:nvPr/>
        </p:nvSpPr>
        <p:spPr bwMode="auto">
          <a:xfrm>
            <a:off x="7453313" y="2205038"/>
            <a:ext cx="215900" cy="287337"/>
          </a:xfrm>
          <a:prstGeom prst="rect">
            <a:avLst/>
          </a:prstGeom>
          <a:solidFill>
            <a:schemeClr val="bg1"/>
          </a:solidFill>
          <a:ln w="9525">
            <a:solidFill>
              <a:schemeClr val="tx1"/>
            </a:solidFill>
            <a:miter lim="800000"/>
            <a:headEnd/>
            <a:tailEnd/>
          </a:ln>
          <a:effectLst/>
        </p:spPr>
        <p:txBody>
          <a:bodyPr wrap="none" anchor="ctr"/>
          <a:lstStyle/>
          <a:p>
            <a:endParaRPr lang="el-GR"/>
          </a:p>
        </p:txBody>
      </p:sp>
      <p:grpSp>
        <p:nvGrpSpPr>
          <p:cNvPr id="7316" name="Group 993"/>
          <p:cNvGrpSpPr>
            <a:grpSpLocks/>
          </p:cNvGrpSpPr>
          <p:nvPr/>
        </p:nvGrpSpPr>
        <p:grpSpPr bwMode="auto">
          <a:xfrm>
            <a:off x="7380288" y="2276475"/>
            <a:ext cx="157162" cy="336550"/>
            <a:chOff x="497" y="3385"/>
            <a:chExt cx="143" cy="408"/>
          </a:xfrm>
        </p:grpSpPr>
        <p:sp>
          <p:nvSpPr>
            <p:cNvPr id="7138" name="Oval 994"/>
            <p:cNvSpPr>
              <a:spLocks noChangeArrowheads="1"/>
            </p:cNvSpPr>
            <p:nvPr/>
          </p:nvSpPr>
          <p:spPr bwMode="auto">
            <a:xfrm>
              <a:off x="521" y="3385"/>
              <a:ext cx="91" cy="90"/>
            </a:xfrm>
            <a:prstGeom prst="ellipse">
              <a:avLst/>
            </a:prstGeom>
            <a:solidFill>
              <a:srgbClr val="FF9900"/>
            </a:solidFill>
            <a:ln w="9525">
              <a:noFill/>
              <a:round/>
              <a:headEnd/>
              <a:tailEnd/>
            </a:ln>
            <a:effectLst/>
          </p:spPr>
          <p:txBody>
            <a:bodyPr wrap="none" anchor="ctr"/>
            <a:lstStyle/>
            <a:p>
              <a:endParaRPr lang="el-GR"/>
            </a:p>
          </p:txBody>
        </p:sp>
        <p:sp>
          <p:nvSpPr>
            <p:cNvPr id="7139" name="AutoShape 995"/>
            <p:cNvSpPr>
              <a:spLocks noChangeArrowheads="1"/>
            </p:cNvSpPr>
            <p:nvPr/>
          </p:nvSpPr>
          <p:spPr bwMode="auto">
            <a:xfrm>
              <a:off x="521" y="3475"/>
              <a:ext cx="91" cy="182"/>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7140" name="AutoShape 996"/>
            <p:cNvSpPr>
              <a:spLocks noChangeArrowheads="1"/>
            </p:cNvSpPr>
            <p:nvPr/>
          </p:nvSpPr>
          <p:spPr bwMode="auto">
            <a:xfrm>
              <a:off x="529"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7141" name="AutoShape 997"/>
            <p:cNvSpPr>
              <a:spLocks noChangeArrowheads="1"/>
            </p:cNvSpPr>
            <p:nvPr/>
          </p:nvSpPr>
          <p:spPr bwMode="auto">
            <a:xfrm>
              <a:off x="573"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7142" name="AutoShape 998"/>
            <p:cNvSpPr>
              <a:spLocks noChangeArrowheads="1"/>
            </p:cNvSpPr>
            <p:nvPr/>
          </p:nvSpPr>
          <p:spPr bwMode="auto">
            <a:xfrm rot="829783">
              <a:off x="497"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7143" name="AutoShape 999"/>
            <p:cNvSpPr>
              <a:spLocks noChangeArrowheads="1"/>
            </p:cNvSpPr>
            <p:nvPr/>
          </p:nvSpPr>
          <p:spPr bwMode="auto">
            <a:xfrm rot="-1079267">
              <a:off x="613"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grpSp>
      <p:grpSp>
        <p:nvGrpSpPr>
          <p:cNvPr id="7317" name="Group 1000"/>
          <p:cNvGrpSpPr>
            <a:grpSpLocks/>
          </p:cNvGrpSpPr>
          <p:nvPr/>
        </p:nvGrpSpPr>
        <p:grpSpPr bwMode="auto">
          <a:xfrm>
            <a:off x="7596188" y="2276475"/>
            <a:ext cx="157162" cy="336550"/>
            <a:chOff x="497" y="3385"/>
            <a:chExt cx="143" cy="408"/>
          </a:xfrm>
        </p:grpSpPr>
        <p:sp>
          <p:nvSpPr>
            <p:cNvPr id="7145" name="Oval 1001"/>
            <p:cNvSpPr>
              <a:spLocks noChangeArrowheads="1"/>
            </p:cNvSpPr>
            <p:nvPr/>
          </p:nvSpPr>
          <p:spPr bwMode="auto">
            <a:xfrm>
              <a:off x="521" y="3385"/>
              <a:ext cx="91" cy="90"/>
            </a:xfrm>
            <a:prstGeom prst="ellipse">
              <a:avLst/>
            </a:prstGeom>
            <a:solidFill>
              <a:srgbClr val="FF9900"/>
            </a:solidFill>
            <a:ln w="9525">
              <a:noFill/>
              <a:round/>
              <a:headEnd/>
              <a:tailEnd/>
            </a:ln>
            <a:effectLst/>
          </p:spPr>
          <p:txBody>
            <a:bodyPr wrap="none" anchor="ctr"/>
            <a:lstStyle/>
            <a:p>
              <a:endParaRPr lang="el-GR"/>
            </a:p>
          </p:txBody>
        </p:sp>
        <p:sp>
          <p:nvSpPr>
            <p:cNvPr id="7146" name="AutoShape 1002"/>
            <p:cNvSpPr>
              <a:spLocks noChangeArrowheads="1"/>
            </p:cNvSpPr>
            <p:nvPr/>
          </p:nvSpPr>
          <p:spPr bwMode="auto">
            <a:xfrm>
              <a:off x="521" y="3475"/>
              <a:ext cx="91" cy="182"/>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7147" name="AutoShape 1003"/>
            <p:cNvSpPr>
              <a:spLocks noChangeArrowheads="1"/>
            </p:cNvSpPr>
            <p:nvPr/>
          </p:nvSpPr>
          <p:spPr bwMode="auto">
            <a:xfrm>
              <a:off x="529"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7148" name="AutoShape 1004"/>
            <p:cNvSpPr>
              <a:spLocks noChangeArrowheads="1"/>
            </p:cNvSpPr>
            <p:nvPr/>
          </p:nvSpPr>
          <p:spPr bwMode="auto">
            <a:xfrm>
              <a:off x="573"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7149" name="AutoShape 1005"/>
            <p:cNvSpPr>
              <a:spLocks noChangeArrowheads="1"/>
            </p:cNvSpPr>
            <p:nvPr/>
          </p:nvSpPr>
          <p:spPr bwMode="auto">
            <a:xfrm rot="829783">
              <a:off x="497"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7150" name="AutoShape 1006"/>
            <p:cNvSpPr>
              <a:spLocks noChangeArrowheads="1"/>
            </p:cNvSpPr>
            <p:nvPr/>
          </p:nvSpPr>
          <p:spPr bwMode="auto">
            <a:xfrm rot="-1079267">
              <a:off x="613"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grpSp>
      <p:sp>
        <p:nvSpPr>
          <p:cNvPr id="7151" name="Rectangle 1007"/>
          <p:cNvSpPr>
            <a:spLocks noChangeArrowheads="1"/>
          </p:cNvSpPr>
          <p:nvPr/>
        </p:nvSpPr>
        <p:spPr bwMode="auto">
          <a:xfrm>
            <a:off x="8027988" y="1773238"/>
            <a:ext cx="73025"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152" name="Rectangle 1008"/>
          <p:cNvSpPr>
            <a:spLocks noChangeArrowheads="1"/>
          </p:cNvSpPr>
          <p:nvPr/>
        </p:nvSpPr>
        <p:spPr bwMode="auto">
          <a:xfrm>
            <a:off x="8174038" y="1773238"/>
            <a:ext cx="73025"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153" name="Rectangle 1009"/>
          <p:cNvSpPr>
            <a:spLocks noChangeArrowheads="1"/>
          </p:cNvSpPr>
          <p:nvPr/>
        </p:nvSpPr>
        <p:spPr bwMode="auto">
          <a:xfrm>
            <a:off x="8318500" y="1773238"/>
            <a:ext cx="71438"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154" name="Rectangle 1010"/>
          <p:cNvSpPr>
            <a:spLocks noChangeArrowheads="1"/>
          </p:cNvSpPr>
          <p:nvPr/>
        </p:nvSpPr>
        <p:spPr bwMode="auto">
          <a:xfrm>
            <a:off x="8462963" y="1773238"/>
            <a:ext cx="69850"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155" name="Rectangle 1011"/>
          <p:cNvSpPr>
            <a:spLocks noChangeArrowheads="1"/>
          </p:cNvSpPr>
          <p:nvPr/>
        </p:nvSpPr>
        <p:spPr bwMode="auto">
          <a:xfrm>
            <a:off x="7885113" y="2205038"/>
            <a:ext cx="71437"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156" name="Rectangle 1012"/>
          <p:cNvSpPr>
            <a:spLocks noChangeArrowheads="1"/>
          </p:cNvSpPr>
          <p:nvPr/>
        </p:nvSpPr>
        <p:spPr bwMode="auto">
          <a:xfrm>
            <a:off x="7956550" y="2060575"/>
            <a:ext cx="863600" cy="792163"/>
          </a:xfrm>
          <a:prstGeom prst="rect">
            <a:avLst/>
          </a:prstGeom>
          <a:solidFill>
            <a:schemeClr val="accent1"/>
          </a:solidFill>
          <a:ln w="9525">
            <a:miter lim="800000"/>
            <a:headEnd/>
            <a:tailEnd/>
          </a:ln>
          <a:effectLst/>
          <a:scene3d>
            <a:camera prst="legacyObliqueTopRight"/>
            <a:lightRig rig="legacyFlat3" dir="b"/>
          </a:scene3d>
          <a:sp3d extrusionH="430200" prstMaterial="legacyMatte">
            <a:bevelT w="13500" h="13500" prst="angle"/>
            <a:bevelB w="13500" h="13500" prst="angle"/>
            <a:extrusionClr>
              <a:schemeClr val="accent1"/>
            </a:extrusionClr>
          </a:sp3d>
        </p:spPr>
        <p:txBody>
          <a:bodyPr wrap="none" anchor="ctr">
            <a:flatTx/>
          </a:bodyPr>
          <a:lstStyle/>
          <a:p>
            <a:endParaRPr lang="el-GR"/>
          </a:p>
        </p:txBody>
      </p:sp>
      <p:sp>
        <p:nvSpPr>
          <p:cNvPr id="7157" name="Rectangle 1013"/>
          <p:cNvSpPr>
            <a:spLocks noChangeArrowheads="1"/>
          </p:cNvSpPr>
          <p:nvPr/>
        </p:nvSpPr>
        <p:spPr bwMode="auto">
          <a:xfrm>
            <a:off x="8243888" y="2565400"/>
            <a:ext cx="215900" cy="287338"/>
          </a:xfrm>
          <a:prstGeom prst="rect">
            <a:avLst/>
          </a:prstGeom>
          <a:solidFill>
            <a:schemeClr val="bg1"/>
          </a:solidFill>
          <a:ln w="9525">
            <a:solidFill>
              <a:schemeClr val="tx1"/>
            </a:solidFill>
            <a:miter lim="800000"/>
            <a:headEnd/>
            <a:tailEnd/>
          </a:ln>
          <a:effectLst/>
        </p:spPr>
        <p:txBody>
          <a:bodyPr wrap="none" anchor="ctr"/>
          <a:lstStyle/>
          <a:p>
            <a:endParaRPr lang="el-GR"/>
          </a:p>
        </p:txBody>
      </p:sp>
      <p:grpSp>
        <p:nvGrpSpPr>
          <p:cNvPr id="7318" name="Group 1014"/>
          <p:cNvGrpSpPr>
            <a:grpSpLocks/>
          </p:cNvGrpSpPr>
          <p:nvPr/>
        </p:nvGrpSpPr>
        <p:grpSpPr bwMode="auto">
          <a:xfrm>
            <a:off x="8172450" y="2636838"/>
            <a:ext cx="157163" cy="336550"/>
            <a:chOff x="497" y="3385"/>
            <a:chExt cx="143" cy="408"/>
          </a:xfrm>
        </p:grpSpPr>
        <p:sp>
          <p:nvSpPr>
            <p:cNvPr id="7159" name="Oval 1015"/>
            <p:cNvSpPr>
              <a:spLocks noChangeArrowheads="1"/>
            </p:cNvSpPr>
            <p:nvPr/>
          </p:nvSpPr>
          <p:spPr bwMode="auto">
            <a:xfrm>
              <a:off x="521" y="3385"/>
              <a:ext cx="91" cy="90"/>
            </a:xfrm>
            <a:prstGeom prst="ellipse">
              <a:avLst/>
            </a:prstGeom>
            <a:solidFill>
              <a:srgbClr val="FF9900"/>
            </a:solidFill>
            <a:ln w="9525">
              <a:noFill/>
              <a:round/>
              <a:headEnd/>
              <a:tailEnd/>
            </a:ln>
            <a:effectLst/>
          </p:spPr>
          <p:txBody>
            <a:bodyPr wrap="none" anchor="ctr"/>
            <a:lstStyle/>
            <a:p>
              <a:endParaRPr lang="el-GR"/>
            </a:p>
          </p:txBody>
        </p:sp>
        <p:sp>
          <p:nvSpPr>
            <p:cNvPr id="7160" name="AutoShape 1016"/>
            <p:cNvSpPr>
              <a:spLocks noChangeArrowheads="1"/>
            </p:cNvSpPr>
            <p:nvPr/>
          </p:nvSpPr>
          <p:spPr bwMode="auto">
            <a:xfrm>
              <a:off x="521" y="3475"/>
              <a:ext cx="91" cy="182"/>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7161" name="AutoShape 1017"/>
            <p:cNvSpPr>
              <a:spLocks noChangeArrowheads="1"/>
            </p:cNvSpPr>
            <p:nvPr/>
          </p:nvSpPr>
          <p:spPr bwMode="auto">
            <a:xfrm>
              <a:off x="529"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7162" name="AutoShape 1018"/>
            <p:cNvSpPr>
              <a:spLocks noChangeArrowheads="1"/>
            </p:cNvSpPr>
            <p:nvPr/>
          </p:nvSpPr>
          <p:spPr bwMode="auto">
            <a:xfrm>
              <a:off x="573"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7163" name="AutoShape 1019"/>
            <p:cNvSpPr>
              <a:spLocks noChangeArrowheads="1"/>
            </p:cNvSpPr>
            <p:nvPr/>
          </p:nvSpPr>
          <p:spPr bwMode="auto">
            <a:xfrm rot="829783">
              <a:off x="497"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7164" name="AutoShape 1020"/>
            <p:cNvSpPr>
              <a:spLocks noChangeArrowheads="1"/>
            </p:cNvSpPr>
            <p:nvPr/>
          </p:nvSpPr>
          <p:spPr bwMode="auto">
            <a:xfrm rot="-1079267">
              <a:off x="613"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grpSp>
      <p:grpSp>
        <p:nvGrpSpPr>
          <p:cNvPr id="7319" name="Group 1021"/>
          <p:cNvGrpSpPr>
            <a:grpSpLocks/>
          </p:cNvGrpSpPr>
          <p:nvPr/>
        </p:nvGrpSpPr>
        <p:grpSpPr bwMode="auto">
          <a:xfrm>
            <a:off x="8388350" y="2636838"/>
            <a:ext cx="157163" cy="336550"/>
            <a:chOff x="497" y="3385"/>
            <a:chExt cx="143" cy="408"/>
          </a:xfrm>
        </p:grpSpPr>
        <p:sp>
          <p:nvSpPr>
            <p:cNvPr id="7166" name="Oval 1022"/>
            <p:cNvSpPr>
              <a:spLocks noChangeArrowheads="1"/>
            </p:cNvSpPr>
            <p:nvPr/>
          </p:nvSpPr>
          <p:spPr bwMode="auto">
            <a:xfrm>
              <a:off x="521" y="3385"/>
              <a:ext cx="91" cy="90"/>
            </a:xfrm>
            <a:prstGeom prst="ellipse">
              <a:avLst/>
            </a:prstGeom>
            <a:solidFill>
              <a:srgbClr val="FF9900"/>
            </a:solidFill>
            <a:ln w="9525">
              <a:noFill/>
              <a:round/>
              <a:headEnd/>
              <a:tailEnd/>
            </a:ln>
            <a:effectLst/>
          </p:spPr>
          <p:txBody>
            <a:bodyPr wrap="none" anchor="ctr"/>
            <a:lstStyle/>
            <a:p>
              <a:endParaRPr lang="el-GR"/>
            </a:p>
          </p:txBody>
        </p:sp>
        <p:sp>
          <p:nvSpPr>
            <p:cNvPr id="7167" name="AutoShape 1023"/>
            <p:cNvSpPr>
              <a:spLocks noChangeArrowheads="1"/>
            </p:cNvSpPr>
            <p:nvPr/>
          </p:nvSpPr>
          <p:spPr bwMode="auto">
            <a:xfrm>
              <a:off x="521" y="3475"/>
              <a:ext cx="91" cy="182"/>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7168" name="AutoShape 1024"/>
            <p:cNvSpPr>
              <a:spLocks noChangeArrowheads="1"/>
            </p:cNvSpPr>
            <p:nvPr/>
          </p:nvSpPr>
          <p:spPr bwMode="auto">
            <a:xfrm>
              <a:off x="529"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7169" name="AutoShape 1025"/>
            <p:cNvSpPr>
              <a:spLocks noChangeArrowheads="1"/>
            </p:cNvSpPr>
            <p:nvPr/>
          </p:nvSpPr>
          <p:spPr bwMode="auto">
            <a:xfrm>
              <a:off x="573"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7170" name="AutoShape 1026"/>
            <p:cNvSpPr>
              <a:spLocks noChangeArrowheads="1"/>
            </p:cNvSpPr>
            <p:nvPr/>
          </p:nvSpPr>
          <p:spPr bwMode="auto">
            <a:xfrm rot="829783">
              <a:off x="497"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7171" name="AutoShape 1027"/>
            <p:cNvSpPr>
              <a:spLocks noChangeArrowheads="1"/>
            </p:cNvSpPr>
            <p:nvPr/>
          </p:nvSpPr>
          <p:spPr bwMode="auto">
            <a:xfrm rot="-1079267">
              <a:off x="613"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grpSp>
      <p:sp>
        <p:nvSpPr>
          <p:cNvPr id="7172" name="Rectangle 1028"/>
          <p:cNvSpPr>
            <a:spLocks noChangeArrowheads="1"/>
          </p:cNvSpPr>
          <p:nvPr/>
        </p:nvSpPr>
        <p:spPr bwMode="auto">
          <a:xfrm>
            <a:off x="8027988" y="2132013"/>
            <a:ext cx="73025"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173" name="Rectangle 1029"/>
          <p:cNvSpPr>
            <a:spLocks noChangeArrowheads="1"/>
          </p:cNvSpPr>
          <p:nvPr/>
        </p:nvSpPr>
        <p:spPr bwMode="auto">
          <a:xfrm>
            <a:off x="8172450" y="2132013"/>
            <a:ext cx="71438"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174" name="Rectangle 1030"/>
          <p:cNvSpPr>
            <a:spLocks noChangeArrowheads="1"/>
          </p:cNvSpPr>
          <p:nvPr/>
        </p:nvSpPr>
        <p:spPr bwMode="auto">
          <a:xfrm>
            <a:off x="8316913" y="2132013"/>
            <a:ext cx="69850"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175" name="Rectangle 1031"/>
          <p:cNvSpPr>
            <a:spLocks noChangeArrowheads="1"/>
          </p:cNvSpPr>
          <p:nvPr/>
        </p:nvSpPr>
        <p:spPr bwMode="auto">
          <a:xfrm>
            <a:off x="8459788" y="2132013"/>
            <a:ext cx="73025"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176" name="Rectangle 1032"/>
          <p:cNvSpPr>
            <a:spLocks noChangeArrowheads="1"/>
          </p:cNvSpPr>
          <p:nvPr/>
        </p:nvSpPr>
        <p:spPr bwMode="auto">
          <a:xfrm>
            <a:off x="8604250" y="2132013"/>
            <a:ext cx="71438"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177" name="Rectangle 1033"/>
          <p:cNvSpPr>
            <a:spLocks noChangeArrowheads="1"/>
          </p:cNvSpPr>
          <p:nvPr/>
        </p:nvSpPr>
        <p:spPr bwMode="auto">
          <a:xfrm>
            <a:off x="8027988" y="2347913"/>
            <a:ext cx="73025"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178" name="Rectangle 1034"/>
          <p:cNvSpPr>
            <a:spLocks noChangeArrowheads="1"/>
          </p:cNvSpPr>
          <p:nvPr/>
        </p:nvSpPr>
        <p:spPr bwMode="auto">
          <a:xfrm>
            <a:off x="8172450" y="2347913"/>
            <a:ext cx="71438"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179" name="Rectangle 1035"/>
          <p:cNvSpPr>
            <a:spLocks noChangeArrowheads="1"/>
          </p:cNvSpPr>
          <p:nvPr/>
        </p:nvSpPr>
        <p:spPr bwMode="auto">
          <a:xfrm>
            <a:off x="8316913" y="2347913"/>
            <a:ext cx="69850"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180" name="Rectangle 1036"/>
          <p:cNvSpPr>
            <a:spLocks noChangeArrowheads="1"/>
          </p:cNvSpPr>
          <p:nvPr/>
        </p:nvSpPr>
        <p:spPr bwMode="auto">
          <a:xfrm>
            <a:off x="8459788" y="2347913"/>
            <a:ext cx="73025"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181" name="Rectangle 1037"/>
          <p:cNvSpPr>
            <a:spLocks noChangeArrowheads="1"/>
          </p:cNvSpPr>
          <p:nvPr/>
        </p:nvSpPr>
        <p:spPr bwMode="auto">
          <a:xfrm>
            <a:off x="8604250" y="2347913"/>
            <a:ext cx="71438"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182" name="Rectangle 1038"/>
          <p:cNvSpPr>
            <a:spLocks noChangeArrowheads="1"/>
          </p:cNvSpPr>
          <p:nvPr/>
        </p:nvSpPr>
        <p:spPr bwMode="auto">
          <a:xfrm>
            <a:off x="8027988" y="2563813"/>
            <a:ext cx="73025"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sp>
        <p:nvSpPr>
          <p:cNvPr id="7183" name="Rectangle 1039"/>
          <p:cNvSpPr>
            <a:spLocks noChangeArrowheads="1"/>
          </p:cNvSpPr>
          <p:nvPr/>
        </p:nvSpPr>
        <p:spPr bwMode="auto">
          <a:xfrm>
            <a:off x="8604250" y="2563813"/>
            <a:ext cx="71438" cy="144462"/>
          </a:xfrm>
          <a:prstGeom prst="rect">
            <a:avLst/>
          </a:prstGeom>
          <a:solidFill>
            <a:schemeClr val="bg1"/>
          </a:solidFill>
          <a:ln w="9525">
            <a:solidFill>
              <a:schemeClr val="tx1"/>
            </a:solidFill>
            <a:miter lim="800000"/>
            <a:headEnd/>
            <a:tailEnd/>
          </a:ln>
          <a:effectLst/>
        </p:spPr>
        <p:txBody>
          <a:bodyPr wrap="none" anchor="ctr"/>
          <a:lstStyle/>
          <a:p>
            <a:endParaRPr lang="el-GR"/>
          </a:p>
        </p:txBody>
      </p:sp>
      <p:grpSp>
        <p:nvGrpSpPr>
          <p:cNvPr id="7320" name="Group 1040"/>
          <p:cNvGrpSpPr>
            <a:grpSpLocks/>
          </p:cNvGrpSpPr>
          <p:nvPr/>
        </p:nvGrpSpPr>
        <p:grpSpPr bwMode="auto">
          <a:xfrm>
            <a:off x="7669213" y="5805488"/>
            <a:ext cx="155575" cy="336550"/>
            <a:chOff x="497" y="3385"/>
            <a:chExt cx="143" cy="408"/>
          </a:xfrm>
          <a:solidFill>
            <a:schemeClr val="tx1"/>
          </a:solidFill>
        </p:grpSpPr>
        <p:sp>
          <p:nvSpPr>
            <p:cNvPr id="7185" name="Oval 1041"/>
            <p:cNvSpPr>
              <a:spLocks noChangeArrowheads="1"/>
            </p:cNvSpPr>
            <p:nvPr/>
          </p:nvSpPr>
          <p:spPr bwMode="auto">
            <a:xfrm>
              <a:off x="521" y="3385"/>
              <a:ext cx="91" cy="90"/>
            </a:xfrm>
            <a:prstGeom prst="ellipse">
              <a:avLst/>
            </a:prstGeom>
            <a:grpFill/>
            <a:ln w="9525">
              <a:noFill/>
              <a:round/>
              <a:headEnd/>
              <a:tailEnd/>
            </a:ln>
            <a:effectLst/>
          </p:spPr>
          <p:txBody>
            <a:bodyPr wrap="none" anchor="ctr"/>
            <a:lstStyle/>
            <a:p>
              <a:endParaRPr lang="el-GR"/>
            </a:p>
          </p:txBody>
        </p:sp>
        <p:sp>
          <p:nvSpPr>
            <p:cNvPr id="7186" name="AutoShape 1042"/>
            <p:cNvSpPr>
              <a:spLocks noChangeArrowheads="1"/>
            </p:cNvSpPr>
            <p:nvPr/>
          </p:nvSpPr>
          <p:spPr bwMode="auto">
            <a:xfrm>
              <a:off x="521" y="3475"/>
              <a:ext cx="91" cy="182"/>
            </a:xfrm>
            <a:prstGeom prst="roundRect">
              <a:avLst>
                <a:gd name="adj" fmla="val 16667"/>
              </a:avLst>
            </a:prstGeom>
            <a:grpFill/>
            <a:ln w="9525">
              <a:noFill/>
              <a:round/>
              <a:headEnd/>
              <a:tailEnd/>
            </a:ln>
            <a:effectLst/>
          </p:spPr>
          <p:txBody>
            <a:bodyPr wrap="none" anchor="ctr"/>
            <a:lstStyle/>
            <a:p>
              <a:endParaRPr lang="el-GR"/>
            </a:p>
          </p:txBody>
        </p:sp>
        <p:sp>
          <p:nvSpPr>
            <p:cNvPr id="7187" name="AutoShape 1043"/>
            <p:cNvSpPr>
              <a:spLocks noChangeArrowheads="1"/>
            </p:cNvSpPr>
            <p:nvPr/>
          </p:nvSpPr>
          <p:spPr bwMode="auto">
            <a:xfrm>
              <a:off x="529"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7188" name="AutoShape 1044"/>
            <p:cNvSpPr>
              <a:spLocks noChangeArrowheads="1"/>
            </p:cNvSpPr>
            <p:nvPr/>
          </p:nvSpPr>
          <p:spPr bwMode="auto">
            <a:xfrm>
              <a:off x="573"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7189" name="AutoShape 1045"/>
            <p:cNvSpPr>
              <a:spLocks noChangeArrowheads="1"/>
            </p:cNvSpPr>
            <p:nvPr/>
          </p:nvSpPr>
          <p:spPr bwMode="auto">
            <a:xfrm rot="829783">
              <a:off x="497" y="3477"/>
              <a:ext cx="27" cy="136"/>
            </a:xfrm>
            <a:prstGeom prst="roundRect">
              <a:avLst>
                <a:gd name="adj" fmla="val 16667"/>
              </a:avLst>
            </a:prstGeom>
            <a:grpFill/>
            <a:ln w="9525">
              <a:noFill/>
              <a:round/>
              <a:headEnd/>
              <a:tailEnd/>
            </a:ln>
            <a:effectLst/>
          </p:spPr>
          <p:txBody>
            <a:bodyPr wrap="none" anchor="ctr"/>
            <a:lstStyle/>
            <a:p>
              <a:endParaRPr lang="el-GR"/>
            </a:p>
          </p:txBody>
        </p:sp>
        <p:sp>
          <p:nvSpPr>
            <p:cNvPr id="7190" name="AutoShape 1046"/>
            <p:cNvSpPr>
              <a:spLocks noChangeArrowheads="1"/>
            </p:cNvSpPr>
            <p:nvPr/>
          </p:nvSpPr>
          <p:spPr bwMode="auto">
            <a:xfrm rot="-1079267">
              <a:off x="613" y="3477"/>
              <a:ext cx="27" cy="136"/>
            </a:xfrm>
            <a:prstGeom prst="roundRect">
              <a:avLst>
                <a:gd name="adj" fmla="val 16667"/>
              </a:avLst>
            </a:prstGeom>
            <a:grpFill/>
            <a:ln w="9525">
              <a:noFill/>
              <a:round/>
              <a:headEnd/>
              <a:tailEnd/>
            </a:ln>
            <a:effectLst/>
          </p:spPr>
          <p:txBody>
            <a:bodyPr wrap="none" anchor="ctr"/>
            <a:lstStyle/>
            <a:p>
              <a:endParaRPr lang="el-GR"/>
            </a:p>
          </p:txBody>
        </p:sp>
      </p:grpSp>
      <p:sp>
        <p:nvSpPr>
          <p:cNvPr id="7191" name="Text Box 1047"/>
          <p:cNvSpPr txBox="1">
            <a:spLocks noChangeArrowheads="1"/>
          </p:cNvSpPr>
          <p:nvPr/>
        </p:nvSpPr>
        <p:spPr bwMode="auto">
          <a:xfrm>
            <a:off x="6432374" y="216096"/>
            <a:ext cx="558800" cy="304800"/>
          </a:xfrm>
          <a:prstGeom prst="rect">
            <a:avLst/>
          </a:prstGeom>
          <a:noFill/>
          <a:ln w="9525">
            <a:noFill/>
            <a:miter lim="800000"/>
            <a:headEnd/>
            <a:tailEnd/>
          </a:ln>
          <a:effectLst/>
        </p:spPr>
        <p:txBody>
          <a:bodyPr wrap="none">
            <a:spAutoFit/>
          </a:bodyPr>
          <a:lstStyle/>
          <a:p>
            <a:r>
              <a:rPr lang="en-US" sz="1400" b="1" dirty="0"/>
              <a:t>OUT</a:t>
            </a:r>
            <a:endParaRPr lang="el-GR" sz="1400" b="1" dirty="0"/>
          </a:p>
        </p:txBody>
      </p:sp>
      <p:grpSp>
        <p:nvGrpSpPr>
          <p:cNvPr id="7321" name="Group 1048"/>
          <p:cNvGrpSpPr>
            <a:grpSpLocks/>
          </p:cNvGrpSpPr>
          <p:nvPr/>
        </p:nvGrpSpPr>
        <p:grpSpPr bwMode="auto">
          <a:xfrm>
            <a:off x="4427538" y="2636838"/>
            <a:ext cx="157162" cy="336550"/>
            <a:chOff x="153" y="3705"/>
            <a:chExt cx="99" cy="212"/>
          </a:xfrm>
        </p:grpSpPr>
        <p:sp>
          <p:nvSpPr>
            <p:cNvPr id="7193" name="Oval 1049"/>
            <p:cNvSpPr>
              <a:spLocks noChangeArrowheads="1"/>
            </p:cNvSpPr>
            <p:nvPr/>
          </p:nvSpPr>
          <p:spPr bwMode="auto">
            <a:xfrm>
              <a:off x="170" y="3705"/>
              <a:ext cx="63" cy="47"/>
            </a:xfrm>
            <a:prstGeom prst="ellipse">
              <a:avLst/>
            </a:prstGeom>
            <a:solidFill>
              <a:srgbClr val="CC0000"/>
            </a:solidFill>
            <a:ln w="9525">
              <a:noFill/>
              <a:round/>
              <a:headEnd/>
              <a:tailEnd/>
            </a:ln>
            <a:effectLst/>
          </p:spPr>
          <p:txBody>
            <a:bodyPr wrap="none" anchor="ctr"/>
            <a:lstStyle/>
            <a:p>
              <a:endParaRPr lang="el-GR"/>
            </a:p>
          </p:txBody>
        </p:sp>
        <p:sp>
          <p:nvSpPr>
            <p:cNvPr id="7194" name="AutoShape 1050"/>
            <p:cNvSpPr>
              <a:spLocks noChangeArrowheads="1"/>
            </p:cNvSpPr>
            <p:nvPr/>
          </p:nvSpPr>
          <p:spPr bwMode="auto">
            <a:xfrm>
              <a:off x="170" y="3752"/>
              <a:ext cx="63" cy="94"/>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7195" name="AutoShape 1051"/>
            <p:cNvSpPr>
              <a:spLocks noChangeArrowheads="1"/>
            </p:cNvSpPr>
            <p:nvPr/>
          </p:nvSpPr>
          <p:spPr bwMode="auto">
            <a:xfrm>
              <a:off x="175" y="3846"/>
              <a:ext cx="19" cy="71"/>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7196" name="AutoShape 1052"/>
            <p:cNvSpPr>
              <a:spLocks noChangeArrowheads="1"/>
            </p:cNvSpPr>
            <p:nvPr/>
          </p:nvSpPr>
          <p:spPr bwMode="auto">
            <a:xfrm>
              <a:off x="206" y="3846"/>
              <a:ext cx="18" cy="71"/>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7197" name="AutoShape 1053"/>
            <p:cNvSpPr>
              <a:spLocks noChangeArrowheads="1"/>
            </p:cNvSpPr>
            <p:nvPr/>
          </p:nvSpPr>
          <p:spPr bwMode="auto">
            <a:xfrm rot="829783">
              <a:off x="153" y="3753"/>
              <a:ext cx="19" cy="70"/>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7198" name="AutoShape 1054"/>
            <p:cNvSpPr>
              <a:spLocks noChangeArrowheads="1"/>
            </p:cNvSpPr>
            <p:nvPr/>
          </p:nvSpPr>
          <p:spPr bwMode="auto">
            <a:xfrm rot="-1079267">
              <a:off x="233" y="3753"/>
              <a:ext cx="19" cy="70"/>
            </a:xfrm>
            <a:prstGeom prst="roundRect">
              <a:avLst>
                <a:gd name="adj" fmla="val 16667"/>
              </a:avLst>
            </a:prstGeom>
            <a:solidFill>
              <a:srgbClr val="CC0000"/>
            </a:solidFill>
            <a:ln w="9525">
              <a:noFill/>
              <a:round/>
              <a:headEnd/>
              <a:tailEnd/>
            </a:ln>
            <a:effectLst/>
          </p:spPr>
          <p:txBody>
            <a:bodyPr wrap="none" anchor="ctr"/>
            <a:lstStyle/>
            <a:p>
              <a:endParaRPr lang="el-GR"/>
            </a:p>
          </p:txBody>
        </p:sp>
      </p:grpSp>
      <p:sp>
        <p:nvSpPr>
          <p:cNvPr id="7199" name="Line 1055"/>
          <p:cNvSpPr>
            <a:spLocks noChangeShapeType="1"/>
          </p:cNvSpPr>
          <p:nvPr/>
        </p:nvSpPr>
        <p:spPr bwMode="auto">
          <a:xfrm>
            <a:off x="3786188" y="3262313"/>
            <a:ext cx="133350" cy="133350"/>
          </a:xfrm>
          <a:prstGeom prst="line">
            <a:avLst/>
          </a:prstGeom>
          <a:noFill/>
          <a:ln w="9525">
            <a:solidFill>
              <a:schemeClr val="tx1"/>
            </a:solidFill>
            <a:round/>
            <a:headEnd/>
            <a:tailEnd/>
          </a:ln>
          <a:effectLst/>
        </p:spPr>
        <p:txBody>
          <a:bodyPr/>
          <a:lstStyle/>
          <a:p>
            <a:endParaRPr lang="el-GR"/>
          </a:p>
        </p:txBody>
      </p:sp>
      <p:sp>
        <p:nvSpPr>
          <p:cNvPr id="7200" name="Line 1056"/>
          <p:cNvSpPr>
            <a:spLocks noChangeShapeType="1"/>
          </p:cNvSpPr>
          <p:nvPr/>
        </p:nvSpPr>
        <p:spPr bwMode="auto">
          <a:xfrm>
            <a:off x="3811588" y="3225800"/>
            <a:ext cx="133350" cy="133350"/>
          </a:xfrm>
          <a:prstGeom prst="line">
            <a:avLst/>
          </a:prstGeom>
          <a:noFill/>
          <a:ln w="9525">
            <a:solidFill>
              <a:schemeClr val="tx1"/>
            </a:solidFill>
            <a:round/>
            <a:headEnd/>
            <a:tailEnd/>
          </a:ln>
          <a:effectLst/>
        </p:spPr>
        <p:txBody>
          <a:bodyPr/>
          <a:lstStyle/>
          <a:p>
            <a:endParaRPr lang="el-GR"/>
          </a:p>
        </p:txBody>
      </p:sp>
      <p:sp>
        <p:nvSpPr>
          <p:cNvPr id="7201" name="Line 1057"/>
          <p:cNvSpPr>
            <a:spLocks noChangeShapeType="1"/>
          </p:cNvSpPr>
          <p:nvPr/>
        </p:nvSpPr>
        <p:spPr bwMode="auto">
          <a:xfrm>
            <a:off x="3840163" y="3192463"/>
            <a:ext cx="133350" cy="133350"/>
          </a:xfrm>
          <a:prstGeom prst="line">
            <a:avLst/>
          </a:prstGeom>
          <a:noFill/>
          <a:ln w="9525">
            <a:solidFill>
              <a:schemeClr val="tx1"/>
            </a:solidFill>
            <a:round/>
            <a:headEnd/>
            <a:tailEnd/>
          </a:ln>
          <a:effectLst/>
        </p:spPr>
        <p:txBody>
          <a:bodyPr/>
          <a:lstStyle/>
          <a:p>
            <a:endParaRPr lang="el-GR"/>
          </a:p>
        </p:txBody>
      </p:sp>
      <p:sp>
        <p:nvSpPr>
          <p:cNvPr id="7202" name="Line 1058"/>
          <p:cNvSpPr>
            <a:spLocks noChangeShapeType="1"/>
          </p:cNvSpPr>
          <p:nvPr/>
        </p:nvSpPr>
        <p:spPr bwMode="auto">
          <a:xfrm>
            <a:off x="3865563" y="3155950"/>
            <a:ext cx="133350" cy="133350"/>
          </a:xfrm>
          <a:prstGeom prst="line">
            <a:avLst/>
          </a:prstGeom>
          <a:noFill/>
          <a:ln w="9525">
            <a:solidFill>
              <a:schemeClr val="tx1"/>
            </a:solidFill>
            <a:round/>
            <a:headEnd/>
            <a:tailEnd/>
          </a:ln>
          <a:effectLst/>
        </p:spPr>
        <p:txBody>
          <a:bodyPr/>
          <a:lstStyle/>
          <a:p>
            <a:endParaRPr lang="el-GR"/>
          </a:p>
        </p:txBody>
      </p:sp>
      <p:grpSp>
        <p:nvGrpSpPr>
          <p:cNvPr id="7322" name="Group 1059"/>
          <p:cNvGrpSpPr>
            <a:grpSpLocks/>
          </p:cNvGrpSpPr>
          <p:nvPr/>
        </p:nvGrpSpPr>
        <p:grpSpPr bwMode="auto">
          <a:xfrm>
            <a:off x="3678238" y="4873625"/>
            <a:ext cx="157162" cy="336550"/>
            <a:chOff x="497" y="3385"/>
            <a:chExt cx="143" cy="408"/>
          </a:xfrm>
          <a:solidFill>
            <a:schemeClr val="tx1"/>
          </a:solidFill>
        </p:grpSpPr>
        <p:sp>
          <p:nvSpPr>
            <p:cNvPr id="7204" name="Oval 1060"/>
            <p:cNvSpPr>
              <a:spLocks noChangeArrowheads="1"/>
            </p:cNvSpPr>
            <p:nvPr/>
          </p:nvSpPr>
          <p:spPr bwMode="auto">
            <a:xfrm>
              <a:off x="521" y="3385"/>
              <a:ext cx="91" cy="90"/>
            </a:xfrm>
            <a:prstGeom prst="ellipse">
              <a:avLst/>
            </a:prstGeom>
            <a:grpFill/>
            <a:ln w="9525">
              <a:noFill/>
              <a:round/>
              <a:headEnd/>
              <a:tailEnd/>
            </a:ln>
            <a:effectLst/>
          </p:spPr>
          <p:txBody>
            <a:bodyPr wrap="none" anchor="ctr"/>
            <a:lstStyle/>
            <a:p>
              <a:endParaRPr lang="el-GR"/>
            </a:p>
          </p:txBody>
        </p:sp>
        <p:sp>
          <p:nvSpPr>
            <p:cNvPr id="7205" name="AutoShape 1061"/>
            <p:cNvSpPr>
              <a:spLocks noChangeArrowheads="1"/>
            </p:cNvSpPr>
            <p:nvPr/>
          </p:nvSpPr>
          <p:spPr bwMode="auto">
            <a:xfrm>
              <a:off x="521" y="3475"/>
              <a:ext cx="91" cy="182"/>
            </a:xfrm>
            <a:prstGeom prst="roundRect">
              <a:avLst>
                <a:gd name="adj" fmla="val 16667"/>
              </a:avLst>
            </a:prstGeom>
            <a:grpFill/>
            <a:ln w="9525">
              <a:noFill/>
              <a:round/>
              <a:headEnd/>
              <a:tailEnd/>
            </a:ln>
            <a:effectLst/>
          </p:spPr>
          <p:txBody>
            <a:bodyPr wrap="none" anchor="ctr"/>
            <a:lstStyle/>
            <a:p>
              <a:endParaRPr lang="el-GR"/>
            </a:p>
          </p:txBody>
        </p:sp>
        <p:sp>
          <p:nvSpPr>
            <p:cNvPr id="7206" name="AutoShape 1062"/>
            <p:cNvSpPr>
              <a:spLocks noChangeArrowheads="1"/>
            </p:cNvSpPr>
            <p:nvPr/>
          </p:nvSpPr>
          <p:spPr bwMode="auto">
            <a:xfrm>
              <a:off x="529"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7207" name="AutoShape 1063"/>
            <p:cNvSpPr>
              <a:spLocks noChangeArrowheads="1"/>
            </p:cNvSpPr>
            <p:nvPr/>
          </p:nvSpPr>
          <p:spPr bwMode="auto">
            <a:xfrm>
              <a:off x="573"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7208" name="AutoShape 1064"/>
            <p:cNvSpPr>
              <a:spLocks noChangeArrowheads="1"/>
            </p:cNvSpPr>
            <p:nvPr/>
          </p:nvSpPr>
          <p:spPr bwMode="auto">
            <a:xfrm rot="829783">
              <a:off x="497" y="3477"/>
              <a:ext cx="27" cy="136"/>
            </a:xfrm>
            <a:prstGeom prst="roundRect">
              <a:avLst>
                <a:gd name="adj" fmla="val 16667"/>
              </a:avLst>
            </a:prstGeom>
            <a:grpFill/>
            <a:ln w="9525">
              <a:noFill/>
              <a:round/>
              <a:headEnd/>
              <a:tailEnd/>
            </a:ln>
            <a:effectLst/>
          </p:spPr>
          <p:txBody>
            <a:bodyPr wrap="none" anchor="ctr"/>
            <a:lstStyle/>
            <a:p>
              <a:endParaRPr lang="el-GR"/>
            </a:p>
          </p:txBody>
        </p:sp>
        <p:sp>
          <p:nvSpPr>
            <p:cNvPr id="7209" name="AutoShape 1065"/>
            <p:cNvSpPr>
              <a:spLocks noChangeArrowheads="1"/>
            </p:cNvSpPr>
            <p:nvPr/>
          </p:nvSpPr>
          <p:spPr bwMode="auto">
            <a:xfrm rot="-1079267">
              <a:off x="613" y="3477"/>
              <a:ext cx="27" cy="136"/>
            </a:xfrm>
            <a:prstGeom prst="roundRect">
              <a:avLst>
                <a:gd name="adj" fmla="val 16667"/>
              </a:avLst>
            </a:prstGeom>
            <a:grpFill/>
            <a:ln w="9525">
              <a:noFill/>
              <a:round/>
              <a:headEnd/>
              <a:tailEnd/>
            </a:ln>
            <a:effectLst/>
          </p:spPr>
          <p:txBody>
            <a:bodyPr wrap="none" anchor="ctr"/>
            <a:lstStyle/>
            <a:p>
              <a:endParaRPr lang="el-GR"/>
            </a:p>
          </p:txBody>
        </p:sp>
      </p:grpSp>
      <p:grpSp>
        <p:nvGrpSpPr>
          <p:cNvPr id="7323" name="Group 1066"/>
          <p:cNvGrpSpPr>
            <a:grpSpLocks/>
          </p:cNvGrpSpPr>
          <p:nvPr/>
        </p:nvGrpSpPr>
        <p:grpSpPr bwMode="auto">
          <a:xfrm rot="2515645">
            <a:off x="4322763" y="2565400"/>
            <a:ext cx="115887" cy="273050"/>
            <a:chOff x="497" y="3385"/>
            <a:chExt cx="143" cy="408"/>
          </a:xfrm>
          <a:solidFill>
            <a:schemeClr val="tx1"/>
          </a:solidFill>
        </p:grpSpPr>
        <p:sp>
          <p:nvSpPr>
            <p:cNvPr id="7211" name="Oval 1067"/>
            <p:cNvSpPr>
              <a:spLocks noChangeArrowheads="1"/>
            </p:cNvSpPr>
            <p:nvPr/>
          </p:nvSpPr>
          <p:spPr bwMode="auto">
            <a:xfrm>
              <a:off x="521" y="3385"/>
              <a:ext cx="91" cy="90"/>
            </a:xfrm>
            <a:prstGeom prst="ellipse">
              <a:avLst/>
            </a:prstGeom>
            <a:grpFill/>
            <a:ln w="9525">
              <a:noFill/>
              <a:round/>
              <a:headEnd/>
              <a:tailEnd/>
            </a:ln>
            <a:effectLst/>
          </p:spPr>
          <p:txBody>
            <a:bodyPr wrap="none" anchor="ctr"/>
            <a:lstStyle/>
            <a:p>
              <a:endParaRPr lang="el-GR"/>
            </a:p>
          </p:txBody>
        </p:sp>
        <p:sp>
          <p:nvSpPr>
            <p:cNvPr id="7212" name="AutoShape 1068"/>
            <p:cNvSpPr>
              <a:spLocks noChangeArrowheads="1"/>
            </p:cNvSpPr>
            <p:nvPr/>
          </p:nvSpPr>
          <p:spPr bwMode="auto">
            <a:xfrm>
              <a:off x="521" y="3475"/>
              <a:ext cx="91" cy="182"/>
            </a:xfrm>
            <a:prstGeom prst="roundRect">
              <a:avLst>
                <a:gd name="adj" fmla="val 16667"/>
              </a:avLst>
            </a:prstGeom>
            <a:grpFill/>
            <a:ln w="9525">
              <a:noFill/>
              <a:round/>
              <a:headEnd/>
              <a:tailEnd/>
            </a:ln>
            <a:effectLst/>
          </p:spPr>
          <p:txBody>
            <a:bodyPr wrap="none" anchor="ctr"/>
            <a:lstStyle/>
            <a:p>
              <a:endParaRPr lang="el-GR"/>
            </a:p>
          </p:txBody>
        </p:sp>
        <p:sp>
          <p:nvSpPr>
            <p:cNvPr id="7213" name="AutoShape 1069"/>
            <p:cNvSpPr>
              <a:spLocks noChangeArrowheads="1"/>
            </p:cNvSpPr>
            <p:nvPr/>
          </p:nvSpPr>
          <p:spPr bwMode="auto">
            <a:xfrm>
              <a:off x="529"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7214" name="AutoShape 1070"/>
            <p:cNvSpPr>
              <a:spLocks noChangeArrowheads="1"/>
            </p:cNvSpPr>
            <p:nvPr/>
          </p:nvSpPr>
          <p:spPr bwMode="auto">
            <a:xfrm>
              <a:off x="573"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7215" name="AutoShape 1071"/>
            <p:cNvSpPr>
              <a:spLocks noChangeArrowheads="1"/>
            </p:cNvSpPr>
            <p:nvPr/>
          </p:nvSpPr>
          <p:spPr bwMode="auto">
            <a:xfrm rot="829783">
              <a:off x="497" y="3477"/>
              <a:ext cx="27" cy="136"/>
            </a:xfrm>
            <a:prstGeom prst="roundRect">
              <a:avLst>
                <a:gd name="adj" fmla="val 16667"/>
              </a:avLst>
            </a:prstGeom>
            <a:grpFill/>
            <a:ln w="9525">
              <a:noFill/>
              <a:round/>
              <a:headEnd/>
              <a:tailEnd/>
            </a:ln>
            <a:effectLst/>
          </p:spPr>
          <p:txBody>
            <a:bodyPr wrap="none" anchor="ctr"/>
            <a:lstStyle/>
            <a:p>
              <a:endParaRPr lang="el-GR"/>
            </a:p>
          </p:txBody>
        </p:sp>
        <p:sp>
          <p:nvSpPr>
            <p:cNvPr id="7216" name="AutoShape 1072"/>
            <p:cNvSpPr>
              <a:spLocks noChangeArrowheads="1"/>
            </p:cNvSpPr>
            <p:nvPr/>
          </p:nvSpPr>
          <p:spPr bwMode="auto">
            <a:xfrm rot="-1079267">
              <a:off x="613" y="3477"/>
              <a:ext cx="27" cy="136"/>
            </a:xfrm>
            <a:prstGeom prst="roundRect">
              <a:avLst>
                <a:gd name="adj" fmla="val 16667"/>
              </a:avLst>
            </a:prstGeom>
            <a:grpFill/>
            <a:ln w="9525">
              <a:noFill/>
              <a:round/>
              <a:headEnd/>
              <a:tailEnd/>
            </a:ln>
            <a:effectLst/>
          </p:spPr>
          <p:txBody>
            <a:bodyPr wrap="none" anchor="ctr"/>
            <a:lstStyle/>
            <a:p>
              <a:endParaRPr lang="el-GR"/>
            </a:p>
          </p:txBody>
        </p:sp>
      </p:grpSp>
      <p:grpSp>
        <p:nvGrpSpPr>
          <p:cNvPr id="7324" name="Group 1073"/>
          <p:cNvGrpSpPr>
            <a:grpSpLocks/>
          </p:cNvGrpSpPr>
          <p:nvPr/>
        </p:nvGrpSpPr>
        <p:grpSpPr bwMode="auto">
          <a:xfrm rot="2515645">
            <a:off x="3865563" y="3114675"/>
            <a:ext cx="115887" cy="244475"/>
            <a:chOff x="497" y="3385"/>
            <a:chExt cx="143" cy="408"/>
          </a:xfrm>
          <a:solidFill>
            <a:schemeClr val="tx1"/>
          </a:solidFill>
        </p:grpSpPr>
        <p:sp>
          <p:nvSpPr>
            <p:cNvPr id="7218" name="Oval 1074"/>
            <p:cNvSpPr>
              <a:spLocks noChangeArrowheads="1"/>
            </p:cNvSpPr>
            <p:nvPr/>
          </p:nvSpPr>
          <p:spPr bwMode="auto">
            <a:xfrm>
              <a:off x="521" y="3385"/>
              <a:ext cx="91" cy="90"/>
            </a:xfrm>
            <a:prstGeom prst="ellipse">
              <a:avLst/>
            </a:prstGeom>
            <a:grpFill/>
            <a:ln w="9525">
              <a:noFill/>
              <a:round/>
              <a:headEnd/>
              <a:tailEnd/>
            </a:ln>
            <a:effectLst/>
          </p:spPr>
          <p:txBody>
            <a:bodyPr wrap="none" anchor="ctr"/>
            <a:lstStyle/>
            <a:p>
              <a:endParaRPr lang="el-GR"/>
            </a:p>
          </p:txBody>
        </p:sp>
        <p:sp>
          <p:nvSpPr>
            <p:cNvPr id="7219" name="AutoShape 1075"/>
            <p:cNvSpPr>
              <a:spLocks noChangeArrowheads="1"/>
            </p:cNvSpPr>
            <p:nvPr/>
          </p:nvSpPr>
          <p:spPr bwMode="auto">
            <a:xfrm>
              <a:off x="521" y="3475"/>
              <a:ext cx="91" cy="182"/>
            </a:xfrm>
            <a:prstGeom prst="roundRect">
              <a:avLst>
                <a:gd name="adj" fmla="val 16667"/>
              </a:avLst>
            </a:prstGeom>
            <a:grpFill/>
            <a:ln w="9525">
              <a:noFill/>
              <a:round/>
              <a:headEnd/>
              <a:tailEnd/>
            </a:ln>
            <a:effectLst/>
          </p:spPr>
          <p:txBody>
            <a:bodyPr wrap="none" anchor="ctr"/>
            <a:lstStyle/>
            <a:p>
              <a:endParaRPr lang="el-GR"/>
            </a:p>
          </p:txBody>
        </p:sp>
        <p:sp>
          <p:nvSpPr>
            <p:cNvPr id="7220" name="AutoShape 1076"/>
            <p:cNvSpPr>
              <a:spLocks noChangeArrowheads="1"/>
            </p:cNvSpPr>
            <p:nvPr/>
          </p:nvSpPr>
          <p:spPr bwMode="auto">
            <a:xfrm>
              <a:off x="529"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7221" name="AutoShape 1077"/>
            <p:cNvSpPr>
              <a:spLocks noChangeArrowheads="1"/>
            </p:cNvSpPr>
            <p:nvPr/>
          </p:nvSpPr>
          <p:spPr bwMode="auto">
            <a:xfrm>
              <a:off x="573"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7222" name="AutoShape 1078"/>
            <p:cNvSpPr>
              <a:spLocks noChangeArrowheads="1"/>
            </p:cNvSpPr>
            <p:nvPr/>
          </p:nvSpPr>
          <p:spPr bwMode="auto">
            <a:xfrm rot="829783">
              <a:off x="497" y="3477"/>
              <a:ext cx="27" cy="136"/>
            </a:xfrm>
            <a:prstGeom prst="roundRect">
              <a:avLst>
                <a:gd name="adj" fmla="val 16667"/>
              </a:avLst>
            </a:prstGeom>
            <a:grpFill/>
            <a:ln w="9525">
              <a:noFill/>
              <a:round/>
              <a:headEnd/>
              <a:tailEnd/>
            </a:ln>
            <a:effectLst/>
          </p:spPr>
          <p:txBody>
            <a:bodyPr wrap="none" anchor="ctr"/>
            <a:lstStyle/>
            <a:p>
              <a:endParaRPr lang="el-GR"/>
            </a:p>
          </p:txBody>
        </p:sp>
        <p:sp>
          <p:nvSpPr>
            <p:cNvPr id="7223" name="AutoShape 1079"/>
            <p:cNvSpPr>
              <a:spLocks noChangeArrowheads="1"/>
            </p:cNvSpPr>
            <p:nvPr/>
          </p:nvSpPr>
          <p:spPr bwMode="auto">
            <a:xfrm rot="-1079267">
              <a:off x="613" y="3477"/>
              <a:ext cx="27" cy="136"/>
            </a:xfrm>
            <a:prstGeom prst="roundRect">
              <a:avLst>
                <a:gd name="adj" fmla="val 16667"/>
              </a:avLst>
            </a:prstGeom>
            <a:grpFill/>
            <a:ln w="9525">
              <a:noFill/>
              <a:round/>
              <a:headEnd/>
              <a:tailEnd/>
            </a:ln>
            <a:effectLst/>
          </p:spPr>
          <p:txBody>
            <a:bodyPr wrap="none" anchor="ctr"/>
            <a:lstStyle/>
            <a:p>
              <a:endParaRPr lang="el-GR"/>
            </a:p>
          </p:txBody>
        </p:sp>
      </p:grpSp>
      <p:sp>
        <p:nvSpPr>
          <p:cNvPr id="7225" name="AutoShape 1081"/>
          <p:cNvSpPr>
            <a:spLocks noChangeArrowheads="1"/>
          </p:cNvSpPr>
          <p:nvPr/>
        </p:nvSpPr>
        <p:spPr bwMode="auto">
          <a:xfrm>
            <a:off x="1295400" y="3289300"/>
            <a:ext cx="152400" cy="254000"/>
          </a:xfrm>
          <a:prstGeom prst="can">
            <a:avLst>
              <a:gd name="adj" fmla="val 41667"/>
            </a:avLst>
          </a:prstGeom>
          <a:solidFill>
            <a:schemeClr val="accent1"/>
          </a:solidFill>
          <a:ln w="9525">
            <a:solidFill>
              <a:schemeClr val="tx1"/>
            </a:solidFill>
            <a:round/>
            <a:headEnd/>
            <a:tailEnd/>
          </a:ln>
          <a:effectLst/>
        </p:spPr>
        <p:txBody>
          <a:bodyPr wrap="none" anchor="ctr"/>
          <a:lstStyle/>
          <a:p>
            <a:endParaRPr lang="el-GR"/>
          </a:p>
        </p:txBody>
      </p:sp>
      <p:sp>
        <p:nvSpPr>
          <p:cNvPr id="7226" name="AutoShape 1082"/>
          <p:cNvSpPr>
            <a:spLocks noChangeArrowheads="1"/>
          </p:cNvSpPr>
          <p:nvPr/>
        </p:nvSpPr>
        <p:spPr bwMode="auto">
          <a:xfrm>
            <a:off x="2692400" y="3276600"/>
            <a:ext cx="152400" cy="254000"/>
          </a:xfrm>
          <a:prstGeom prst="can">
            <a:avLst>
              <a:gd name="adj" fmla="val 41667"/>
            </a:avLst>
          </a:prstGeom>
          <a:solidFill>
            <a:schemeClr val="accent1"/>
          </a:solidFill>
          <a:ln w="9525">
            <a:solidFill>
              <a:schemeClr val="tx1"/>
            </a:solidFill>
            <a:round/>
            <a:headEnd/>
            <a:tailEnd/>
          </a:ln>
          <a:effectLst/>
        </p:spPr>
        <p:txBody>
          <a:bodyPr wrap="none" anchor="ctr"/>
          <a:lstStyle/>
          <a:p>
            <a:endParaRPr lang="el-GR"/>
          </a:p>
        </p:txBody>
      </p:sp>
      <p:grpSp>
        <p:nvGrpSpPr>
          <p:cNvPr id="7325" name="Group 1083"/>
          <p:cNvGrpSpPr>
            <a:grpSpLocks/>
          </p:cNvGrpSpPr>
          <p:nvPr/>
        </p:nvGrpSpPr>
        <p:grpSpPr bwMode="auto">
          <a:xfrm rot="2515645">
            <a:off x="5268913" y="1681163"/>
            <a:ext cx="153987" cy="314325"/>
            <a:chOff x="497" y="3385"/>
            <a:chExt cx="143" cy="408"/>
          </a:xfrm>
          <a:solidFill>
            <a:schemeClr val="tx1"/>
          </a:solidFill>
        </p:grpSpPr>
        <p:sp>
          <p:nvSpPr>
            <p:cNvPr id="7228" name="Oval 1084"/>
            <p:cNvSpPr>
              <a:spLocks noChangeArrowheads="1"/>
            </p:cNvSpPr>
            <p:nvPr/>
          </p:nvSpPr>
          <p:spPr bwMode="auto">
            <a:xfrm>
              <a:off x="521" y="3385"/>
              <a:ext cx="91" cy="90"/>
            </a:xfrm>
            <a:prstGeom prst="ellipse">
              <a:avLst/>
            </a:prstGeom>
            <a:grpFill/>
            <a:ln w="9525">
              <a:noFill/>
              <a:round/>
              <a:headEnd/>
              <a:tailEnd/>
            </a:ln>
            <a:effectLst/>
          </p:spPr>
          <p:txBody>
            <a:bodyPr wrap="none" anchor="ctr"/>
            <a:lstStyle/>
            <a:p>
              <a:endParaRPr lang="el-GR"/>
            </a:p>
          </p:txBody>
        </p:sp>
        <p:sp>
          <p:nvSpPr>
            <p:cNvPr id="7229" name="AutoShape 1085"/>
            <p:cNvSpPr>
              <a:spLocks noChangeArrowheads="1"/>
            </p:cNvSpPr>
            <p:nvPr/>
          </p:nvSpPr>
          <p:spPr bwMode="auto">
            <a:xfrm>
              <a:off x="521" y="3475"/>
              <a:ext cx="91" cy="182"/>
            </a:xfrm>
            <a:prstGeom prst="roundRect">
              <a:avLst>
                <a:gd name="adj" fmla="val 16667"/>
              </a:avLst>
            </a:prstGeom>
            <a:grpFill/>
            <a:ln w="9525">
              <a:noFill/>
              <a:round/>
              <a:headEnd/>
              <a:tailEnd/>
            </a:ln>
            <a:effectLst/>
          </p:spPr>
          <p:txBody>
            <a:bodyPr wrap="none" anchor="ctr"/>
            <a:lstStyle/>
            <a:p>
              <a:endParaRPr lang="el-GR"/>
            </a:p>
          </p:txBody>
        </p:sp>
        <p:sp>
          <p:nvSpPr>
            <p:cNvPr id="7230" name="AutoShape 1086"/>
            <p:cNvSpPr>
              <a:spLocks noChangeArrowheads="1"/>
            </p:cNvSpPr>
            <p:nvPr/>
          </p:nvSpPr>
          <p:spPr bwMode="auto">
            <a:xfrm>
              <a:off x="529"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7231" name="AutoShape 1087"/>
            <p:cNvSpPr>
              <a:spLocks noChangeArrowheads="1"/>
            </p:cNvSpPr>
            <p:nvPr/>
          </p:nvSpPr>
          <p:spPr bwMode="auto">
            <a:xfrm>
              <a:off x="573"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7232" name="AutoShape 1088"/>
            <p:cNvSpPr>
              <a:spLocks noChangeArrowheads="1"/>
            </p:cNvSpPr>
            <p:nvPr/>
          </p:nvSpPr>
          <p:spPr bwMode="auto">
            <a:xfrm rot="829783">
              <a:off x="497" y="3477"/>
              <a:ext cx="27" cy="136"/>
            </a:xfrm>
            <a:prstGeom prst="roundRect">
              <a:avLst>
                <a:gd name="adj" fmla="val 16667"/>
              </a:avLst>
            </a:prstGeom>
            <a:grpFill/>
            <a:ln w="9525">
              <a:noFill/>
              <a:round/>
              <a:headEnd/>
              <a:tailEnd/>
            </a:ln>
            <a:effectLst/>
          </p:spPr>
          <p:txBody>
            <a:bodyPr wrap="none" anchor="ctr"/>
            <a:lstStyle/>
            <a:p>
              <a:endParaRPr lang="el-GR"/>
            </a:p>
          </p:txBody>
        </p:sp>
        <p:sp>
          <p:nvSpPr>
            <p:cNvPr id="7233" name="AutoShape 1089"/>
            <p:cNvSpPr>
              <a:spLocks noChangeArrowheads="1"/>
            </p:cNvSpPr>
            <p:nvPr/>
          </p:nvSpPr>
          <p:spPr bwMode="auto">
            <a:xfrm rot="-1079267">
              <a:off x="613" y="3477"/>
              <a:ext cx="27" cy="136"/>
            </a:xfrm>
            <a:prstGeom prst="roundRect">
              <a:avLst>
                <a:gd name="adj" fmla="val 16667"/>
              </a:avLst>
            </a:prstGeom>
            <a:grpFill/>
            <a:ln w="9525">
              <a:noFill/>
              <a:round/>
              <a:headEnd/>
              <a:tailEnd/>
            </a:ln>
            <a:effectLst/>
          </p:spPr>
          <p:txBody>
            <a:bodyPr wrap="none" anchor="ctr"/>
            <a:lstStyle/>
            <a:p>
              <a:endParaRPr lang="el-GR"/>
            </a:p>
          </p:txBody>
        </p:sp>
      </p:grpSp>
      <p:pic>
        <p:nvPicPr>
          <p:cNvPr id="7234" name="Picture 1090" descr="cbrnhospital">
            <a:hlinkClick r:id="rId6" action="ppaction://hlinksldjump"/>
          </p:cNvPr>
          <p:cNvPicPr>
            <a:picLocks noChangeAspect="1" noChangeArrowheads="1"/>
          </p:cNvPicPr>
          <p:nvPr/>
        </p:nvPicPr>
        <p:blipFill>
          <a:blip r:embed="rId7" cstate="print">
            <a:lum/>
          </a:blip>
          <a:srcRect/>
          <a:stretch>
            <a:fillRect/>
          </a:stretch>
        </p:blipFill>
        <p:spPr bwMode="auto">
          <a:xfrm>
            <a:off x="127966" y="4028863"/>
            <a:ext cx="450850" cy="492125"/>
          </a:xfrm>
          <a:prstGeom prst="rect">
            <a:avLst/>
          </a:prstGeom>
          <a:noFill/>
          <a:ln w="9525">
            <a:solidFill>
              <a:srgbClr val="C00000"/>
            </a:solidFill>
            <a:miter lim="800000"/>
            <a:headEnd/>
            <a:tailEnd/>
          </a:ln>
        </p:spPr>
      </p:pic>
      <p:grpSp>
        <p:nvGrpSpPr>
          <p:cNvPr id="7326" name="Group 1091"/>
          <p:cNvGrpSpPr>
            <a:grpSpLocks/>
          </p:cNvGrpSpPr>
          <p:nvPr/>
        </p:nvGrpSpPr>
        <p:grpSpPr bwMode="auto">
          <a:xfrm>
            <a:off x="5580063" y="4868863"/>
            <a:ext cx="158750" cy="336550"/>
            <a:chOff x="497" y="3385"/>
            <a:chExt cx="143" cy="408"/>
          </a:xfrm>
          <a:solidFill>
            <a:schemeClr val="tx1"/>
          </a:solidFill>
        </p:grpSpPr>
        <p:sp>
          <p:nvSpPr>
            <p:cNvPr id="7236" name="Oval 1092"/>
            <p:cNvSpPr>
              <a:spLocks noChangeArrowheads="1"/>
            </p:cNvSpPr>
            <p:nvPr/>
          </p:nvSpPr>
          <p:spPr bwMode="auto">
            <a:xfrm>
              <a:off x="521" y="3385"/>
              <a:ext cx="91" cy="90"/>
            </a:xfrm>
            <a:prstGeom prst="ellipse">
              <a:avLst/>
            </a:prstGeom>
            <a:grpFill/>
            <a:ln w="9525">
              <a:noFill/>
              <a:round/>
              <a:headEnd/>
              <a:tailEnd/>
            </a:ln>
            <a:effectLst/>
          </p:spPr>
          <p:txBody>
            <a:bodyPr wrap="none" anchor="ctr"/>
            <a:lstStyle/>
            <a:p>
              <a:endParaRPr lang="el-GR"/>
            </a:p>
          </p:txBody>
        </p:sp>
        <p:sp>
          <p:nvSpPr>
            <p:cNvPr id="7237" name="AutoShape 1093"/>
            <p:cNvSpPr>
              <a:spLocks noChangeArrowheads="1"/>
            </p:cNvSpPr>
            <p:nvPr/>
          </p:nvSpPr>
          <p:spPr bwMode="auto">
            <a:xfrm>
              <a:off x="521" y="3475"/>
              <a:ext cx="91" cy="182"/>
            </a:xfrm>
            <a:prstGeom prst="roundRect">
              <a:avLst>
                <a:gd name="adj" fmla="val 16667"/>
              </a:avLst>
            </a:prstGeom>
            <a:grpFill/>
            <a:ln w="9525">
              <a:noFill/>
              <a:round/>
              <a:headEnd/>
              <a:tailEnd/>
            </a:ln>
            <a:effectLst/>
          </p:spPr>
          <p:txBody>
            <a:bodyPr wrap="none" anchor="ctr"/>
            <a:lstStyle/>
            <a:p>
              <a:endParaRPr lang="el-GR"/>
            </a:p>
          </p:txBody>
        </p:sp>
        <p:sp>
          <p:nvSpPr>
            <p:cNvPr id="7238" name="AutoShape 1094"/>
            <p:cNvSpPr>
              <a:spLocks noChangeArrowheads="1"/>
            </p:cNvSpPr>
            <p:nvPr/>
          </p:nvSpPr>
          <p:spPr bwMode="auto">
            <a:xfrm>
              <a:off x="529"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7239" name="AutoShape 1095"/>
            <p:cNvSpPr>
              <a:spLocks noChangeArrowheads="1"/>
            </p:cNvSpPr>
            <p:nvPr/>
          </p:nvSpPr>
          <p:spPr bwMode="auto">
            <a:xfrm>
              <a:off x="573"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7240" name="AutoShape 1096"/>
            <p:cNvSpPr>
              <a:spLocks noChangeArrowheads="1"/>
            </p:cNvSpPr>
            <p:nvPr/>
          </p:nvSpPr>
          <p:spPr bwMode="auto">
            <a:xfrm rot="829783">
              <a:off x="497" y="3477"/>
              <a:ext cx="27" cy="136"/>
            </a:xfrm>
            <a:prstGeom prst="roundRect">
              <a:avLst>
                <a:gd name="adj" fmla="val 16667"/>
              </a:avLst>
            </a:prstGeom>
            <a:grpFill/>
            <a:ln w="9525">
              <a:noFill/>
              <a:round/>
              <a:headEnd/>
              <a:tailEnd/>
            </a:ln>
            <a:effectLst/>
          </p:spPr>
          <p:txBody>
            <a:bodyPr wrap="none" anchor="ctr"/>
            <a:lstStyle/>
            <a:p>
              <a:endParaRPr lang="el-GR"/>
            </a:p>
          </p:txBody>
        </p:sp>
        <p:sp>
          <p:nvSpPr>
            <p:cNvPr id="7241" name="AutoShape 1097"/>
            <p:cNvSpPr>
              <a:spLocks noChangeArrowheads="1"/>
            </p:cNvSpPr>
            <p:nvPr/>
          </p:nvSpPr>
          <p:spPr bwMode="auto">
            <a:xfrm rot="-1079267">
              <a:off x="613" y="3477"/>
              <a:ext cx="27" cy="136"/>
            </a:xfrm>
            <a:prstGeom prst="roundRect">
              <a:avLst>
                <a:gd name="adj" fmla="val 16667"/>
              </a:avLst>
            </a:prstGeom>
            <a:grpFill/>
            <a:ln w="9525">
              <a:noFill/>
              <a:round/>
              <a:headEnd/>
              <a:tailEnd/>
            </a:ln>
            <a:effectLst/>
          </p:spPr>
          <p:txBody>
            <a:bodyPr wrap="none" anchor="ctr"/>
            <a:lstStyle/>
            <a:p>
              <a:endParaRPr lang="el-GR"/>
            </a:p>
          </p:txBody>
        </p:sp>
      </p:grpSp>
      <p:sp>
        <p:nvSpPr>
          <p:cNvPr id="7242" name="WordArt 1098"/>
          <p:cNvSpPr>
            <a:spLocks noChangeArrowheads="1" noChangeShapeType="1" noTextEdit="1"/>
          </p:cNvSpPr>
          <p:nvPr/>
        </p:nvSpPr>
        <p:spPr bwMode="auto">
          <a:xfrm>
            <a:off x="3268663" y="5478463"/>
            <a:ext cx="1817687" cy="104775"/>
          </a:xfrm>
          <a:prstGeom prst="rect">
            <a:avLst/>
          </a:prstGeom>
        </p:spPr>
        <p:txBody>
          <a:bodyPr wrap="none" fromWordArt="1">
            <a:prstTxWarp prst="textPlain">
              <a:avLst>
                <a:gd name="adj" fmla="val 50000"/>
              </a:avLst>
            </a:prstTxWarp>
          </a:bodyPr>
          <a:lstStyle/>
          <a:p>
            <a:pPr algn="ctr"/>
            <a:r>
              <a:rPr lang="en-US" sz="3600" b="1" kern="10" spc="720">
                <a:ln w="9525">
                  <a:noFill/>
                  <a:round/>
                  <a:headEnd/>
                  <a:tailEnd/>
                </a:ln>
                <a:gradFill rotWithShape="0">
                  <a:gsLst>
                    <a:gs pos="0">
                      <a:srgbClr val="AAAAAA"/>
                    </a:gs>
                    <a:gs pos="100000">
                      <a:srgbClr val="FFFFFF"/>
                    </a:gs>
                  </a:gsLst>
                  <a:lin ang="5400000" scaled="1"/>
                </a:gradFill>
                <a:effectLst>
                  <a:outerShdw dist="45791" dir="3378596" algn="ctr" rotWithShape="0">
                    <a:srgbClr val="4D4D4D">
                      <a:alpha val="80000"/>
                    </a:srgbClr>
                  </a:outerShdw>
                </a:effectLst>
                <a:latin typeface="Arial Narrow"/>
              </a:rPr>
              <a:t>General Hospital</a:t>
            </a:r>
            <a:endParaRPr lang="el-GR" sz="3600" b="1" kern="10" spc="720">
              <a:ln w="9525">
                <a:noFill/>
                <a:round/>
                <a:headEnd/>
                <a:tailEnd/>
              </a:ln>
              <a:gradFill rotWithShape="0">
                <a:gsLst>
                  <a:gs pos="0">
                    <a:srgbClr val="AAAAAA"/>
                  </a:gs>
                  <a:gs pos="100000">
                    <a:srgbClr val="FFFFFF"/>
                  </a:gs>
                </a:gsLst>
                <a:lin ang="5400000" scaled="1"/>
              </a:gradFill>
              <a:effectLst>
                <a:outerShdw dist="45791" dir="3378596" algn="ctr" rotWithShape="0">
                  <a:srgbClr val="4D4D4D">
                    <a:alpha val="80000"/>
                  </a:srgbClr>
                </a:outerShdw>
              </a:effectLst>
              <a:latin typeface="Arial Narrow"/>
            </a:endParaRPr>
          </a:p>
        </p:txBody>
      </p:sp>
      <p:sp>
        <p:nvSpPr>
          <p:cNvPr id="7243" name="Line 1099"/>
          <p:cNvSpPr>
            <a:spLocks noChangeShapeType="1"/>
          </p:cNvSpPr>
          <p:nvPr/>
        </p:nvSpPr>
        <p:spPr bwMode="auto">
          <a:xfrm>
            <a:off x="5453063" y="347663"/>
            <a:ext cx="495300" cy="0"/>
          </a:xfrm>
          <a:prstGeom prst="line">
            <a:avLst/>
          </a:prstGeom>
          <a:noFill/>
          <a:ln w="28575">
            <a:solidFill>
              <a:srgbClr val="008000"/>
            </a:solidFill>
            <a:round/>
            <a:headEnd/>
            <a:tailEnd type="triangle" w="med" len="med"/>
          </a:ln>
          <a:effectLst/>
        </p:spPr>
        <p:txBody>
          <a:bodyPr/>
          <a:lstStyle/>
          <a:p>
            <a:endParaRPr lang="el-GR"/>
          </a:p>
        </p:txBody>
      </p:sp>
      <p:sp>
        <p:nvSpPr>
          <p:cNvPr id="7244" name="Line 1100"/>
          <p:cNvSpPr>
            <a:spLocks noChangeShapeType="1"/>
          </p:cNvSpPr>
          <p:nvPr/>
        </p:nvSpPr>
        <p:spPr bwMode="auto">
          <a:xfrm flipH="1">
            <a:off x="4876800" y="338138"/>
            <a:ext cx="468313" cy="0"/>
          </a:xfrm>
          <a:prstGeom prst="line">
            <a:avLst/>
          </a:prstGeom>
          <a:noFill/>
          <a:ln w="28575">
            <a:solidFill>
              <a:srgbClr val="FF0000"/>
            </a:solidFill>
            <a:round/>
            <a:headEnd/>
            <a:tailEnd type="triangle" w="med" len="med"/>
          </a:ln>
          <a:effectLst/>
        </p:spPr>
        <p:txBody>
          <a:bodyPr/>
          <a:lstStyle/>
          <a:p>
            <a:endParaRPr lang="el-GR"/>
          </a:p>
        </p:txBody>
      </p:sp>
      <p:pic>
        <p:nvPicPr>
          <p:cNvPr id="7245" name="Picture 1101" descr="040_2074"/>
          <p:cNvPicPr>
            <a:picLocks noChangeAspect="1" noChangeArrowheads="1"/>
          </p:cNvPicPr>
          <p:nvPr/>
        </p:nvPicPr>
        <p:blipFill>
          <a:blip r:embed="rId4" cstate="print"/>
          <a:srcRect/>
          <a:stretch>
            <a:fillRect/>
          </a:stretch>
        </p:blipFill>
        <p:spPr bwMode="auto">
          <a:xfrm rot="-558166">
            <a:off x="4621213" y="5057775"/>
            <a:ext cx="733425" cy="246063"/>
          </a:xfrm>
          <a:prstGeom prst="rect">
            <a:avLst/>
          </a:prstGeom>
          <a:noFill/>
        </p:spPr>
      </p:pic>
      <p:sp>
        <p:nvSpPr>
          <p:cNvPr id="7246" name="Rectangle 1102" descr="Zig zag"/>
          <p:cNvSpPr>
            <a:spLocks noChangeArrowheads="1"/>
          </p:cNvSpPr>
          <p:nvPr/>
        </p:nvSpPr>
        <p:spPr bwMode="auto">
          <a:xfrm rot="1811497">
            <a:off x="5524500" y="4610100"/>
            <a:ext cx="355600" cy="203200"/>
          </a:xfrm>
          <a:prstGeom prst="rect">
            <a:avLst/>
          </a:prstGeom>
          <a:pattFill prst="zigZag">
            <a:fgClr>
              <a:schemeClr val="accent2"/>
            </a:fgClr>
            <a:bgClr>
              <a:schemeClr val="bg1"/>
            </a:bgClr>
          </a:pattFill>
          <a:ln w="9525">
            <a:solidFill>
              <a:schemeClr val="tx1"/>
            </a:solidFill>
            <a:miter lim="800000"/>
            <a:headEnd/>
            <a:tailEnd/>
          </a:ln>
          <a:effectLst/>
        </p:spPr>
        <p:txBody>
          <a:bodyPr wrap="none" anchor="ctr"/>
          <a:lstStyle/>
          <a:p>
            <a:endParaRPr lang="el-GR"/>
          </a:p>
        </p:txBody>
      </p:sp>
      <p:sp>
        <p:nvSpPr>
          <p:cNvPr id="7247" name="Text Box 1103"/>
          <p:cNvSpPr txBox="1">
            <a:spLocks noChangeArrowheads="1"/>
          </p:cNvSpPr>
          <p:nvPr/>
        </p:nvSpPr>
        <p:spPr bwMode="auto">
          <a:xfrm>
            <a:off x="4976813" y="4545013"/>
            <a:ext cx="184150" cy="366712"/>
          </a:xfrm>
          <a:prstGeom prst="rect">
            <a:avLst/>
          </a:prstGeom>
          <a:noFill/>
          <a:ln w="9525">
            <a:noFill/>
            <a:miter lim="800000"/>
            <a:headEnd/>
            <a:tailEnd/>
          </a:ln>
          <a:effectLst/>
        </p:spPr>
        <p:txBody>
          <a:bodyPr wrap="none">
            <a:spAutoFit/>
          </a:bodyPr>
          <a:lstStyle/>
          <a:p>
            <a:endParaRPr lang="en-US"/>
          </a:p>
        </p:txBody>
      </p:sp>
      <p:sp>
        <p:nvSpPr>
          <p:cNvPr id="7248" name="Text Box 1104"/>
          <p:cNvSpPr txBox="1">
            <a:spLocks noChangeArrowheads="1"/>
          </p:cNvSpPr>
          <p:nvPr/>
        </p:nvSpPr>
        <p:spPr bwMode="auto">
          <a:xfrm>
            <a:off x="5867400" y="4540250"/>
            <a:ext cx="558800" cy="396875"/>
          </a:xfrm>
          <a:prstGeom prst="rect">
            <a:avLst/>
          </a:prstGeom>
          <a:noFill/>
          <a:ln w="9525">
            <a:noFill/>
            <a:miter lim="800000"/>
            <a:headEnd/>
            <a:tailEnd/>
          </a:ln>
          <a:effectLst/>
        </p:spPr>
        <p:txBody>
          <a:bodyPr wrap="none">
            <a:spAutoFit/>
          </a:bodyPr>
          <a:lstStyle/>
          <a:p>
            <a:r>
              <a:rPr lang="en-US" sz="1000">
                <a:latin typeface="Arial Narrow" pitchFamily="34" charset="0"/>
              </a:rPr>
              <a:t>Decon</a:t>
            </a:r>
          </a:p>
          <a:p>
            <a:r>
              <a:rPr lang="en-US" sz="1000">
                <a:latin typeface="Arial Narrow" pitchFamily="34" charset="0"/>
              </a:rPr>
              <a:t>Solution</a:t>
            </a:r>
            <a:endParaRPr lang="el-GR" sz="1000">
              <a:latin typeface="Arial Narrow" pitchFamily="34" charset="0"/>
            </a:endParaRPr>
          </a:p>
        </p:txBody>
      </p:sp>
      <p:grpSp>
        <p:nvGrpSpPr>
          <p:cNvPr id="7327" name="Group 1105"/>
          <p:cNvGrpSpPr>
            <a:grpSpLocks/>
          </p:cNvGrpSpPr>
          <p:nvPr/>
        </p:nvGrpSpPr>
        <p:grpSpPr bwMode="auto">
          <a:xfrm>
            <a:off x="6291263" y="2608263"/>
            <a:ext cx="158750" cy="336550"/>
            <a:chOff x="497" y="3385"/>
            <a:chExt cx="143" cy="408"/>
          </a:xfrm>
          <a:solidFill>
            <a:schemeClr val="tx1"/>
          </a:solidFill>
        </p:grpSpPr>
        <p:sp>
          <p:nvSpPr>
            <p:cNvPr id="7250" name="Oval 1106"/>
            <p:cNvSpPr>
              <a:spLocks noChangeArrowheads="1"/>
            </p:cNvSpPr>
            <p:nvPr/>
          </p:nvSpPr>
          <p:spPr bwMode="auto">
            <a:xfrm>
              <a:off x="521" y="3385"/>
              <a:ext cx="91" cy="90"/>
            </a:xfrm>
            <a:prstGeom prst="ellipse">
              <a:avLst/>
            </a:prstGeom>
            <a:grpFill/>
            <a:ln w="9525">
              <a:noFill/>
              <a:round/>
              <a:headEnd/>
              <a:tailEnd/>
            </a:ln>
            <a:effectLst/>
          </p:spPr>
          <p:txBody>
            <a:bodyPr wrap="none" anchor="ctr"/>
            <a:lstStyle/>
            <a:p>
              <a:endParaRPr lang="el-GR"/>
            </a:p>
          </p:txBody>
        </p:sp>
        <p:sp>
          <p:nvSpPr>
            <p:cNvPr id="7251" name="AutoShape 1107"/>
            <p:cNvSpPr>
              <a:spLocks noChangeArrowheads="1"/>
            </p:cNvSpPr>
            <p:nvPr/>
          </p:nvSpPr>
          <p:spPr bwMode="auto">
            <a:xfrm>
              <a:off x="521" y="3475"/>
              <a:ext cx="91" cy="182"/>
            </a:xfrm>
            <a:prstGeom prst="roundRect">
              <a:avLst>
                <a:gd name="adj" fmla="val 16667"/>
              </a:avLst>
            </a:prstGeom>
            <a:grpFill/>
            <a:ln w="9525">
              <a:noFill/>
              <a:round/>
              <a:headEnd/>
              <a:tailEnd/>
            </a:ln>
            <a:effectLst/>
          </p:spPr>
          <p:txBody>
            <a:bodyPr wrap="none" anchor="ctr"/>
            <a:lstStyle/>
            <a:p>
              <a:endParaRPr lang="el-GR"/>
            </a:p>
          </p:txBody>
        </p:sp>
        <p:sp>
          <p:nvSpPr>
            <p:cNvPr id="7252" name="AutoShape 1108"/>
            <p:cNvSpPr>
              <a:spLocks noChangeArrowheads="1"/>
            </p:cNvSpPr>
            <p:nvPr/>
          </p:nvSpPr>
          <p:spPr bwMode="auto">
            <a:xfrm>
              <a:off x="529"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7253" name="AutoShape 1109"/>
            <p:cNvSpPr>
              <a:spLocks noChangeArrowheads="1"/>
            </p:cNvSpPr>
            <p:nvPr/>
          </p:nvSpPr>
          <p:spPr bwMode="auto">
            <a:xfrm>
              <a:off x="573" y="3657"/>
              <a:ext cx="27" cy="136"/>
            </a:xfrm>
            <a:prstGeom prst="roundRect">
              <a:avLst>
                <a:gd name="adj" fmla="val 16667"/>
              </a:avLst>
            </a:prstGeom>
            <a:grpFill/>
            <a:ln w="9525">
              <a:noFill/>
              <a:round/>
              <a:headEnd/>
              <a:tailEnd/>
            </a:ln>
            <a:effectLst/>
          </p:spPr>
          <p:txBody>
            <a:bodyPr wrap="none" anchor="ctr"/>
            <a:lstStyle/>
            <a:p>
              <a:endParaRPr lang="el-GR"/>
            </a:p>
          </p:txBody>
        </p:sp>
        <p:sp>
          <p:nvSpPr>
            <p:cNvPr id="7254" name="AutoShape 1110"/>
            <p:cNvSpPr>
              <a:spLocks noChangeArrowheads="1"/>
            </p:cNvSpPr>
            <p:nvPr/>
          </p:nvSpPr>
          <p:spPr bwMode="auto">
            <a:xfrm rot="829783">
              <a:off x="497" y="3477"/>
              <a:ext cx="27" cy="136"/>
            </a:xfrm>
            <a:prstGeom prst="roundRect">
              <a:avLst>
                <a:gd name="adj" fmla="val 16667"/>
              </a:avLst>
            </a:prstGeom>
            <a:grpFill/>
            <a:ln w="9525">
              <a:noFill/>
              <a:round/>
              <a:headEnd/>
              <a:tailEnd/>
            </a:ln>
            <a:effectLst/>
          </p:spPr>
          <p:txBody>
            <a:bodyPr wrap="none" anchor="ctr"/>
            <a:lstStyle/>
            <a:p>
              <a:endParaRPr lang="el-GR"/>
            </a:p>
          </p:txBody>
        </p:sp>
        <p:sp>
          <p:nvSpPr>
            <p:cNvPr id="7255" name="AutoShape 1111"/>
            <p:cNvSpPr>
              <a:spLocks noChangeArrowheads="1"/>
            </p:cNvSpPr>
            <p:nvPr/>
          </p:nvSpPr>
          <p:spPr bwMode="auto">
            <a:xfrm rot="-1079267">
              <a:off x="613" y="3477"/>
              <a:ext cx="27" cy="136"/>
            </a:xfrm>
            <a:prstGeom prst="roundRect">
              <a:avLst>
                <a:gd name="adj" fmla="val 16667"/>
              </a:avLst>
            </a:prstGeom>
            <a:grpFill/>
            <a:ln w="9525">
              <a:noFill/>
              <a:round/>
              <a:headEnd/>
              <a:tailEnd/>
            </a:ln>
            <a:effectLst/>
          </p:spPr>
          <p:txBody>
            <a:bodyPr wrap="none" anchor="ctr"/>
            <a:lstStyle/>
            <a:p>
              <a:endParaRPr lang="el-GR"/>
            </a:p>
          </p:txBody>
        </p:sp>
      </p:grpSp>
      <p:grpSp>
        <p:nvGrpSpPr>
          <p:cNvPr id="6144" name="Group 1112"/>
          <p:cNvGrpSpPr>
            <a:grpSpLocks/>
          </p:cNvGrpSpPr>
          <p:nvPr/>
        </p:nvGrpSpPr>
        <p:grpSpPr bwMode="auto">
          <a:xfrm>
            <a:off x="6443663" y="487363"/>
            <a:ext cx="158750" cy="336550"/>
            <a:chOff x="497" y="3385"/>
            <a:chExt cx="143" cy="408"/>
          </a:xfrm>
        </p:grpSpPr>
        <p:sp>
          <p:nvSpPr>
            <p:cNvPr id="7257" name="Oval 1113"/>
            <p:cNvSpPr>
              <a:spLocks noChangeArrowheads="1"/>
            </p:cNvSpPr>
            <p:nvPr/>
          </p:nvSpPr>
          <p:spPr bwMode="auto">
            <a:xfrm>
              <a:off x="521" y="3385"/>
              <a:ext cx="91" cy="90"/>
            </a:xfrm>
            <a:prstGeom prst="ellipse">
              <a:avLst/>
            </a:prstGeom>
            <a:solidFill>
              <a:schemeClr val="tx2"/>
            </a:solidFill>
            <a:ln w="9525">
              <a:noFill/>
              <a:round/>
              <a:headEnd/>
              <a:tailEnd/>
            </a:ln>
            <a:effectLst/>
          </p:spPr>
          <p:txBody>
            <a:bodyPr wrap="none" anchor="ctr"/>
            <a:lstStyle/>
            <a:p>
              <a:endParaRPr lang="el-GR"/>
            </a:p>
          </p:txBody>
        </p:sp>
        <p:sp>
          <p:nvSpPr>
            <p:cNvPr id="7258" name="AutoShape 1114"/>
            <p:cNvSpPr>
              <a:spLocks noChangeArrowheads="1"/>
            </p:cNvSpPr>
            <p:nvPr/>
          </p:nvSpPr>
          <p:spPr bwMode="auto">
            <a:xfrm>
              <a:off x="521" y="3475"/>
              <a:ext cx="91" cy="182"/>
            </a:xfrm>
            <a:prstGeom prst="roundRect">
              <a:avLst>
                <a:gd name="adj" fmla="val 16667"/>
              </a:avLst>
            </a:prstGeom>
            <a:solidFill>
              <a:schemeClr val="tx2"/>
            </a:solidFill>
            <a:ln w="9525">
              <a:noFill/>
              <a:round/>
              <a:headEnd/>
              <a:tailEnd/>
            </a:ln>
            <a:effectLst/>
          </p:spPr>
          <p:txBody>
            <a:bodyPr wrap="none" anchor="ctr"/>
            <a:lstStyle/>
            <a:p>
              <a:endParaRPr lang="el-GR"/>
            </a:p>
          </p:txBody>
        </p:sp>
        <p:sp>
          <p:nvSpPr>
            <p:cNvPr id="7259" name="AutoShape 1115"/>
            <p:cNvSpPr>
              <a:spLocks noChangeArrowheads="1"/>
            </p:cNvSpPr>
            <p:nvPr/>
          </p:nvSpPr>
          <p:spPr bwMode="auto">
            <a:xfrm>
              <a:off x="529" y="3657"/>
              <a:ext cx="27" cy="136"/>
            </a:xfrm>
            <a:prstGeom prst="roundRect">
              <a:avLst>
                <a:gd name="adj" fmla="val 16667"/>
              </a:avLst>
            </a:prstGeom>
            <a:solidFill>
              <a:schemeClr val="tx2"/>
            </a:solidFill>
            <a:ln w="9525">
              <a:noFill/>
              <a:round/>
              <a:headEnd/>
              <a:tailEnd/>
            </a:ln>
            <a:effectLst/>
          </p:spPr>
          <p:txBody>
            <a:bodyPr wrap="none" anchor="ctr"/>
            <a:lstStyle/>
            <a:p>
              <a:endParaRPr lang="el-GR"/>
            </a:p>
          </p:txBody>
        </p:sp>
        <p:sp>
          <p:nvSpPr>
            <p:cNvPr id="7260" name="AutoShape 1116"/>
            <p:cNvSpPr>
              <a:spLocks noChangeArrowheads="1"/>
            </p:cNvSpPr>
            <p:nvPr/>
          </p:nvSpPr>
          <p:spPr bwMode="auto">
            <a:xfrm>
              <a:off x="573" y="3657"/>
              <a:ext cx="27" cy="136"/>
            </a:xfrm>
            <a:prstGeom prst="roundRect">
              <a:avLst>
                <a:gd name="adj" fmla="val 16667"/>
              </a:avLst>
            </a:prstGeom>
            <a:solidFill>
              <a:schemeClr val="tx2"/>
            </a:solidFill>
            <a:ln w="9525">
              <a:noFill/>
              <a:round/>
              <a:headEnd/>
              <a:tailEnd/>
            </a:ln>
            <a:effectLst/>
          </p:spPr>
          <p:txBody>
            <a:bodyPr wrap="none" anchor="ctr"/>
            <a:lstStyle/>
            <a:p>
              <a:endParaRPr lang="el-GR"/>
            </a:p>
          </p:txBody>
        </p:sp>
        <p:sp>
          <p:nvSpPr>
            <p:cNvPr id="7261" name="AutoShape 1117"/>
            <p:cNvSpPr>
              <a:spLocks noChangeArrowheads="1"/>
            </p:cNvSpPr>
            <p:nvPr/>
          </p:nvSpPr>
          <p:spPr bwMode="auto">
            <a:xfrm rot="829783">
              <a:off x="497" y="3477"/>
              <a:ext cx="27" cy="136"/>
            </a:xfrm>
            <a:prstGeom prst="roundRect">
              <a:avLst>
                <a:gd name="adj" fmla="val 16667"/>
              </a:avLst>
            </a:prstGeom>
            <a:solidFill>
              <a:schemeClr val="tx2"/>
            </a:solidFill>
            <a:ln w="9525">
              <a:noFill/>
              <a:round/>
              <a:headEnd/>
              <a:tailEnd/>
            </a:ln>
            <a:effectLst/>
          </p:spPr>
          <p:txBody>
            <a:bodyPr wrap="none" anchor="ctr"/>
            <a:lstStyle/>
            <a:p>
              <a:endParaRPr lang="el-GR"/>
            </a:p>
          </p:txBody>
        </p:sp>
        <p:sp>
          <p:nvSpPr>
            <p:cNvPr id="7262" name="AutoShape 1118"/>
            <p:cNvSpPr>
              <a:spLocks noChangeArrowheads="1"/>
            </p:cNvSpPr>
            <p:nvPr/>
          </p:nvSpPr>
          <p:spPr bwMode="auto">
            <a:xfrm rot="-1079267">
              <a:off x="613" y="3477"/>
              <a:ext cx="27" cy="136"/>
            </a:xfrm>
            <a:prstGeom prst="roundRect">
              <a:avLst>
                <a:gd name="adj" fmla="val 16667"/>
              </a:avLst>
            </a:prstGeom>
            <a:solidFill>
              <a:schemeClr val="tx2"/>
            </a:solidFill>
            <a:ln w="9525">
              <a:noFill/>
              <a:round/>
              <a:headEnd/>
              <a:tailEnd/>
            </a:ln>
            <a:effectLst/>
          </p:spPr>
          <p:txBody>
            <a:bodyPr wrap="none" anchor="ctr"/>
            <a:lstStyle/>
            <a:p>
              <a:endParaRPr lang="el-GR"/>
            </a:p>
          </p:txBody>
        </p:sp>
      </p:grpSp>
      <p:sp>
        <p:nvSpPr>
          <p:cNvPr id="7263" name="Text Box 1119"/>
          <p:cNvSpPr txBox="1">
            <a:spLocks noChangeArrowheads="1"/>
          </p:cNvSpPr>
          <p:nvPr/>
        </p:nvSpPr>
        <p:spPr bwMode="auto">
          <a:xfrm>
            <a:off x="5905500" y="425450"/>
            <a:ext cx="547688" cy="396875"/>
          </a:xfrm>
          <a:prstGeom prst="rect">
            <a:avLst/>
          </a:prstGeom>
          <a:noFill/>
          <a:ln w="9525">
            <a:noFill/>
            <a:miter lim="800000"/>
            <a:headEnd/>
            <a:tailEnd/>
          </a:ln>
          <a:effectLst/>
        </p:spPr>
        <p:txBody>
          <a:bodyPr wrap="none">
            <a:spAutoFit/>
          </a:bodyPr>
          <a:lstStyle/>
          <a:p>
            <a:pPr algn="r"/>
            <a:r>
              <a:rPr lang="en-US" sz="1000">
                <a:latin typeface="Arial Narrow" pitchFamily="34" charset="0"/>
              </a:rPr>
              <a:t>Worried</a:t>
            </a:r>
          </a:p>
          <a:p>
            <a:pPr algn="r"/>
            <a:r>
              <a:rPr lang="en-US" sz="1000">
                <a:latin typeface="Arial Narrow" pitchFamily="34" charset="0"/>
              </a:rPr>
              <a:t>Well</a:t>
            </a:r>
            <a:endParaRPr lang="el-GR" sz="1000">
              <a:latin typeface="Arial Narrow" pitchFamily="34" charset="0"/>
            </a:endParaRPr>
          </a:p>
        </p:txBody>
      </p:sp>
      <p:pic>
        <p:nvPicPr>
          <p:cNvPr id="7264" name="Picture 1120" descr="040_2074"/>
          <p:cNvPicPr>
            <a:picLocks noChangeAspect="1" noChangeArrowheads="1"/>
          </p:cNvPicPr>
          <p:nvPr/>
        </p:nvPicPr>
        <p:blipFill>
          <a:blip r:embed="rId4" cstate="print"/>
          <a:srcRect/>
          <a:stretch>
            <a:fillRect/>
          </a:stretch>
        </p:blipFill>
        <p:spPr bwMode="auto">
          <a:xfrm rot="9127533" flipH="1">
            <a:off x="1136650" y="1104900"/>
            <a:ext cx="1951038" cy="604838"/>
          </a:xfrm>
          <a:prstGeom prst="rect">
            <a:avLst/>
          </a:prstGeom>
          <a:noFill/>
        </p:spPr>
      </p:pic>
      <p:sp>
        <p:nvSpPr>
          <p:cNvPr id="7265" name="Line 1121"/>
          <p:cNvSpPr>
            <a:spLocks noChangeShapeType="1"/>
          </p:cNvSpPr>
          <p:nvPr/>
        </p:nvSpPr>
        <p:spPr bwMode="auto">
          <a:xfrm>
            <a:off x="3162300" y="1384300"/>
            <a:ext cx="2184400" cy="0"/>
          </a:xfrm>
          <a:prstGeom prst="line">
            <a:avLst/>
          </a:prstGeom>
          <a:noFill/>
          <a:ln w="9525">
            <a:solidFill>
              <a:schemeClr val="tx1"/>
            </a:solidFill>
            <a:prstDash val="dash"/>
            <a:round/>
            <a:headEnd/>
            <a:tailEnd/>
          </a:ln>
          <a:effectLst/>
        </p:spPr>
        <p:txBody>
          <a:bodyPr/>
          <a:lstStyle/>
          <a:p>
            <a:endParaRPr lang="el-GR"/>
          </a:p>
        </p:txBody>
      </p:sp>
      <p:sp>
        <p:nvSpPr>
          <p:cNvPr id="7266" name="Line 1122"/>
          <p:cNvSpPr>
            <a:spLocks noChangeShapeType="1"/>
          </p:cNvSpPr>
          <p:nvPr/>
        </p:nvSpPr>
        <p:spPr bwMode="auto">
          <a:xfrm>
            <a:off x="3162300" y="1117600"/>
            <a:ext cx="2184400" cy="0"/>
          </a:xfrm>
          <a:prstGeom prst="line">
            <a:avLst/>
          </a:prstGeom>
          <a:noFill/>
          <a:ln w="9525">
            <a:solidFill>
              <a:schemeClr val="tx1"/>
            </a:solidFill>
            <a:prstDash val="dash"/>
            <a:round/>
            <a:headEnd/>
            <a:tailEnd/>
          </a:ln>
          <a:effectLst/>
        </p:spPr>
        <p:txBody>
          <a:bodyPr/>
          <a:lstStyle/>
          <a:p>
            <a:endParaRPr lang="el-GR"/>
          </a:p>
        </p:txBody>
      </p:sp>
      <p:sp>
        <p:nvSpPr>
          <p:cNvPr id="7267" name="Text Box 1123"/>
          <p:cNvSpPr txBox="1">
            <a:spLocks noChangeArrowheads="1"/>
          </p:cNvSpPr>
          <p:nvPr/>
        </p:nvSpPr>
        <p:spPr bwMode="auto">
          <a:xfrm>
            <a:off x="3602038" y="1112838"/>
            <a:ext cx="987425" cy="244475"/>
          </a:xfrm>
          <a:prstGeom prst="rect">
            <a:avLst/>
          </a:prstGeom>
          <a:noFill/>
          <a:ln w="9525">
            <a:noFill/>
            <a:miter lim="800000"/>
            <a:headEnd/>
            <a:tailEnd/>
          </a:ln>
          <a:effectLst/>
        </p:spPr>
        <p:txBody>
          <a:bodyPr wrap="none">
            <a:spAutoFit/>
          </a:bodyPr>
          <a:lstStyle/>
          <a:p>
            <a:r>
              <a:rPr lang="en-US" sz="1000" i="1"/>
              <a:t>Corridor in/out</a:t>
            </a:r>
            <a:endParaRPr lang="el-GR" sz="1000" i="1"/>
          </a:p>
        </p:txBody>
      </p:sp>
      <p:grpSp>
        <p:nvGrpSpPr>
          <p:cNvPr id="6145" name="Group 1124"/>
          <p:cNvGrpSpPr>
            <a:grpSpLocks/>
          </p:cNvGrpSpPr>
          <p:nvPr/>
        </p:nvGrpSpPr>
        <p:grpSpPr bwMode="auto">
          <a:xfrm>
            <a:off x="3062288" y="490538"/>
            <a:ext cx="504825" cy="576262"/>
            <a:chOff x="2789" y="2659"/>
            <a:chExt cx="318" cy="363"/>
          </a:xfrm>
        </p:grpSpPr>
        <p:sp>
          <p:nvSpPr>
            <p:cNvPr id="7269" name="AutoShape 1125"/>
            <p:cNvSpPr>
              <a:spLocks noChangeArrowheads="1"/>
            </p:cNvSpPr>
            <p:nvPr/>
          </p:nvSpPr>
          <p:spPr bwMode="auto">
            <a:xfrm>
              <a:off x="2789" y="2659"/>
              <a:ext cx="318" cy="181"/>
            </a:xfrm>
            <a:prstGeom prst="triangle">
              <a:avLst>
                <a:gd name="adj" fmla="val 50000"/>
              </a:avLst>
            </a:prstGeom>
            <a:solidFill>
              <a:srgbClr val="CCCC00"/>
            </a:solidFill>
            <a:ln w="9525">
              <a:noFill/>
              <a:miter lim="800000"/>
              <a:headEnd/>
              <a:tailEnd/>
            </a:ln>
            <a:effectLst/>
            <a:scene3d>
              <a:camera prst="legacyObliqueTopRight"/>
              <a:lightRig rig="legacyFlat3" dir="b"/>
            </a:scene3d>
            <a:sp3d extrusionH="430200" prstMaterial="legacyMatte">
              <a:bevelT w="13500" h="13500" prst="angle"/>
              <a:bevelB w="13500" h="13500" prst="angle"/>
              <a:extrusionClr>
                <a:srgbClr val="CCCC00"/>
              </a:extrusionClr>
            </a:sp3d>
          </p:spPr>
          <p:txBody>
            <a:bodyPr wrap="none" anchor="ctr">
              <a:flatTx/>
            </a:bodyPr>
            <a:lstStyle/>
            <a:p>
              <a:endParaRPr lang="el-GR"/>
            </a:p>
          </p:txBody>
        </p:sp>
        <p:sp>
          <p:nvSpPr>
            <p:cNvPr id="7270" name="Rectangle 1126"/>
            <p:cNvSpPr>
              <a:spLocks noChangeArrowheads="1"/>
            </p:cNvSpPr>
            <p:nvPr/>
          </p:nvSpPr>
          <p:spPr bwMode="auto">
            <a:xfrm>
              <a:off x="2789" y="2840"/>
              <a:ext cx="318" cy="182"/>
            </a:xfrm>
            <a:prstGeom prst="rect">
              <a:avLst/>
            </a:prstGeom>
            <a:solidFill>
              <a:srgbClr val="CCCC00"/>
            </a:solidFill>
            <a:ln w="9525">
              <a:noFill/>
              <a:miter lim="800000"/>
              <a:headEnd/>
              <a:tailEnd/>
            </a:ln>
            <a:effectLst/>
            <a:scene3d>
              <a:camera prst="legacyObliqueTopRight"/>
              <a:lightRig rig="legacyFlat3" dir="b"/>
            </a:scene3d>
            <a:sp3d extrusionH="430200" prstMaterial="legacyMatte">
              <a:bevelT w="13500" h="13500" prst="angle"/>
              <a:bevelB w="13500" h="13500" prst="angle"/>
              <a:extrusionClr>
                <a:srgbClr val="CCCC00"/>
              </a:extrusionClr>
            </a:sp3d>
          </p:spPr>
          <p:txBody>
            <a:bodyPr wrap="none" anchor="ctr">
              <a:flatTx/>
            </a:bodyPr>
            <a:lstStyle/>
            <a:p>
              <a:endParaRPr lang="el-GR"/>
            </a:p>
          </p:txBody>
        </p:sp>
      </p:grpSp>
      <p:grpSp>
        <p:nvGrpSpPr>
          <p:cNvPr id="6151" name="Group 1127"/>
          <p:cNvGrpSpPr>
            <a:grpSpLocks/>
          </p:cNvGrpSpPr>
          <p:nvPr/>
        </p:nvGrpSpPr>
        <p:grpSpPr bwMode="auto">
          <a:xfrm>
            <a:off x="3167063" y="706438"/>
            <a:ext cx="158750" cy="336550"/>
            <a:chOff x="153" y="3705"/>
            <a:chExt cx="99" cy="212"/>
          </a:xfrm>
        </p:grpSpPr>
        <p:sp>
          <p:nvSpPr>
            <p:cNvPr id="7272" name="Oval 1128"/>
            <p:cNvSpPr>
              <a:spLocks noChangeArrowheads="1"/>
            </p:cNvSpPr>
            <p:nvPr/>
          </p:nvSpPr>
          <p:spPr bwMode="auto">
            <a:xfrm>
              <a:off x="170" y="3705"/>
              <a:ext cx="63" cy="47"/>
            </a:xfrm>
            <a:prstGeom prst="ellipse">
              <a:avLst/>
            </a:prstGeom>
            <a:solidFill>
              <a:srgbClr val="CC0000"/>
            </a:solidFill>
            <a:ln w="9525">
              <a:noFill/>
              <a:round/>
              <a:headEnd/>
              <a:tailEnd/>
            </a:ln>
            <a:effectLst/>
          </p:spPr>
          <p:txBody>
            <a:bodyPr wrap="none" anchor="ctr"/>
            <a:lstStyle/>
            <a:p>
              <a:endParaRPr lang="el-GR"/>
            </a:p>
          </p:txBody>
        </p:sp>
        <p:sp>
          <p:nvSpPr>
            <p:cNvPr id="7273" name="AutoShape 1129"/>
            <p:cNvSpPr>
              <a:spLocks noChangeArrowheads="1"/>
            </p:cNvSpPr>
            <p:nvPr/>
          </p:nvSpPr>
          <p:spPr bwMode="auto">
            <a:xfrm>
              <a:off x="170" y="3752"/>
              <a:ext cx="63" cy="94"/>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7274" name="AutoShape 1130"/>
            <p:cNvSpPr>
              <a:spLocks noChangeArrowheads="1"/>
            </p:cNvSpPr>
            <p:nvPr/>
          </p:nvSpPr>
          <p:spPr bwMode="auto">
            <a:xfrm>
              <a:off x="175" y="3846"/>
              <a:ext cx="19" cy="71"/>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7275" name="AutoShape 1131"/>
            <p:cNvSpPr>
              <a:spLocks noChangeArrowheads="1"/>
            </p:cNvSpPr>
            <p:nvPr/>
          </p:nvSpPr>
          <p:spPr bwMode="auto">
            <a:xfrm>
              <a:off x="206" y="3846"/>
              <a:ext cx="18" cy="71"/>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7276" name="AutoShape 1132"/>
            <p:cNvSpPr>
              <a:spLocks noChangeArrowheads="1"/>
            </p:cNvSpPr>
            <p:nvPr/>
          </p:nvSpPr>
          <p:spPr bwMode="auto">
            <a:xfrm rot="829783">
              <a:off x="153" y="3753"/>
              <a:ext cx="19" cy="70"/>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7277" name="AutoShape 1133"/>
            <p:cNvSpPr>
              <a:spLocks noChangeArrowheads="1"/>
            </p:cNvSpPr>
            <p:nvPr/>
          </p:nvSpPr>
          <p:spPr bwMode="auto">
            <a:xfrm rot="-1079267">
              <a:off x="233" y="3753"/>
              <a:ext cx="19" cy="70"/>
            </a:xfrm>
            <a:prstGeom prst="roundRect">
              <a:avLst>
                <a:gd name="adj" fmla="val 16667"/>
              </a:avLst>
            </a:prstGeom>
            <a:solidFill>
              <a:srgbClr val="CC0000"/>
            </a:solidFill>
            <a:ln w="9525">
              <a:noFill/>
              <a:round/>
              <a:headEnd/>
              <a:tailEnd/>
            </a:ln>
            <a:effectLst/>
          </p:spPr>
          <p:txBody>
            <a:bodyPr wrap="none" anchor="ctr"/>
            <a:lstStyle/>
            <a:p>
              <a:endParaRPr lang="el-GR"/>
            </a:p>
          </p:txBody>
        </p:sp>
      </p:grpSp>
      <p:grpSp>
        <p:nvGrpSpPr>
          <p:cNvPr id="6162" name="Group 1134"/>
          <p:cNvGrpSpPr>
            <a:grpSpLocks/>
          </p:cNvGrpSpPr>
          <p:nvPr/>
        </p:nvGrpSpPr>
        <p:grpSpPr bwMode="auto">
          <a:xfrm>
            <a:off x="3325813" y="706438"/>
            <a:ext cx="155575" cy="336550"/>
            <a:chOff x="153" y="3705"/>
            <a:chExt cx="99" cy="212"/>
          </a:xfrm>
        </p:grpSpPr>
        <p:sp>
          <p:nvSpPr>
            <p:cNvPr id="7279" name="Oval 1135"/>
            <p:cNvSpPr>
              <a:spLocks noChangeArrowheads="1"/>
            </p:cNvSpPr>
            <p:nvPr/>
          </p:nvSpPr>
          <p:spPr bwMode="auto">
            <a:xfrm>
              <a:off x="170" y="3705"/>
              <a:ext cx="63" cy="47"/>
            </a:xfrm>
            <a:prstGeom prst="ellipse">
              <a:avLst/>
            </a:prstGeom>
            <a:solidFill>
              <a:srgbClr val="CC0000"/>
            </a:solidFill>
            <a:ln w="9525">
              <a:noFill/>
              <a:round/>
              <a:headEnd/>
              <a:tailEnd/>
            </a:ln>
            <a:effectLst/>
          </p:spPr>
          <p:txBody>
            <a:bodyPr wrap="none" anchor="ctr"/>
            <a:lstStyle/>
            <a:p>
              <a:endParaRPr lang="el-GR"/>
            </a:p>
          </p:txBody>
        </p:sp>
        <p:sp>
          <p:nvSpPr>
            <p:cNvPr id="7280" name="AutoShape 1136"/>
            <p:cNvSpPr>
              <a:spLocks noChangeArrowheads="1"/>
            </p:cNvSpPr>
            <p:nvPr/>
          </p:nvSpPr>
          <p:spPr bwMode="auto">
            <a:xfrm>
              <a:off x="170" y="3752"/>
              <a:ext cx="63" cy="94"/>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7281" name="AutoShape 1137"/>
            <p:cNvSpPr>
              <a:spLocks noChangeArrowheads="1"/>
            </p:cNvSpPr>
            <p:nvPr/>
          </p:nvSpPr>
          <p:spPr bwMode="auto">
            <a:xfrm>
              <a:off x="175" y="3846"/>
              <a:ext cx="19" cy="71"/>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7282" name="AutoShape 1138"/>
            <p:cNvSpPr>
              <a:spLocks noChangeArrowheads="1"/>
            </p:cNvSpPr>
            <p:nvPr/>
          </p:nvSpPr>
          <p:spPr bwMode="auto">
            <a:xfrm>
              <a:off x="206" y="3846"/>
              <a:ext cx="18" cy="71"/>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7283" name="AutoShape 1139"/>
            <p:cNvSpPr>
              <a:spLocks noChangeArrowheads="1"/>
            </p:cNvSpPr>
            <p:nvPr/>
          </p:nvSpPr>
          <p:spPr bwMode="auto">
            <a:xfrm rot="829783">
              <a:off x="153" y="3753"/>
              <a:ext cx="19" cy="70"/>
            </a:xfrm>
            <a:prstGeom prst="roundRect">
              <a:avLst>
                <a:gd name="adj" fmla="val 16667"/>
              </a:avLst>
            </a:prstGeom>
            <a:solidFill>
              <a:srgbClr val="CC0000"/>
            </a:solidFill>
            <a:ln w="9525">
              <a:noFill/>
              <a:round/>
              <a:headEnd/>
              <a:tailEnd/>
            </a:ln>
            <a:effectLst/>
          </p:spPr>
          <p:txBody>
            <a:bodyPr wrap="none" anchor="ctr"/>
            <a:lstStyle/>
            <a:p>
              <a:endParaRPr lang="el-GR"/>
            </a:p>
          </p:txBody>
        </p:sp>
        <p:sp>
          <p:nvSpPr>
            <p:cNvPr id="7284" name="AutoShape 1140"/>
            <p:cNvSpPr>
              <a:spLocks noChangeArrowheads="1"/>
            </p:cNvSpPr>
            <p:nvPr/>
          </p:nvSpPr>
          <p:spPr bwMode="auto">
            <a:xfrm rot="-1079267">
              <a:off x="233" y="3753"/>
              <a:ext cx="19" cy="70"/>
            </a:xfrm>
            <a:prstGeom prst="roundRect">
              <a:avLst>
                <a:gd name="adj" fmla="val 16667"/>
              </a:avLst>
            </a:prstGeom>
            <a:solidFill>
              <a:srgbClr val="CC0000"/>
            </a:solidFill>
            <a:ln w="9525">
              <a:noFill/>
              <a:round/>
              <a:headEnd/>
              <a:tailEnd/>
            </a:ln>
            <a:effectLst/>
          </p:spPr>
          <p:txBody>
            <a:bodyPr wrap="none" anchor="ctr"/>
            <a:lstStyle/>
            <a:p>
              <a:endParaRPr lang="el-GR"/>
            </a:p>
          </p:txBody>
        </p:sp>
      </p:grpSp>
      <p:sp>
        <p:nvSpPr>
          <p:cNvPr id="7285" name="Text Box 1141"/>
          <p:cNvSpPr txBox="1">
            <a:spLocks noChangeArrowheads="1"/>
          </p:cNvSpPr>
          <p:nvPr/>
        </p:nvSpPr>
        <p:spPr bwMode="auto">
          <a:xfrm>
            <a:off x="2678113" y="339725"/>
            <a:ext cx="546100" cy="396875"/>
          </a:xfrm>
          <a:prstGeom prst="rect">
            <a:avLst/>
          </a:prstGeom>
          <a:noFill/>
          <a:ln w="9525">
            <a:noFill/>
            <a:miter lim="800000"/>
            <a:headEnd/>
            <a:tailEnd/>
          </a:ln>
          <a:effectLst/>
        </p:spPr>
        <p:txBody>
          <a:bodyPr wrap="none">
            <a:spAutoFit/>
          </a:bodyPr>
          <a:lstStyle/>
          <a:p>
            <a:pPr algn="r"/>
            <a:r>
              <a:rPr lang="en-US" sz="1000">
                <a:latin typeface="Arial Narrow" pitchFamily="34" charset="0"/>
              </a:rPr>
              <a:t>Support</a:t>
            </a:r>
          </a:p>
          <a:p>
            <a:pPr algn="r"/>
            <a:r>
              <a:rPr lang="en-US" sz="1000">
                <a:latin typeface="Arial Narrow" pitchFamily="34" charset="0"/>
              </a:rPr>
              <a:t>Station</a:t>
            </a:r>
            <a:endParaRPr lang="el-GR" sz="1000">
              <a:latin typeface="Arial Narrow" pitchFamily="34" charset="0"/>
            </a:endParaRPr>
          </a:p>
        </p:txBody>
      </p:sp>
      <p:sp>
        <p:nvSpPr>
          <p:cNvPr id="7286" name="Text Box 1142"/>
          <p:cNvSpPr txBox="1">
            <a:spLocks noChangeArrowheads="1"/>
          </p:cNvSpPr>
          <p:nvPr/>
        </p:nvSpPr>
        <p:spPr bwMode="auto">
          <a:xfrm>
            <a:off x="1735138" y="5291138"/>
            <a:ext cx="1160462" cy="244475"/>
          </a:xfrm>
          <a:prstGeom prst="rect">
            <a:avLst/>
          </a:prstGeom>
          <a:noFill/>
          <a:ln w="9525">
            <a:noFill/>
            <a:miter lim="800000"/>
            <a:headEnd/>
            <a:tailEnd/>
          </a:ln>
          <a:effectLst/>
        </p:spPr>
        <p:txBody>
          <a:bodyPr wrap="none">
            <a:spAutoFit/>
          </a:bodyPr>
          <a:lstStyle/>
          <a:p>
            <a:r>
              <a:rPr lang="en-US" sz="1000" i="1"/>
              <a:t>Stretcher Parking</a:t>
            </a:r>
            <a:endParaRPr lang="el-GR" sz="1000" i="1"/>
          </a:p>
        </p:txBody>
      </p:sp>
      <p:grpSp>
        <p:nvGrpSpPr>
          <p:cNvPr id="6171" name="Group 1143"/>
          <p:cNvGrpSpPr>
            <a:grpSpLocks/>
          </p:cNvGrpSpPr>
          <p:nvPr/>
        </p:nvGrpSpPr>
        <p:grpSpPr bwMode="auto">
          <a:xfrm>
            <a:off x="3738563" y="2605088"/>
            <a:ext cx="238125" cy="238125"/>
            <a:chOff x="1815" y="2673"/>
            <a:chExt cx="150" cy="150"/>
          </a:xfrm>
        </p:grpSpPr>
        <p:sp>
          <p:nvSpPr>
            <p:cNvPr id="7288" name="Rectangle 1144"/>
            <p:cNvSpPr>
              <a:spLocks noChangeArrowheads="1"/>
            </p:cNvSpPr>
            <p:nvPr/>
          </p:nvSpPr>
          <p:spPr bwMode="auto">
            <a:xfrm>
              <a:off x="1815" y="2673"/>
              <a:ext cx="150" cy="150"/>
            </a:xfrm>
            <a:prstGeom prst="rect">
              <a:avLst/>
            </a:prstGeom>
            <a:solidFill>
              <a:schemeClr val="bg1"/>
            </a:solidFill>
            <a:ln w="9525">
              <a:solidFill>
                <a:srgbClr val="FF0000"/>
              </a:solidFill>
              <a:miter lim="800000"/>
              <a:headEnd/>
              <a:tailEnd/>
            </a:ln>
            <a:effectLst/>
          </p:spPr>
          <p:txBody>
            <a:bodyPr wrap="none" anchor="ctr"/>
            <a:lstStyle/>
            <a:p>
              <a:endParaRPr lang="el-GR"/>
            </a:p>
          </p:txBody>
        </p:sp>
        <p:sp>
          <p:nvSpPr>
            <p:cNvPr id="7289" name="AutoShape 1145"/>
            <p:cNvSpPr>
              <a:spLocks noChangeArrowheads="1"/>
            </p:cNvSpPr>
            <p:nvPr/>
          </p:nvSpPr>
          <p:spPr bwMode="auto">
            <a:xfrm>
              <a:off x="1817" y="2677"/>
              <a:ext cx="144" cy="144"/>
            </a:xfrm>
            <a:prstGeom prst="plus">
              <a:avLst>
                <a:gd name="adj" fmla="val 36111"/>
              </a:avLst>
            </a:prstGeom>
            <a:solidFill>
              <a:srgbClr val="FF0000"/>
            </a:solidFill>
            <a:ln w="9525">
              <a:solidFill>
                <a:srgbClr val="FF0000"/>
              </a:solidFill>
              <a:miter lim="800000"/>
              <a:headEnd/>
              <a:tailEnd/>
            </a:ln>
            <a:effectLst/>
          </p:spPr>
          <p:txBody>
            <a:bodyPr wrap="none" anchor="ctr"/>
            <a:lstStyle/>
            <a:p>
              <a:endParaRPr lang="el-GR"/>
            </a:p>
          </p:txBody>
        </p:sp>
      </p:grpSp>
      <p:grpSp>
        <p:nvGrpSpPr>
          <p:cNvPr id="6211" name="Group 1146"/>
          <p:cNvGrpSpPr>
            <a:grpSpLocks/>
          </p:cNvGrpSpPr>
          <p:nvPr/>
        </p:nvGrpSpPr>
        <p:grpSpPr bwMode="auto">
          <a:xfrm>
            <a:off x="2551113" y="909638"/>
            <a:ext cx="158750" cy="336550"/>
            <a:chOff x="497" y="3385"/>
            <a:chExt cx="143" cy="408"/>
          </a:xfrm>
        </p:grpSpPr>
        <p:sp>
          <p:nvSpPr>
            <p:cNvPr id="7291" name="Oval 1147"/>
            <p:cNvSpPr>
              <a:spLocks noChangeArrowheads="1"/>
            </p:cNvSpPr>
            <p:nvPr/>
          </p:nvSpPr>
          <p:spPr bwMode="auto">
            <a:xfrm>
              <a:off x="521" y="3385"/>
              <a:ext cx="91" cy="90"/>
            </a:xfrm>
            <a:prstGeom prst="ellipse">
              <a:avLst/>
            </a:prstGeom>
            <a:solidFill>
              <a:srgbClr val="800000"/>
            </a:solidFill>
            <a:ln w="9525">
              <a:noFill/>
              <a:round/>
              <a:headEnd/>
              <a:tailEnd/>
            </a:ln>
            <a:effectLst/>
          </p:spPr>
          <p:txBody>
            <a:bodyPr wrap="none" anchor="ctr"/>
            <a:lstStyle/>
            <a:p>
              <a:endParaRPr lang="el-GR"/>
            </a:p>
          </p:txBody>
        </p:sp>
        <p:sp>
          <p:nvSpPr>
            <p:cNvPr id="7292" name="AutoShape 1148"/>
            <p:cNvSpPr>
              <a:spLocks noChangeArrowheads="1"/>
            </p:cNvSpPr>
            <p:nvPr/>
          </p:nvSpPr>
          <p:spPr bwMode="auto">
            <a:xfrm>
              <a:off x="521" y="3475"/>
              <a:ext cx="91" cy="182"/>
            </a:xfrm>
            <a:prstGeom prst="roundRect">
              <a:avLst>
                <a:gd name="adj" fmla="val 16667"/>
              </a:avLst>
            </a:prstGeom>
            <a:solidFill>
              <a:srgbClr val="800000"/>
            </a:solidFill>
            <a:ln w="9525">
              <a:noFill/>
              <a:round/>
              <a:headEnd/>
              <a:tailEnd/>
            </a:ln>
            <a:effectLst/>
          </p:spPr>
          <p:txBody>
            <a:bodyPr wrap="none" anchor="ctr"/>
            <a:lstStyle/>
            <a:p>
              <a:endParaRPr lang="el-GR"/>
            </a:p>
          </p:txBody>
        </p:sp>
        <p:sp>
          <p:nvSpPr>
            <p:cNvPr id="7293" name="AutoShape 1149"/>
            <p:cNvSpPr>
              <a:spLocks noChangeArrowheads="1"/>
            </p:cNvSpPr>
            <p:nvPr/>
          </p:nvSpPr>
          <p:spPr bwMode="auto">
            <a:xfrm>
              <a:off x="529" y="3657"/>
              <a:ext cx="27" cy="136"/>
            </a:xfrm>
            <a:prstGeom prst="roundRect">
              <a:avLst>
                <a:gd name="adj" fmla="val 16667"/>
              </a:avLst>
            </a:prstGeom>
            <a:solidFill>
              <a:srgbClr val="800000"/>
            </a:solidFill>
            <a:ln w="9525">
              <a:noFill/>
              <a:round/>
              <a:headEnd/>
              <a:tailEnd/>
            </a:ln>
            <a:effectLst/>
          </p:spPr>
          <p:txBody>
            <a:bodyPr wrap="none" anchor="ctr"/>
            <a:lstStyle/>
            <a:p>
              <a:endParaRPr lang="el-GR"/>
            </a:p>
          </p:txBody>
        </p:sp>
        <p:sp>
          <p:nvSpPr>
            <p:cNvPr id="7294" name="AutoShape 1150"/>
            <p:cNvSpPr>
              <a:spLocks noChangeArrowheads="1"/>
            </p:cNvSpPr>
            <p:nvPr/>
          </p:nvSpPr>
          <p:spPr bwMode="auto">
            <a:xfrm>
              <a:off x="573" y="3657"/>
              <a:ext cx="27" cy="136"/>
            </a:xfrm>
            <a:prstGeom prst="roundRect">
              <a:avLst>
                <a:gd name="adj" fmla="val 16667"/>
              </a:avLst>
            </a:prstGeom>
            <a:solidFill>
              <a:srgbClr val="800000"/>
            </a:solidFill>
            <a:ln w="9525">
              <a:noFill/>
              <a:round/>
              <a:headEnd/>
              <a:tailEnd/>
            </a:ln>
            <a:effectLst/>
          </p:spPr>
          <p:txBody>
            <a:bodyPr wrap="none" anchor="ctr"/>
            <a:lstStyle/>
            <a:p>
              <a:endParaRPr lang="el-GR"/>
            </a:p>
          </p:txBody>
        </p:sp>
        <p:sp>
          <p:nvSpPr>
            <p:cNvPr id="7295" name="AutoShape 1151"/>
            <p:cNvSpPr>
              <a:spLocks noChangeArrowheads="1"/>
            </p:cNvSpPr>
            <p:nvPr/>
          </p:nvSpPr>
          <p:spPr bwMode="auto">
            <a:xfrm rot="829783">
              <a:off x="497" y="3477"/>
              <a:ext cx="27" cy="136"/>
            </a:xfrm>
            <a:prstGeom prst="roundRect">
              <a:avLst>
                <a:gd name="adj" fmla="val 16667"/>
              </a:avLst>
            </a:prstGeom>
            <a:solidFill>
              <a:srgbClr val="800000"/>
            </a:solidFill>
            <a:ln w="9525">
              <a:noFill/>
              <a:round/>
              <a:headEnd/>
              <a:tailEnd/>
            </a:ln>
            <a:effectLst/>
          </p:spPr>
          <p:txBody>
            <a:bodyPr wrap="none" anchor="ctr"/>
            <a:lstStyle/>
            <a:p>
              <a:endParaRPr lang="el-GR"/>
            </a:p>
          </p:txBody>
        </p:sp>
        <p:sp>
          <p:nvSpPr>
            <p:cNvPr id="7296" name="AutoShape 1152"/>
            <p:cNvSpPr>
              <a:spLocks noChangeArrowheads="1"/>
            </p:cNvSpPr>
            <p:nvPr/>
          </p:nvSpPr>
          <p:spPr bwMode="auto">
            <a:xfrm rot="-1079267">
              <a:off x="613" y="3477"/>
              <a:ext cx="27" cy="136"/>
            </a:xfrm>
            <a:prstGeom prst="roundRect">
              <a:avLst>
                <a:gd name="adj" fmla="val 16667"/>
              </a:avLst>
            </a:prstGeom>
            <a:solidFill>
              <a:srgbClr val="800000"/>
            </a:solidFill>
            <a:ln w="9525">
              <a:noFill/>
              <a:round/>
              <a:headEnd/>
              <a:tailEnd/>
            </a:ln>
            <a:effectLst/>
          </p:spPr>
          <p:txBody>
            <a:bodyPr wrap="none" anchor="ctr"/>
            <a:lstStyle/>
            <a:p>
              <a:endParaRPr lang="el-GR"/>
            </a:p>
          </p:txBody>
        </p:sp>
      </p:grpSp>
      <p:grpSp>
        <p:nvGrpSpPr>
          <p:cNvPr id="6215" name="Group 1153"/>
          <p:cNvGrpSpPr>
            <a:grpSpLocks/>
          </p:cNvGrpSpPr>
          <p:nvPr/>
        </p:nvGrpSpPr>
        <p:grpSpPr bwMode="auto">
          <a:xfrm>
            <a:off x="5078413" y="1271588"/>
            <a:ext cx="155575" cy="336550"/>
            <a:chOff x="497" y="3385"/>
            <a:chExt cx="143" cy="408"/>
          </a:xfrm>
        </p:grpSpPr>
        <p:sp>
          <p:nvSpPr>
            <p:cNvPr id="7298" name="Oval 1154"/>
            <p:cNvSpPr>
              <a:spLocks noChangeArrowheads="1"/>
            </p:cNvSpPr>
            <p:nvPr/>
          </p:nvSpPr>
          <p:spPr bwMode="auto">
            <a:xfrm>
              <a:off x="521" y="3385"/>
              <a:ext cx="91" cy="90"/>
            </a:xfrm>
            <a:prstGeom prst="ellipse">
              <a:avLst/>
            </a:prstGeom>
            <a:solidFill>
              <a:srgbClr val="FF9900"/>
            </a:solidFill>
            <a:ln w="9525">
              <a:noFill/>
              <a:round/>
              <a:headEnd/>
              <a:tailEnd/>
            </a:ln>
            <a:effectLst/>
          </p:spPr>
          <p:txBody>
            <a:bodyPr wrap="none" anchor="ctr"/>
            <a:lstStyle/>
            <a:p>
              <a:endParaRPr lang="el-GR"/>
            </a:p>
          </p:txBody>
        </p:sp>
        <p:sp>
          <p:nvSpPr>
            <p:cNvPr id="7299" name="AutoShape 1155"/>
            <p:cNvSpPr>
              <a:spLocks noChangeArrowheads="1"/>
            </p:cNvSpPr>
            <p:nvPr/>
          </p:nvSpPr>
          <p:spPr bwMode="auto">
            <a:xfrm>
              <a:off x="521" y="3475"/>
              <a:ext cx="91" cy="182"/>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7300" name="AutoShape 1156"/>
            <p:cNvSpPr>
              <a:spLocks noChangeArrowheads="1"/>
            </p:cNvSpPr>
            <p:nvPr/>
          </p:nvSpPr>
          <p:spPr bwMode="auto">
            <a:xfrm>
              <a:off x="529"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7301" name="AutoShape 1157"/>
            <p:cNvSpPr>
              <a:spLocks noChangeArrowheads="1"/>
            </p:cNvSpPr>
            <p:nvPr/>
          </p:nvSpPr>
          <p:spPr bwMode="auto">
            <a:xfrm>
              <a:off x="573"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7302" name="AutoShape 1158"/>
            <p:cNvSpPr>
              <a:spLocks noChangeArrowheads="1"/>
            </p:cNvSpPr>
            <p:nvPr/>
          </p:nvSpPr>
          <p:spPr bwMode="auto">
            <a:xfrm rot="829783">
              <a:off x="497"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7303" name="AutoShape 1159"/>
            <p:cNvSpPr>
              <a:spLocks noChangeArrowheads="1"/>
            </p:cNvSpPr>
            <p:nvPr/>
          </p:nvSpPr>
          <p:spPr bwMode="auto">
            <a:xfrm rot="-1079267">
              <a:off x="613"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grpSp>
      <p:grpSp>
        <p:nvGrpSpPr>
          <p:cNvPr id="6222" name="Group 1160"/>
          <p:cNvGrpSpPr>
            <a:grpSpLocks/>
          </p:cNvGrpSpPr>
          <p:nvPr/>
        </p:nvGrpSpPr>
        <p:grpSpPr bwMode="auto">
          <a:xfrm>
            <a:off x="3224213" y="1246188"/>
            <a:ext cx="155575" cy="336550"/>
            <a:chOff x="497" y="3385"/>
            <a:chExt cx="143" cy="408"/>
          </a:xfrm>
        </p:grpSpPr>
        <p:sp>
          <p:nvSpPr>
            <p:cNvPr id="7305" name="Oval 1161"/>
            <p:cNvSpPr>
              <a:spLocks noChangeArrowheads="1"/>
            </p:cNvSpPr>
            <p:nvPr/>
          </p:nvSpPr>
          <p:spPr bwMode="auto">
            <a:xfrm>
              <a:off x="521" y="3385"/>
              <a:ext cx="91" cy="90"/>
            </a:xfrm>
            <a:prstGeom prst="ellipse">
              <a:avLst/>
            </a:prstGeom>
            <a:solidFill>
              <a:srgbClr val="FF9900"/>
            </a:solidFill>
            <a:ln w="9525">
              <a:noFill/>
              <a:round/>
              <a:headEnd/>
              <a:tailEnd/>
            </a:ln>
            <a:effectLst/>
          </p:spPr>
          <p:txBody>
            <a:bodyPr wrap="none" anchor="ctr"/>
            <a:lstStyle/>
            <a:p>
              <a:endParaRPr lang="el-GR"/>
            </a:p>
          </p:txBody>
        </p:sp>
        <p:sp>
          <p:nvSpPr>
            <p:cNvPr id="7306" name="AutoShape 1162"/>
            <p:cNvSpPr>
              <a:spLocks noChangeArrowheads="1"/>
            </p:cNvSpPr>
            <p:nvPr/>
          </p:nvSpPr>
          <p:spPr bwMode="auto">
            <a:xfrm>
              <a:off x="521" y="3475"/>
              <a:ext cx="91" cy="182"/>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7307" name="AutoShape 1163"/>
            <p:cNvSpPr>
              <a:spLocks noChangeArrowheads="1"/>
            </p:cNvSpPr>
            <p:nvPr/>
          </p:nvSpPr>
          <p:spPr bwMode="auto">
            <a:xfrm>
              <a:off x="529"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7308" name="AutoShape 1164"/>
            <p:cNvSpPr>
              <a:spLocks noChangeArrowheads="1"/>
            </p:cNvSpPr>
            <p:nvPr/>
          </p:nvSpPr>
          <p:spPr bwMode="auto">
            <a:xfrm>
              <a:off x="573" y="365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7309" name="AutoShape 1165"/>
            <p:cNvSpPr>
              <a:spLocks noChangeArrowheads="1"/>
            </p:cNvSpPr>
            <p:nvPr/>
          </p:nvSpPr>
          <p:spPr bwMode="auto">
            <a:xfrm rot="829783">
              <a:off x="497"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sp>
          <p:nvSpPr>
            <p:cNvPr id="7310" name="AutoShape 1166"/>
            <p:cNvSpPr>
              <a:spLocks noChangeArrowheads="1"/>
            </p:cNvSpPr>
            <p:nvPr/>
          </p:nvSpPr>
          <p:spPr bwMode="auto">
            <a:xfrm rot="-1079267">
              <a:off x="613" y="3477"/>
              <a:ext cx="27" cy="136"/>
            </a:xfrm>
            <a:prstGeom prst="roundRect">
              <a:avLst>
                <a:gd name="adj" fmla="val 16667"/>
              </a:avLst>
            </a:prstGeom>
            <a:solidFill>
              <a:srgbClr val="FF9900"/>
            </a:solidFill>
            <a:ln w="9525">
              <a:noFill/>
              <a:round/>
              <a:headEnd/>
              <a:tailEnd/>
            </a:ln>
            <a:effectLst/>
          </p:spPr>
          <p:txBody>
            <a:bodyPr wrap="none" anchor="ctr"/>
            <a:lstStyle/>
            <a:p>
              <a:endParaRPr lang="el-GR"/>
            </a:p>
          </p:txBody>
        </p:sp>
      </p:grpSp>
      <p:sp>
        <p:nvSpPr>
          <p:cNvPr id="7311" name="AutoShape 1167"/>
          <p:cNvSpPr>
            <a:spLocks noChangeArrowheads="1"/>
          </p:cNvSpPr>
          <p:nvPr/>
        </p:nvSpPr>
        <p:spPr bwMode="auto">
          <a:xfrm>
            <a:off x="7950200" y="1371600"/>
            <a:ext cx="431800" cy="304800"/>
          </a:xfrm>
          <a:prstGeom prst="cube">
            <a:avLst>
              <a:gd name="adj" fmla="val 25000"/>
            </a:avLst>
          </a:prstGeom>
          <a:solidFill>
            <a:schemeClr val="accent6">
              <a:lumMod val="75000"/>
            </a:schemeClr>
          </a:solidFill>
          <a:ln w="9525">
            <a:solidFill>
              <a:schemeClr val="tx1"/>
            </a:solidFill>
            <a:miter lim="800000"/>
            <a:headEnd/>
            <a:tailEnd/>
          </a:ln>
          <a:effectLst/>
        </p:spPr>
        <p:txBody>
          <a:bodyPr wrap="none" anchor="ctr"/>
          <a:lstStyle/>
          <a:p>
            <a:pPr algn="ctr"/>
            <a:r>
              <a:rPr lang="en-US" sz="1400" b="1">
                <a:solidFill>
                  <a:schemeClr val="bg1"/>
                </a:solidFill>
              </a:rPr>
              <a:t>HQ</a:t>
            </a:r>
            <a:endParaRPr lang="el-GR" sz="1400" b="1">
              <a:solidFill>
                <a:schemeClr val="bg1"/>
              </a:solidFill>
            </a:endParaRPr>
          </a:p>
        </p:txBody>
      </p:sp>
      <p:sp>
        <p:nvSpPr>
          <p:cNvPr id="1168" name="1167 - Ορθογώνιο"/>
          <p:cNvSpPr/>
          <p:nvPr/>
        </p:nvSpPr>
        <p:spPr>
          <a:xfrm>
            <a:off x="0" y="0"/>
            <a:ext cx="1871025" cy="138499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Hospital</a:t>
            </a:r>
          </a:p>
          <a:p>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CBRNE</a:t>
            </a:r>
          </a:p>
          <a:p>
            <a:r>
              <a:rPr lang="en-US" sz="28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Defense</a:t>
            </a:r>
            <a:endParaRPr lang="el-GR" sz="28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7320"/>
                                        </p:tgtEl>
                                        <p:attrNameLst>
                                          <p:attrName>style.visibility</p:attrName>
                                        </p:attrNameLst>
                                      </p:cBhvr>
                                      <p:to>
                                        <p:strVal val="visible"/>
                                      </p:to>
                                    </p:set>
                                    <p:anim calcmode="lin" valueType="num">
                                      <p:cBhvr additive="base">
                                        <p:cTn id="7" dur="2000" fill="hold"/>
                                        <p:tgtEl>
                                          <p:spTgt spid="7320"/>
                                        </p:tgtEl>
                                        <p:attrNameLst>
                                          <p:attrName>ppt_x</p:attrName>
                                        </p:attrNameLst>
                                      </p:cBhvr>
                                      <p:tavLst>
                                        <p:tav tm="0">
                                          <p:val>
                                            <p:strVal val="#ppt_x"/>
                                          </p:val>
                                        </p:tav>
                                        <p:tav tm="100000">
                                          <p:val>
                                            <p:strVal val="#ppt_x"/>
                                          </p:val>
                                        </p:tav>
                                      </p:tavLst>
                                    </p:anim>
                                    <p:anim calcmode="lin" valueType="num">
                                      <p:cBhvr additive="base">
                                        <p:cTn id="8" dur="2000" fill="hold"/>
                                        <p:tgtEl>
                                          <p:spTgt spid="73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326"/>
                                        </p:tgtEl>
                                        <p:attrNameLst>
                                          <p:attrName>style.visibility</p:attrName>
                                        </p:attrNameLst>
                                      </p:cBhvr>
                                      <p:to>
                                        <p:strVal val="visible"/>
                                      </p:to>
                                    </p:set>
                                    <p:animEffect transition="in" filter="fade">
                                      <p:cBhvr>
                                        <p:cTn id="13" dur="500"/>
                                        <p:tgtEl>
                                          <p:spTgt spid="7326"/>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7327"/>
                                        </p:tgtEl>
                                        <p:attrNameLst>
                                          <p:attrName>style.visibility</p:attrName>
                                        </p:attrNameLst>
                                      </p:cBhvr>
                                      <p:to>
                                        <p:strVal val="visible"/>
                                      </p:to>
                                    </p:set>
                                    <p:animEffect transition="in" filter="fade">
                                      <p:cBhvr>
                                        <p:cTn id="17" dur="500"/>
                                        <p:tgtEl>
                                          <p:spTgt spid="73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322"/>
                                        </p:tgtEl>
                                        <p:attrNameLst>
                                          <p:attrName>style.visibility</p:attrName>
                                        </p:attrNameLst>
                                      </p:cBhvr>
                                      <p:to>
                                        <p:strVal val="visible"/>
                                      </p:to>
                                    </p:set>
                                    <p:animEffect transition="in" filter="fade">
                                      <p:cBhvr>
                                        <p:cTn id="22" dur="500"/>
                                        <p:tgtEl>
                                          <p:spTgt spid="73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297"/>
                                        </p:tgtEl>
                                        <p:attrNameLst>
                                          <p:attrName>style.visibility</p:attrName>
                                        </p:attrNameLst>
                                      </p:cBhvr>
                                      <p:to>
                                        <p:strVal val="visible"/>
                                      </p:to>
                                    </p:set>
                                    <p:animEffect transition="in" filter="fade">
                                      <p:cBhvr>
                                        <p:cTn id="27" dur="500"/>
                                        <p:tgtEl>
                                          <p:spTgt spid="7297"/>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7313"/>
                                        </p:tgtEl>
                                        <p:attrNameLst>
                                          <p:attrName>style.visibility</p:attrName>
                                        </p:attrNameLst>
                                      </p:cBhvr>
                                      <p:to>
                                        <p:strVal val="visible"/>
                                      </p:to>
                                    </p:set>
                                    <p:animEffect transition="in" filter="fade">
                                      <p:cBhvr>
                                        <p:cTn id="31" dur="500"/>
                                        <p:tgtEl>
                                          <p:spTgt spid="73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324"/>
                                        </p:tgtEl>
                                        <p:attrNameLst>
                                          <p:attrName>style.visibility</p:attrName>
                                        </p:attrNameLst>
                                      </p:cBhvr>
                                      <p:to>
                                        <p:strVal val="visible"/>
                                      </p:to>
                                    </p:set>
                                    <p:animEffect transition="in" filter="fade">
                                      <p:cBhvr>
                                        <p:cTn id="36" dur="1000"/>
                                        <p:tgtEl>
                                          <p:spTgt spid="7324"/>
                                        </p:tgtEl>
                                      </p:cBhvr>
                                    </p:animEffect>
                                  </p:childTnLst>
                                </p:cTn>
                              </p:par>
                              <p:par>
                                <p:cTn id="37" presetID="10" presetClass="entr" presetSubtype="0" fill="hold" nodeType="withEffect">
                                  <p:stCondLst>
                                    <p:cond delay="0"/>
                                  </p:stCondLst>
                                  <p:childTnLst>
                                    <p:set>
                                      <p:cBhvr>
                                        <p:cTn id="38" dur="1" fill="hold">
                                          <p:stCondLst>
                                            <p:cond delay="0"/>
                                          </p:stCondLst>
                                        </p:cTn>
                                        <p:tgtEl>
                                          <p:spTgt spid="7323"/>
                                        </p:tgtEl>
                                        <p:attrNameLst>
                                          <p:attrName>style.visibility</p:attrName>
                                        </p:attrNameLst>
                                      </p:cBhvr>
                                      <p:to>
                                        <p:strVal val="visible"/>
                                      </p:to>
                                    </p:set>
                                    <p:animEffect transition="in" filter="fade">
                                      <p:cBhvr>
                                        <p:cTn id="39" dur="1000"/>
                                        <p:tgtEl>
                                          <p:spTgt spid="7323"/>
                                        </p:tgtEl>
                                      </p:cBhvr>
                                    </p:animEffect>
                                  </p:childTnLst>
                                </p:cTn>
                              </p:par>
                              <p:par>
                                <p:cTn id="40" presetID="10" presetClass="entr" presetSubtype="0" fill="hold" nodeType="withEffect">
                                  <p:stCondLst>
                                    <p:cond delay="0"/>
                                  </p:stCondLst>
                                  <p:childTnLst>
                                    <p:set>
                                      <p:cBhvr>
                                        <p:cTn id="41" dur="1" fill="hold">
                                          <p:stCondLst>
                                            <p:cond delay="0"/>
                                          </p:stCondLst>
                                        </p:cTn>
                                        <p:tgtEl>
                                          <p:spTgt spid="7325"/>
                                        </p:tgtEl>
                                        <p:attrNameLst>
                                          <p:attrName>style.visibility</p:attrName>
                                        </p:attrNameLst>
                                      </p:cBhvr>
                                      <p:to>
                                        <p:strVal val="visible"/>
                                      </p:to>
                                    </p:set>
                                    <p:animEffect transition="in" filter="fade">
                                      <p:cBhvr>
                                        <p:cTn id="42" dur="1000"/>
                                        <p:tgtEl>
                                          <p:spTgt spid="732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304"/>
                                        </p:tgtEl>
                                        <p:attrNameLst>
                                          <p:attrName>style.visibility</p:attrName>
                                        </p:attrNameLst>
                                      </p:cBhvr>
                                      <p:to>
                                        <p:strVal val="visible"/>
                                      </p:to>
                                    </p:set>
                                    <p:animEffect transition="in" filter="fade">
                                      <p:cBhvr>
                                        <p:cTn id="47" dur="500"/>
                                        <p:tgtEl>
                                          <p:spTgt spid="7304"/>
                                        </p:tgtEl>
                                      </p:cBhvr>
                                    </p:animEffect>
                                  </p:childTnLst>
                                </p:cTn>
                              </p:par>
                            </p:childTnLst>
                          </p:cTn>
                        </p:par>
                        <p:par>
                          <p:cTn id="48" fill="hold">
                            <p:stCondLst>
                              <p:cond delay="500"/>
                            </p:stCondLst>
                            <p:childTnLst>
                              <p:par>
                                <p:cTn id="49" presetID="10" presetClass="entr" presetSubtype="0" fill="hold" nodeType="afterEffect">
                                  <p:stCondLst>
                                    <p:cond delay="0"/>
                                  </p:stCondLst>
                                  <p:childTnLst>
                                    <p:set>
                                      <p:cBhvr>
                                        <p:cTn id="50" dur="1" fill="hold">
                                          <p:stCondLst>
                                            <p:cond delay="0"/>
                                          </p:stCondLst>
                                        </p:cTn>
                                        <p:tgtEl>
                                          <p:spTgt spid="7312"/>
                                        </p:tgtEl>
                                        <p:attrNameLst>
                                          <p:attrName>style.visibility</p:attrName>
                                        </p:attrNameLst>
                                      </p:cBhvr>
                                      <p:to>
                                        <p:strVal val="visible"/>
                                      </p:to>
                                    </p:set>
                                    <p:animEffect transition="in" filter="fade">
                                      <p:cBhvr>
                                        <p:cTn id="51" dur="500"/>
                                        <p:tgtEl>
                                          <p:spTgt spid="731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6144"/>
                                        </p:tgtEl>
                                        <p:attrNameLst>
                                          <p:attrName>style.visibility</p:attrName>
                                        </p:attrNameLst>
                                      </p:cBhvr>
                                      <p:to>
                                        <p:strVal val="visible"/>
                                      </p:to>
                                    </p:set>
                                    <p:animEffect transition="in" filter="fade">
                                      <p:cBhvr>
                                        <p:cTn id="56" dur="500"/>
                                        <p:tgtEl>
                                          <p:spTgt spid="6144"/>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6211"/>
                                        </p:tgtEl>
                                        <p:attrNameLst>
                                          <p:attrName>style.visibility</p:attrName>
                                        </p:attrNameLst>
                                      </p:cBhvr>
                                      <p:to>
                                        <p:strVal val="visible"/>
                                      </p:to>
                                    </p:set>
                                    <p:animEffect transition="in" filter="fade">
                                      <p:cBhvr>
                                        <p:cTn id="61" dur="500"/>
                                        <p:tgtEl>
                                          <p:spTgt spid="6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3"/>
          <p:cNvSpPr>
            <a:spLocks noChangeArrowheads="1" noChangeShapeType="1" noTextEdit="1"/>
          </p:cNvSpPr>
          <p:nvPr/>
        </p:nvSpPr>
        <p:spPr bwMode="auto">
          <a:xfrm>
            <a:off x="473321" y="1027113"/>
            <a:ext cx="1682750" cy="1073150"/>
          </a:xfrm>
          <a:prstGeom prst="rect">
            <a:avLst/>
          </a:prstGeom>
        </p:spPr>
        <p:txBody>
          <a:bodyPr wrap="none" fromWordArt="1">
            <a:prstTxWarp prst="textPlain">
              <a:avLst>
                <a:gd name="adj" fmla="val 50000"/>
              </a:avLst>
            </a:prstTxWarp>
          </a:bodyPr>
          <a:lstStyle/>
          <a:p>
            <a:pPr algn="ctr"/>
            <a:r>
              <a:rPr lang="en-US" sz="3600" kern="10" dirty="0">
                <a:ln w="25400">
                  <a:solidFill>
                    <a:srgbClr val="800000"/>
                  </a:solidFill>
                  <a:round/>
                  <a:headEnd/>
                  <a:tailEnd/>
                </a:ln>
                <a:solidFill>
                  <a:srgbClr val="FFFFFF"/>
                </a:solidFill>
                <a:latin typeface="Arial Black"/>
              </a:rPr>
              <a:t>NBC</a:t>
            </a:r>
            <a:endParaRPr lang="el-GR" sz="3600" kern="10" dirty="0">
              <a:ln w="25400">
                <a:solidFill>
                  <a:srgbClr val="800000"/>
                </a:solidFill>
                <a:round/>
                <a:headEnd/>
                <a:tailEnd/>
              </a:ln>
              <a:solidFill>
                <a:srgbClr val="FFFFFF"/>
              </a:solidFill>
              <a:latin typeface="Arial Black"/>
            </a:endParaRPr>
          </a:p>
        </p:txBody>
      </p:sp>
      <p:pic>
        <p:nvPicPr>
          <p:cNvPr id="3" name="Picture 44" descr="laugh_to_death"/>
          <p:cNvPicPr>
            <a:picLocks noChangeAspect="1" noChangeArrowheads="1" noCrop="1"/>
          </p:cNvPicPr>
          <p:nvPr/>
        </p:nvPicPr>
        <p:blipFill>
          <a:blip r:embed="rId2" cstate="print"/>
          <a:srcRect/>
          <a:stretch>
            <a:fillRect/>
          </a:stretch>
        </p:blipFill>
        <p:spPr bwMode="auto">
          <a:xfrm>
            <a:off x="195180" y="1554376"/>
            <a:ext cx="1805230" cy="1490482"/>
          </a:xfrm>
          <a:prstGeom prst="rect">
            <a:avLst/>
          </a:prstGeom>
          <a:noFill/>
        </p:spPr>
      </p:pic>
      <p:grpSp>
        <p:nvGrpSpPr>
          <p:cNvPr id="4" name="9 - Ομάδα"/>
          <p:cNvGrpSpPr/>
          <p:nvPr/>
        </p:nvGrpSpPr>
        <p:grpSpPr>
          <a:xfrm>
            <a:off x="6119699" y="4194920"/>
            <a:ext cx="2882899" cy="2200817"/>
            <a:chOff x="6119699" y="4524865"/>
            <a:chExt cx="2882899" cy="2200817"/>
          </a:xfrm>
        </p:grpSpPr>
        <p:pic>
          <p:nvPicPr>
            <p:cNvPr id="1028" name="Picture 4"/>
            <p:cNvPicPr>
              <a:picLocks noChangeAspect="1" noChangeArrowheads="1"/>
            </p:cNvPicPr>
            <p:nvPr/>
          </p:nvPicPr>
          <p:blipFill>
            <a:blip r:embed="rId3" cstate="print"/>
            <a:srcRect/>
            <a:stretch>
              <a:fillRect/>
            </a:stretch>
          </p:blipFill>
          <p:spPr bwMode="auto">
            <a:xfrm>
              <a:off x="6119699" y="4543719"/>
              <a:ext cx="2882899" cy="2181963"/>
            </a:xfrm>
            <a:prstGeom prst="rect">
              <a:avLst/>
            </a:prstGeom>
            <a:noFill/>
            <a:ln w="9525">
              <a:noFill/>
              <a:miter lim="800000"/>
              <a:headEnd/>
              <a:tailEnd/>
            </a:ln>
          </p:spPr>
        </p:pic>
        <p:sp>
          <p:nvSpPr>
            <p:cNvPr id="8" name="7 - TextBox"/>
            <p:cNvSpPr txBox="1"/>
            <p:nvPr/>
          </p:nvSpPr>
          <p:spPr>
            <a:xfrm>
              <a:off x="7918521" y="4524865"/>
              <a:ext cx="1031051" cy="1200329"/>
            </a:xfrm>
            <a:prstGeom prst="rect">
              <a:avLst/>
            </a:prstGeom>
            <a:noFill/>
          </p:spPr>
          <p:txBody>
            <a:bodyPr wrap="none" rtlCol="0">
              <a:spAutoFit/>
            </a:bodyPr>
            <a:lstStyle/>
            <a:p>
              <a:r>
                <a:rPr lang="en-US" dirty="0" smtClean="0">
                  <a:solidFill>
                    <a:srgbClr val="FF0000"/>
                  </a:solidFill>
                  <a:latin typeface="Arial Black" pitchFamily="34" charset="0"/>
                </a:rPr>
                <a:t>C</a:t>
              </a:r>
              <a:r>
                <a:rPr lang="en-US" dirty="0" smtClean="0">
                  <a:latin typeface="Arial Black" pitchFamily="34" charset="0"/>
                </a:rPr>
                <a:t>an’t</a:t>
              </a:r>
            </a:p>
            <a:p>
              <a:r>
                <a:rPr lang="en-US" dirty="0" smtClean="0">
                  <a:solidFill>
                    <a:srgbClr val="FF0000"/>
                  </a:solidFill>
                  <a:latin typeface="Arial Black" pitchFamily="34" charset="0"/>
                </a:rPr>
                <a:t>B</a:t>
              </a:r>
              <a:r>
                <a:rPr lang="en-US" dirty="0" smtClean="0">
                  <a:latin typeface="Arial Black" pitchFamily="34" charset="0"/>
                </a:rPr>
                <a:t>other</a:t>
              </a:r>
            </a:p>
            <a:p>
              <a:r>
                <a:rPr lang="en-US" dirty="0" smtClean="0">
                  <a:solidFill>
                    <a:srgbClr val="FF0000"/>
                  </a:solidFill>
                  <a:latin typeface="Arial Black" pitchFamily="34" charset="0"/>
                </a:rPr>
                <a:t>R</a:t>
              </a:r>
              <a:r>
                <a:rPr lang="en-US" dirty="0" smtClean="0">
                  <a:latin typeface="Arial Black" pitchFamily="34" charset="0"/>
                </a:rPr>
                <a:t>ight</a:t>
              </a:r>
            </a:p>
            <a:p>
              <a:r>
                <a:rPr lang="en-US" dirty="0" smtClean="0">
                  <a:solidFill>
                    <a:srgbClr val="FF0000"/>
                  </a:solidFill>
                  <a:latin typeface="Arial Black" pitchFamily="34" charset="0"/>
                </a:rPr>
                <a:t>N</a:t>
              </a:r>
              <a:r>
                <a:rPr lang="en-US" dirty="0" smtClean="0">
                  <a:latin typeface="Arial Black" pitchFamily="34" charset="0"/>
                </a:rPr>
                <a:t>ow</a:t>
              </a:r>
              <a:endParaRPr lang="el-GR" dirty="0">
                <a:latin typeface="Arial Black" pitchFamily="34" charset="0"/>
              </a:endParaRPr>
            </a:p>
          </p:txBody>
        </p:sp>
        <p:sp>
          <p:nvSpPr>
            <p:cNvPr id="9" name="8 - TextBox"/>
            <p:cNvSpPr txBox="1"/>
            <p:nvPr/>
          </p:nvSpPr>
          <p:spPr>
            <a:xfrm>
              <a:off x="7164371" y="4817097"/>
              <a:ext cx="434734" cy="584775"/>
            </a:xfrm>
            <a:prstGeom prst="rect">
              <a:avLst/>
            </a:prstGeom>
            <a:noFill/>
          </p:spPr>
          <p:txBody>
            <a:bodyPr wrap="none" rtlCol="0">
              <a:spAutoFit/>
            </a:bodyPr>
            <a:lstStyle/>
            <a:p>
              <a:r>
                <a:rPr lang="en-US" sz="3200" dirty="0" smtClean="0">
                  <a:solidFill>
                    <a:srgbClr val="339966"/>
                  </a:solidFill>
                  <a:latin typeface="Arial Black" pitchFamily="34" charset="0"/>
                </a:rPr>
                <a:t>?</a:t>
              </a:r>
              <a:endParaRPr lang="el-GR" sz="3200" dirty="0">
                <a:solidFill>
                  <a:srgbClr val="339966"/>
                </a:solidFill>
                <a:latin typeface="Arial Black" pitchFamily="34" charset="0"/>
              </a:endParaRPr>
            </a:p>
          </p:txBody>
        </p:sp>
      </p:grpSp>
      <p:grpSp>
        <p:nvGrpSpPr>
          <p:cNvPr id="6" name="12 - Ομάδα"/>
          <p:cNvGrpSpPr/>
          <p:nvPr/>
        </p:nvGrpSpPr>
        <p:grpSpPr>
          <a:xfrm>
            <a:off x="2910025" y="1757598"/>
            <a:ext cx="3430834" cy="3681668"/>
            <a:chOff x="2910025" y="1757598"/>
            <a:chExt cx="3430834" cy="3681668"/>
          </a:xfrm>
        </p:grpSpPr>
        <p:grpSp>
          <p:nvGrpSpPr>
            <p:cNvPr id="7" name="10 - Ομάδα"/>
            <p:cNvGrpSpPr/>
            <p:nvPr/>
          </p:nvGrpSpPr>
          <p:grpSpPr>
            <a:xfrm>
              <a:off x="2910025" y="1757598"/>
              <a:ext cx="3430834" cy="3540253"/>
              <a:chOff x="2910025" y="1757598"/>
              <a:chExt cx="3430834" cy="3540253"/>
            </a:xfrm>
          </p:grpSpPr>
          <p:pic>
            <p:nvPicPr>
              <p:cNvPr id="1026" name="Picture 2"/>
              <p:cNvPicPr>
                <a:picLocks noChangeAspect="1" noChangeArrowheads="1"/>
              </p:cNvPicPr>
              <p:nvPr/>
            </p:nvPicPr>
            <p:blipFill>
              <a:blip r:embed="rId4" cstate="print"/>
              <a:srcRect b="18231"/>
              <a:stretch>
                <a:fillRect/>
              </a:stretch>
            </p:blipFill>
            <p:spPr bwMode="auto">
              <a:xfrm>
                <a:off x="2910025" y="1757598"/>
                <a:ext cx="2381250" cy="1947126"/>
              </a:xfrm>
              <a:prstGeom prst="rect">
                <a:avLst/>
              </a:prstGeom>
              <a:ln>
                <a:noFill/>
              </a:ln>
              <a:effectLst>
                <a:softEdge rad="112500"/>
              </a:effectLst>
            </p:spPr>
          </p:pic>
          <p:pic>
            <p:nvPicPr>
              <p:cNvPr id="1027" name="Picture 3"/>
              <p:cNvPicPr>
                <a:picLocks noChangeAspect="1" noChangeArrowheads="1"/>
              </p:cNvPicPr>
              <p:nvPr/>
            </p:nvPicPr>
            <p:blipFill>
              <a:blip r:embed="rId5" cstate="print"/>
              <a:srcRect/>
              <a:stretch>
                <a:fillRect/>
              </a:stretch>
            </p:blipFill>
            <p:spPr bwMode="auto">
              <a:xfrm>
                <a:off x="2930350" y="3628816"/>
                <a:ext cx="2367503" cy="1669035"/>
              </a:xfrm>
              <a:prstGeom prst="rect">
                <a:avLst/>
              </a:prstGeom>
              <a:ln>
                <a:noFill/>
              </a:ln>
              <a:effectLst>
                <a:softEdge rad="112500"/>
              </a:effectLst>
            </p:spPr>
          </p:pic>
          <p:sp>
            <p:nvSpPr>
              <p:cNvPr id="5" name="WordArt 45"/>
              <p:cNvSpPr>
                <a:spLocks noChangeArrowheads="1" noChangeShapeType="1" noTextEdit="1"/>
              </p:cNvSpPr>
              <p:nvPr/>
            </p:nvSpPr>
            <p:spPr bwMode="auto">
              <a:xfrm>
                <a:off x="4119700" y="3334315"/>
                <a:ext cx="2221159" cy="747483"/>
              </a:xfrm>
              <a:prstGeom prst="rect">
                <a:avLst/>
              </a:prstGeom>
            </p:spPr>
            <p:txBody>
              <a:bodyPr wrap="none" fromWordArt="1">
                <a:prstTxWarp prst="textPlain">
                  <a:avLst>
                    <a:gd name="adj" fmla="val 50000"/>
                  </a:avLst>
                </a:prstTxWarp>
              </a:bodyPr>
              <a:lstStyle/>
              <a:p>
                <a:pPr algn="ctr"/>
                <a:r>
                  <a:rPr lang="en-US" sz="3600" kern="10" dirty="0" err="1">
                    <a:ln w="25400">
                      <a:solidFill>
                        <a:srgbClr val="800000"/>
                      </a:solidFill>
                      <a:round/>
                      <a:headEnd/>
                      <a:tailEnd/>
                    </a:ln>
                    <a:solidFill>
                      <a:srgbClr val="FFFFFF"/>
                    </a:solidFill>
                    <a:latin typeface="Arial Black"/>
                  </a:rPr>
                  <a:t>CBRNe</a:t>
                </a:r>
                <a:endParaRPr lang="el-GR" sz="3600" kern="10" dirty="0">
                  <a:ln w="25400">
                    <a:solidFill>
                      <a:srgbClr val="800000"/>
                    </a:solidFill>
                    <a:round/>
                    <a:headEnd/>
                    <a:tailEnd/>
                  </a:ln>
                  <a:solidFill>
                    <a:srgbClr val="FFFFFF"/>
                  </a:solidFill>
                  <a:latin typeface="Arial Black"/>
                </a:endParaRPr>
              </a:p>
            </p:txBody>
          </p:sp>
        </p:grpSp>
        <p:pic>
          <p:nvPicPr>
            <p:cNvPr id="12" name="11 - Εικόνα" descr="ano-nyme-scared-smiley-18401.png"/>
            <p:cNvPicPr>
              <a:picLocks noChangeAspect="1"/>
            </p:cNvPicPr>
            <p:nvPr/>
          </p:nvPicPr>
          <p:blipFill>
            <a:blip r:embed="rId6" cstate="print"/>
            <a:stretch>
              <a:fillRect/>
            </a:stretch>
          </p:blipFill>
          <p:spPr>
            <a:xfrm>
              <a:off x="4694549" y="4513082"/>
              <a:ext cx="926184" cy="926184"/>
            </a:xfrm>
            <a:prstGeom prst="rect">
              <a:avLst/>
            </a:prstGeom>
          </p:spPr>
        </p:pic>
      </p:grpSp>
      <p:pic>
        <p:nvPicPr>
          <p:cNvPr id="15" name="14 - Εικόνα" descr="small.png"/>
          <p:cNvPicPr>
            <a:picLocks noChangeAspect="1"/>
          </p:cNvPicPr>
          <p:nvPr/>
        </p:nvPicPr>
        <p:blipFill>
          <a:blip r:embed="rId7" cstate="print"/>
          <a:stretch>
            <a:fillRect/>
          </a:stretch>
        </p:blipFill>
        <p:spPr>
          <a:xfrm rot="21133325">
            <a:off x="1997259" y="2071608"/>
            <a:ext cx="871152" cy="871152"/>
          </a:xfrm>
          <a:prstGeom prst="rect">
            <a:avLst/>
          </a:prstGeom>
        </p:spPr>
      </p:pic>
      <p:pic>
        <p:nvPicPr>
          <p:cNvPr id="16" name="15 - Εικόνα" descr="small.png"/>
          <p:cNvPicPr>
            <a:picLocks noChangeAspect="1"/>
          </p:cNvPicPr>
          <p:nvPr/>
        </p:nvPicPr>
        <p:blipFill>
          <a:blip r:embed="rId7" cstate="print"/>
          <a:stretch>
            <a:fillRect/>
          </a:stretch>
        </p:blipFill>
        <p:spPr>
          <a:xfrm rot="21133325">
            <a:off x="5213370" y="5297146"/>
            <a:ext cx="871152" cy="871152"/>
          </a:xfrm>
          <a:prstGeom prst="rect">
            <a:avLst/>
          </a:prstGeom>
        </p:spPr>
      </p:pic>
      <p:grpSp>
        <p:nvGrpSpPr>
          <p:cNvPr id="18" name="17 - Ομάδα"/>
          <p:cNvGrpSpPr/>
          <p:nvPr/>
        </p:nvGrpSpPr>
        <p:grpSpPr>
          <a:xfrm>
            <a:off x="4572000" y="113122"/>
            <a:ext cx="4572000" cy="618716"/>
            <a:chOff x="4572000" y="113122"/>
            <a:chExt cx="4572000" cy="618716"/>
          </a:xfrm>
        </p:grpSpPr>
        <p:pic>
          <p:nvPicPr>
            <p:cNvPr id="19" name="Picture 2" descr="http://img.bhs4.com/C9/A/C9A1120077E665111FBC70B29CFB0421E05FD8F3_lis.jpg"/>
            <p:cNvPicPr>
              <a:picLocks noChangeAspect="1" noChangeArrowheads="1"/>
            </p:cNvPicPr>
            <p:nvPr/>
          </p:nvPicPr>
          <p:blipFill>
            <a:blip r:embed="rId8" cstate="print"/>
            <a:srcRect l="6020" t="3696" r="4083" b="18293"/>
            <a:stretch>
              <a:fillRect/>
            </a:stretch>
          </p:blipFill>
          <p:spPr bwMode="auto">
            <a:xfrm flipH="1">
              <a:off x="7814815" y="113122"/>
              <a:ext cx="1150205" cy="329937"/>
            </a:xfrm>
            <a:prstGeom prst="rect">
              <a:avLst/>
            </a:prstGeom>
            <a:noFill/>
          </p:spPr>
        </p:pic>
        <p:sp>
          <p:nvSpPr>
            <p:cNvPr id="20" name="19 - Ορθογώνιο"/>
            <p:cNvSpPr/>
            <p:nvPr/>
          </p:nvSpPr>
          <p:spPr>
            <a:xfrm>
              <a:off x="4572000" y="435047"/>
              <a:ext cx="4572000" cy="4571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1" name="20 - Εικόνα" descr="Symbols.PNG"/>
            <p:cNvPicPr>
              <a:picLocks noChangeAspect="1"/>
            </p:cNvPicPr>
            <p:nvPr/>
          </p:nvPicPr>
          <p:blipFill>
            <a:blip r:embed="rId9" cstate="print"/>
            <a:srcRect b="66236"/>
            <a:stretch>
              <a:fillRect/>
            </a:stretch>
          </p:blipFill>
          <p:spPr>
            <a:xfrm>
              <a:off x="7842792" y="369772"/>
              <a:ext cx="375812" cy="362066"/>
            </a:xfrm>
            <a:prstGeom prst="rect">
              <a:avLst/>
            </a:prstGeom>
          </p:spPr>
        </p:pic>
        <p:pic>
          <p:nvPicPr>
            <p:cNvPr id="22" name="21 - Εικόνα" descr="Symbols.PNG"/>
            <p:cNvPicPr>
              <a:picLocks noChangeAspect="1"/>
            </p:cNvPicPr>
            <p:nvPr/>
          </p:nvPicPr>
          <p:blipFill>
            <a:blip r:embed="rId9" cstate="print"/>
            <a:srcRect t="65688" b="1119"/>
            <a:stretch>
              <a:fillRect/>
            </a:stretch>
          </p:blipFill>
          <p:spPr>
            <a:xfrm>
              <a:off x="8541946" y="375898"/>
              <a:ext cx="375812" cy="355940"/>
            </a:xfrm>
            <a:prstGeom prst="rect">
              <a:avLst/>
            </a:prstGeom>
          </p:spPr>
        </p:pic>
        <p:pic>
          <p:nvPicPr>
            <p:cNvPr id="23" name="22 - Εικόνα" descr="Symbols.PNG"/>
            <p:cNvPicPr>
              <a:picLocks noChangeAspect="1"/>
            </p:cNvPicPr>
            <p:nvPr/>
          </p:nvPicPr>
          <p:blipFill>
            <a:blip r:embed="rId9" cstate="print"/>
            <a:srcRect t="33257" b="33994"/>
            <a:stretch>
              <a:fillRect/>
            </a:stretch>
          </p:blipFill>
          <p:spPr>
            <a:xfrm>
              <a:off x="8194726" y="380661"/>
              <a:ext cx="375812" cy="351177"/>
            </a:xfrm>
            <a:prstGeom prst="rect">
              <a:avLst/>
            </a:prstGeom>
          </p:spPr>
        </p:pic>
      </p:grpSp>
      <p:sp>
        <p:nvSpPr>
          <p:cNvPr id="24" name="23 - TextBox"/>
          <p:cNvSpPr txBox="1"/>
          <p:nvPr/>
        </p:nvSpPr>
        <p:spPr>
          <a:xfrm>
            <a:off x="5486379" y="141405"/>
            <a:ext cx="2355581" cy="369332"/>
          </a:xfrm>
          <a:prstGeom prst="rect">
            <a:avLst/>
          </a:prstGeom>
          <a:noFill/>
        </p:spPr>
        <p:txBody>
          <a:bodyPr wrap="none" rtlCol="0">
            <a:spAutoFit/>
          </a:bodyPr>
          <a:lstStyle/>
          <a:p>
            <a:r>
              <a:rPr lang="en-US" dirty="0" smtClean="0">
                <a:latin typeface="Arial Black" pitchFamily="34" charset="0"/>
              </a:rPr>
              <a:t>HISTORY CIRCLE</a:t>
            </a:r>
            <a:endParaRPr lang="el-GR" dirty="0">
              <a:latin typeface="Arial Black" pitchFamily="34" charset="0"/>
            </a:endParaRPr>
          </a:p>
        </p:txBody>
      </p:sp>
      <p:pic>
        <p:nvPicPr>
          <p:cNvPr id="25" name="Picture 6" descr="wave"/>
          <p:cNvPicPr>
            <a:picLocks noChangeAspect="1" noChangeArrowheads="1" noCrop="1"/>
          </p:cNvPicPr>
          <p:nvPr/>
        </p:nvPicPr>
        <p:blipFill>
          <a:blip r:embed="rId10" cstate="print"/>
          <a:srcRect/>
          <a:stretch>
            <a:fillRect/>
          </a:stretch>
        </p:blipFill>
        <p:spPr bwMode="auto">
          <a:xfrm>
            <a:off x="0" y="5951538"/>
            <a:ext cx="9144000" cy="9334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par>
                          <p:cTn id="15" fill="hold">
                            <p:stCondLst>
                              <p:cond delay="0"/>
                            </p:stCondLst>
                            <p:childTnLst>
                              <p:par>
                                <p:cTn id="16" presetID="9"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dissolv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 y="0"/>
            <a:ext cx="9144001" cy="6880570"/>
          </a:xfrm>
          <a:prstGeom prst="rect">
            <a:avLst/>
          </a:prstGeom>
          <a:noFill/>
          <a:ln w="9525">
            <a:noFill/>
            <a:miter lim="800000"/>
            <a:headEnd/>
            <a:tailEnd/>
          </a:ln>
        </p:spPr>
      </p:pic>
      <p:sp>
        <p:nvSpPr>
          <p:cNvPr id="3" name="2 - Ορθογώνιο"/>
          <p:cNvSpPr/>
          <p:nvPr/>
        </p:nvSpPr>
        <p:spPr>
          <a:xfrm>
            <a:off x="3989280" y="2251717"/>
            <a:ext cx="3318088" cy="1938992"/>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Are we</a:t>
            </a:r>
          </a:p>
          <a:p>
            <a:pPr algn="ctr"/>
            <a:r>
              <a:rPr lang="en-US" sz="6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ready ?</a:t>
            </a:r>
            <a:endParaRPr lang="el-GR" sz="6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pic>
        <p:nvPicPr>
          <p:cNvPr id="6" name="5 - Εικόνα" descr="doctor_256.png"/>
          <p:cNvPicPr>
            <a:picLocks noChangeAspect="1"/>
          </p:cNvPicPr>
          <p:nvPr/>
        </p:nvPicPr>
        <p:blipFill>
          <a:blip r:embed="rId3" cstate="print"/>
          <a:stretch>
            <a:fillRect/>
          </a:stretch>
        </p:blipFill>
        <p:spPr>
          <a:xfrm flipH="1">
            <a:off x="1619250" y="1838325"/>
            <a:ext cx="2952750" cy="295275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9" name="Text Box 5"/>
          <p:cNvSpPr txBox="1">
            <a:spLocks noChangeArrowheads="1"/>
          </p:cNvSpPr>
          <p:nvPr/>
        </p:nvSpPr>
        <p:spPr bwMode="auto">
          <a:xfrm>
            <a:off x="273246" y="656461"/>
            <a:ext cx="8316913" cy="3277820"/>
          </a:xfrm>
          <a:prstGeom prst="rect">
            <a:avLst/>
          </a:prstGeom>
          <a:noFill/>
          <a:ln w="12700" cap="sq">
            <a:noFill/>
            <a:miter lim="800000"/>
            <a:headEnd type="none" w="sm" len="sm"/>
            <a:tailEnd type="none" w="sm" len="sm"/>
          </a:ln>
          <a:effectLst/>
        </p:spPr>
        <p:txBody>
          <a:bodyPr>
            <a:spAutoFit/>
          </a:bodyPr>
          <a:lstStyle/>
          <a:p>
            <a:pPr>
              <a:spcBef>
                <a:spcPct val="50000"/>
              </a:spcBef>
            </a:pPr>
            <a:r>
              <a:rPr lang="en-US" dirty="0">
                <a:latin typeface="Arial Black" pitchFamily="34" charset="0"/>
              </a:rPr>
              <a:t>Data* from 30 hospitals</a:t>
            </a:r>
          </a:p>
          <a:p>
            <a:pPr>
              <a:spcBef>
                <a:spcPct val="50000"/>
              </a:spcBef>
              <a:buClr>
                <a:srgbClr val="FF0000"/>
              </a:buClr>
              <a:buSzPct val="160000"/>
              <a:buFont typeface="Wingdings" pitchFamily="2" charset="2"/>
              <a:buChar char="ü"/>
            </a:pPr>
            <a:r>
              <a:rPr lang="en-US" dirty="0">
                <a:latin typeface="Arial" pitchFamily="34" charset="0"/>
                <a:cs typeface="Arial" pitchFamily="34" charset="0"/>
              </a:rPr>
              <a:t> 100% of sites not fully prepared for </a:t>
            </a:r>
            <a:r>
              <a:rPr lang="en-US" u="sng" dirty="0">
                <a:latin typeface="Arial" pitchFamily="34" charset="0"/>
                <a:cs typeface="Arial" pitchFamily="34" charset="0"/>
              </a:rPr>
              <a:t>biologic</a:t>
            </a:r>
            <a:r>
              <a:rPr lang="en-US" dirty="0">
                <a:latin typeface="Arial" pitchFamily="34" charset="0"/>
                <a:cs typeface="Arial" pitchFamily="34" charset="0"/>
              </a:rPr>
              <a:t> incident</a:t>
            </a:r>
          </a:p>
          <a:p>
            <a:pPr>
              <a:spcBef>
                <a:spcPct val="50000"/>
              </a:spcBef>
              <a:buClr>
                <a:srgbClr val="FF0000"/>
              </a:buClr>
              <a:buSzPct val="160000"/>
              <a:buFont typeface="Wingdings" pitchFamily="2" charset="2"/>
              <a:buChar char="ü"/>
            </a:pPr>
            <a:r>
              <a:rPr lang="en-US" dirty="0">
                <a:latin typeface="Arial" pitchFamily="34" charset="0"/>
                <a:cs typeface="Arial" pitchFamily="34" charset="0"/>
              </a:rPr>
              <a:t> 73% not prepared for </a:t>
            </a:r>
            <a:r>
              <a:rPr lang="en-US" u="sng" dirty="0">
                <a:latin typeface="Arial" pitchFamily="34" charset="0"/>
                <a:cs typeface="Arial" pitchFamily="34" charset="0"/>
              </a:rPr>
              <a:t>chemical</a:t>
            </a:r>
            <a:r>
              <a:rPr lang="en-US" dirty="0">
                <a:latin typeface="Arial" pitchFamily="34" charset="0"/>
                <a:cs typeface="Arial" pitchFamily="34" charset="0"/>
              </a:rPr>
              <a:t> incident</a:t>
            </a:r>
          </a:p>
          <a:p>
            <a:pPr>
              <a:spcBef>
                <a:spcPct val="50000"/>
              </a:spcBef>
              <a:buClr>
                <a:srgbClr val="FF0000"/>
              </a:buClr>
              <a:buSzPct val="160000"/>
              <a:buFont typeface="Wingdings" pitchFamily="2" charset="2"/>
              <a:buChar char="ü"/>
            </a:pPr>
            <a:r>
              <a:rPr lang="en-US" dirty="0">
                <a:latin typeface="Arial" pitchFamily="34" charset="0"/>
                <a:cs typeface="Arial" pitchFamily="34" charset="0"/>
              </a:rPr>
              <a:t> 73% not prepared for </a:t>
            </a:r>
            <a:r>
              <a:rPr lang="en-US" u="sng" dirty="0">
                <a:latin typeface="Arial" pitchFamily="34" charset="0"/>
                <a:cs typeface="Arial" pitchFamily="34" charset="0"/>
              </a:rPr>
              <a:t>nuclear</a:t>
            </a:r>
            <a:r>
              <a:rPr lang="en-US" dirty="0">
                <a:latin typeface="Arial" pitchFamily="34" charset="0"/>
                <a:cs typeface="Arial" pitchFamily="34" charset="0"/>
              </a:rPr>
              <a:t> incident</a:t>
            </a:r>
          </a:p>
          <a:p>
            <a:pPr>
              <a:spcBef>
                <a:spcPct val="50000"/>
              </a:spcBef>
              <a:buClr>
                <a:srgbClr val="FF0000"/>
              </a:buClr>
              <a:buSzPct val="170000"/>
              <a:buFont typeface="Wingdings" pitchFamily="2" charset="2"/>
              <a:buChar char="ü"/>
            </a:pPr>
            <a:r>
              <a:rPr lang="en-US" dirty="0">
                <a:latin typeface="Arial" pitchFamily="34" charset="0"/>
                <a:cs typeface="Arial" pitchFamily="34" charset="0"/>
              </a:rPr>
              <a:t> 73% would set up a “single room” </a:t>
            </a:r>
            <a:r>
              <a:rPr lang="en-US" dirty="0" smtClean="0">
                <a:latin typeface="Arial" pitchFamily="34" charset="0"/>
                <a:cs typeface="Arial" pitchFamily="34" charset="0"/>
              </a:rPr>
              <a:t>decontamination</a:t>
            </a:r>
          </a:p>
          <a:p>
            <a:pPr>
              <a:spcBef>
                <a:spcPct val="50000"/>
              </a:spcBef>
              <a:buClr>
                <a:srgbClr val="FF0000"/>
              </a:buClr>
              <a:buSzPct val="170000"/>
            </a:pPr>
            <a:r>
              <a:rPr lang="en-US" dirty="0">
                <a:latin typeface="Arial" pitchFamily="34" charset="0"/>
                <a:cs typeface="Arial" pitchFamily="34" charset="0"/>
              </a:rPr>
              <a:t> </a:t>
            </a:r>
            <a:r>
              <a:rPr lang="en-US" dirty="0" smtClean="0">
                <a:latin typeface="Arial" pitchFamily="34" charset="0"/>
                <a:cs typeface="Arial" pitchFamily="34" charset="0"/>
              </a:rPr>
              <a:t>     process</a:t>
            </a:r>
            <a:endParaRPr lang="en-US" dirty="0">
              <a:latin typeface="Arial" pitchFamily="34" charset="0"/>
              <a:cs typeface="Arial" pitchFamily="34" charset="0"/>
            </a:endParaRPr>
          </a:p>
          <a:p>
            <a:pPr>
              <a:spcBef>
                <a:spcPct val="50000"/>
              </a:spcBef>
              <a:buClr>
                <a:srgbClr val="FF0000"/>
              </a:buClr>
              <a:buSzPct val="160000"/>
              <a:buFont typeface="Wingdings" pitchFamily="2" charset="2"/>
              <a:buChar char="ü"/>
            </a:pPr>
            <a:r>
              <a:rPr lang="en-US" dirty="0">
                <a:latin typeface="Arial" pitchFamily="34" charset="0"/>
                <a:cs typeface="Arial" pitchFamily="34" charset="0"/>
              </a:rPr>
              <a:t> 13% had no decontamination process</a:t>
            </a:r>
          </a:p>
          <a:p>
            <a:pPr>
              <a:spcBef>
                <a:spcPct val="50000"/>
              </a:spcBef>
              <a:buClr>
                <a:srgbClr val="FF0000"/>
              </a:buClr>
              <a:buSzPct val="160000"/>
              <a:buFont typeface="Wingdings" pitchFamily="2" charset="2"/>
              <a:buChar char="ü"/>
            </a:pPr>
            <a:r>
              <a:rPr lang="en-US" dirty="0">
                <a:latin typeface="Arial" pitchFamily="34" charset="0"/>
                <a:cs typeface="Arial" pitchFamily="34" charset="0"/>
              </a:rPr>
              <a:t> </a:t>
            </a:r>
            <a:r>
              <a:rPr lang="en-US" u="sng" dirty="0">
                <a:latin typeface="Arial" pitchFamily="34" charset="0"/>
                <a:cs typeface="Arial" pitchFamily="34" charset="0"/>
              </a:rPr>
              <a:t>3% (1 hospital) had chemical antidote stockpile</a:t>
            </a:r>
            <a:endParaRPr lang="en-US" sz="3200" u="sng" dirty="0">
              <a:latin typeface="Arial" pitchFamily="34" charset="0"/>
              <a:cs typeface="Arial" pitchFamily="34" charset="0"/>
            </a:endParaRPr>
          </a:p>
        </p:txBody>
      </p:sp>
      <p:sp>
        <p:nvSpPr>
          <p:cNvPr id="82952" name="Rectangle 8"/>
          <p:cNvSpPr>
            <a:spLocks noChangeArrowheads="1"/>
          </p:cNvSpPr>
          <p:nvPr/>
        </p:nvSpPr>
        <p:spPr bwMode="auto">
          <a:xfrm>
            <a:off x="279400" y="4065588"/>
            <a:ext cx="8208963" cy="2362200"/>
          </a:xfrm>
          <a:prstGeom prst="rect">
            <a:avLst/>
          </a:prstGeom>
          <a:noFill/>
          <a:ln w="9525">
            <a:noFill/>
            <a:miter lim="800000"/>
            <a:headEnd/>
            <a:tailEnd/>
          </a:ln>
          <a:effectLst/>
        </p:spPr>
        <p:txBody>
          <a:bodyPr/>
          <a:lstStyle/>
          <a:p>
            <a:pPr marL="342900" indent="-342900">
              <a:lnSpc>
                <a:spcPct val="90000"/>
              </a:lnSpc>
              <a:spcBef>
                <a:spcPct val="20000"/>
              </a:spcBef>
              <a:buClr>
                <a:srgbClr val="FF0000"/>
              </a:buClr>
              <a:buSzPct val="160000"/>
              <a:buFont typeface="Wingdings" pitchFamily="2" charset="2"/>
              <a:buChar char="ü"/>
            </a:pPr>
            <a:r>
              <a:rPr lang="en-US" dirty="0">
                <a:latin typeface="Arial" pitchFamily="34" charset="0"/>
                <a:cs typeface="Arial" pitchFamily="34" charset="0"/>
              </a:rPr>
              <a:t>0% had prepared media statements</a:t>
            </a:r>
          </a:p>
          <a:p>
            <a:pPr marL="342900" indent="-342900">
              <a:lnSpc>
                <a:spcPct val="90000"/>
              </a:lnSpc>
              <a:spcBef>
                <a:spcPct val="20000"/>
              </a:spcBef>
              <a:buClr>
                <a:srgbClr val="FF0000"/>
              </a:buClr>
              <a:buSzPct val="160000"/>
              <a:buFont typeface="Wingdings" pitchFamily="2" charset="2"/>
              <a:buNone/>
            </a:pPr>
            <a:endParaRPr lang="en-US" sz="600" dirty="0">
              <a:latin typeface="Arial" pitchFamily="34" charset="0"/>
              <a:cs typeface="Arial" pitchFamily="34" charset="0"/>
            </a:endParaRPr>
          </a:p>
          <a:p>
            <a:pPr marL="342900" indent="-342900">
              <a:lnSpc>
                <a:spcPct val="90000"/>
              </a:lnSpc>
              <a:spcBef>
                <a:spcPct val="20000"/>
              </a:spcBef>
              <a:buClr>
                <a:srgbClr val="FF0000"/>
              </a:buClr>
              <a:buSzPct val="160000"/>
              <a:buFont typeface="Wingdings" pitchFamily="2" charset="2"/>
              <a:buChar char="ü"/>
            </a:pPr>
            <a:r>
              <a:rPr lang="en-US" dirty="0">
                <a:latin typeface="Arial" pitchFamily="34" charset="0"/>
                <a:cs typeface="Arial" pitchFamily="34" charset="0"/>
              </a:rPr>
              <a:t>25% had “some” training in WMD incidents</a:t>
            </a:r>
          </a:p>
          <a:p>
            <a:pPr marL="342900" indent="-342900">
              <a:lnSpc>
                <a:spcPct val="90000"/>
              </a:lnSpc>
              <a:spcBef>
                <a:spcPct val="20000"/>
              </a:spcBef>
              <a:buClr>
                <a:srgbClr val="FF0000"/>
              </a:buClr>
              <a:buSzPct val="160000"/>
              <a:buFont typeface="Wingdings" pitchFamily="2" charset="2"/>
              <a:buNone/>
            </a:pPr>
            <a:endParaRPr lang="en-US" sz="600" dirty="0">
              <a:latin typeface="Arial" pitchFamily="34" charset="0"/>
              <a:cs typeface="Arial" pitchFamily="34" charset="0"/>
            </a:endParaRPr>
          </a:p>
          <a:p>
            <a:pPr marL="342900" indent="-342900">
              <a:lnSpc>
                <a:spcPct val="90000"/>
              </a:lnSpc>
              <a:spcBef>
                <a:spcPct val="20000"/>
              </a:spcBef>
              <a:buClr>
                <a:srgbClr val="FF0000"/>
              </a:buClr>
              <a:buSzPct val="160000"/>
              <a:buFont typeface="Wingdings" pitchFamily="2" charset="2"/>
              <a:buChar char="ü"/>
            </a:pPr>
            <a:r>
              <a:rPr lang="en-US" dirty="0">
                <a:latin typeface="Arial" pitchFamily="34" charset="0"/>
                <a:cs typeface="Arial" pitchFamily="34" charset="0"/>
              </a:rPr>
              <a:t>77% had facility security plan in place</a:t>
            </a:r>
          </a:p>
          <a:p>
            <a:pPr marL="342900" indent="-342900">
              <a:lnSpc>
                <a:spcPct val="90000"/>
              </a:lnSpc>
              <a:spcBef>
                <a:spcPct val="20000"/>
              </a:spcBef>
              <a:buClr>
                <a:srgbClr val="FF0000"/>
              </a:buClr>
              <a:buSzPct val="160000"/>
              <a:buFont typeface="Wingdings" pitchFamily="2" charset="2"/>
              <a:buNone/>
            </a:pPr>
            <a:endParaRPr lang="en-US" sz="600" dirty="0">
              <a:latin typeface="Arial" pitchFamily="34" charset="0"/>
              <a:cs typeface="Arial" pitchFamily="34" charset="0"/>
            </a:endParaRPr>
          </a:p>
          <a:p>
            <a:pPr marL="342900" indent="-342900">
              <a:lnSpc>
                <a:spcPct val="90000"/>
              </a:lnSpc>
              <a:spcBef>
                <a:spcPct val="20000"/>
              </a:spcBef>
              <a:buClr>
                <a:srgbClr val="FF0000"/>
              </a:buClr>
              <a:buSzPct val="160000"/>
              <a:buFont typeface="Wingdings" pitchFamily="2" charset="2"/>
              <a:buChar char="ü"/>
            </a:pPr>
            <a:r>
              <a:rPr lang="en-US" dirty="0">
                <a:latin typeface="Arial" pitchFamily="34" charset="0"/>
                <a:cs typeface="Arial" pitchFamily="34" charset="0"/>
              </a:rPr>
              <a:t>50% able to “lock down” the facility</a:t>
            </a:r>
            <a:endParaRPr lang="en-US" sz="600" dirty="0">
              <a:latin typeface="Arial" pitchFamily="34" charset="0"/>
              <a:cs typeface="Arial" pitchFamily="34" charset="0"/>
            </a:endParaRPr>
          </a:p>
          <a:p>
            <a:pPr marL="342900" indent="-342900">
              <a:lnSpc>
                <a:spcPct val="90000"/>
              </a:lnSpc>
              <a:spcBef>
                <a:spcPct val="20000"/>
              </a:spcBef>
              <a:buClr>
                <a:srgbClr val="FF0000"/>
              </a:buClr>
              <a:buSzPct val="160000"/>
              <a:buFont typeface="Wingdings" pitchFamily="2" charset="2"/>
              <a:buChar char="ü"/>
            </a:pPr>
            <a:r>
              <a:rPr lang="en-US" dirty="0">
                <a:latin typeface="Arial" pitchFamily="34" charset="0"/>
                <a:cs typeface="Arial" pitchFamily="34" charset="0"/>
              </a:rPr>
              <a:t>4% aware of “secondary device” threat</a:t>
            </a:r>
            <a:r>
              <a:rPr lang="en-US" sz="2900" dirty="0"/>
              <a:t> </a:t>
            </a:r>
          </a:p>
        </p:txBody>
      </p:sp>
      <p:sp>
        <p:nvSpPr>
          <p:cNvPr id="12" name="11 - Ορθογώνιο"/>
          <p:cNvSpPr/>
          <p:nvPr/>
        </p:nvSpPr>
        <p:spPr>
          <a:xfrm>
            <a:off x="7555103" y="827451"/>
            <a:ext cx="1588897" cy="923330"/>
          </a:xfrm>
          <a:prstGeom prst="rect">
            <a:avLst/>
          </a:prstGeom>
          <a:noFill/>
        </p:spPr>
        <p:txBody>
          <a:bodyPr wrap="none" lIns="91440" tIns="45720" rIns="91440" bIns="45720">
            <a:spAutoFit/>
          </a:bodyPr>
          <a:lstStyle/>
          <a:p>
            <a:pPr algn="ctr"/>
            <a:r>
              <a:rPr lang="en-US" sz="5400" b="1" cap="none" spc="0" dirty="0" smtClean="0">
                <a:ln w="28575">
                  <a:solidFill>
                    <a:schemeClr val="accent2">
                      <a:satMod val="140000"/>
                    </a:schemeClr>
                  </a:solidFill>
                  <a:prstDash val="solid"/>
                  <a:miter lim="800000"/>
                </a:ln>
                <a:noFill/>
                <a:effectLst>
                  <a:outerShdw blurRad="25500" dist="23000" dir="7020000" algn="tl">
                    <a:srgbClr val="000000">
                      <a:alpha val="50000"/>
                    </a:srgbClr>
                  </a:outerShdw>
                </a:effectLst>
              </a:rPr>
              <a:t>2001</a:t>
            </a:r>
            <a:endParaRPr lang="el-GR" sz="5400" b="1" cap="none" spc="0" dirty="0">
              <a:ln w="28575">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3" name="12 - TextBox"/>
          <p:cNvSpPr txBox="1"/>
          <p:nvPr/>
        </p:nvSpPr>
        <p:spPr>
          <a:xfrm>
            <a:off x="226244" y="6259398"/>
            <a:ext cx="8773378" cy="400110"/>
          </a:xfrm>
          <a:prstGeom prst="rect">
            <a:avLst/>
          </a:prstGeom>
          <a:noFill/>
        </p:spPr>
        <p:txBody>
          <a:bodyPr wrap="square" rtlCol="0">
            <a:spAutoFit/>
          </a:bodyPr>
          <a:lstStyle/>
          <a:p>
            <a:r>
              <a:rPr lang="en-US" sz="1000" dirty="0" smtClean="0">
                <a:latin typeface="Arial Narrow" pitchFamily="34" charset="0"/>
              </a:rPr>
              <a:t>* Treat KN, Williams JM, </a:t>
            </a:r>
            <a:r>
              <a:rPr lang="en-US" sz="1000" dirty="0" err="1" smtClean="0">
                <a:latin typeface="Arial Narrow" pitchFamily="34" charset="0"/>
              </a:rPr>
              <a:t>Furbee</a:t>
            </a:r>
            <a:r>
              <a:rPr lang="en-US" sz="1000" dirty="0" smtClean="0">
                <a:latin typeface="Arial Narrow" pitchFamily="34" charset="0"/>
              </a:rPr>
              <a:t> PM, Manley WG, Russell FK, Stamper CD Jr. Hospital preparedness for weapons of mass destruction incidents: an initial assessment. </a:t>
            </a:r>
            <a:r>
              <a:rPr lang="en-US" sz="1000" i="1" dirty="0" smtClean="0">
                <a:latin typeface="Arial Narrow" pitchFamily="34" charset="0"/>
              </a:rPr>
              <a:t>Ann </a:t>
            </a:r>
            <a:r>
              <a:rPr lang="en-US" sz="1000" i="1" dirty="0" err="1" smtClean="0">
                <a:latin typeface="Arial Narrow" pitchFamily="34" charset="0"/>
              </a:rPr>
              <a:t>Emerg</a:t>
            </a:r>
            <a:r>
              <a:rPr lang="en-US" sz="1000" i="1" dirty="0" smtClean="0">
                <a:latin typeface="Arial Narrow" pitchFamily="34" charset="0"/>
              </a:rPr>
              <a:t> Med.</a:t>
            </a:r>
          </a:p>
          <a:p>
            <a:r>
              <a:rPr lang="en-US" sz="1000" dirty="0" smtClean="0">
                <a:latin typeface="Arial Narrow" pitchFamily="34" charset="0"/>
              </a:rPr>
              <a:t>   November 2001;38:562-565</a:t>
            </a:r>
            <a:endParaRPr lang="el-GR" sz="1000" dirty="0">
              <a:latin typeface="Arial Narrow" pitchFamily="34" charset="0"/>
            </a:endParaRPr>
          </a:p>
        </p:txBody>
      </p:sp>
      <p:pic>
        <p:nvPicPr>
          <p:cNvPr id="8194" name="Picture 2"/>
          <p:cNvPicPr>
            <a:picLocks noChangeAspect="1" noChangeArrowheads="1"/>
          </p:cNvPicPr>
          <p:nvPr/>
        </p:nvPicPr>
        <p:blipFill>
          <a:blip r:embed="rId2" cstate="print"/>
          <a:srcRect/>
          <a:stretch>
            <a:fillRect/>
          </a:stretch>
        </p:blipFill>
        <p:spPr bwMode="auto">
          <a:xfrm>
            <a:off x="5938886" y="1951350"/>
            <a:ext cx="3007151" cy="4053524"/>
          </a:xfrm>
          <a:prstGeom prst="rect">
            <a:avLst/>
          </a:prstGeom>
          <a:noFill/>
          <a:ln w="9525">
            <a:solidFill>
              <a:schemeClr val="bg1">
                <a:lumMod val="50000"/>
              </a:schemeClr>
            </a:solidFill>
            <a:miter lim="800000"/>
            <a:headEnd/>
            <a:tailEnd/>
          </a:ln>
          <a:effectLst>
            <a:innerShdw blurRad="63500" dist="50800" dir="2700000">
              <a:prstClr val="black">
                <a:alpha val="50000"/>
              </a:prstClr>
            </a:innerShdw>
          </a:effectLst>
        </p:spPr>
      </p:pic>
      <p:sp>
        <p:nvSpPr>
          <p:cNvPr id="82953" name="Text Box 9"/>
          <p:cNvSpPr txBox="1">
            <a:spLocks noChangeArrowheads="1"/>
          </p:cNvSpPr>
          <p:nvPr/>
        </p:nvSpPr>
        <p:spPr bwMode="auto">
          <a:xfrm>
            <a:off x="1887707" y="2736502"/>
            <a:ext cx="5368586" cy="1384995"/>
          </a:xfrm>
          <a:prstGeom prst="rect">
            <a:avLst/>
          </a:prstGeom>
          <a:solidFill>
            <a:srgbClr val="800000"/>
          </a:solidFill>
          <a:ln>
            <a:headEnd/>
            <a:tailEnd/>
          </a:ln>
          <a:effectLst>
            <a:glow rad="139700">
              <a:schemeClr val="accent6">
                <a:satMod val="175000"/>
                <a:alpha val="40000"/>
              </a:schemeClr>
            </a:glow>
            <a:outerShdw blurRad="40000" dist="23000" dir="5400000" rotWithShape="0">
              <a:srgbClr val="000000">
                <a:alpha val="35000"/>
              </a:srgbClr>
            </a:outerShdw>
          </a:effectLst>
        </p:spPr>
        <p:style>
          <a:lnRef idx="0">
            <a:schemeClr val="accent2"/>
          </a:lnRef>
          <a:fillRef idx="3">
            <a:schemeClr val="accent2"/>
          </a:fillRef>
          <a:effectRef idx="3">
            <a:schemeClr val="accent2"/>
          </a:effectRef>
          <a:fontRef idx="minor">
            <a:schemeClr val="lt1"/>
          </a:fontRef>
        </p:style>
        <p:txBody>
          <a:bodyPr wrap="none">
            <a:spAutoFit/>
          </a:bodyPr>
          <a:lstStyle/>
          <a:p>
            <a:pPr algn="ctr"/>
            <a:r>
              <a:rPr lang="en-US" sz="2800" dirty="0">
                <a:solidFill>
                  <a:srgbClr val="FF8811"/>
                </a:solidFill>
                <a:latin typeface="Arial Black" pitchFamily="34" charset="0"/>
              </a:rPr>
              <a:t>Conclusion</a:t>
            </a:r>
            <a:r>
              <a:rPr lang="en-US" sz="2800" dirty="0">
                <a:solidFill>
                  <a:schemeClr val="bg1"/>
                </a:solidFill>
              </a:rPr>
              <a:t> </a:t>
            </a:r>
          </a:p>
          <a:p>
            <a:pPr algn="ctr"/>
            <a:r>
              <a:rPr lang="en-US" sz="2800" dirty="0">
                <a:solidFill>
                  <a:schemeClr val="bg1"/>
                </a:solidFill>
              </a:rPr>
              <a:t>“Hospitals in this sample </a:t>
            </a:r>
            <a:r>
              <a:rPr lang="en-US" sz="2800" dirty="0" smtClean="0">
                <a:solidFill>
                  <a:schemeClr val="bg1"/>
                </a:solidFill>
                <a:latin typeface="Arial Black" pitchFamily="34" charset="0"/>
              </a:rPr>
              <a:t>are not </a:t>
            </a:r>
          </a:p>
          <a:p>
            <a:pPr algn="ctr"/>
            <a:r>
              <a:rPr lang="en-US" sz="2800" dirty="0" smtClean="0">
                <a:solidFill>
                  <a:schemeClr val="bg1"/>
                </a:solidFill>
              </a:rPr>
              <a:t>prepared </a:t>
            </a:r>
            <a:r>
              <a:rPr lang="en-US" sz="2800" dirty="0">
                <a:solidFill>
                  <a:schemeClr val="bg1"/>
                </a:solidFill>
              </a:rPr>
              <a:t>to handle WMD events”</a:t>
            </a:r>
            <a:endParaRPr lang="el-GR" sz="2800" dirty="0">
              <a:solidFill>
                <a:schemeClr val="bg1"/>
              </a:solidFill>
            </a:endParaRPr>
          </a:p>
        </p:txBody>
      </p:sp>
      <p:grpSp>
        <p:nvGrpSpPr>
          <p:cNvPr id="10" name="9 - Ομάδα"/>
          <p:cNvGrpSpPr/>
          <p:nvPr/>
        </p:nvGrpSpPr>
        <p:grpSpPr>
          <a:xfrm>
            <a:off x="4572000" y="113122"/>
            <a:ext cx="4572000" cy="618716"/>
            <a:chOff x="4572000" y="113122"/>
            <a:chExt cx="4572000" cy="618716"/>
          </a:xfrm>
        </p:grpSpPr>
        <p:pic>
          <p:nvPicPr>
            <p:cNvPr id="11" name="Picture 2" descr="http://img.bhs4.com/C9/A/C9A1120077E665111FBC70B29CFB0421E05FD8F3_lis.jpg"/>
            <p:cNvPicPr>
              <a:picLocks noChangeAspect="1" noChangeArrowheads="1"/>
            </p:cNvPicPr>
            <p:nvPr/>
          </p:nvPicPr>
          <p:blipFill>
            <a:blip r:embed="rId3" cstate="print"/>
            <a:srcRect l="6020" t="3696" r="4083" b="18293"/>
            <a:stretch>
              <a:fillRect/>
            </a:stretch>
          </p:blipFill>
          <p:spPr bwMode="auto">
            <a:xfrm flipH="1">
              <a:off x="7814815" y="113122"/>
              <a:ext cx="1150205" cy="329937"/>
            </a:xfrm>
            <a:prstGeom prst="rect">
              <a:avLst/>
            </a:prstGeom>
            <a:noFill/>
          </p:spPr>
        </p:pic>
        <p:sp>
          <p:nvSpPr>
            <p:cNvPr id="14" name="13 - Ορθογώνιο"/>
            <p:cNvSpPr/>
            <p:nvPr/>
          </p:nvSpPr>
          <p:spPr>
            <a:xfrm>
              <a:off x="4572000" y="435047"/>
              <a:ext cx="4572000" cy="4571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5" name="14 - Εικόνα" descr="Symbols.PNG"/>
            <p:cNvPicPr>
              <a:picLocks noChangeAspect="1"/>
            </p:cNvPicPr>
            <p:nvPr/>
          </p:nvPicPr>
          <p:blipFill>
            <a:blip r:embed="rId4" cstate="print"/>
            <a:srcRect b="66236"/>
            <a:stretch>
              <a:fillRect/>
            </a:stretch>
          </p:blipFill>
          <p:spPr>
            <a:xfrm>
              <a:off x="7842792" y="369772"/>
              <a:ext cx="375812" cy="362066"/>
            </a:xfrm>
            <a:prstGeom prst="rect">
              <a:avLst/>
            </a:prstGeom>
          </p:spPr>
        </p:pic>
        <p:pic>
          <p:nvPicPr>
            <p:cNvPr id="16" name="15 - Εικόνα" descr="Symbols.PNG"/>
            <p:cNvPicPr>
              <a:picLocks noChangeAspect="1"/>
            </p:cNvPicPr>
            <p:nvPr/>
          </p:nvPicPr>
          <p:blipFill>
            <a:blip r:embed="rId4" cstate="print"/>
            <a:srcRect t="65688" b="1119"/>
            <a:stretch>
              <a:fillRect/>
            </a:stretch>
          </p:blipFill>
          <p:spPr>
            <a:xfrm>
              <a:off x="8541946" y="375898"/>
              <a:ext cx="375812" cy="355940"/>
            </a:xfrm>
            <a:prstGeom prst="rect">
              <a:avLst/>
            </a:prstGeom>
          </p:spPr>
        </p:pic>
        <p:pic>
          <p:nvPicPr>
            <p:cNvPr id="17" name="16 - Εικόνα" descr="Symbols.PNG"/>
            <p:cNvPicPr>
              <a:picLocks noChangeAspect="1"/>
            </p:cNvPicPr>
            <p:nvPr/>
          </p:nvPicPr>
          <p:blipFill>
            <a:blip r:embed="rId4" cstate="print"/>
            <a:srcRect t="33257" b="33994"/>
            <a:stretch>
              <a:fillRect/>
            </a:stretch>
          </p:blipFill>
          <p:spPr>
            <a:xfrm>
              <a:off x="8194726" y="380661"/>
              <a:ext cx="375812" cy="351177"/>
            </a:xfrm>
            <a:prstGeom prst="rect">
              <a:avLst/>
            </a:prstGeom>
          </p:spPr>
        </p:pic>
      </p:grpSp>
      <p:sp>
        <p:nvSpPr>
          <p:cNvPr id="18" name="17 - TextBox"/>
          <p:cNvSpPr txBox="1"/>
          <p:nvPr/>
        </p:nvSpPr>
        <p:spPr>
          <a:xfrm>
            <a:off x="5552356" y="131978"/>
            <a:ext cx="2279920" cy="369332"/>
          </a:xfrm>
          <a:prstGeom prst="rect">
            <a:avLst/>
          </a:prstGeom>
          <a:noFill/>
        </p:spPr>
        <p:txBody>
          <a:bodyPr wrap="none" rtlCol="0">
            <a:spAutoFit/>
          </a:bodyPr>
          <a:lstStyle/>
          <a:p>
            <a:r>
              <a:rPr lang="en-US" dirty="0" smtClean="0">
                <a:latin typeface="Arial Black" pitchFamily="34" charset="0"/>
              </a:rPr>
              <a:t>ARE WE READY?</a:t>
            </a:r>
            <a:endParaRPr lang="el-GR" dirty="0">
              <a:latin typeface="Arial Black" pitchFamily="34" charset="0"/>
            </a:endParaRPr>
          </a:p>
        </p:txBody>
      </p:sp>
      <p:pic>
        <p:nvPicPr>
          <p:cNvPr id="19" name="Picture 6" descr="wave"/>
          <p:cNvPicPr>
            <a:picLocks noChangeAspect="1" noChangeArrowheads="1" noCrop="1"/>
          </p:cNvPicPr>
          <p:nvPr/>
        </p:nvPicPr>
        <p:blipFill>
          <a:blip r:embed="rId5" cstate="print"/>
          <a:srcRect/>
          <a:stretch>
            <a:fillRect/>
          </a:stretch>
        </p:blipFill>
        <p:spPr bwMode="auto">
          <a:xfrm>
            <a:off x="0" y="5951538"/>
            <a:ext cx="9144000" cy="93345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2953"/>
                                        </p:tgtEl>
                                        <p:attrNameLst>
                                          <p:attrName>style.visibility</p:attrName>
                                        </p:attrNameLst>
                                      </p:cBhvr>
                                      <p:to>
                                        <p:strVal val="visible"/>
                                      </p:to>
                                    </p:set>
                                    <p:animEffect transition="in" filter="box(out)">
                                      <p:cBhvr>
                                        <p:cTn id="7" dur="500"/>
                                        <p:tgtEl>
                                          <p:spTgt spid="829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Text Box 4"/>
          <p:cNvSpPr txBox="1">
            <a:spLocks noChangeArrowheads="1"/>
          </p:cNvSpPr>
          <p:nvPr/>
        </p:nvSpPr>
        <p:spPr bwMode="auto">
          <a:xfrm>
            <a:off x="19050" y="612775"/>
            <a:ext cx="8860999" cy="6155531"/>
          </a:xfrm>
          <a:prstGeom prst="rect">
            <a:avLst/>
          </a:prstGeom>
          <a:noFill/>
          <a:ln w="9525">
            <a:noFill/>
            <a:miter lim="800000"/>
            <a:headEnd/>
            <a:tailEnd/>
          </a:ln>
          <a:effectLst/>
        </p:spPr>
        <p:txBody>
          <a:bodyPr wrap="square">
            <a:spAutoFit/>
          </a:bodyPr>
          <a:lstStyle/>
          <a:p>
            <a:r>
              <a:rPr lang="el-GR" b="1" dirty="0" err="1">
                <a:solidFill>
                  <a:srgbClr val="800000"/>
                </a:solidFill>
                <a:latin typeface="Arial Narrow" pitchFamily="34" charset="0"/>
              </a:rPr>
              <a:t>Facilities</a:t>
            </a:r>
            <a:r>
              <a:rPr lang="el-GR" b="1" dirty="0">
                <a:solidFill>
                  <a:srgbClr val="800000"/>
                </a:solidFill>
                <a:latin typeface="Arial Narrow" pitchFamily="34" charset="0"/>
              </a:rPr>
              <a:t> </a:t>
            </a:r>
            <a:r>
              <a:rPr lang="el-GR" b="1" dirty="0" err="1">
                <a:solidFill>
                  <a:srgbClr val="800000"/>
                </a:solidFill>
                <a:latin typeface="Arial Narrow" pitchFamily="34" charset="0"/>
              </a:rPr>
              <a:t>for</a:t>
            </a:r>
            <a:r>
              <a:rPr lang="el-GR" b="1" dirty="0">
                <a:solidFill>
                  <a:srgbClr val="800000"/>
                </a:solidFill>
                <a:latin typeface="Arial Narrow" pitchFamily="34" charset="0"/>
              </a:rPr>
              <a:t> </a:t>
            </a:r>
            <a:r>
              <a:rPr lang="el-GR" b="1" dirty="0" err="1">
                <a:solidFill>
                  <a:srgbClr val="800000"/>
                </a:solidFill>
                <a:latin typeface="Arial Narrow" pitchFamily="34" charset="0"/>
              </a:rPr>
              <a:t>chemical</a:t>
            </a:r>
            <a:r>
              <a:rPr lang="el-GR" b="1" dirty="0">
                <a:solidFill>
                  <a:srgbClr val="800000"/>
                </a:solidFill>
                <a:latin typeface="Arial Narrow" pitchFamily="34" charset="0"/>
              </a:rPr>
              <a:t> </a:t>
            </a:r>
            <a:r>
              <a:rPr lang="el-GR" b="1" dirty="0" err="1">
                <a:solidFill>
                  <a:srgbClr val="800000"/>
                </a:solidFill>
                <a:latin typeface="Arial Narrow" pitchFamily="34" charset="0"/>
              </a:rPr>
              <a:t>decontamination</a:t>
            </a:r>
            <a:r>
              <a:rPr lang="el-GR" b="1" dirty="0">
                <a:solidFill>
                  <a:srgbClr val="800000"/>
                </a:solidFill>
                <a:latin typeface="Arial Narrow" pitchFamily="34" charset="0"/>
              </a:rPr>
              <a:t> </a:t>
            </a:r>
            <a:r>
              <a:rPr lang="el-GR" b="1" dirty="0" err="1">
                <a:solidFill>
                  <a:srgbClr val="800000"/>
                </a:solidFill>
                <a:latin typeface="Arial Narrow" pitchFamily="34" charset="0"/>
              </a:rPr>
              <a:t>in</a:t>
            </a:r>
            <a:r>
              <a:rPr lang="el-GR" b="1" dirty="0">
                <a:solidFill>
                  <a:srgbClr val="800000"/>
                </a:solidFill>
                <a:latin typeface="Arial Narrow" pitchFamily="34" charset="0"/>
              </a:rPr>
              <a:t> </a:t>
            </a:r>
            <a:r>
              <a:rPr lang="el-GR" b="1" dirty="0" err="1">
                <a:solidFill>
                  <a:srgbClr val="800000"/>
                </a:solidFill>
                <a:latin typeface="Arial Narrow" pitchFamily="34" charset="0"/>
              </a:rPr>
              <a:t>accident</a:t>
            </a:r>
            <a:r>
              <a:rPr lang="el-GR" b="1" dirty="0">
                <a:solidFill>
                  <a:srgbClr val="800000"/>
                </a:solidFill>
                <a:latin typeface="Arial Narrow" pitchFamily="34" charset="0"/>
              </a:rPr>
              <a:t> </a:t>
            </a:r>
            <a:r>
              <a:rPr lang="el-GR" b="1" dirty="0" err="1">
                <a:solidFill>
                  <a:srgbClr val="800000"/>
                </a:solidFill>
                <a:latin typeface="Arial Narrow" pitchFamily="34" charset="0"/>
              </a:rPr>
              <a:t>and</a:t>
            </a:r>
            <a:r>
              <a:rPr lang="el-GR" b="1" dirty="0">
                <a:solidFill>
                  <a:srgbClr val="800000"/>
                </a:solidFill>
                <a:latin typeface="Arial Narrow" pitchFamily="34" charset="0"/>
              </a:rPr>
              <a:t> </a:t>
            </a:r>
            <a:r>
              <a:rPr lang="el-GR" b="1" dirty="0" err="1" smtClean="0">
                <a:solidFill>
                  <a:srgbClr val="800000"/>
                </a:solidFill>
                <a:latin typeface="Arial Narrow" pitchFamily="34" charset="0"/>
              </a:rPr>
              <a:t>emergency</a:t>
            </a:r>
            <a:r>
              <a:rPr lang="el-GR" b="1" dirty="0" smtClean="0">
                <a:solidFill>
                  <a:srgbClr val="800000"/>
                </a:solidFill>
                <a:latin typeface="Arial Narrow" pitchFamily="34" charset="0"/>
              </a:rPr>
              <a:t> </a:t>
            </a:r>
            <a:r>
              <a:rPr lang="el-GR" b="1" dirty="0" err="1" smtClean="0">
                <a:solidFill>
                  <a:srgbClr val="800000"/>
                </a:solidFill>
                <a:latin typeface="Arial Narrow" pitchFamily="34" charset="0"/>
              </a:rPr>
              <a:t>departments</a:t>
            </a:r>
            <a:endParaRPr lang="en-US" b="1" dirty="0" smtClean="0">
              <a:solidFill>
                <a:srgbClr val="800000"/>
              </a:solidFill>
              <a:latin typeface="Arial Narrow" pitchFamily="34" charset="0"/>
            </a:endParaRPr>
          </a:p>
          <a:p>
            <a:r>
              <a:rPr lang="el-GR" b="1" dirty="0" err="1" smtClean="0">
                <a:solidFill>
                  <a:srgbClr val="800000"/>
                </a:solidFill>
                <a:latin typeface="Arial Narrow" pitchFamily="34" charset="0"/>
              </a:rPr>
              <a:t>in</a:t>
            </a:r>
            <a:r>
              <a:rPr lang="el-GR" b="1" dirty="0" smtClean="0">
                <a:solidFill>
                  <a:srgbClr val="800000"/>
                </a:solidFill>
                <a:latin typeface="Arial Narrow" pitchFamily="34" charset="0"/>
              </a:rPr>
              <a:t> </a:t>
            </a:r>
            <a:r>
              <a:rPr lang="el-GR" b="1" dirty="0" err="1">
                <a:solidFill>
                  <a:srgbClr val="800000"/>
                </a:solidFill>
                <a:latin typeface="Arial Narrow" pitchFamily="34" charset="0"/>
              </a:rPr>
              <a:t>the</a:t>
            </a:r>
            <a:r>
              <a:rPr lang="el-GR" b="1" dirty="0">
                <a:solidFill>
                  <a:srgbClr val="800000"/>
                </a:solidFill>
                <a:latin typeface="Arial Narrow" pitchFamily="34" charset="0"/>
              </a:rPr>
              <a:t> </a:t>
            </a:r>
            <a:r>
              <a:rPr lang="el-GR" b="1" dirty="0" err="1">
                <a:solidFill>
                  <a:srgbClr val="800000"/>
                </a:solidFill>
                <a:latin typeface="Arial Narrow" pitchFamily="34" charset="0"/>
              </a:rPr>
              <a:t>United</a:t>
            </a:r>
            <a:r>
              <a:rPr lang="el-GR" b="1" dirty="0">
                <a:solidFill>
                  <a:srgbClr val="800000"/>
                </a:solidFill>
                <a:latin typeface="Arial Narrow" pitchFamily="34" charset="0"/>
              </a:rPr>
              <a:t> </a:t>
            </a:r>
            <a:r>
              <a:rPr lang="el-GR" b="1" dirty="0" err="1">
                <a:solidFill>
                  <a:srgbClr val="800000"/>
                </a:solidFill>
                <a:latin typeface="Arial Narrow" pitchFamily="34" charset="0"/>
              </a:rPr>
              <a:t>Kingdom</a:t>
            </a:r>
            <a:endParaRPr lang="en-US" b="1" dirty="0">
              <a:solidFill>
                <a:srgbClr val="800000"/>
              </a:solidFill>
              <a:latin typeface="Arial Narrow" pitchFamily="34" charset="0"/>
            </a:endParaRPr>
          </a:p>
          <a:p>
            <a:r>
              <a:rPr lang="el-GR" sz="1400" b="1" i="1" dirty="0" err="1">
                <a:latin typeface="Arial Narrow" pitchFamily="34" charset="0"/>
              </a:rPr>
              <a:t>Emerg</a:t>
            </a:r>
            <a:r>
              <a:rPr lang="el-GR" sz="1400" b="1" i="1" dirty="0">
                <a:latin typeface="Arial Narrow" pitchFamily="34" charset="0"/>
              </a:rPr>
              <a:t> </a:t>
            </a:r>
            <a:r>
              <a:rPr lang="el-GR" sz="1400" b="1" i="1" dirty="0" err="1">
                <a:latin typeface="Arial Narrow" pitchFamily="34" charset="0"/>
              </a:rPr>
              <a:t>Med</a:t>
            </a:r>
            <a:r>
              <a:rPr lang="el-GR" sz="1400" b="1" i="1" dirty="0">
                <a:latin typeface="Arial Narrow" pitchFamily="34" charset="0"/>
              </a:rPr>
              <a:t> J</a:t>
            </a:r>
            <a:r>
              <a:rPr lang="el-GR" sz="1400" i="1" dirty="0">
                <a:latin typeface="Arial Narrow" pitchFamily="34" charset="0"/>
              </a:rPr>
              <a:t> 2002;19:453-457</a:t>
            </a:r>
            <a:endParaRPr lang="el-GR" sz="1400" b="1" dirty="0">
              <a:latin typeface="Arial Narrow" pitchFamily="34" charset="0"/>
            </a:endParaRPr>
          </a:p>
          <a:p>
            <a:endParaRPr lang="en-US" sz="1400" dirty="0">
              <a:latin typeface="Arial Narrow" pitchFamily="34" charset="0"/>
            </a:endParaRPr>
          </a:p>
          <a:p>
            <a:r>
              <a:rPr lang="el-GR" sz="1200" b="1" dirty="0">
                <a:latin typeface="Arial Narrow" pitchFamily="34" charset="0"/>
              </a:rPr>
              <a:t>G </a:t>
            </a:r>
            <a:r>
              <a:rPr lang="el-GR" sz="1200" b="1" dirty="0" err="1">
                <a:latin typeface="Arial Narrow" pitchFamily="34" charset="0"/>
              </a:rPr>
              <a:t>George</a:t>
            </a:r>
            <a:r>
              <a:rPr lang="el-GR" sz="1200" b="1" dirty="0">
                <a:latin typeface="Arial Narrow" pitchFamily="34" charset="0"/>
              </a:rPr>
              <a:t>, K </a:t>
            </a:r>
            <a:r>
              <a:rPr lang="el-GR" sz="1200" b="1" dirty="0" err="1">
                <a:latin typeface="Arial Narrow" pitchFamily="34" charset="0"/>
              </a:rPr>
              <a:t>Ramsay</a:t>
            </a:r>
            <a:r>
              <a:rPr lang="el-GR" sz="1200" b="1" dirty="0">
                <a:latin typeface="Arial Narrow" pitchFamily="34" charset="0"/>
              </a:rPr>
              <a:t>, M </a:t>
            </a:r>
            <a:r>
              <a:rPr lang="el-GR" sz="1200" b="1" dirty="0" err="1">
                <a:latin typeface="Arial Narrow" pitchFamily="34" charset="0"/>
              </a:rPr>
              <a:t>Rochester</a:t>
            </a:r>
            <a:r>
              <a:rPr lang="el-GR" sz="1200" b="1" dirty="0">
                <a:latin typeface="Arial Narrow" pitchFamily="34" charset="0"/>
              </a:rPr>
              <a:t>, R </a:t>
            </a:r>
            <a:r>
              <a:rPr lang="el-GR" sz="1200" b="1" dirty="0" err="1">
                <a:latin typeface="Arial Narrow" pitchFamily="34" charset="0"/>
              </a:rPr>
              <a:t>Seah</a:t>
            </a:r>
            <a:r>
              <a:rPr lang="el-GR" sz="1200" b="1" dirty="0">
                <a:latin typeface="Arial Narrow" pitchFamily="34" charset="0"/>
              </a:rPr>
              <a:t>, H </a:t>
            </a:r>
            <a:r>
              <a:rPr lang="el-GR" sz="1200" b="1" dirty="0" err="1">
                <a:latin typeface="Arial Narrow" pitchFamily="34" charset="0"/>
              </a:rPr>
              <a:t>Spencer</a:t>
            </a:r>
            <a:r>
              <a:rPr lang="el-GR" sz="1200" b="1" dirty="0">
                <a:latin typeface="Arial Narrow" pitchFamily="34" charset="0"/>
              </a:rPr>
              <a:t>, D </a:t>
            </a:r>
            <a:r>
              <a:rPr lang="el-GR" sz="1200" b="1" dirty="0" err="1">
                <a:latin typeface="Arial Narrow" pitchFamily="34" charset="0"/>
              </a:rPr>
              <a:t>Vijayasankar</a:t>
            </a:r>
            <a:r>
              <a:rPr lang="el-GR" sz="1200" b="1" dirty="0">
                <a:latin typeface="Arial Narrow" pitchFamily="34" charset="0"/>
              </a:rPr>
              <a:t>, L </a:t>
            </a:r>
            <a:r>
              <a:rPr lang="el-GR" sz="1200" b="1" dirty="0" err="1">
                <a:latin typeface="Arial Narrow" pitchFamily="34" charset="0"/>
              </a:rPr>
              <a:t>Vasicuro</a:t>
            </a:r>
            <a:r>
              <a:rPr lang="el-GR" sz="1200" dirty="0">
                <a:latin typeface="Arial Narrow" pitchFamily="34" charset="0"/>
              </a:rPr>
              <a:t> </a:t>
            </a:r>
          </a:p>
          <a:p>
            <a:r>
              <a:rPr lang="el-GR" sz="1200" i="1" dirty="0" err="1">
                <a:latin typeface="Arial Narrow" pitchFamily="34" charset="0"/>
              </a:rPr>
              <a:t>Accident</a:t>
            </a:r>
            <a:r>
              <a:rPr lang="el-GR" sz="1200" i="1" dirty="0">
                <a:latin typeface="Arial Narrow" pitchFamily="34" charset="0"/>
              </a:rPr>
              <a:t> </a:t>
            </a:r>
            <a:r>
              <a:rPr lang="el-GR" sz="1200" i="1" dirty="0" err="1">
                <a:latin typeface="Arial Narrow" pitchFamily="34" charset="0"/>
              </a:rPr>
              <a:t>and</a:t>
            </a:r>
            <a:r>
              <a:rPr lang="el-GR" sz="1200" i="1" dirty="0">
                <a:latin typeface="Arial Narrow" pitchFamily="34" charset="0"/>
              </a:rPr>
              <a:t> </a:t>
            </a:r>
            <a:r>
              <a:rPr lang="el-GR" sz="1200" i="1" dirty="0" err="1">
                <a:latin typeface="Arial Narrow" pitchFamily="34" charset="0"/>
              </a:rPr>
              <a:t>Emergency</a:t>
            </a:r>
            <a:r>
              <a:rPr lang="el-GR" sz="1200" i="1" dirty="0">
                <a:latin typeface="Arial Narrow" pitchFamily="34" charset="0"/>
              </a:rPr>
              <a:t> </a:t>
            </a:r>
            <a:r>
              <a:rPr lang="el-GR" sz="1200" i="1" dirty="0" err="1">
                <a:latin typeface="Arial Narrow" pitchFamily="34" charset="0"/>
              </a:rPr>
              <a:t>Department</a:t>
            </a:r>
            <a:r>
              <a:rPr lang="el-GR" sz="1200" i="1" dirty="0">
                <a:latin typeface="Arial Narrow" pitchFamily="34" charset="0"/>
              </a:rPr>
              <a:t>, </a:t>
            </a:r>
            <a:r>
              <a:rPr lang="el-GR" sz="1200" i="1" dirty="0" err="1">
                <a:latin typeface="Arial Narrow" pitchFamily="34" charset="0"/>
              </a:rPr>
              <a:t>Horton</a:t>
            </a:r>
            <a:r>
              <a:rPr lang="el-GR" sz="1200" i="1" dirty="0">
                <a:latin typeface="Arial Narrow" pitchFamily="34" charset="0"/>
              </a:rPr>
              <a:t> </a:t>
            </a:r>
            <a:r>
              <a:rPr lang="el-GR" sz="1200" i="1" dirty="0" err="1">
                <a:latin typeface="Arial Narrow" pitchFamily="34" charset="0"/>
              </a:rPr>
              <a:t>Hospital</a:t>
            </a:r>
            <a:r>
              <a:rPr lang="el-GR" sz="1200" i="1" dirty="0">
                <a:latin typeface="Arial Narrow" pitchFamily="34" charset="0"/>
              </a:rPr>
              <a:t>, </a:t>
            </a:r>
            <a:r>
              <a:rPr lang="el-GR" sz="1200" i="1" dirty="0" err="1">
                <a:latin typeface="Arial Narrow" pitchFamily="34" charset="0"/>
              </a:rPr>
              <a:t>Oxford</a:t>
            </a:r>
            <a:r>
              <a:rPr lang="el-GR" sz="1200" i="1" dirty="0">
                <a:latin typeface="Arial Narrow" pitchFamily="34" charset="0"/>
              </a:rPr>
              <a:t> </a:t>
            </a:r>
            <a:r>
              <a:rPr lang="el-GR" sz="1200" i="1" dirty="0" err="1">
                <a:latin typeface="Arial Narrow" pitchFamily="34" charset="0"/>
              </a:rPr>
              <a:t>Radcliffe</a:t>
            </a:r>
            <a:r>
              <a:rPr lang="el-GR" sz="1200" i="1" dirty="0">
                <a:latin typeface="Arial Narrow" pitchFamily="34" charset="0"/>
              </a:rPr>
              <a:t> </a:t>
            </a:r>
            <a:r>
              <a:rPr lang="el-GR" sz="1200" i="1" dirty="0" err="1">
                <a:latin typeface="Arial Narrow" pitchFamily="34" charset="0"/>
              </a:rPr>
              <a:t>Hospitals</a:t>
            </a:r>
            <a:r>
              <a:rPr lang="el-GR" sz="1200" i="1" dirty="0">
                <a:latin typeface="Arial Narrow" pitchFamily="34" charset="0"/>
              </a:rPr>
              <a:t> NHS </a:t>
            </a:r>
            <a:r>
              <a:rPr lang="el-GR" sz="1200" i="1" dirty="0" err="1">
                <a:latin typeface="Arial Narrow" pitchFamily="34" charset="0"/>
              </a:rPr>
              <a:t>Trust</a:t>
            </a:r>
            <a:r>
              <a:rPr lang="el-GR" sz="1200" i="1" dirty="0">
                <a:latin typeface="Arial Narrow" pitchFamily="34" charset="0"/>
              </a:rPr>
              <a:t>, </a:t>
            </a:r>
            <a:r>
              <a:rPr lang="el-GR" sz="1200" i="1" dirty="0" err="1">
                <a:latin typeface="Arial Narrow" pitchFamily="34" charset="0"/>
              </a:rPr>
              <a:t>Banbury</a:t>
            </a:r>
            <a:r>
              <a:rPr lang="el-GR" sz="1200" i="1" dirty="0">
                <a:latin typeface="Arial Narrow" pitchFamily="34" charset="0"/>
              </a:rPr>
              <a:t>, UK</a:t>
            </a:r>
            <a:r>
              <a:rPr lang="el-GR" sz="1400" dirty="0">
                <a:latin typeface="Arial Narrow" pitchFamily="34" charset="0"/>
              </a:rPr>
              <a:t> </a:t>
            </a:r>
          </a:p>
          <a:p>
            <a:endParaRPr lang="el-GR" sz="1100" b="1" dirty="0">
              <a:latin typeface="Arial Narrow" pitchFamily="34" charset="0"/>
            </a:endParaRPr>
          </a:p>
          <a:p>
            <a:r>
              <a:rPr lang="el-GR" sz="1400" b="1" dirty="0" err="1">
                <a:latin typeface="Arial Narrow" pitchFamily="34" charset="0"/>
              </a:rPr>
              <a:t>Objective</a:t>
            </a:r>
            <a:endParaRPr lang="en-US" sz="1400" b="1" dirty="0">
              <a:latin typeface="Arial Narrow" pitchFamily="34" charset="0"/>
            </a:endParaRPr>
          </a:p>
          <a:p>
            <a:r>
              <a:rPr lang="el-GR" sz="1400" dirty="0" err="1">
                <a:latin typeface="Arial Narrow" pitchFamily="34" charset="0"/>
              </a:rPr>
              <a:t>To</a:t>
            </a:r>
            <a:r>
              <a:rPr lang="el-GR" sz="1400" dirty="0">
                <a:latin typeface="Arial Narrow" pitchFamily="34" charset="0"/>
              </a:rPr>
              <a:t> </a:t>
            </a:r>
            <a:r>
              <a:rPr lang="el-GR" sz="1400" dirty="0" err="1">
                <a:latin typeface="Arial Narrow" pitchFamily="34" charset="0"/>
              </a:rPr>
              <a:t>audit</a:t>
            </a:r>
            <a:r>
              <a:rPr lang="el-GR" sz="1400" dirty="0">
                <a:latin typeface="Arial Narrow" pitchFamily="34" charset="0"/>
              </a:rPr>
              <a:t> </a:t>
            </a:r>
            <a:r>
              <a:rPr lang="el-GR" sz="1400" dirty="0" err="1">
                <a:latin typeface="Arial Narrow" pitchFamily="34" charset="0"/>
              </a:rPr>
              <a:t>the</a:t>
            </a:r>
            <a:r>
              <a:rPr lang="el-GR" sz="1400" dirty="0">
                <a:latin typeface="Arial Narrow" pitchFamily="34" charset="0"/>
              </a:rPr>
              <a:t> </a:t>
            </a:r>
            <a:r>
              <a:rPr lang="el-GR" sz="1400" dirty="0" err="1">
                <a:latin typeface="Arial Narrow" pitchFamily="34" charset="0"/>
              </a:rPr>
              <a:t>facilities</a:t>
            </a:r>
            <a:r>
              <a:rPr lang="el-GR" sz="1400" dirty="0">
                <a:latin typeface="Arial Narrow" pitchFamily="34" charset="0"/>
              </a:rPr>
              <a:t> </a:t>
            </a:r>
            <a:r>
              <a:rPr lang="el-GR" sz="1400" dirty="0" err="1">
                <a:latin typeface="Arial Narrow" pitchFamily="34" charset="0"/>
              </a:rPr>
              <a:t>for</a:t>
            </a:r>
            <a:r>
              <a:rPr lang="el-GR" sz="1400" dirty="0">
                <a:latin typeface="Arial Narrow" pitchFamily="34" charset="0"/>
              </a:rPr>
              <a:t> </a:t>
            </a:r>
            <a:r>
              <a:rPr lang="el-GR" sz="1400" dirty="0" err="1">
                <a:latin typeface="Arial Narrow" pitchFamily="34" charset="0"/>
              </a:rPr>
              <a:t>chemical</a:t>
            </a:r>
            <a:r>
              <a:rPr lang="el-GR" sz="1400" dirty="0">
                <a:latin typeface="Arial Narrow" pitchFamily="34" charset="0"/>
              </a:rPr>
              <a:t> </a:t>
            </a:r>
            <a:r>
              <a:rPr lang="el-GR" sz="1400" dirty="0" err="1">
                <a:latin typeface="Arial Narrow" pitchFamily="34" charset="0"/>
              </a:rPr>
              <a:t>decontamination</a:t>
            </a:r>
            <a:r>
              <a:rPr lang="el-GR" sz="1400" dirty="0">
                <a:latin typeface="Arial Narrow" pitchFamily="34" charset="0"/>
              </a:rPr>
              <a:t>, </a:t>
            </a:r>
            <a:r>
              <a:rPr lang="el-GR" sz="1400" dirty="0" err="1">
                <a:latin typeface="Arial Narrow" pitchFamily="34" charset="0"/>
              </a:rPr>
              <a:t>with</a:t>
            </a:r>
            <a:r>
              <a:rPr lang="el-GR" sz="1400" dirty="0">
                <a:latin typeface="Arial Narrow" pitchFamily="34" charset="0"/>
              </a:rPr>
              <a:t> </a:t>
            </a:r>
            <a:r>
              <a:rPr lang="el-GR" sz="1400" dirty="0" err="1">
                <a:latin typeface="Arial Narrow" pitchFamily="34" charset="0"/>
              </a:rPr>
              <a:t>special</a:t>
            </a:r>
            <a:r>
              <a:rPr lang="el-GR" sz="1400" dirty="0">
                <a:latin typeface="Arial Narrow" pitchFamily="34" charset="0"/>
              </a:rPr>
              <a:t> </a:t>
            </a:r>
            <a:r>
              <a:rPr lang="el-GR" sz="1400" dirty="0" err="1">
                <a:latin typeface="Arial Narrow" pitchFamily="34" charset="0"/>
              </a:rPr>
              <a:t>reference</a:t>
            </a:r>
            <a:r>
              <a:rPr lang="el-GR" sz="1400" dirty="0">
                <a:latin typeface="Arial Narrow" pitchFamily="34" charset="0"/>
              </a:rPr>
              <a:t> </a:t>
            </a:r>
            <a:r>
              <a:rPr lang="el-GR" sz="1400" dirty="0" err="1">
                <a:latin typeface="Arial Narrow" pitchFamily="34" charset="0"/>
              </a:rPr>
              <a:t>to</a:t>
            </a:r>
            <a:r>
              <a:rPr lang="el-GR" sz="1400" dirty="0">
                <a:latin typeface="Arial Narrow" pitchFamily="34" charset="0"/>
              </a:rPr>
              <a:t> </a:t>
            </a:r>
            <a:r>
              <a:rPr lang="el-GR" sz="1400" dirty="0" err="1">
                <a:latin typeface="Arial Narrow" pitchFamily="34" charset="0"/>
              </a:rPr>
              <a:t>cyanide</a:t>
            </a:r>
            <a:r>
              <a:rPr lang="el-GR" sz="1400" dirty="0">
                <a:latin typeface="Arial Narrow" pitchFamily="34" charset="0"/>
              </a:rPr>
              <a:t> </a:t>
            </a:r>
            <a:r>
              <a:rPr lang="el-GR" sz="1400" dirty="0" err="1">
                <a:latin typeface="Arial Narrow" pitchFamily="34" charset="0"/>
              </a:rPr>
              <a:t>poisoning</a:t>
            </a:r>
            <a:r>
              <a:rPr lang="el-GR" sz="1400" dirty="0">
                <a:latin typeface="Arial Narrow" pitchFamily="34" charset="0"/>
              </a:rPr>
              <a:t>, </a:t>
            </a:r>
            <a:r>
              <a:rPr lang="el-GR" sz="1400" dirty="0" err="1">
                <a:latin typeface="Arial Narrow" pitchFamily="34" charset="0"/>
              </a:rPr>
              <a:t>in</a:t>
            </a:r>
            <a:r>
              <a:rPr lang="el-GR" sz="1400" dirty="0">
                <a:latin typeface="Arial Narrow" pitchFamily="34" charset="0"/>
              </a:rPr>
              <a:t> </a:t>
            </a:r>
            <a:r>
              <a:rPr lang="el-GR" sz="1400" dirty="0" err="1">
                <a:latin typeface="Arial Narrow" pitchFamily="34" charset="0"/>
              </a:rPr>
              <a:t>all</a:t>
            </a:r>
            <a:r>
              <a:rPr lang="el-GR" sz="1400" dirty="0">
                <a:latin typeface="Arial Narrow" pitchFamily="34" charset="0"/>
              </a:rPr>
              <a:t> </a:t>
            </a:r>
            <a:r>
              <a:rPr lang="el-GR" sz="1400" dirty="0" err="1">
                <a:latin typeface="Arial Narrow" pitchFamily="34" charset="0"/>
              </a:rPr>
              <a:t>major</a:t>
            </a:r>
            <a:r>
              <a:rPr lang="el-GR" sz="1400" dirty="0">
                <a:latin typeface="Arial Narrow" pitchFamily="34" charset="0"/>
              </a:rPr>
              <a:t> </a:t>
            </a:r>
            <a:r>
              <a:rPr lang="el-GR" sz="1400" dirty="0" err="1">
                <a:latin typeface="Arial Narrow" pitchFamily="34" charset="0"/>
              </a:rPr>
              <a:t>accident</a:t>
            </a:r>
            <a:r>
              <a:rPr lang="el-GR" sz="1400" dirty="0">
                <a:latin typeface="Arial Narrow" pitchFamily="34" charset="0"/>
              </a:rPr>
              <a:t> </a:t>
            </a:r>
            <a:r>
              <a:rPr lang="el-GR" sz="1400" dirty="0" err="1">
                <a:latin typeface="Arial Narrow" pitchFamily="34" charset="0"/>
              </a:rPr>
              <a:t>and</a:t>
            </a:r>
            <a:r>
              <a:rPr lang="el-GR" sz="1400" dirty="0">
                <a:latin typeface="Arial Narrow" pitchFamily="34" charset="0"/>
              </a:rPr>
              <a:t> </a:t>
            </a:r>
            <a:r>
              <a:rPr lang="el-GR" sz="1400" dirty="0" err="1">
                <a:latin typeface="Arial Narrow" pitchFamily="34" charset="0"/>
              </a:rPr>
              <a:t>emergency</a:t>
            </a:r>
            <a:r>
              <a:rPr lang="el-GR" sz="1400" dirty="0">
                <a:latin typeface="Arial Narrow" pitchFamily="34" charset="0"/>
              </a:rPr>
              <a:t> </a:t>
            </a:r>
            <a:r>
              <a:rPr lang="el-GR" sz="1400" dirty="0" err="1">
                <a:latin typeface="Arial Narrow" pitchFamily="34" charset="0"/>
              </a:rPr>
              <a:t>departments</a:t>
            </a:r>
            <a:r>
              <a:rPr lang="el-GR" sz="1400" dirty="0">
                <a:latin typeface="Arial Narrow" pitchFamily="34" charset="0"/>
              </a:rPr>
              <a:t> </a:t>
            </a:r>
            <a:r>
              <a:rPr lang="el-GR" sz="1400" dirty="0" err="1">
                <a:latin typeface="Arial Narrow" pitchFamily="34" charset="0"/>
              </a:rPr>
              <a:t>in</a:t>
            </a:r>
            <a:r>
              <a:rPr lang="el-GR" sz="1400" dirty="0">
                <a:latin typeface="Arial Narrow" pitchFamily="34" charset="0"/>
              </a:rPr>
              <a:t> </a:t>
            </a:r>
            <a:r>
              <a:rPr lang="el-GR" sz="1400" dirty="0" err="1">
                <a:latin typeface="Arial Narrow" pitchFamily="34" charset="0"/>
              </a:rPr>
              <a:t>the</a:t>
            </a:r>
            <a:r>
              <a:rPr lang="el-GR" sz="1400" dirty="0">
                <a:latin typeface="Arial Narrow" pitchFamily="34" charset="0"/>
              </a:rPr>
              <a:t> UK. </a:t>
            </a:r>
            <a:endParaRPr lang="el-GR" sz="1400" b="1" dirty="0">
              <a:latin typeface="Arial Narrow" pitchFamily="34" charset="0"/>
            </a:endParaRPr>
          </a:p>
          <a:p>
            <a:endParaRPr lang="en-US" sz="1000" b="1" dirty="0">
              <a:latin typeface="Arial Narrow" pitchFamily="34" charset="0"/>
            </a:endParaRPr>
          </a:p>
          <a:p>
            <a:r>
              <a:rPr lang="el-GR" sz="1400" b="1" dirty="0" err="1">
                <a:latin typeface="Arial Narrow" pitchFamily="34" charset="0"/>
              </a:rPr>
              <a:t>Method</a:t>
            </a:r>
            <a:endParaRPr lang="en-US" sz="1400" b="1" dirty="0">
              <a:latin typeface="Arial Narrow" pitchFamily="34" charset="0"/>
            </a:endParaRPr>
          </a:p>
          <a:p>
            <a:r>
              <a:rPr lang="el-GR" sz="1200" dirty="0">
                <a:latin typeface="Arial Narrow" pitchFamily="34" charset="0"/>
              </a:rPr>
              <a:t>A </a:t>
            </a:r>
            <a:r>
              <a:rPr lang="el-GR" sz="1200" dirty="0" err="1">
                <a:latin typeface="Arial Narrow" pitchFamily="34" charset="0"/>
              </a:rPr>
              <a:t>simple</a:t>
            </a:r>
            <a:r>
              <a:rPr lang="el-GR" sz="1200" dirty="0">
                <a:latin typeface="Arial Narrow" pitchFamily="34" charset="0"/>
              </a:rPr>
              <a:t> </a:t>
            </a:r>
            <a:r>
              <a:rPr lang="el-GR" sz="1200" dirty="0" err="1">
                <a:latin typeface="Arial Narrow" pitchFamily="34" charset="0"/>
              </a:rPr>
              <a:t>postal</a:t>
            </a:r>
            <a:r>
              <a:rPr lang="el-GR" sz="1200" dirty="0">
                <a:latin typeface="Arial Narrow" pitchFamily="34" charset="0"/>
              </a:rPr>
              <a:t> </a:t>
            </a:r>
            <a:r>
              <a:rPr lang="el-GR" sz="1200" dirty="0" err="1">
                <a:latin typeface="Arial Narrow" pitchFamily="34" charset="0"/>
              </a:rPr>
              <a:t>questionnaire</a:t>
            </a:r>
            <a:r>
              <a:rPr lang="el-GR" sz="1200" dirty="0">
                <a:latin typeface="Arial Narrow" pitchFamily="34" charset="0"/>
              </a:rPr>
              <a:t> </a:t>
            </a:r>
            <a:r>
              <a:rPr lang="el-GR" sz="1200" dirty="0" err="1">
                <a:latin typeface="Arial Narrow" pitchFamily="34" charset="0"/>
              </a:rPr>
              <a:t>was</a:t>
            </a:r>
            <a:r>
              <a:rPr lang="el-GR" sz="1200" dirty="0">
                <a:latin typeface="Arial Narrow" pitchFamily="34" charset="0"/>
              </a:rPr>
              <a:t> </a:t>
            </a:r>
            <a:r>
              <a:rPr lang="el-GR" sz="1200" dirty="0" err="1">
                <a:latin typeface="Arial Narrow" pitchFamily="34" charset="0"/>
              </a:rPr>
              <a:t>used</a:t>
            </a:r>
            <a:r>
              <a:rPr lang="el-GR" sz="1200" dirty="0">
                <a:latin typeface="Arial Narrow" pitchFamily="34" charset="0"/>
              </a:rPr>
              <a:t> </a:t>
            </a:r>
            <a:r>
              <a:rPr lang="el-GR" sz="1200" dirty="0" err="1">
                <a:latin typeface="Arial Narrow" pitchFamily="34" charset="0"/>
              </a:rPr>
              <a:t>to</a:t>
            </a:r>
            <a:r>
              <a:rPr lang="el-GR" sz="1200" dirty="0">
                <a:latin typeface="Arial Narrow" pitchFamily="34" charset="0"/>
              </a:rPr>
              <a:t> </a:t>
            </a:r>
            <a:r>
              <a:rPr lang="el-GR" sz="1200" dirty="0" err="1">
                <a:latin typeface="Arial Narrow" pitchFamily="34" charset="0"/>
              </a:rPr>
              <a:t>audit</a:t>
            </a:r>
            <a:r>
              <a:rPr lang="el-GR" sz="1200" dirty="0">
                <a:latin typeface="Arial Narrow" pitchFamily="34" charset="0"/>
              </a:rPr>
              <a:t> </a:t>
            </a:r>
            <a:r>
              <a:rPr lang="el-GR" sz="1200" dirty="0" err="1">
                <a:latin typeface="Arial Narrow" pitchFamily="34" charset="0"/>
              </a:rPr>
              <a:t>planning</a:t>
            </a:r>
            <a:r>
              <a:rPr lang="el-GR" sz="1200" dirty="0">
                <a:latin typeface="Arial Narrow" pitchFamily="34" charset="0"/>
              </a:rPr>
              <a:t>, </a:t>
            </a:r>
            <a:r>
              <a:rPr lang="el-GR" sz="1200" dirty="0" err="1">
                <a:latin typeface="Arial Narrow" pitchFamily="34" charset="0"/>
              </a:rPr>
              <a:t>premises</a:t>
            </a:r>
            <a:r>
              <a:rPr lang="el-GR" sz="1200" dirty="0">
                <a:latin typeface="Arial Narrow" pitchFamily="34" charset="0"/>
              </a:rPr>
              <a:t>, </a:t>
            </a:r>
            <a:r>
              <a:rPr lang="el-GR" sz="1200" dirty="0" err="1">
                <a:latin typeface="Arial Narrow" pitchFamily="34" charset="0"/>
              </a:rPr>
              <a:t>equipment</a:t>
            </a:r>
            <a:r>
              <a:rPr lang="el-GR" sz="1200" dirty="0">
                <a:latin typeface="Arial Narrow" pitchFamily="34" charset="0"/>
              </a:rPr>
              <a:t>, </a:t>
            </a:r>
            <a:r>
              <a:rPr lang="el-GR" sz="1200" dirty="0" err="1">
                <a:latin typeface="Arial Narrow" pitchFamily="34" charset="0"/>
              </a:rPr>
              <a:t>protection</a:t>
            </a:r>
            <a:r>
              <a:rPr lang="el-GR" sz="1200" dirty="0">
                <a:latin typeface="Arial Narrow" pitchFamily="34" charset="0"/>
              </a:rPr>
              <a:t> </a:t>
            </a:r>
            <a:r>
              <a:rPr lang="el-GR" sz="1200" dirty="0" err="1">
                <a:latin typeface="Arial Narrow" pitchFamily="34" charset="0"/>
              </a:rPr>
              <a:t>for</a:t>
            </a:r>
            <a:r>
              <a:rPr lang="el-GR" sz="1200" dirty="0">
                <a:latin typeface="Arial Narrow" pitchFamily="34" charset="0"/>
              </a:rPr>
              <a:t> </a:t>
            </a:r>
            <a:r>
              <a:rPr lang="el-GR" sz="1200" dirty="0" err="1">
                <a:latin typeface="Arial Narrow" pitchFamily="34" charset="0"/>
              </a:rPr>
              <a:t>staff</a:t>
            </a:r>
            <a:r>
              <a:rPr lang="el-GR" sz="1200" dirty="0">
                <a:latin typeface="Arial Narrow" pitchFamily="34" charset="0"/>
              </a:rPr>
              <a:t>, </a:t>
            </a:r>
            <a:r>
              <a:rPr lang="el-GR" sz="1200" dirty="0" err="1">
                <a:latin typeface="Arial Narrow" pitchFamily="34" charset="0"/>
              </a:rPr>
              <a:t>and</a:t>
            </a:r>
            <a:r>
              <a:rPr lang="el-GR" sz="1200" dirty="0">
                <a:latin typeface="Arial Narrow" pitchFamily="34" charset="0"/>
              </a:rPr>
              <a:t> </a:t>
            </a:r>
            <a:r>
              <a:rPr lang="el-GR" sz="1200" dirty="0" err="1">
                <a:latin typeface="Arial Narrow" pitchFamily="34" charset="0"/>
              </a:rPr>
              <a:t>stocks</a:t>
            </a:r>
            <a:r>
              <a:rPr lang="el-GR" sz="1200" dirty="0">
                <a:latin typeface="Arial Narrow" pitchFamily="34" charset="0"/>
              </a:rPr>
              <a:t> </a:t>
            </a:r>
            <a:r>
              <a:rPr lang="el-GR" sz="1200" dirty="0" err="1">
                <a:latin typeface="Arial Narrow" pitchFamily="34" charset="0"/>
              </a:rPr>
              <a:t>of</a:t>
            </a:r>
            <a:r>
              <a:rPr lang="el-GR" sz="1200" dirty="0">
                <a:latin typeface="Arial Narrow" pitchFamily="34" charset="0"/>
              </a:rPr>
              <a:t> </a:t>
            </a:r>
            <a:r>
              <a:rPr lang="el-GR" sz="1200" dirty="0" err="1">
                <a:latin typeface="Arial Narrow" pitchFamily="34" charset="0"/>
              </a:rPr>
              <a:t>specific</a:t>
            </a:r>
            <a:r>
              <a:rPr lang="el-GR" sz="1200" dirty="0">
                <a:latin typeface="Arial Narrow" pitchFamily="34" charset="0"/>
              </a:rPr>
              <a:t> </a:t>
            </a:r>
            <a:r>
              <a:rPr lang="el-GR" sz="1200" dirty="0" err="1">
                <a:latin typeface="Arial Narrow" pitchFamily="34" charset="0"/>
              </a:rPr>
              <a:t>antidotes</a:t>
            </a:r>
            <a:r>
              <a:rPr lang="el-GR" sz="1200" dirty="0">
                <a:latin typeface="Arial Narrow" pitchFamily="34" charset="0"/>
              </a:rPr>
              <a:t> </a:t>
            </a:r>
            <a:r>
              <a:rPr lang="el-GR" sz="1200" dirty="0" err="1">
                <a:latin typeface="Arial Narrow" pitchFamily="34" charset="0"/>
              </a:rPr>
              <a:t>to</a:t>
            </a:r>
            <a:r>
              <a:rPr lang="el-GR" sz="1200" dirty="0">
                <a:latin typeface="Arial Narrow" pitchFamily="34" charset="0"/>
              </a:rPr>
              <a:t> </a:t>
            </a:r>
            <a:r>
              <a:rPr lang="el-GR" sz="1200" dirty="0" err="1">
                <a:latin typeface="Arial Narrow" pitchFamily="34" charset="0"/>
              </a:rPr>
              <a:t>cyanide</a:t>
            </a:r>
            <a:r>
              <a:rPr lang="el-GR" sz="1200" dirty="0">
                <a:latin typeface="Arial Narrow" pitchFamily="34" charset="0"/>
              </a:rPr>
              <a:t> </a:t>
            </a:r>
            <a:r>
              <a:rPr lang="el-GR" sz="1200" dirty="0" err="1">
                <a:latin typeface="Arial Narrow" pitchFamily="34" charset="0"/>
              </a:rPr>
              <a:t>poisoning</a:t>
            </a:r>
            <a:r>
              <a:rPr lang="el-GR" sz="1200" dirty="0">
                <a:latin typeface="Arial Narrow" pitchFamily="34" charset="0"/>
              </a:rPr>
              <a:t>. </a:t>
            </a:r>
            <a:endParaRPr lang="el-GR" sz="1200" b="1" dirty="0">
              <a:latin typeface="Arial Narrow" pitchFamily="34" charset="0"/>
            </a:endParaRPr>
          </a:p>
          <a:p>
            <a:endParaRPr lang="en-US" sz="700" b="1" dirty="0">
              <a:latin typeface="Arial Narrow" pitchFamily="34" charset="0"/>
            </a:endParaRPr>
          </a:p>
          <a:p>
            <a:r>
              <a:rPr lang="el-GR" sz="1400" b="1" dirty="0" err="1">
                <a:latin typeface="Arial Narrow" pitchFamily="34" charset="0"/>
              </a:rPr>
              <a:t>Results</a:t>
            </a:r>
            <a:endParaRPr lang="en-US" sz="1400" b="1" dirty="0">
              <a:latin typeface="Arial Narrow" pitchFamily="34" charset="0"/>
            </a:endParaRPr>
          </a:p>
          <a:p>
            <a:pPr>
              <a:buClr>
                <a:srgbClr val="FF0000"/>
              </a:buClr>
              <a:buSzPct val="110000"/>
              <a:buFont typeface="Arial Narrow" pitchFamily="34" charset="0"/>
              <a:buNone/>
            </a:pPr>
            <a:r>
              <a:rPr lang="el-GR" sz="1200" dirty="0">
                <a:latin typeface="Arial Narrow" pitchFamily="34" charset="0"/>
                <a:sym typeface="Wingdings 3" pitchFamily="18" charset="2"/>
              </a:rPr>
              <a:t></a:t>
            </a:r>
            <a:r>
              <a:rPr lang="el-GR" sz="1200" dirty="0">
                <a:latin typeface="Arial Narrow" pitchFamily="34" charset="0"/>
              </a:rPr>
              <a:t>227 </a:t>
            </a:r>
            <a:r>
              <a:rPr lang="en-US" sz="1200" dirty="0">
                <a:latin typeface="Arial Narrow" pitchFamily="34" charset="0"/>
              </a:rPr>
              <a:t>postal </a:t>
            </a:r>
            <a:r>
              <a:rPr lang="el-GR" sz="1200" dirty="0" err="1">
                <a:latin typeface="Arial Narrow" pitchFamily="34" charset="0"/>
              </a:rPr>
              <a:t>questionnaires</a:t>
            </a:r>
            <a:r>
              <a:rPr lang="el-GR" sz="1200" dirty="0">
                <a:latin typeface="Arial Narrow" pitchFamily="34" charset="0"/>
              </a:rPr>
              <a:t> </a:t>
            </a:r>
            <a:r>
              <a:rPr lang="el-GR" sz="1200" dirty="0" err="1">
                <a:latin typeface="Arial Narrow" pitchFamily="34" charset="0"/>
              </a:rPr>
              <a:t>from</a:t>
            </a:r>
            <a:r>
              <a:rPr lang="el-GR" sz="1200" dirty="0">
                <a:latin typeface="Arial Narrow" pitchFamily="34" charset="0"/>
              </a:rPr>
              <a:t> 261 </a:t>
            </a:r>
            <a:r>
              <a:rPr lang="el-GR" sz="1200" dirty="0" err="1">
                <a:latin typeface="Arial Narrow" pitchFamily="34" charset="0"/>
              </a:rPr>
              <a:t>departments</a:t>
            </a:r>
            <a:r>
              <a:rPr lang="el-GR" sz="1200" dirty="0">
                <a:latin typeface="Arial Narrow" pitchFamily="34" charset="0"/>
              </a:rPr>
              <a:t> (87%) </a:t>
            </a:r>
            <a:r>
              <a:rPr lang="el-GR" sz="1200" dirty="0" err="1">
                <a:latin typeface="Arial Narrow" pitchFamily="34" charset="0"/>
              </a:rPr>
              <a:t>were</a:t>
            </a:r>
            <a:r>
              <a:rPr lang="el-GR" sz="1200" dirty="0">
                <a:latin typeface="Arial Narrow" pitchFamily="34" charset="0"/>
              </a:rPr>
              <a:t> </a:t>
            </a:r>
            <a:r>
              <a:rPr lang="el-GR" sz="1200" dirty="0" err="1">
                <a:latin typeface="Arial Narrow" pitchFamily="34" charset="0"/>
              </a:rPr>
              <a:t>returned</a:t>
            </a:r>
            <a:r>
              <a:rPr lang="el-GR" sz="1200" dirty="0">
                <a:latin typeface="Arial Narrow" pitchFamily="34" charset="0"/>
              </a:rPr>
              <a:t> </a:t>
            </a:r>
            <a:r>
              <a:rPr lang="el-GR" sz="1200" dirty="0" err="1">
                <a:latin typeface="Arial Narrow" pitchFamily="34" charset="0"/>
              </a:rPr>
              <a:t>and</a:t>
            </a:r>
            <a:r>
              <a:rPr lang="el-GR" sz="1200" dirty="0">
                <a:latin typeface="Arial Narrow" pitchFamily="34" charset="0"/>
              </a:rPr>
              <a:t> </a:t>
            </a:r>
            <a:r>
              <a:rPr lang="el-GR" sz="1200" dirty="0" err="1">
                <a:latin typeface="Arial Narrow" pitchFamily="34" charset="0"/>
              </a:rPr>
              <a:t>used</a:t>
            </a:r>
            <a:r>
              <a:rPr lang="en-US" sz="1200" dirty="0">
                <a:latin typeface="Arial Narrow" pitchFamily="34" charset="0"/>
              </a:rPr>
              <a:t>:</a:t>
            </a:r>
          </a:p>
          <a:p>
            <a:pPr>
              <a:buClr>
                <a:srgbClr val="800000"/>
              </a:buClr>
              <a:buSzPct val="110000"/>
              <a:buFont typeface="Arial Narrow" pitchFamily="34" charset="0"/>
              <a:buChar char="●"/>
            </a:pPr>
            <a:r>
              <a:rPr lang="en-US" sz="1200" dirty="0" smtClean="0">
                <a:latin typeface="Arial Narrow" pitchFamily="34" charset="0"/>
              </a:rPr>
              <a:t> </a:t>
            </a:r>
            <a:r>
              <a:rPr lang="el-GR" sz="1200" dirty="0" smtClean="0">
                <a:latin typeface="Arial Narrow" pitchFamily="34" charset="0"/>
              </a:rPr>
              <a:t>66</a:t>
            </a:r>
            <a:r>
              <a:rPr lang="el-GR" sz="1200" dirty="0">
                <a:latin typeface="Arial Narrow" pitchFamily="34" charset="0"/>
              </a:rPr>
              <a:t>% </a:t>
            </a:r>
            <a:r>
              <a:rPr lang="el-GR" sz="1200" dirty="0" err="1">
                <a:latin typeface="Arial Narrow" pitchFamily="34" charset="0"/>
              </a:rPr>
              <a:t>had</a:t>
            </a:r>
            <a:r>
              <a:rPr lang="el-GR" sz="1200" dirty="0">
                <a:latin typeface="Arial Narrow" pitchFamily="34" charset="0"/>
              </a:rPr>
              <a:t> a </a:t>
            </a:r>
            <a:r>
              <a:rPr lang="el-GR" sz="1200" dirty="0" err="1">
                <a:latin typeface="Arial Narrow" pitchFamily="34" charset="0"/>
              </a:rPr>
              <a:t>written</a:t>
            </a:r>
            <a:r>
              <a:rPr lang="el-GR" sz="1200" dirty="0">
                <a:latin typeface="Arial Narrow" pitchFamily="34" charset="0"/>
              </a:rPr>
              <a:t> </a:t>
            </a:r>
            <a:r>
              <a:rPr lang="el-GR" sz="1200" dirty="0" err="1">
                <a:latin typeface="Arial Narrow" pitchFamily="34" charset="0"/>
              </a:rPr>
              <a:t>plan</a:t>
            </a:r>
            <a:r>
              <a:rPr lang="el-GR" sz="1200" dirty="0">
                <a:latin typeface="Arial Narrow" pitchFamily="34" charset="0"/>
              </a:rPr>
              <a:t>; </a:t>
            </a:r>
            <a:endParaRPr lang="en-US" sz="1200" dirty="0">
              <a:latin typeface="Arial Narrow" pitchFamily="34" charset="0"/>
            </a:endParaRPr>
          </a:p>
          <a:p>
            <a:pPr>
              <a:buClr>
                <a:srgbClr val="800000"/>
              </a:buClr>
              <a:buSzPct val="110000"/>
              <a:buFont typeface="Arial Narrow" pitchFamily="34" charset="0"/>
              <a:buChar char="●"/>
            </a:pPr>
            <a:r>
              <a:rPr lang="en-US" sz="1200" dirty="0">
                <a:latin typeface="Arial Narrow" pitchFamily="34" charset="0"/>
              </a:rPr>
              <a:t> </a:t>
            </a:r>
            <a:r>
              <a:rPr lang="el-GR" sz="1200" dirty="0">
                <a:latin typeface="Arial Narrow" pitchFamily="34" charset="0"/>
              </a:rPr>
              <a:t>74% </a:t>
            </a:r>
            <a:r>
              <a:rPr lang="el-GR" sz="1200" dirty="0" err="1">
                <a:latin typeface="Arial Narrow" pitchFamily="34" charset="0"/>
              </a:rPr>
              <a:t>had</a:t>
            </a:r>
            <a:r>
              <a:rPr lang="el-GR" sz="1200" dirty="0">
                <a:latin typeface="Arial Narrow" pitchFamily="34" charset="0"/>
              </a:rPr>
              <a:t> </a:t>
            </a:r>
            <a:r>
              <a:rPr lang="el-GR" sz="1200" dirty="0" err="1">
                <a:latin typeface="Arial Narrow" pitchFamily="34" charset="0"/>
              </a:rPr>
              <a:t>premises</a:t>
            </a:r>
            <a:r>
              <a:rPr lang="el-GR" sz="1200" dirty="0">
                <a:latin typeface="Arial Narrow" pitchFamily="34" charset="0"/>
              </a:rPr>
              <a:t> </a:t>
            </a:r>
            <a:r>
              <a:rPr lang="el-GR" sz="1200" dirty="0" err="1">
                <a:latin typeface="Arial Narrow" pitchFamily="34" charset="0"/>
              </a:rPr>
              <a:t>for</a:t>
            </a:r>
            <a:r>
              <a:rPr lang="el-GR" sz="1200" dirty="0">
                <a:latin typeface="Arial Narrow" pitchFamily="34" charset="0"/>
              </a:rPr>
              <a:t> </a:t>
            </a:r>
            <a:r>
              <a:rPr lang="el-GR" sz="1200" dirty="0" err="1">
                <a:latin typeface="Arial Narrow" pitchFamily="34" charset="0"/>
              </a:rPr>
              <a:t>decontamination</a:t>
            </a:r>
            <a:r>
              <a:rPr lang="el-GR" sz="1200" dirty="0">
                <a:latin typeface="Arial Narrow" pitchFamily="34" charset="0"/>
              </a:rPr>
              <a:t>;</a:t>
            </a:r>
            <a:endParaRPr lang="en-US" sz="1200" dirty="0">
              <a:latin typeface="Arial Narrow" pitchFamily="34" charset="0"/>
            </a:endParaRPr>
          </a:p>
          <a:p>
            <a:pPr>
              <a:buClr>
                <a:srgbClr val="800000"/>
              </a:buClr>
              <a:buSzPct val="110000"/>
              <a:buFont typeface="Arial Narrow" pitchFamily="34" charset="0"/>
              <a:buChar char="●"/>
            </a:pPr>
            <a:r>
              <a:rPr lang="en-US" sz="1200" dirty="0">
                <a:latin typeface="Arial Narrow" pitchFamily="34" charset="0"/>
              </a:rPr>
              <a:t> </a:t>
            </a:r>
            <a:r>
              <a:rPr lang="el-GR" sz="1200" dirty="0">
                <a:latin typeface="Arial Narrow" pitchFamily="34" charset="0"/>
              </a:rPr>
              <a:t>24% </a:t>
            </a:r>
            <a:r>
              <a:rPr lang="el-GR" sz="1200" dirty="0" err="1">
                <a:latin typeface="Arial Narrow" pitchFamily="34" charset="0"/>
              </a:rPr>
              <a:t>were</a:t>
            </a:r>
            <a:r>
              <a:rPr lang="el-GR" sz="1200" dirty="0">
                <a:latin typeface="Arial Narrow" pitchFamily="34" charset="0"/>
              </a:rPr>
              <a:t> </a:t>
            </a:r>
            <a:r>
              <a:rPr lang="el-GR" sz="1200" dirty="0" err="1">
                <a:latin typeface="Arial Narrow" pitchFamily="34" charset="0"/>
              </a:rPr>
              <a:t>judged</a:t>
            </a:r>
            <a:r>
              <a:rPr lang="el-GR" sz="1200" dirty="0">
                <a:latin typeface="Arial Narrow" pitchFamily="34" charset="0"/>
              </a:rPr>
              <a:t> </a:t>
            </a:r>
            <a:r>
              <a:rPr lang="el-GR" sz="1200" dirty="0" err="1">
                <a:latin typeface="Arial Narrow" pitchFamily="34" charset="0"/>
              </a:rPr>
              <a:t>to</a:t>
            </a:r>
            <a:r>
              <a:rPr lang="el-GR" sz="1200" dirty="0">
                <a:latin typeface="Arial Narrow" pitchFamily="34" charset="0"/>
              </a:rPr>
              <a:t> </a:t>
            </a:r>
            <a:r>
              <a:rPr lang="el-GR" sz="1200" dirty="0" err="1">
                <a:latin typeface="Arial Narrow" pitchFamily="34" charset="0"/>
              </a:rPr>
              <a:t>have</a:t>
            </a:r>
            <a:r>
              <a:rPr lang="el-GR" sz="1200" dirty="0">
                <a:latin typeface="Arial Narrow" pitchFamily="34" charset="0"/>
              </a:rPr>
              <a:t> </a:t>
            </a:r>
            <a:r>
              <a:rPr lang="el-GR" sz="1200" dirty="0" err="1">
                <a:latin typeface="Arial Narrow" pitchFamily="34" charset="0"/>
              </a:rPr>
              <a:t>satisfactory</a:t>
            </a:r>
            <a:r>
              <a:rPr lang="el-GR" sz="1200" dirty="0">
                <a:latin typeface="Arial Narrow" pitchFamily="34" charset="0"/>
              </a:rPr>
              <a:t> </a:t>
            </a:r>
            <a:r>
              <a:rPr lang="el-GR" sz="1200" dirty="0" err="1">
                <a:latin typeface="Arial Narrow" pitchFamily="34" charset="0"/>
              </a:rPr>
              <a:t>premises</a:t>
            </a:r>
            <a:r>
              <a:rPr lang="el-GR" sz="1200" dirty="0">
                <a:latin typeface="Arial Narrow" pitchFamily="34" charset="0"/>
              </a:rPr>
              <a:t>; </a:t>
            </a:r>
            <a:endParaRPr lang="en-US" sz="1200" dirty="0">
              <a:latin typeface="Arial Narrow" pitchFamily="34" charset="0"/>
            </a:endParaRPr>
          </a:p>
          <a:p>
            <a:pPr>
              <a:buClr>
                <a:srgbClr val="800000"/>
              </a:buClr>
              <a:buSzPct val="110000"/>
              <a:buFont typeface="Arial Narrow" pitchFamily="34" charset="0"/>
              <a:buChar char="●"/>
            </a:pPr>
            <a:r>
              <a:rPr lang="en-US" sz="1200" dirty="0">
                <a:latin typeface="Arial Narrow" pitchFamily="34" charset="0"/>
              </a:rPr>
              <a:t> </a:t>
            </a:r>
            <a:r>
              <a:rPr lang="el-GR" sz="1200" dirty="0">
                <a:latin typeface="Arial Narrow" pitchFamily="34" charset="0"/>
              </a:rPr>
              <a:t>64% </a:t>
            </a:r>
            <a:r>
              <a:rPr lang="el-GR" sz="1200" dirty="0" err="1">
                <a:latin typeface="Arial Narrow" pitchFamily="34" charset="0"/>
              </a:rPr>
              <a:t>departments</a:t>
            </a:r>
            <a:r>
              <a:rPr lang="el-GR" sz="1200" dirty="0">
                <a:latin typeface="Arial Narrow" pitchFamily="34" charset="0"/>
              </a:rPr>
              <a:t> </a:t>
            </a:r>
            <a:r>
              <a:rPr lang="el-GR" sz="1200" dirty="0" err="1">
                <a:latin typeface="Arial Narrow" pitchFamily="34" charset="0"/>
              </a:rPr>
              <a:t>had</a:t>
            </a:r>
            <a:r>
              <a:rPr lang="el-GR" sz="1200" dirty="0">
                <a:latin typeface="Arial Narrow" pitchFamily="34" charset="0"/>
              </a:rPr>
              <a:t> a </a:t>
            </a:r>
            <a:r>
              <a:rPr lang="el-GR" sz="1200" dirty="0" err="1">
                <a:latin typeface="Arial Narrow" pitchFamily="34" charset="0"/>
              </a:rPr>
              <a:t>shower</a:t>
            </a:r>
            <a:r>
              <a:rPr lang="el-GR" sz="1200" dirty="0">
                <a:latin typeface="Arial Narrow" pitchFamily="34" charset="0"/>
              </a:rPr>
              <a:t> </a:t>
            </a:r>
            <a:r>
              <a:rPr lang="el-GR" sz="1200" dirty="0" err="1">
                <a:latin typeface="Arial Narrow" pitchFamily="34" charset="0"/>
              </a:rPr>
              <a:t>or</a:t>
            </a:r>
            <a:r>
              <a:rPr lang="el-GR" sz="1200" dirty="0">
                <a:latin typeface="Arial Narrow" pitchFamily="34" charset="0"/>
              </a:rPr>
              <a:t> </a:t>
            </a:r>
            <a:r>
              <a:rPr lang="el-GR" sz="1200" dirty="0" err="1">
                <a:latin typeface="Arial Narrow" pitchFamily="34" charset="0"/>
              </a:rPr>
              <a:t>hose</a:t>
            </a:r>
            <a:r>
              <a:rPr lang="el-GR" sz="1200" dirty="0">
                <a:latin typeface="Arial Narrow" pitchFamily="34" charset="0"/>
              </a:rPr>
              <a:t> </a:t>
            </a:r>
            <a:r>
              <a:rPr lang="el-GR" sz="1200" dirty="0" err="1">
                <a:latin typeface="Arial Narrow" pitchFamily="34" charset="0"/>
              </a:rPr>
              <a:t>for</a:t>
            </a:r>
            <a:r>
              <a:rPr lang="el-GR" sz="1200" dirty="0">
                <a:latin typeface="Arial Narrow" pitchFamily="34" charset="0"/>
              </a:rPr>
              <a:t> </a:t>
            </a:r>
            <a:r>
              <a:rPr lang="el-GR" sz="1200" dirty="0" err="1">
                <a:latin typeface="Arial Narrow" pitchFamily="34" charset="0"/>
              </a:rPr>
              <a:t>decontamination</a:t>
            </a:r>
            <a:r>
              <a:rPr lang="el-GR" sz="1200" dirty="0">
                <a:latin typeface="Arial Narrow" pitchFamily="34" charset="0"/>
              </a:rPr>
              <a:t>;</a:t>
            </a:r>
            <a:endParaRPr lang="en-US" sz="1200" dirty="0">
              <a:latin typeface="Arial Narrow" pitchFamily="34" charset="0"/>
            </a:endParaRPr>
          </a:p>
          <a:p>
            <a:pPr>
              <a:buClr>
                <a:srgbClr val="800000"/>
              </a:buClr>
              <a:buSzPct val="110000"/>
              <a:buFont typeface="Arial Narrow" pitchFamily="34" charset="0"/>
              <a:buChar char="●"/>
            </a:pPr>
            <a:r>
              <a:rPr lang="en-US" sz="1200" dirty="0">
                <a:latin typeface="Arial Narrow" pitchFamily="34" charset="0"/>
              </a:rPr>
              <a:t> </a:t>
            </a:r>
            <a:r>
              <a:rPr lang="el-GR" sz="1200" dirty="0">
                <a:latin typeface="Arial Narrow" pitchFamily="34" charset="0"/>
              </a:rPr>
              <a:t>26% </a:t>
            </a:r>
            <a:r>
              <a:rPr lang="el-GR" sz="1200" dirty="0" err="1">
                <a:latin typeface="Arial Narrow" pitchFamily="34" charset="0"/>
              </a:rPr>
              <a:t>had</a:t>
            </a:r>
            <a:r>
              <a:rPr lang="el-GR" sz="1200" dirty="0">
                <a:latin typeface="Arial Narrow" pitchFamily="34" charset="0"/>
              </a:rPr>
              <a:t> a </a:t>
            </a:r>
            <a:r>
              <a:rPr lang="el-GR" sz="1200" dirty="0" err="1">
                <a:latin typeface="Arial Narrow" pitchFamily="34" charset="0"/>
              </a:rPr>
              <a:t>decon</a:t>
            </a:r>
            <a:r>
              <a:rPr lang="el-GR" sz="1200" dirty="0">
                <a:latin typeface="Arial Narrow" pitchFamily="34" charset="0"/>
              </a:rPr>
              <a:t> </a:t>
            </a:r>
            <a:r>
              <a:rPr lang="el-GR" sz="1200" dirty="0" err="1">
                <a:latin typeface="Arial Narrow" pitchFamily="34" charset="0"/>
              </a:rPr>
              <a:t>trolley</a:t>
            </a:r>
            <a:r>
              <a:rPr lang="el-GR" sz="1200" dirty="0">
                <a:latin typeface="Arial Narrow" pitchFamily="34" charset="0"/>
              </a:rPr>
              <a:t> </a:t>
            </a:r>
            <a:r>
              <a:rPr lang="el-GR" sz="1200" dirty="0" err="1">
                <a:latin typeface="Arial Narrow" pitchFamily="34" charset="0"/>
              </a:rPr>
              <a:t>suitable</a:t>
            </a:r>
            <a:r>
              <a:rPr lang="el-GR" sz="1200" dirty="0">
                <a:latin typeface="Arial Narrow" pitchFamily="34" charset="0"/>
              </a:rPr>
              <a:t> </a:t>
            </a:r>
            <a:r>
              <a:rPr lang="el-GR" sz="1200" dirty="0" err="1">
                <a:latin typeface="Arial Narrow" pitchFamily="34" charset="0"/>
              </a:rPr>
              <a:t>for</a:t>
            </a:r>
            <a:r>
              <a:rPr lang="el-GR" sz="1200" dirty="0">
                <a:latin typeface="Arial Narrow" pitchFamily="34" charset="0"/>
              </a:rPr>
              <a:t> “</a:t>
            </a:r>
            <a:r>
              <a:rPr lang="el-GR" sz="1200" dirty="0" err="1">
                <a:latin typeface="Arial Narrow" pitchFamily="34" charset="0"/>
              </a:rPr>
              <a:t>stretcher</a:t>
            </a:r>
            <a:r>
              <a:rPr lang="el-GR" sz="1200" dirty="0">
                <a:latin typeface="Arial Narrow" pitchFamily="34" charset="0"/>
              </a:rPr>
              <a:t>” </a:t>
            </a:r>
            <a:r>
              <a:rPr lang="el-GR" sz="1200" dirty="0" err="1">
                <a:latin typeface="Arial Narrow" pitchFamily="34" charset="0"/>
              </a:rPr>
              <a:t>patients</a:t>
            </a:r>
            <a:r>
              <a:rPr lang="el-GR" sz="1200" dirty="0">
                <a:latin typeface="Arial Narrow" pitchFamily="34" charset="0"/>
              </a:rPr>
              <a:t>;</a:t>
            </a:r>
            <a:endParaRPr lang="en-US" sz="1200" dirty="0">
              <a:latin typeface="Arial Narrow" pitchFamily="34" charset="0"/>
            </a:endParaRPr>
          </a:p>
          <a:p>
            <a:pPr>
              <a:buClr>
                <a:srgbClr val="800000"/>
              </a:buClr>
              <a:buSzPct val="110000"/>
              <a:buFont typeface="Arial Narrow" pitchFamily="34" charset="0"/>
              <a:buChar char="●"/>
            </a:pPr>
            <a:r>
              <a:rPr lang="en-US" sz="1200" dirty="0">
                <a:latin typeface="Arial Narrow" pitchFamily="34" charset="0"/>
              </a:rPr>
              <a:t> </a:t>
            </a:r>
            <a:r>
              <a:rPr lang="el-GR" sz="1200" dirty="0">
                <a:latin typeface="Arial Narrow" pitchFamily="34" charset="0"/>
              </a:rPr>
              <a:t>89% </a:t>
            </a:r>
            <a:r>
              <a:rPr lang="el-GR" sz="1200" dirty="0" err="1">
                <a:latin typeface="Arial Narrow" pitchFamily="34" charset="0"/>
              </a:rPr>
              <a:t>had</a:t>
            </a:r>
            <a:r>
              <a:rPr lang="el-GR" sz="1200" dirty="0">
                <a:latin typeface="Arial Narrow" pitchFamily="34" charset="0"/>
              </a:rPr>
              <a:t> </a:t>
            </a:r>
            <a:r>
              <a:rPr lang="el-GR" sz="1200" dirty="0" err="1">
                <a:latin typeface="Arial Narrow" pitchFamily="34" charset="0"/>
              </a:rPr>
              <a:t>some</a:t>
            </a:r>
            <a:r>
              <a:rPr lang="el-GR" sz="1200" dirty="0">
                <a:latin typeface="Arial Narrow" pitchFamily="34" charset="0"/>
              </a:rPr>
              <a:t> </a:t>
            </a:r>
            <a:r>
              <a:rPr lang="en-US" sz="1200" dirty="0">
                <a:latin typeface="Arial Narrow" pitchFamily="34" charset="0"/>
              </a:rPr>
              <a:t>PPE </a:t>
            </a:r>
            <a:r>
              <a:rPr lang="el-GR" sz="1200" dirty="0" err="1">
                <a:latin typeface="Arial Narrow" pitchFamily="34" charset="0"/>
              </a:rPr>
              <a:t>for</a:t>
            </a:r>
            <a:r>
              <a:rPr lang="el-GR" sz="1200" dirty="0">
                <a:latin typeface="Arial Narrow" pitchFamily="34" charset="0"/>
              </a:rPr>
              <a:t> </a:t>
            </a:r>
            <a:r>
              <a:rPr lang="el-GR" sz="1200" dirty="0" err="1">
                <a:latin typeface="Arial Narrow" pitchFamily="34" charset="0"/>
              </a:rPr>
              <a:t>staff</a:t>
            </a:r>
            <a:r>
              <a:rPr lang="en-US" sz="1200" dirty="0">
                <a:latin typeface="Arial Narrow" pitchFamily="34" charset="0"/>
              </a:rPr>
              <a:t>;</a:t>
            </a:r>
          </a:p>
          <a:p>
            <a:pPr>
              <a:buClr>
                <a:srgbClr val="800000"/>
              </a:buClr>
              <a:buSzPct val="110000"/>
              <a:buFont typeface="Arial Narrow" pitchFamily="34" charset="0"/>
              <a:buChar char="●"/>
            </a:pPr>
            <a:r>
              <a:rPr lang="en-US" sz="1200" dirty="0">
                <a:latin typeface="Arial Narrow" pitchFamily="34" charset="0"/>
              </a:rPr>
              <a:t> </a:t>
            </a:r>
            <a:r>
              <a:rPr lang="el-GR" sz="1200" dirty="0">
                <a:latin typeface="Arial Narrow" pitchFamily="34" charset="0"/>
              </a:rPr>
              <a:t>34% </a:t>
            </a:r>
            <a:r>
              <a:rPr lang="el-GR" sz="1200" dirty="0" err="1">
                <a:latin typeface="Arial Narrow" pitchFamily="34" charset="0"/>
              </a:rPr>
              <a:t>had</a:t>
            </a:r>
            <a:r>
              <a:rPr lang="el-GR" sz="1200" dirty="0">
                <a:latin typeface="Arial Narrow" pitchFamily="34" charset="0"/>
              </a:rPr>
              <a:t> </a:t>
            </a:r>
            <a:r>
              <a:rPr lang="el-GR" sz="1200" dirty="0" err="1">
                <a:latin typeface="Arial Narrow" pitchFamily="34" charset="0"/>
              </a:rPr>
              <a:t>complete</a:t>
            </a:r>
            <a:r>
              <a:rPr lang="el-GR" sz="1200" dirty="0">
                <a:latin typeface="Arial Narrow" pitchFamily="34" charset="0"/>
              </a:rPr>
              <a:t> </a:t>
            </a:r>
            <a:r>
              <a:rPr lang="el-GR" sz="1200" dirty="0" err="1">
                <a:latin typeface="Arial Narrow" pitchFamily="34" charset="0"/>
              </a:rPr>
              <a:t>protection</a:t>
            </a:r>
            <a:r>
              <a:rPr lang="en-US" sz="1200" dirty="0">
                <a:latin typeface="Arial Narrow" pitchFamily="34" charset="0"/>
              </a:rPr>
              <a:t>;</a:t>
            </a:r>
          </a:p>
          <a:p>
            <a:pPr>
              <a:buClr>
                <a:srgbClr val="800000"/>
              </a:buClr>
              <a:buSzPct val="110000"/>
              <a:buFont typeface="Arial Narrow" pitchFamily="34" charset="0"/>
              <a:buChar char="●"/>
            </a:pPr>
            <a:r>
              <a:rPr lang="en-US" sz="1200" dirty="0">
                <a:latin typeface="Arial Narrow" pitchFamily="34" charset="0"/>
              </a:rPr>
              <a:t> </a:t>
            </a:r>
            <a:r>
              <a:rPr lang="el-GR" sz="1200" dirty="0">
                <a:latin typeface="Arial Narrow" pitchFamily="34" charset="0"/>
              </a:rPr>
              <a:t>3%  </a:t>
            </a:r>
            <a:r>
              <a:rPr lang="el-GR" sz="1200" dirty="0" err="1">
                <a:latin typeface="Arial Narrow" pitchFamily="34" charset="0"/>
              </a:rPr>
              <a:t>had</a:t>
            </a:r>
            <a:r>
              <a:rPr lang="el-GR" sz="1200" dirty="0">
                <a:latin typeface="Arial Narrow" pitchFamily="34" charset="0"/>
              </a:rPr>
              <a:t> </a:t>
            </a:r>
            <a:r>
              <a:rPr lang="el-GR" sz="1200" dirty="0" err="1">
                <a:latin typeface="Arial Narrow" pitchFamily="34" charset="0"/>
              </a:rPr>
              <a:t>satisfactory</a:t>
            </a:r>
            <a:r>
              <a:rPr lang="el-GR" sz="1200" dirty="0">
                <a:latin typeface="Arial Narrow" pitchFamily="34" charset="0"/>
              </a:rPr>
              <a:t> </a:t>
            </a:r>
            <a:r>
              <a:rPr lang="el-GR" sz="1200" dirty="0" err="1">
                <a:latin typeface="Arial Narrow" pitchFamily="34" charset="0"/>
              </a:rPr>
              <a:t>premises</a:t>
            </a:r>
            <a:r>
              <a:rPr lang="en-US" sz="1200" dirty="0">
                <a:latin typeface="Arial Narrow" pitchFamily="34" charset="0"/>
              </a:rPr>
              <a:t>/</a:t>
            </a:r>
            <a:r>
              <a:rPr lang="el-GR" sz="1200" dirty="0" err="1">
                <a:latin typeface="Arial Narrow" pitchFamily="34" charset="0"/>
              </a:rPr>
              <a:t>equipment</a:t>
            </a:r>
            <a:r>
              <a:rPr lang="el-GR" sz="1200" dirty="0">
                <a:latin typeface="Arial Narrow" pitchFamily="34" charset="0"/>
              </a:rPr>
              <a:t> </a:t>
            </a:r>
            <a:r>
              <a:rPr lang="el-GR" sz="1200" dirty="0" err="1">
                <a:latin typeface="Arial Narrow" pitchFamily="34" charset="0"/>
              </a:rPr>
              <a:t>to</a:t>
            </a:r>
            <a:r>
              <a:rPr lang="el-GR" sz="1200" dirty="0">
                <a:latin typeface="Arial Narrow" pitchFamily="34" charset="0"/>
              </a:rPr>
              <a:t> </a:t>
            </a:r>
            <a:r>
              <a:rPr lang="el-GR" sz="1200" dirty="0" err="1">
                <a:latin typeface="Arial Narrow" pitchFamily="34" charset="0"/>
              </a:rPr>
              <a:t>treat</a:t>
            </a:r>
            <a:r>
              <a:rPr lang="el-GR" sz="1200" dirty="0">
                <a:latin typeface="Arial Narrow" pitchFamily="34" charset="0"/>
              </a:rPr>
              <a:t> “</a:t>
            </a:r>
            <a:r>
              <a:rPr lang="el-GR" sz="1200" dirty="0" err="1">
                <a:latin typeface="Arial Narrow" pitchFamily="34" charset="0"/>
              </a:rPr>
              <a:t>stretcher</a:t>
            </a:r>
            <a:r>
              <a:rPr lang="el-GR" sz="1200" dirty="0">
                <a:latin typeface="Arial Narrow" pitchFamily="34" charset="0"/>
              </a:rPr>
              <a:t>” </a:t>
            </a:r>
            <a:r>
              <a:rPr lang="el-GR" sz="1200" dirty="0" err="1">
                <a:latin typeface="Arial Narrow" pitchFamily="34" charset="0"/>
              </a:rPr>
              <a:t>patients</a:t>
            </a:r>
            <a:r>
              <a:rPr lang="el-GR" sz="1200" dirty="0">
                <a:latin typeface="Arial Narrow" pitchFamily="34" charset="0"/>
              </a:rPr>
              <a:t> </a:t>
            </a:r>
            <a:r>
              <a:rPr lang="el-GR" sz="1200" dirty="0" err="1">
                <a:latin typeface="Arial Narrow" pitchFamily="34" charset="0"/>
              </a:rPr>
              <a:t>and</a:t>
            </a:r>
            <a:r>
              <a:rPr lang="el-GR" sz="1200" dirty="0">
                <a:latin typeface="Arial Narrow" pitchFamily="34" charset="0"/>
              </a:rPr>
              <a:t> </a:t>
            </a:r>
            <a:r>
              <a:rPr lang="el-GR" sz="1200" dirty="0" err="1">
                <a:latin typeface="Arial Narrow" pitchFamily="34" charset="0"/>
              </a:rPr>
              <a:t>full</a:t>
            </a:r>
            <a:r>
              <a:rPr lang="el-GR" sz="1200" dirty="0">
                <a:latin typeface="Arial Narrow" pitchFamily="34" charset="0"/>
              </a:rPr>
              <a:t> </a:t>
            </a:r>
            <a:r>
              <a:rPr lang="en-US" sz="1200" dirty="0">
                <a:latin typeface="Arial Narrow" pitchFamily="34" charset="0"/>
              </a:rPr>
              <a:t>PPE</a:t>
            </a:r>
            <a:r>
              <a:rPr lang="el-GR" sz="1200" dirty="0">
                <a:latin typeface="Arial Narrow" pitchFamily="34" charset="0"/>
              </a:rPr>
              <a:t> </a:t>
            </a:r>
            <a:r>
              <a:rPr lang="el-GR" sz="1200" dirty="0" err="1">
                <a:latin typeface="Arial Narrow" pitchFamily="34" charset="0"/>
              </a:rPr>
              <a:t>for</a:t>
            </a:r>
            <a:r>
              <a:rPr lang="el-GR" sz="1200" dirty="0">
                <a:latin typeface="Arial Narrow" pitchFamily="34" charset="0"/>
              </a:rPr>
              <a:t> </a:t>
            </a:r>
            <a:r>
              <a:rPr lang="el-GR" sz="1200" dirty="0" err="1">
                <a:latin typeface="Arial Narrow" pitchFamily="34" charset="0"/>
              </a:rPr>
              <a:t>staff</a:t>
            </a:r>
            <a:r>
              <a:rPr lang="en-US" sz="1200" dirty="0">
                <a:latin typeface="Arial Narrow" pitchFamily="34" charset="0"/>
              </a:rPr>
              <a:t>;</a:t>
            </a:r>
          </a:p>
          <a:p>
            <a:pPr>
              <a:buClr>
                <a:srgbClr val="800000"/>
              </a:buClr>
              <a:buSzPct val="110000"/>
              <a:buFont typeface="Arial Narrow" pitchFamily="34" charset="0"/>
              <a:buChar char="●"/>
            </a:pPr>
            <a:r>
              <a:rPr lang="en-US" sz="1200" dirty="0">
                <a:latin typeface="Arial Narrow" pitchFamily="34" charset="0"/>
              </a:rPr>
              <a:t> </a:t>
            </a:r>
            <a:r>
              <a:rPr lang="el-GR" sz="1200" dirty="0">
                <a:latin typeface="Arial Narrow" pitchFamily="34" charset="0"/>
              </a:rPr>
              <a:t>5%  </a:t>
            </a:r>
            <a:r>
              <a:rPr lang="el-GR" sz="1200" dirty="0" err="1">
                <a:latin typeface="Arial Narrow" pitchFamily="34" charset="0"/>
              </a:rPr>
              <a:t>were</a:t>
            </a:r>
            <a:r>
              <a:rPr lang="el-GR" sz="1200" dirty="0">
                <a:latin typeface="Arial Narrow" pitchFamily="34" charset="0"/>
              </a:rPr>
              <a:t> </a:t>
            </a:r>
            <a:r>
              <a:rPr lang="el-GR" sz="1200" dirty="0" err="1">
                <a:latin typeface="Arial Narrow" pitchFamily="34" charset="0"/>
              </a:rPr>
              <a:t>equipped</a:t>
            </a:r>
            <a:r>
              <a:rPr lang="el-GR" sz="1200" dirty="0">
                <a:latin typeface="Arial Narrow" pitchFamily="34" charset="0"/>
              </a:rPr>
              <a:t> </a:t>
            </a:r>
            <a:r>
              <a:rPr lang="el-GR" sz="1200" dirty="0" err="1">
                <a:latin typeface="Arial Narrow" pitchFamily="34" charset="0"/>
              </a:rPr>
              <a:t>to</a:t>
            </a:r>
            <a:r>
              <a:rPr lang="el-GR" sz="1200" dirty="0">
                <a:latin typeface="Arial Narrow" pitchFamily="34" charset="0"/>
              </a:rPr>
              <a:t> </a:t>
            </a:r>
            <a:r>
              <a:rPr lang="el-GR" sz="1200" dirty="0" err="1">
                <a:latin typeface="Arial Narrow" pitchFamily="34" charset="0"/>
              </a:rPr>
              <a:t>manage</a:t>
            </a:r>
            <a:r>
              <a:rPr lang="el-GR" sz="1200" dirty="0">
                <a:latin typeface="Arial Narrow" pitchFamily="34" charset="0"/>
              </a:rPr>
              <a:t> </a:t>
            </a:r>
            <a:r>
              <a:rPr lang="el-GR" sz="1200" dirty="0" err="1">
                <a:latin typeface="Arial Narrow" pitchFamily="34" charset="0"/>
              </a:rPr>
              <a:t>ambulant</a:t>
            </a:r>
            <a:r>
              <a:rPr lang="el-GR" sz="1200" dirty="0">
                <a:latin typeface="Arial Narrow" pitchFamily="34" charset="0"/>
              </a:rPr>
              <a:t> </a:t>
            </a:r>
            <a:r>
              <a:rPr lang="el-GR" sz="1200" dirty="0" err="1">
                <a:latin typeface="Arial Narrow" pitchFamily="34" charset="0"/>
              </a:rPr>
              <a:t>patients</a:t>
            </a:r>
            <a:r>
              <a:rPr lang="el-GR" sz="1200" dirty="0">
                <a:latin typeface="Arial Narrow" pitchFamily="34" charset="0"/>
              </a:rPr>
              <a:t> </a:t>
            </a:r>
            <a:r>
              <a:rPr lang="el-GR" sz="1200" dirty="0" err="1">
                <a:latin typeface="Arial Narrow" pitchFamily="34" charset="0"/>
              </a:rPr>
              <a:t>at</a:t>
            </a:r>
            <a:r>
              <a:rPr lang="el-GR" sz="1200" dirty="0">
                <a:latin typeface="Arial Narrow" pitchFamily="34" charset="0"/>
              </a:rPr>
              <a:t> a </a:t>
            </a:r>
            <a:r>
              <a:rPr lang="el-GR" sz="1200" dirty="0" err="1">
                <a:latin typeface="Arial Narrow" pitchFamily="34" charset="0"/>
              </a:rPr>
              <a:t>similar</a:t>
            </a:r>
            <a:r>
              <a:rPr lang="el-GR" sz="1200" dirty="0">
                <a:latin typeface="Arial Narrow" pitchFamily="34" charset="0"/>
              </a:rPr>
              <a:t> </a:t>
            </a:r>
            <a:r>
              <a:rPr lang="el-GR" sz="1200" dirty="0" err="1">
                <a:latin typeface="Arial Narrow" pitchFamily="34" charset="0"/>
              </a:rPr>
              <a:t>level</a:t>
            </a:r>
            <a:r>
              <a:rPr lang="en-US" sz="1200" dirty="0">
                <a:latin typeface="Arial Narrow" pitchFamily="34" charset="0"/>
              </a:rPr>
              <a:t>;</a:t>
            </a:r>
          </a:p>
          <a:p>
            <a:pPr>
              <a:buClr>
                <a:srgbClr val="800000"/>
              </a:buClr>
              <a:buSzPct val="110000"/>
              <a:buFont typeface="Arial Narrow" pitchFamily="34" charset="0"/>
              <a:buChar char="●"/>
            </a:pPr>
            <a:r>
              <a:rPr lang="en-US" sz="1200" dirty="0">
                <a:latin typeface="Arial Narrow" pitchFamily="34" charset="0"/>
              </a:rPr>
              <a:t> </a:t>
            </a:r>
            <a:r>
              <a:rPr lang="el-GR" sz="1200" dirty="0">
                <a:latin typeface="Arial Narrow" pitchFamily="34" charset="0"/>
              </a:rPr>
              <a:t>90% </a:t>
            </a:r>
            <a:r>
              <a:rPr lang="el-GR" sz="1200" dirty="0" err="1">
                <a:latin typeface="Arial Narrow" pitchFamily="34" charset="0"/>
              </a:rPr>
              <a:t>stocked</a:t>
            </a:r>
            <a:r>
              <a:rPr lang="el-GR" sz="1200" dirty="0">
                <a:latin typeface="Arial Narrow" pitchFamily="34" charset="0"/>
              </a:rPr>
              <a:t> </a:t>
            </a:r>
            <a:r>
              <a:rPr lang="el-GR" sz="1200" dirty="0" err="1">
                <a:latin typeface="Arial Narrow" pitchFamily="34" charset="0"/>
              </a:rPr>
              <a:t>one</a:t>
            </a:r>
            <a:r>
              <a:rPr lang="el-GR" sz="1200" dirty="0">
                <a:latin typeface="Arial Narrow" pitchFamily="34" charset="0"/>
              </a:rPr>
              <a:t> </a:t>
            </a:r>
            <a:r>
              <a:rPr lang="el-GR" sz="1200" dirty="0" err="1">
                <a:latin typeface="Arial Narrow" pitchFamily="34" charset="0"/>
              </a:rPr>
              <a:t>or</a:t>
            </a:r>
            <a:r>
              <a:rPr lang="el-GR" sz="1200" dirty="0">
                <a:latin typeface="Arial Narrow" pitchFamily="34" charset="0"/>
              </a:rPr>
              <a:t> </a:t>
            </a:r>
            <a:r>
              <a:rPr lang="el-GR" sz="1200" dirty="0" err="1">
                <a:latin typeface="Arial Narrow" pitchFamily="34" charset="0"/>
              </a:rPr>
              <a:t>more</a:t>
            </a:r>
            <a:r>
              <a:rPr lang="el-GR" sz="1200" dirty="0">
                <a:latin typeface="Arial Narrow" pitchFamily="34" charset="0"/>
              </a:rPr>
              <a:t> </a:t>
            </a:r>
            <a:r>
              <a:rPr lang="el-GR" sz="1200" dirty="0" err="1">
                <a:latin typeface="Arial Narrow" pitchFamily="34" charset="0"/>
              </a:rPr>
              <a:t>antidotes</a:t>
            </a:r>
            <a:r>
              <a:rPr lang="el-GR" sz="1200" dirty="0">
                <a:latin typeface="Arial Narrow" pitchFamily="34" charset="0"/>
              </a:rPr>
              <a:t> </a:t>
            </a:r>
            <a:r>
              <a:rPr lang="el-GR" sz="1200" dirty="0" err="1">
                <a:latin typeface="Arial Narrow" pitchFamily="34" charset="0"/>
              </a:rPr>
              <a:t>to</a:t>
            </a:r>
            <a:r>
              <a:rPr lang="el-GR" sz="1200" dirty="0">
                <a:latin typeface="Arial Narrow" pitchFamily="34" charset="0"/>
              </a:rPr>
              <a:t> </a:t>
            </a:r>
            <a:r>
              <a:rPr lang="el-GR" sz="1200" dirty="0" err="1">
                <a:latin typeface="Arial Narrow" pitchFamily="34" charset="0"/>
              </a:rPr>
              <a:t>cyanide</a:t>
            </a:r>
            <a:r>
              <a:rPr lang="en-US" sz="1200" dirty="0">
                <a:latin typeface="Arial Narrow" pitchFamily="34" charset="0"/>
              </a:rPr>
              <a:t>;</a:t>
            </a:r>
          </a:p>
          <a:p>
            <a:pPr>
              <a:buClr>
                <a:srgbClr val="800000"/>
              </a:buClr>
              <a:buSzPct val="110000"/>
              <a:buFont typeface="Arial Narrow" pitchFamily="34" charset="0"/>
              <a:buChar char="●"/>
            </a:pPr>
            <a:r>
              <a:rPr lang="en-US" sz="1200" dirty="0">
                <a:latin typeface="Arial Narrow" pitchFamily="34" charset="0"/>
              </a:rPr>
              <a:t> </a:t>
            </a:r>
            <a:r>
              <a:rPr lang="el-GR" sz="1200" dirty="0">
                <a:latin typeface="Arial Narrow" pitchFamily="34" charset="0"/>
              </a:rPr>
              <a:t>34% </a:t>
            </a:r>
            <a:r>
              <a:rPr lang="el-GR" sz="1200" dirty="0" err="1">
                <a:latin typeface="Arial Narrow" pitchFamily="34" charset="0"/>
              </a:rPr>
              <a:t>stocked</a:t>
            </a:r>
            <a:r>
              <a:rPr lang="el-GR" sz="1200" dirty="0">
                <a:latin typeface="Arial Narrow" pitchFamily="34" charset="0"/>
              </a:rPr>
              <a:t> </a:t>
            </a:r>
            <a:r>
              <a:rPr lang="el-GR" sz="1200" dirty="0" err="1">
                <a:latin typeface="Arial Narrow" pitchFamily="34" charset="0"/>
              </a:rPr>
              <a:t>all</a:t>
            </a:r>
            <a:r>
              <a:rPr lang="el-GR" sz="1200" dirty="0">
                <a:latin typeface="Arial Narrow" pitchFamily="34" charset="0"/>
              </a:rPr>
              <a:t> </a:t>
            </a:r>
            <a:r>
              <a:rPr lang="el-GR" sz="1200" dirty="0" err="1">
                <a:latin typeface="Arial Narrow" pitchFamily="34" charset="0"/>
              </a:rPr>
              <a:t>four</a:t>
            </a:r>
            <a:r>
              <a:rPr lang="el-GR" sz="1200" dirty="0">
                <a:latin typeface="Arial Narrow" pitchFamily="34" charset="0"/>
              </a:rPr>
              <a:t> </a:t>
            </a:r>
            <a:r>
              <a:rPr lang="el-GR" sz="1200" dirty="0" err="1">
                <a:latin typeface="Arial Narrow" pitchFamily="34" charset="0"/>
              </a:rPr>
              <a:t>antidotes</a:t>
            </a:r>
            <a:r>
              <a:rPr lang="en-US" sz="1200" dirty="0">
                <a:latin typeface="Arial Narrow" pitchFamily="34" charset="0"/>
              </a:rPr>
              <a:t>;</a:t>
            </a:r>
          </a:p>
          <a:p>
            <a:pPr>
              <a:buClr>
                <a:srgbClr val="800000"/>
              </a:buClr>
              <a:buSzPct val="110000"/>
              <a:buFont typeface="Arial Narrow" pitchFamily="34" charset="0"/>
              <a:buChar char="●"/>
            </a:pPr>
            <a:r>
              <a:rPr lang="en-US" sz="1200" dirty="0">
                <a:latin typeface="Arial Narrow" pitchFamily="34" charset="0"/>
              </a:rPr>
              <a:t> </a:t>
            </a:r>
            <a:r>
              <a:rPr lang="el-GR" sz="1200" dirty="0">
                <a:latin typeface="Arial Narrow" pitchFamily="34" charset="0"/>
              </a:rPr>
              <a:t>15% </a:t>
            </a:r>
            <a:r>
              <a:rPr lang="el-GR" sz="1200" dirty="0" err="1">
                <a:latin typeface="Arial Narrow" pitchFamily="34" charset="0"/>
              </a:rPr>
              <a:t>held</a:t>
            </a:r>
            <a:r>
              <a:rPr lang="el-GR" sz="1200" dirty="0">
                <a:latin typeface="Arial Narrow" pitchFamily="34" charset="0"/>
              </a:rPr>
              <a:t> </a:t>
            </a:r>
            <a:r>
              <a:rPr lang="el-GR" sz="1200" dirty="0" err="1">
                <a:latin typeface="Arial Narrow" pitchFamily="34" charset="0"/>
              </a:rPr>
              <a:t>all</a:t>
            </a:r>
            <a:r>
              <a:rPr lang="el-GR" sz="1200" dirty="0">
                <a:latin typeface="Arial Narrow" pitchFamily="34" charset="0"/>
              </a:rPr>
              <a:t> </a:t>
            </a:r>
            <a:r>
              <a:rPr lang="el-GR" sz="1200" dirty="0" err="1">
                <a:latin typeface="Arial Narrow" pitchFamily="34" charset="0"/>
              </a:rPr>
              <a:t>four</a:t>
            </a:r>
            <a:r>
              <a:rPr lang="el-GR" sz="1200" dirty="0">
                <a:latin typeface="Arial Narrow" pitchFamily="34" charset="0"/>
              </a:rPr>
              <a:t> </a:t>
            </a:r>
            <a:r>
              <a:rPr lang="el-GR" sz="1200" dirty="0" err="1">
                <a:latin typeface="Arial Narrow" pitchFamily="34" charset="0"/>
              </a:rPr>
              <a:t>antidotes</a:t>
            </a:r>
            <a:r>
              <a:rPr lang="el-GR" sz="1200" dirty="0">
                <a:latin typeface="Arial Narrow" pitchFamily="34" charset="0"/>
              </a:rPr>
              <a:t> </a:t>
            </a:r>
            <a:r>
              <a:rPr lang="el-GR" sz="1200" dirty="0" err="1">
                <a:latin typeface="Arial Narrow" pitchFamily="34" charset="0"/>
              </a:rPr>
              <a:t>to</a:t>
            </a:r>
            <a:r>
              <a:rPr lang="el-GR" sz="1200" dirty="0">
                <a:latin typeface="Arial Narrow" pitchFamily="34" charset="0"/>
              </a:rPr>
              <a:t> </a:t>
            </a:r>
            <a:r>
              <a:rPr lang="el-GR" sz="1200" dirty="0" err="1">
                <a:latin typeface="Arial Narrow" pitchFamily="34" charset="0"/>
              </a:rPr>
              <a:t>cyanide</a:t>
            </a:r>
            <a:r>
              <a:rPr lang="el-GR" sz="1200" dirty="0">
                <a:latin typeface="Arial Narrow" pitchFamily="34" charset="0"/>
              </a:rPr>
              <a:t> </a:t>
            </a:r>
            <a:r>
              <a:rPr lang="el-GR" sz="1200" dirty="0" err="1">
                <a:latin typeface="Arial Narrow" pitchFamily="34" charset="0"/>
              </a:rPr>
              <a:t>and</a:t>
            </a:r>
            <a:r>
              <a:rPr lang="el-GR" sz="1200" dirty="0">
                <a:latin typeface="Arial Narrow" pitchFamily="34" charset="0"/>
              </a:rPr>
              <a:t> </a:t>
            </a:r>
            <a:r>
              <a:rPr lang="el-GR" sz="1200" dirty="0" err="1">
                <a:latin typeface="Arial Narrow" pitchFamily="34" charset="0"/>
              </a:rPr>
              <a:t>had</a:t>
            </a:r>
            <a:r>
              <a:rPr lang="el-GR" sz="1200" dirty="0">
                <a:latin typeface="Arial Narrow" pitchFamily="34" charset="0"/>
              </a:rPr>
              <a:t> </a:t>
            </a:r>
            <a:r>
              <a:rPr lang="el-GR" sz="1200" dirty="0" err="1">
                <a:latin typeface="Arial Narrow" pitchFamily="34" charset="0"/>
              </a:rPr>
              <a:t>full</a:t>
            </a:r>
            <a:r>
              <a:rPr lang="el-GR" sz="1200" dirty="0">
                <a:latin typeface="Arial Narrow" pitchFamily="34" charset="0"/>
              </a:rPr>
              <a:t> </a:t>
            </a:r>
            <a:r>
              <a:rPr lang="el-GR" sz="1200" dirty="0" err="1">
                <a:latin typeface="Arial Narrow" pitchFamily="34" charset="0"/>
              </a:rPr>
              <a:t>protection</a:t>
            </a:r>
            <a:r>
              <a:rPr lang="el-GR" sz="1200" dirty="0">
                <a:latin typeface="Arial Narrow" pitchFamily="34" charset="0"/>
              </a:rPr>
              <a:t> </a:t>
            </a:r>
            <a:r>
              <a:rPr lang="el-GR" sz="1200" dirty="0" err="1">
                <a:latin typeface="Arial Narrow" pitchFamily="34" charset="0"/>
              </a:rPr>
              <a:t>for</a:t>
            </a:r>
            <a:r>
              <a:rPr lang="el-GR" sz="1200" dirty="0">
                <a:latin typeface="Arial Narrow" pitchFamily="34" charset="0"/>
              </a:rPr>
              <a:t> </a:t>
            </a:r>
            <a:r>
              <a:rPr lang="el-GR" sz="1200" dirty="0" err="1">
                <a:latin typeface="Arial Narrow" pitchFamily="34" charset="0"/>
              </a:rPr>
              <a:t>staff</a:t>
            </a:r>
            <a:r>
              <a:rPr lang="en-US" sz="1200" dirty="0">
                <a:latin typeface="Arial Narrow" pitchFamily="34" charset="0"/>
              </a:rPr>
              <a:t>;</a:t>
            </a:r>
          </a:p>
          <a:p>
            <a:pPr>
              <a:buClr>
                <a:srgbClr val="800000"/>
              </a:buClr>
              <a:buSzPct val="110000"/>
              <a:buFont typeface="Arial Narrow" pitchFamily="34" charset="0"/>
              <a:buChar char="●"/>
            </a:pPr>
            <a:r>
              <a:rPr lang="en-US" sz="1200" dirty="0">
                <a:latin typeface="Arial Narrow" pitchFamily="34" charset="0"/>
              </a:rPr>
              <a:t> </a:t>
            </a:r>
            <a:r>
              <a:rPr lang="el-GR" sz="1200" dirty="0">
                <a:latin typeface="Arial Narrow" pitchFamily="34" charset="0"/>
              </a:rPr>
              <a:t>2% </a:t>
            </a:r>
            <a:r>
              <a:rPr lang="el-GR" sz="1200" dirty="0" err="1">
                <a:latin typeface="Arial Narrow" pitchFamily="34" charset="0"/>
              </a:rPr>
              <a:t>had</a:t>
            </a:r>
            <a:r>
              <a:rPr lang="el-GR" sz="1200" dirty="0">
                <a:latin typeface="Arial Narrow" pitchFamily="34" charset="0"/>
              </a:rPr>
              <a:t> </a:t>
            </a:r>
            <a:r>
              <a:rPr lang="el-GR" sz="1200" dirty="0" err="1">
                <a:latin typeface="Arial Narrow" pitchFamily="34" charset="0"/>
              </a:rPr>
              <a:t>satisfactory</a:t>
            </a:r>
            <a:r>
              <a:rPr lang="el-GR" sz="1200" dirty="0">
                <a:latin typeface="Arial Narrow" pitchFamily="34" charset="0"/>
              </a:rPr>
              <a:t> </a:t>
            </a:r>
            <a:r>
              <a:rPr lang="el-GR" sz="1200" dirty="0" err="1">
                <a:latin typeface="Arial Narrow" pitchFamily="34" charset="0"/>
              </a:rPr>
              <a:t>premises</a:t>
            </a:r>
            <a:r>
              <a:rPr lang="el-GR" sz="1200" dirty="0">
                <a:latin typeface="Arial Narrow" pitchFamily="34" charset="0"/>
              </a:rPr>
              <a:t> </a:t>
            </a:r>
            <a:r>
              <a:rPr lang="el-GR" sz="1200" dirty="0" err="1">
                <a:latin typeface="Arial Narrow" pitchFamily="34" charset="0"/>
              </a:rPr>
              <a:t>and</a:t>
            </a:r>
            <a:r>
              <a:rPr lang="el-GR" sz="1200" dirty="0">
                <a:latin typeface="Arial Narrow" pitchFamily="34" charset="0"/>
              </a:rPr>
              <a:t> </a:t>
            </a:r>
            <a:r>
              <a:rPr lang="el-GR" sz="1200" dirty="0" err="1">
                <a:latin typeface="Arial Narrow" pitchFamily="34" charset="0"/>
              </a:rPr>
              <a:t>equipment</a:t>
            </a:r>
            <a:r>
              <a:rPr lang="el-GR" sz="1200" dirty="0">
                <a:latin typeface="Arial Narrow" pitchFamily="34" charset="0"/>
              </a:rPr>
              <a:t> </a:t>
            </a:r>
            <a:r>
              <a:rPr lang="el-GR" sz="1200" dirty="0" err="1">
                <a:latin typeface="Arial Narrow" pitchFamily="34" charset="0"/>
              </a:rPr>
              <a:t>to</a:t>
            </a:r>
            <a:r>
              <a:rPr lang="el-GR" sz="1200" dirty="0">
                <a:latin typeface="Arial Narrow" pitchFamily="34" charset="0"/>
              </a:rPr>
              <a:t> </a:t>
            </a:r>
            <a:r>
              <a:rPr lang="el-GR" sz="1200" dirty="0" err="1">
                <a:latin typeface="Arial Narrow" pitchFamily="34" charset="0"/>
              </a:rPr>
              <a:t>treat</a:t>
            </a:r>
            <a:r>
              <a:rPr lang="el-GR" sz="1200" dirty="0">
                <a:latin typeface="Arial Narrow" pitchFamily="34" charset="0"/>
              </a:rPr>
              <a:t> “</a:t>
            </a:r>
            <a:r>
              <a:rPr lang="el-GR" sz="1200" dirty="0" err="1">
                <a:latin typeface="Arial Narrow" pitchFamily="34" charset="0"/>
              </a:rPr>
              <a:t>stretcher</a:t>
            </a:r>
            <a:r>
              <a:rPr lang="el-GR" sz="1200" dirty="0">
                <a:latin typeface="Arial Narrow" pitchFamily="34" charset="0"/>
              </a:rPr>
              <a:t>” </a:t>
            </a:r>
            <a:r>
              <a:rPr lang="el-GR" sz="1200" dirty="0" err="1">
                <a:latin typeface="Arial Narrow" pitchFamily="34" charset="0"/>
              </a:rPr>
              <a:t>patients</a:t>
            </a:r>
            <a:r>
              <a:rPr lang="el-GR" sz="1200" dirty="0">
                <a:latin typeface="Arial Narrow" pitchFamily="34" charset="0"/>
              </a:rPr>
              <a:t>, </a:t>
            </a:r>
            <a:endParaRPr lang="en-US" sz="1200" dirty="0" smtClean="0">
              <a:latin typeface="Arial Narrow" pitchFamily="34" charset="0"/>
            </a:endParaRPr>
          </a:p>
          <a:p>
            <a:pPr>
              <a:buClr>
                <a:srgbClr val="800000"/>
              </a:buClr>
              <a:buSzPct val="110000"/>
            </a:pPr>
            <a:r>
              <a:rPr lang="en-US" sz="1200" dirty="0">
                <a:latin typeface="Arial Narrow" pitchFamily="34" charset="0"/>
              </a:rPr>
              <a:t> </a:t>
            </a:r>
            <a:r>
              <a:rPr lang="en-US" sz="1200" dirty="0" smtClean="0">
                <a:latin typeface="Arial Narrow" pitchFamily="34" charset="0"/>
              </a:rPr>
              <a:t>   </a:t>
            </a:r>
            <a:r>
              <a:rPr lang="el-GR" sz="1200" dirty="0" err="1" smtClean="0">
                <a:latin typeface="Arial Narrow" pitchFamily="34" charset="0"/>
              </a:rPr>
              <a:t>full</a:t>
            </a:r>
            <a:r>
              <a:rPr lang="el-GR" sz="1200" dirty="0" smtClean="0">
                <a:latin typeface="Arial Narrow" pitchFamily="34" charset="0"/>
              </a:rPr>
              <a:t> </a:t>
            </a:r>
            <a:r>
              <a:rPr lang="en-US" sz="1200" dirty="0">
                <a:latin typeface="Arial Narrow" pitchFamily="34" charset="0"/>
              </a:rPr>
              <a:t>PPE</a:t>
            </a:r>
            <a:r>
              <a:rPr lang="el-GR" sz="1200" dirty="0">
                <a:latin typeface="Arial Narrow" pitchFamily="34" charset="0"/>
              </a:rPr>
              <a:t> </a:t>
            </a:r>
            <a:r>
              <a:rPr lang="el-GR" sz="1200" dirty="0" err="1">
                <a:latin typeface="Arial Narrow" pitchFamily="34" charset="0"/>
              </a:rPr>
              <a:t>for</a:t>
            </a:r>
            <a:r>
              <a:rPr lang="el-GR" sz="1200" dirty="0">
                <a:latin typeface="Arial Narrow" pitchFamily="34" charset="0"/>
              </a:rPr>
              <a:t> </a:t>
            </a:r>
            <a:r>
              <a:rPr lang="el-GR" sz="1200" dirty="0" err="1">
                <a:latin typeface="Arial Narrow" pitchFamily="34" charset="0"/>
              </a:rPr>
              <a:t>staff</a:t>
            </a:r>
            <a:r>
              <a:rPr lang="el-GR" sz="1200" dirty="0">
                <a:latin typeface="Arial Narrow" pitchFamily="34" charset="0"/>
              </a:rPr>
              <a:t>, </a:t>
            </a:r>
            <a:r>
              <a:rPr lang="el-GR" sz="1200" dirty="0" err="1" smtClean="0">
                <a:latin typeface="Arial Narrow" pitchFamily="34" charset="0"/>
              </a:rPr>
              <a:t>and</a:t>
            </a:r>
            <a:r>
              <a:rPr lang="el-GR" sz="1200" dirty="0" smtClean="0">
                <a:latin typeface="Arial Narrow" pitchFamily="34" charset="0"/>
              </a:rPr>
              <a:t> </a:t>
            </a:r>
            <a:r>
              <a:rPr lang="el-GR" sz="1200" dirty="0" err="1">
                <a:latin typeface="Arial Narrow" pitchFamily="34" charset="0"/>
              </a:rPr>
              <a:t>at</a:t>
            </a:r>
            <a:r>
              <a:rPr lang="el-GR" sz="1200" dirty="0">
                <a:latin typeface="Arial Narrow" pitchFamily="34" charset="0"/>
              </a:rPr>
              <a:t> </a:t>
            </a:r>
            <a:r>
              <a:rPr lang="el-GR" sz="1200" dirty="0" err="1">
                <a:latin typeface="Arial Narrow" pitchFamily="34" charset="0"/>
              </a:rPr>
              <a:t>least</a:t>
            </a:r>
            <a:r>
              <a:rPr lang="el-GR" sz="1200" dirty="0">
                <a:latin typeface="Arial Narrow" pitchFamily="34" charset="0"/>
              </a:rPr>
              <a:t> </a:t>
            </a:r>
            <a:r>
              <a:rPr lang="el-GR" sz="1200" dirty="0" err="1">
                <a:latin typeface="Arial Narrow" pitchFamily="34" charset="0"/>
              </a:rPr>
              <a:t>three</a:t>
            </a:r>
            <a:r>
              <a:rPr lang="el-GR" sz="1200" dirty="0">
                <a:latin typeface="Arial Narrow" pitchFamily="34" charset="0"/>
              </a:rPr>
              <a:t> </a:t>
            </a:r>
            <a:r>
              <a:rPr lang="el-GR" sz="1200" dirty="0" err="1">
                <a:latin typeface="Arial Narrow" pitchFamily="34" charset="0"/>
              </a:rPr>
              <a:t>of</a:t>
            </a:r>
            <a:r>
              <a:rPr lang="el-GR" sz="1200" dirty="0">
                <a:latin typeface="Arial Narrow" pitchFamily="34" charset="0"/>
              </a:rPr>
              <a:t> </a:t>
            </a:r>
            <a:r>
              <a:rPr lang="el-GR" sz="1200" dirty="0" err="1">
                <a:latin typeface="Arial Narrow" pitchFamily="34" charset="0"/>
              </a:rPr>
              <a:t>four</a:t>
            </a:r>
            <a:r>
              <a:rPr lang="el-GR" sz="1200" dirty="0">
                <a:latin typeface="Arial Narrow" pitchFamily="34" charset="0"/>
              </a:rPr>
              <a:t> </a:t>
            </a:r>
            <a:r>
              <a:rPr lang="el-GR" sz="1200" dirty="0" err="1" smtClean="0">
                <a:latin typeface="Arial Narrow" pitchFamily="34" charset="0"/>
              </a:rPr>
              <a:t>antidotes</a:t>
            </a:r>
            <a:endParaRPr lang="el-GR" sz="1200" b="1" dirty="0">
              <a:latin typeface="Arial Narrow" pitchFamily="34" charset="0"/>
            </a:endParaRPr>
          </a:p>
        </p:txBody>
      </p:sp>
      <p:pic>
        <p:nvPicPr>
          <p:cNvPr id="47114" name="Picture 10"/>
          <p:cNvPicPr>
            <a:picLocks noChangeAspect="1" noChangeArrowheads="1"/>
          </p:cNvPicPr>
          <p:nvPr/>
        </p:nvPicPr>
        <p:blipFill>
          <a:blip r:embed="rId2" cstate="print"/>
          <a:srcRect b="36310"/>
          <a:stretch>
            <a:fillRect/>
          </a:stretch>
        </p:blipFill>
        <p:spPr bwMode="auto">
          <a:xfrm>
            <a:off x="4920792" y="5868695"/>
            <a:ext cx="3997977" cy="814387"/>
          </a:xfrm>
          <a:prstGeom prst="rect">
            <a:avLst/>
          </a:prstGeom>
          <a:ln>
            <a:noFill/>
          </a:ln>
          <a:effectLst>
            <a:outerShdw blurRad="190500" algn="tl" rotWithShape="0">
              <a:srgbClr val="000000">
                <a:alpha val="70000"/>
              </a:srgbClr>
            </a:outerShdw>
          </a:effectLst>
        </p:spPr>
      </p:pic>
      <p:grpSp>
        <p:nvGrpSpPr>
          <p:cNvPr id="2" name="27 - Ομάδα"/>
          <p:cNvGrpSpPr/>
          <p:nvPr/>
        </p:nvGrpSpPr>
        <p:grpSpPr>
          <a:xfrm>
            <a:off x="4939646" y="2569583"/>
            <a:ext cx="3971925" cy="2879725"/>
            <a:chOff x="4939646" y="2569583"/>
            <a:chExt cx="3971925" cy="2879725"/>
          </a:xfrm>
        </p:grpSpPr>
        <p:sp>
          <p:nvSpPr>
            <p:cNvPr id="47121" name="Text Box 17"/>
            <p:cNvSpPr txBox="1">
              <a:spLocks noChangeArrowheads="1"/>
            </p:cNvSpPr>
            <p:nvPr/>
          </p:nvSpPr>
          <p:spPr bwMode="auto">
            <a:xfrm>
              <a:off x="4939646" y="2569583"/>
              <a:ext cx="3971925" cy="2879725"/>
            </a:xfrm>
            <a:prstGeom prst="rect">
              <a:avLst/>
            </a:prstGeom>
            <a:solidFill>
              <a:srgbClr val="FFFFCC"/>
            </a:solidFill>
            <a:ln w="38100">
              <a:solidFill>
                <a:srgbClr val="800000"/>
              </a:solidFill>
              <a:miter lim="800000"/>
              <a:headEnd/>
              <a:tailEnd/>
            </a:ln>
            <a:effectLst/>
          </p:spPr>
          <p:txBody>
            <a:bodyPr>
              <a:spAutoFit/>
            </a:bodyPr>
            <a:lstStyle/>
            <a:p>
              <a:r>
                <a:rPr lang="el-GR" b="1" dirty="0" err="1"/>
                <a:t>Conclusions</a:t>
              </a:r>
              <a:endParaRPr lang="en-US" b="1" dirty="0"/>
            </a:p>
            <a:p>
              <a:endParaRPr lang="en-US" b="1" dirty="0"/>
            </a:p>
            <a:p>
              <a:pPr>
                <a:buClr>
                  <a:srgbClr val="800000"/>
                </a:buClr>
                <a:buSzPct val="130000"/>
                <a:buFont typeface="Arial Narrow" pitchFamily="34" charset="0"/>
                <a:buChar char="●"/>
              </a:pPr>
              <a:r>
                <a:rPr lang="en-US" sz="1600" dirty="0"/>
                <a:t> </a:t>
              </a:r>
              <a:r>
                <a:rPr lang="el-GR" sz="1600" dirty="0" err="1"/>
                <a:t>Most</a:t>
              </a:r>
              <a:r>
                <a:rPr lang="el-GR" sz="1600" dirty="0"/>
                <a:t> </a:t>
              </a:r>
              <a:r>
                <a:rPr lang="el-GR" sz="1600" dirty="0" err="1"/>
                <a:t>departments</a:t>
              </a:r>
              <a:r>
                <a:rPr lang="el-GR" sz="1600" dirty="0"/>
                <a:t> </a:t>
              </a:r>
              <a:r>
                <a:rPr lang="el-GR" sz="1600" dirty="0" err="1"/>
                <a:t>had</a:t>
              </a:r>
              <a:r>
                <a:rPr lang="el-GR" sz="1600" dirty="0"/>
                <a:t> </a:t>
              </a:r>
              <a:r>
                <a:rPr lang="el-GR" sz="1600" dirty="0" err="1"/>
                <a:t>some</a:t>
              </a:r>
              <a:r>
                <a:rPr lang="en-US" sz="1600" dirty="0"/>
                <a:t> </a:t>
              </a:r>
            </a:p>
            <a:p>
              <a:pPr>
                <a:buClr>
                  <a:srgbClr val="800000"/>
                </a:buClr>
                <a:buSzPct val="130000"/>
                <a:buFont typeface="Arial Narrow" pitchFamily="34" charset="0"/>
                <a:buNone/>
              </a:pPr>
              <a:r>
                <a:rPr lang="en-US" sz="1600" dirty="0"/>
                <a:t>   </a:t>
              </a:r>
              <a:r>
                <a:rPr lang="el-GR" sz="1600" dirty="0"/>
                <a:t> </a:t>
              </a:r>
              <a:r>
                <a:rPr lang="el-GR" sz="1600" dirty="0" err="1"/>
                <a:t>equipment</a:t>
              </a:r>
              <a:r>
                <a:rPr lang="el-GR" sz="1600" dirty="0"/>
                <a:t> </a:t>
              </a:r>
              <a:r>
                <a:rPr lang="el-GR" sz="1600" dirty="0" err="1"/>
                <a:t>for</a:t>
              </a:r>
              <a:r>
                <a:rPr lang="el-GR" sz="1600" dirty="0"/>
                <a:t> </a:t>
              </a:r>
              <a:r>
                <a:rPr lang="el-GR" sz="1600" dirty="0" err="1"/>
                <a:t>chemical</a:t>
              </a:r>
              <a:r>
                <a:rPr lang="en-US" sz="1600" dirty="0"/>
                <a:t> </a:t>
              </a:r>
            </a:p>
            <a:p>
              <a:pPr>
                <a:buClr>
                  <a:srgbClr val="800000"/>
                </a:buClr>
                <a:buSzPct val="130000"/>
                <a:buFont typeface="Arial Narrow" pitchFamily="34" charset="0"/>
                <a:buNone/>
              </a:pPr>
              <a:r>
                <a:rPr lang="en-US" sz="1600" dirty="0"/>
                <a:t>   </a:t>
              </a:r>
              <a:r>
                <a:rPr lang="el-GR" sz="1600" dirty="0"/>
                <a:t> </a:t>
              </a:r>
              <a:r>
                <a:rPr lang="el-GR" sz="1600" dirty="0" err="1"/>
                <a:t>decontamination</a:t>
              </a:r>
              <a:r>
                <a:rPr lang="el-GR" sz="1600" dirty="0"/>
                <a:t>. </a:t>
              </a:r>
              <a:r>
                <a:rPr lang="el-GR" sz="1600" dirty="0" err="1"/>
                <a:t>However</a:t>
              </a:r>
              <a:r>
                <a:rPr lang="el-GR" sz="1600" dirty="0"/>
                <a:t>,</a:t>
              </a:r>
              <a:r>
                <a:rPr lang="en-US" sz="1600" dirty="0"/>
                <a:t> </a:t>
              </a:r>
              <a:r>
                <a:rPr lang="el-GR" sz="1600" dirty="0" err="1"/>
                <a:t>there</a:t>
              </a:r>
              <a:r>
                <a:rPr lang="el-GR" sz="1600" dirty="0"/>
                <a:t> </a:t>
              </a:r>
              <a:r>
                <a:rPr lang="el-GR" sz="1600" dirty="0" err="1"/>
                <a:t>were</a:t>
              </a:r>
              <a:endParaRPr lang="en-US" sz="1600" dirty="0"/>
            </a:p>
            <a:p>
              <a:pPr>
                <a:buClr>
                  <a:srgbClr val="800000"/>
                </a:buClr>
                <a:buSzPct val="130000"/>
                <a:buFont typeface="Arial Narrow" pitchFamily="34" charset="0"/>
                <a:buNone/>
              </a:pPr>
              <a:r>
                <a:rPr lang="en-US" sz="1600" dirty="0"/>
                <a:t>    </a:t>
              </a:r>
              <a:r>
                <a:rPr lang="el-GR" sz="1600" dirty="0" err="1"/>
                <a:t>major</a:t>
              </a:r>
              <a:r>
                <a:rPr lang="el-GR" sz="1600" dirty="0"/>
                <a:t> </a:t>
              </a:r>
              <a:r>
                <a:rPr lang="el-GR" sz="1600" dirty="0" err="1"/>
                <a:t>inconsistencies</a:t>
              </a:r>
              <a:r>
                <a:rPr lang="en-US" sz="1600" dirty="0"/>
                <a:t> </a:t>
              </a:r>
              <a:r>
                <a:rPr lang="el-GR" sz="1600" dirty="0" err="1"/>
                <a:t>in</a:t>
              </a:r>
              <a:r>
                <a:rPr lang="el-GR" sz="1600" dirty="0"/>
                <a:t> </a:t>
              </a:r>
              <a:r>
                <a:rPr lang="el-GR" sz="1600" dirty="0" err="1"/>
                <a:t>the</a:t>
              </a:r>
              <a:r>
                <a:rPr lang="el-GR" sz="1600" dirty="0"/>
                <a:t> </a:t>
              </a:r>
              <a:r>
                <a:rPr lang="el-GR" sz="1600" dirty="0" err="1"/>
                <a:t>range</a:t>
              </a:r>
              <a:r>
                <a:rPr lang="el-GR" sz="1600" dirty="0"/>
                <a:t> </a:t>
              </a:r>
              <a:r>
                <a:rPr lang="el-GR" sz="1600" dirty="0" err="1"/>
                <a:t>of</a:t>
              </a:r>
              <a:endParaRPr lang="en-US" sz="1600" dirty="0"/>
            </a:p>
            <a:p>
              <a:pPr>
                <a:buClr>
                  <a:srgbClr val="800000"/>
                </a:buClr>
                <a:buSzPct val="130000"/>
                <a:buFont typeface="Arial Narrow" pitchFamily="34" charset="0"/>
                <a:buNone/>
              </a:pPr>
              <a:r>
                <a:rPr lang="en-US" sz="1600" dirty="0"/>
                <a:t>   </a:t>
              </a:r>
              <a:r>
                <a:rPr lang="el-GR" sz="1600" dirty="0"/>
                <a:t> </a:t>
              </a:r>
              <a:r>
                <a:rPr lang="el-GR" sz="1600" dirty="0" err="1"/>
                <a:t>equipment</a:t>
              </a:r>
              <a:r>
                <a:rPr lang="en-US" sz="1600" dirty="0"/>
                <a:t> </a:t>
              </a:r>
              <a:r>
                <a:rPr lang="el-GR" sz="1600" dirty="0" err="1"/>
                <a:t>held</a:t>
              </a:r>
              <a:r>
                <a:rPr lang="en-US" sz="1600" dirty="0"/>
                <a:t> </a:t>
              </a:r>
              <a:r>
                <a:rPr lang="el-GR" sz="1600" dirty="0" err="1"/>
                <a:t>and</a:t>
              </a:r>
              <a:r>
                <a:rPr lang="el-GR" sz="1600" dirty="0"/>
                <a:t> </a:t>
              </a:r>
              <a:r>
                <a:rPr lang="el-GR" sz="1600" dirty="0" err="1"/>
                <a:t>these</a:t>
              </a:r>
              <a:r>
                <a:rPr lang="el-GR" sz="1600" dirty="0"/>
                <a:t> </a:t>
              </a:r>
              <a:r>
                <a:rPr lang="el-GR" sz="1600" dirty="0" err="1"/>
                <a:t>limited</a:t>
              </a:r>
              <a:r>
                <a:rPr lang="el-GR" sz="1600" dirty="0"/>
                <a:t> </a:t>
              </a:r>
              <a:r>
                <a:rPr lang="el-GR" sz="1600" dirty="0" err="1"/>
                <a:t>its</a:t>
              </a:r>
              <a:endParaRPr lang="en-US" sz="1600" dirty="0"/>
            </a:p>
            <a:p>
              <a:pPr>
                <a:buClr>
                  <a:srgbClr val="800000"/>
                </a:buClr>
                <a:buSzPct val="130000"/>
                <a:buFont typeface="Arial Narrow" pitchFamily="34" charset="0"/>
                <a:buNone/>
              </a:pPr>
              <a:r>
                <a:rPr lang="en-US" sz="1600" dirty="0"/>
                <a:t>   </a:t>
              </a:r>
              <a:r>
                <a:rPr lang="el-GR" sz="1600" dirty="0"/>
                <a:t> </a:t>
              </a:r>
              <a:r>
                <a:rPr lang="el-GR" sz="1600" dirty="0" err="1" smtClean="0"/>
                <a:t>usefulness</a:t>
              </a:r>
              <a:r>
                <a:rPr lang="en-US" sz="1600" dirty="0" smtClean="0"/>
                <a:t>;</a:t>
              </a:r>
              <a:endParaRPr lang="en-US" sz="1600" dirty="0"/>
            </a:p>
            <a:p>
              <a:pPr>
                <a:buClr>
                  <a:srgbClr val="800000"/>
                </a:buClr>
                <a:buSzPct val="130000"/>
                <a:buFont typeface="Arial Narrow" pitchFamily="34" charset="0"/>
                <a:buChar char="●"/>
              </a:pPr>
              <a:r>
                <a:rPr lang="en-US" sz="1600" dirty="0"/>
                <a:t> </a:t>
              </a:r>
              <a:r>
                <a:rPr lang="el-GR" sz="1600" dirty="0" err="1"/>
                <a:t>Only</a:t>
              </a:r>
              <a:r>
                <a:rPr lang="el-GR" sz="1600" dirty="0"/>
                <a:t> a </a:t>
              </a:r>
              <a:r>
                <a:rPr lang="el-GR" sz="1600" dirty="0" err="1"/>
                <a:t>small</a:t>
              </a:r>
              <a:r>
                <a:rPr lang="el-GR" sz="1600" dirty="0"/>
                <a:t> </a:t>
              </a:r>
              <a:r>
                <a:rPr lang="el-GR" sz="1600" dirty="0" err="1"/>
                <a:t>minority</a:t>
              </a:r>
              <a:r>
                <a:rPr lang="el-GR" sz="1600" dirty="0"/>
                <a:t> </a:t>
              </a:r>
              <a:r>
                <a:rPr lang="el-GR" sz="1600" dirty="0" err="1"/>
                <a:t>of</a:t>
              </a:r>
              <a:r>
                <a:rPr lang="el-GR" sz="1600" dirty="0"/>
                <a:t> </a:t>
              </a:r>
              <a:r>
                <a:rPr lang="el-GR" sz="1600" dirty="0" err="1"/>
                <a:t>departments</a:t>
              </a:r>
              <a:endParaRPr lang="en-US" sz="1600" dirty="0"/>
            </a:p>
            <a:p>
              <a:pPr>
                <a:buClr>
                  <a:srgbClr val="800000"/>
                </a:buClr>
                <a:buSzPct val="130000"/>
                <a:buFont typeface="Arial Narrow" pitchFamily="34" charset="0"/>
                <a:buNone/>
              </a:pPr>
              <a:r>
                <a:rPr lang="en-US" sz="1600" dirty="0"/>
                <a:t>   </a:t>
              </a:r>
              <a:r>
                <a:rPr lang="el-GR" sz="1600" dirty="0"/>
                <a:t> </a:t>
              </a:r>
              <a:r>
                <a:rPr lang="el-GR" sz="1600" dirty="0" err="1"/>
                <a:t>was</a:t>
              </a:r>
              <a:r>
                <a:rPr lang="el-GR" sz="1600" dirty="0"/>
                <a:t> </a:t>
              </a:r>
              <a:r>
                <a:rPr lang="el-GR" sz="1600" dirty="0" err="1"/>
                <a:t>satisfactorily</a:t>
              </a:r>
              <a:r>
                <a:rPr lang="el-GR" sz="1600" dirty="0"/>
                <a:t> </a:t>
              </a:r>
              <a:r>
                <a:rPr lang="el-GR" sz="1600" dirty="0" err="1"/>
                <a:t>equipped</a:t>
              </a:r>
              <a:r>
                <a:rPr lang="el-GR" sz="1600" dirty="0"/>
                <a:t> </a:t>
              </a:r>
              <a:r>
                <a:rPr lang="el-GR" sz="1600" dirty="0" err="1"/>
                <a:t>to</a:t>
              </a:r>
              <a:r>
                <a:rPr lang="el-GR" sz="1600" dirty="0"/>
                <a:t> </a:t>
              </a:r>
              <a:r>
                <a:rPr lang="el-GR" sz="1600" dirty="0" err="1"/>
                <a:t>deal</a:t>
              </a:r>
              <a:r>
                <a:rPr lang="en-US" sz="1600" dirty="0"/>
                <a:t> </a:t>
              </a:r>
              <a:r>
                <a:rPr lang="el-GR" sz="1600" dirty="0" err="1"/>
                <a:t>with</a:t>
              </a:r>
              <a:endParaRPr lang="en-US" sz="1600" dirty="0"/>
            </a:p>
            <a:p>
              <a:pPr>
                <a:buClr>
                  <a:srgbClr val="800000"/>
                </a:buClr>
                <a:buSzPct val="130000"/>
                <a:buFont typeface="Arial Narrow" pitchFamily="34" charset="0"/>
                <a:buNone/>
              </a:pPr>
              <a:r>
                <a:rPr lang="en-US" sz="1600" dirty="0"/>
                <a:t>   </a:t>
              </a:r>
              <a:r>
                <a:rPr lang="el-GR" sz="1600" dirty="0"/>
                <a:t> a </a:t>
              </a:r>
              <a:r>
                <a:rPr lang="el-GR" sz="1600" dirty="0" err="1"/>
                <a:t>serious</a:t>
              </a:r>
              <a:r>
                <a:rPr lang="en-US" sz="1600" dirty="0"/>
                <a:t> </a:t>
              </a:r>
              <a:r>
                <a:rPr lang="el-GR" sz="1600" dirty="0" err="1"/>
                <a:t>chemical</a:t>
              </a:r>
              <a:r>
                <a:rPr lang="el-GR" sz="1600" dirty="0"/>
                <a:t> </a:t>
              </a:r>
              <a:r>
                <a:rPr lang="el-GR" sz="1600" dirty="0" err="1"/>
                <a:t>incident</a:t>
              </a:r>
              <a:r>
                <a:rPr lang="el-GR" sz="1600" dirty="0"/>
                <a:t>.</a:t>
              </a:r>
            </a:p>
          </p:txBody>
        </p:sp>
        <p:pic>
          <p:nvPicPr>
            <p:cNvPr id="47112" name="Picture 8"/>
            <p:cNvPicPr>
              <a:picLocks noChangeAspect="1" noChangeArrowheads="1"/>
            </p:cNvPicPr>
            <p:nvPr/>
          </p:nvPicPr>
          <p:blipFill>
            <a:blip r:embed="rId3" cstate="print"/>
            <a:srcRect/>
            <a:stretch>
              <a:fillRect/>
            </a:stretch>
          </p:blipFill>
          <p:spPr bwMode="auto">
            <a:xfrm>
              <a:off x="8165698" y="2660140"/>
              <a:ext cx="652462" cy="665163"/>
            </a:xfrm>
            <a:prstGeom prst="rect">
              <a:avLst/>
            </a:prstGeom>
            <a:noFill/>
            <a:ln w="9525">
              <a:solidFill>
                <a:srgbClr val="800000"/>
              </a:solidFill>
              <a:miter lim="800000"/>
              <a:headEnd/>
              <a:tailEnd/>
            </a:ln>
            <a:effectLst/>
          </p:spPr>
        </p:pic>
      </p:grpSp>
      <p:sp>
        <p:nvSpPr>
          <p:cNvPr id="29" name="28 - Ορθογώνιο"/>
          <p:cNvSpPr/>
          <p:nvPr/>
        </p:nvSpPr>
        <p:spPr>
          <a:xfrm>
            <a:off x="7470260" y="1685304"/>
            <a:ext cx="1588897" cy="923330"/>
          </a:xfrm>
          <a:prstGeom prst="rect">
            <a:avLst/>
          </a:prstGeom>
          <a:noFill/>
        </p:spPr>
        <p:txBody>
          <a:bodyPr wrap="none" lIns="91440" tIns="45720" rIns="91440" bIns="45720">
            <a:spAutoFit/>
          </a:bodyPr>
          <a:lstStyle/>
          <a:p>
            <a:pPr algn="ctr"/>
            <a:r>
              <a:rPr lang="en-US" sz="5400" b="1" cap="none" spc="0" dirty="0" smtClean="0">
                <a:ln w="28575">
                  <a:solidFill>
                    <a:schemeClr val="accent2">
                      <a:satMod val="140000"/>
                    </a:schemeClr>
                  </a:solidFill>
                  <a:prstDash val="solid"/>
                  <a:miter lim="800000"/>
                </a:ln>
                <a:noFill/>
                <a:effectLst>
                  <a:outerShdw blurRad="25500" dist="23000" dir="7020000" algn="tl">
                    <a:srgbClr val="000000">
                      <a:alpha val="50000"/>
                    </a:srgbClr>
                  </a:outerShdw>
                </a:effectLst>
              </a:rPr>
              <a:t>2002</a:t>
            </a:r>
            <a:endParaRPr lang="el-GR" sz="5400" b="1" cap="none" spc="0" dirty="0">
              <a:ln w="28575">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4" name="13 - Έλλειψη"/>
          <p:cNvSpPr/>
          <p:nvPr/>
        </p:nvSpPr>
        <p:spPr>
          <a:xfrm>
            <a:off x="904973" y="3174373"/>
            <a:ext cx="895547" cy="2664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 name="Picture 6" descr="wave"/>
          <p:cNvPicPr>
            <a:picLocks noChangeAspect="1" noChangeArrowheads="1" noCrop="1"/>
          </p:cNvPicPr>
          <p:nvPr/>
        </p:nvPicPr>
        <p:blipFill>
          <a:blip r:embed="rId4" cstate="print"/>
          <a:srcRect/>
          <a:stretch>
            <a:fillRect/>
          </a:stretch>
        </p:blipFill>
        <p:spPr bwMode="auto">
          <a:xfrm>
            <a:off x="0" y="5951538"/>
            <a:ext cx="9144000" cy="933450"/>
          </a:xfrm>
          <a:prstGeom prst="rect">
            <a:avLst/>
          </a:prstGeom>
          <a:noFill/>
        </p:spPr>
      </p:pic>
      <p:grpSp>
        <p:nvGrpSpPr>
          <p:cNvPr id="11" name="10 - Ομάδα"/>
          <p:cNvGrpSpPr/>
          <p:nvPr/>
        </p:nvGrpSpPr>
        <p:grpSpPr>
          <a:xfrm>
            <a:off x="4572000" y="113122"/>
            <a:ext cx="4572000" cy="618716"/>
            <a:chOff x="4572000" y="113122"/>
            <a:chExt cx="4572000" cy="618716"/>
          </a:xfrm>
        </p:grpSpPr>
        <p:pic>
          <p:nvPicPr>
            <p:cNvPr id="12" name="Picture 2" descr="http://img.bhs4.com/C9/A/C9A1120077E665111FBC70B29CFB0421E05FD8F3_lis.jpg"/>
            <p:cNvPicPr>
              <a:picLocks noChangeAspect="1" noChangeArrowheads="1"/>
            </p:cNvPicPr>
            <p:nvPr/>
          </p:nvPicPr>
          <p:blipFill>
            <a:blip r:embed="rId5" cstate="print"/>
            <a:srcRect l="6020" t="3696" r="4083" b="18293"/>
            <a:stretch>
              <a:fillRect/>
            </a:stretch>
          </p:blipFill>
          <p:spPr bwMode="auto">
            <a:xfrm flipH="1">
              <a:off x="7814815" y="113122"/>
              <a:ext cx="1150205" cy="329937"/>
            </a:xfrm>
            <a:prstGeom prst="rect">
              <a:avLst/>
            </a:prstGeom>
            <a:noFill/>
          </p:spPr>
        </p:pic>
        <p:sp>
          <p:nvSpPr>
            <p:cNvPr id="13" name="12 - Ορθογώνιο"/>
            <p:cNvSpPr/>
            <p:nvPr/>
          </p:nvSpPr>
          <p:spPr>
            <a:xfrm>
              <a:off x="4572000" y="435047"/>
              <a:ext cx="4572000" cy="4571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5" name="14 - Εικόνα" descr="Symbols.PNG"/>
            <p:cNvPicPr>
              <a:picLocks noChangeAspect="1"/>
            </p:cNvPicPr>
            <p:nvPr/>
          </p:nvPicPr>
          <p:blipFill>
            <a:blip r:embed="rId6" cstate="print"/>
            <a:srcRect b="66236"/>
            <a:stretch>
              <a:fillRect/>
            </a:stretch>
          </p:blipFill>
          <p:spPr>
            <a:xfrm>
              <a:off x="7842792" y="369772"/>
              <a:ext cx="375812" cy="362066"/>
            </a:xfrm>
            <a:prstGeom prst="rect">
              <a:avLst/>
            </a:prstGeom>
          </p:spPr>
        </p:pic>
        <p:pic>
          <p:nvPicPr>
            <p:cNvPr id="16" name="15 - Εικόνα" descr="Symbols.PNG"/>
            <p:cNvPicPr>
              <a:picLocks noChangeAspect="1"/>
            </p:cNvPicPr>
            <p:nvPr/>
          </p:nvPicPr>
          <p:blipFill>
            <a:blip r:embed="rId6" cstate="print"/>
            <a:srcRect t="65688" b="1119"/>
            <a:stretch>
              <a:fillRect/>
            </a:stretch>
          </p:blipFill>
          <p:spPr>
            <a:xfrm>
              <a:off x="8541946" y="375898"/>
              <a:ext cx="375812" cy="355940"/>
            </a:xfrm>
            <a:prstGeom prst="rect">
              <a:avLst/>
            </a:prstGeom>
          </p:spPr>
        </p:pic>
        <p:pic>
          <p:nvPicPr>
            <p:cNvPr id="17" name="16 - Εικόνα" descr="Symbols.PNG"/>
            <p:cNvPicPr>
              <a:picLocks noChangeAspect="1"/>
            </p:cNvPicPr>
            <p:nvPr/>
          </p:nvPicPr>
          <p:blipFill>
            <a:blip r:embed="rId6" cstate="print"/>
            <a:srcRect t="33257" b="33994"/>
            <a:stretch>
              <a:fillRect/>
            </a:stretch>
          </p:blipFill>
          <p:spPr>
            <a:xfrm>
              <a:off x="8194726" y="380661"/>
              <a:ext cx="375812" cy="351177"/>
            </a:xfrm>
            <a:prstGeom prst="rect">
              <a:avLst/>
            </a:prstGeom>
          </p:spPr>
        </p:pic>
      </p:grpSp>
      <p:sp>
        <p:nvSpPr>
          <p:cNvPr id="18" name="17 - TextBox"/>
          <p:cNvSpPr txBox="1"/>
          <p:nvPr/>
        </p:nvSpPr>
        <p:spPr>
          <a:xfrm>
            <a:off x="5552356" y="131978"/>
            <a:ext cx="2279920" cy="369332"/>
          </a:xfrm>
          <a:prstGeom prst="rect">
            <a:avLst/>
          </a:prstGeom>
          <a:noFill/>
        </p:spPr>
        <p:txBody>
          <a:bodyPr wrap="none" rtlCol="0">
            <a:spAutoFit/>
          </a:bodyPr>
          <a:lstStyle/>
          <a:p>
            <a:r>
              <a:rPr lang="en-US" dirty="0" smtClean="0">
                <a:latin typeface="Arial Black" pitchFamily="34" charset="0"/>
              </a:rPr>
              <a:t>ARE WE READY?</a:t>
            </a:r>
            <a:endParaRPr lang="el-GR" dirty="0">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3" name="Text Box 5"/>
          <p:cNvSpPr txBox="1">
            <a:spLocks noChangeArrowheads="1"/>
          </p:cNvSpPr>
          <p:nvPr/>
        </p:nvSpPr>
        <p:spPr bwMode="auto">
          <a:xfrm>
            <a:off x="333065" y="815517"/>
            <a:ext cx="6674127" cy="5663089"/>
          </a:xfrm>
          <a:prstGeom prst="rect">
            <a:avLst/>
          </a:prstGeom>
          <a:noFill/>
          <a:ln w="9525">
            <a:noFill/>
            <a:miter lim="800000"/>
            <a:headEnd/>
            <a:tailEnd/>
          </a:ln>
          <a:effectLst/>
        </p:spPr>
        <p:txBody>
          <a:bodyPr wrap="square">
            <a:spAutoFit/>
          </a:bodyPr>
          <a:lstStyle/>
          <a:p>
            <a:r>
              <a:rPr lang="en-US" dirty="0" smtClean="0">
                <a:solidFill>
                  <a:srgbClr val="C00000"/>
                </a:solidFill>
                <a:latin typeface="Arial Black" pitchFamily="34" charset="0"/>
              </a:rPr>
              <a:t>Preparation for the next major incident: are we ready?</a:t>
            </a:r>
          </a:p>
          <a:p>
            <a:r>
              <a:rPr lang="en-US" sz="1600" b="1" dirty="0" smtClean="0">
                <a:latin typeface="Arial Narrow" pitchFamily="34" charset="0"/>
              </a:rPr>
              <a:t>K Wong</a:t>
            </a:r>
            <a:r>
              <a:rPr lang="en-US" sz="1600" dirty="0" smtClean="0">
                <a:latin typeface="Arial Narrow" pitchFamily="34" charset="0"/>
              </a:rPr>
              <a:t>, </a:t>
            </a:r>
            <a:r>
              <a:rPr lang="en-US" sz="1600" b="1" dirty="0" smtClean="0">
                <a:latin typeface="Arial Narrow" pitchFamily="34" charset="0"/>
              </a:rPr>
              <a:t>P S Turner</a:t>
            </a:r>
            <a:r>
              <a:rPr lang="en-US" sz="1600" dirty="0" smtClean="0">
                <a:latin typeface="Arial Narrow" pitchFamily="34" charset="0"/>
              </a:rPr>
              <a:t>, </a:t>
            </a:r>
            <a:r>
              <a:rPr lang="en-US" sz="1600" b="1" dirty="0" smtClean="0">
                <a:latin typeface="Arial Narrow" pitchFamily="34" charset="0"/>
              </a:rPr>
              <a:t>A </a:t>
            </a:r>
            <a:r>
              <a:rPr lang="en-US" sz="1600" b="1" dirty="0" err="1" smtClean="0">
                <a:latin typeface="Arial Narrow" pitchFamily="34" charset="0"/>
              </a:rPr>
              <a:t>Boppana</a:t>
            </a:r>
            <a:r>
              <a:rPr lang="en-US" sz="1600" dirty="0" smtClean="0">
                <a:latin typeface="Arial Narrow" pitchFamily="34" charset="0"/>
              </a:rPr>
              <a:t>, </a:t>
            </a:r>
            <a:r>
              <a:rPr lang="en-US" sz="1600" b="1" dirty="0" smtClean="0">
                <a:latin typeface="Arial Narrow" pitchFamily="34" charset="0"/>
              </a:rPr>
              <a:t>T </a:t>
            </a:r>
            <a:r>
              <a:rPr lang="en-US" sz="1600" b="1" dirty="0" err="1" smtClean="0">
                <a:latin typeface="Arial Narrow" pitchFamily="34" charset="0"/>
              </a:rPr>
              <a:t>Coltman</a:t>
            </a:r>
            <a:r>
              <a:rPr lang="en-US" sz="1600" dirty="0" smtClean="0">
                <a:latin typeface="Arial Narrow" pitchFamily="34" charset="0"/>
              </a:rPr>
              <a:t>, </a:t>
            </a:r>
            <a:r>
              <a:rPr lang="en-US" sz="1600" b="1" dirty="0" smtClean="0">
                <a:latin typeface="Arial Narrow" pitchFamily="34" charset="0"/>
              </a:rPr>
              <a:t>T D A </a:t>
            </a:r>
            <a:r>
              <a:rPr lang="en-US" sz="1600" b="1" dirty="0" err="1" smtClean="0">
                <a:latin typeface="Arial Narrow" pitchFamily="34" charset="0"/>
              </a:rPr>
              <a:t>Cosker</a:t>
            </a:r>
            <a:r>
              <a:rPr lang="en-US" sz="1600" dirty="0" smtClean="0">
                <a:latin typeface="Arial Narrow" pitchFamily="34" charset="0"/>
              </a:rPr>
              <a:t>, </a:t>
            </a:r>
            <a:r>
              <a:rPr lang="en-US" sz="1600" b="1" dirty="0" smtClean="0">
                <a:latin typeface="Arial Narrow" pitchFamily="34" charset="0"/>
              </a:rPr>
              <a:t>S E </a:t>
            </a:r>
            <a:r>
              <a:rPr lang="en-US" sz="1600" b="1" dirty="0" err="1" smtClean="0">
                <a:latin typeface="Arial Narrow" pitchFamily="34" charset="0"/>
              </a:rPr>
              <a:t>Blagg</a:t>
            </a:r>
            <a:r>
              <a:rPr lang="en-US" sz="1600" dirty="0" smtClean="0">
                <a:latin typeface="Arial Narrow" pitchFamily="34" charset="0"/>
              </a:rPr>
              <a:t>, Wycombe Hospital, South Buckinghamshire NHS Trust, Buckinghamshire, UK</a:t>
            </a:r>
          </a:p>
          <a:p>
            <a:r>
              <a:rPr lang="en-US" sz="1600" b="1" dirty="0" smtClean="0">
                <a:latin typeface="Arial Narrow" pitchFamily="34" charset="0"/>
              </a:rPr>
              <a:t>Z Nugent</a:t>
            </a:r>
            <a:r>
              <a:rPr lang="en-US" sz="1600" dirty="0" smtClean="0">
                <a:latin typeface="Arial Narrow" pitchFamily="34" charset="0"/>
              </a:rPr>
              <a:t>, North Middlesex University Hospital, London, UK</a:t>
            </a:r>
          </a:p>
          <a:p>
            <a:endParaRPr lang="en-US" sz="1600" dirty="0" smtClean="0">
              <a:latin typeface="Arial Narrow" pitchFamily="34" charset="0"/>
            </a:endParaRPr>
          </a:p>
          <a:p>
            <a:r>
              <a:rPr lang="en-US" sz="1600" b="1" dirty="0" err="1" smtClean="0">
                <a:latin typeface="Arial Narrow" pitchFamily="34" charset="0"/>
              </a:rPr>
              <a:t>Emerg</a:t>
            </a:r>
            <a:r>
              <a:rPr lang="en-US" sz="1600" b="1" dirty="0" smtClean="0">
                <a:latin typeface="Arial Narrow" pitchFamily="34" charset="0"/>
              </a:rPr>
              <a:t> Med J. 2006 September; 23(9): 709–712</a:t>
            </a:r>
          </a:p>
          <a:p>
            <a:endParaRPr lang="en-US" i="1" dirty="0">
              <a:latin typeface="Arial Narrow" pitchFamily="34" charset="0"/>
              <a:cs typeface="Arial" pitchFamily="34" charset="0"/>
            </a:endParaRPr>
          </a:p>
          <a:p>
            <a:endParaRPr lang="en-US" sz="1200" b="1" dirty="0" smtClean="0">
              <a:latin typeface="Arial Narrow" pitchFamily="34" charset="0"/>
              <a:cs typeface="Arial" pitchFamily="34" charset="0"/>
            </a:endParaRPr>
          </a:p>
          <a:p>
            <a:r>
              <a:rPr lang="en-US" b="1" dirty="0" smtClean="0">
                <a:latin typeface="Arial Narrow" pitchFamily="34" charset="0"/>
                <a:cs typeface="Arial" pitchFamily="34" charset="0"/>
              </a:rPr>
              <a:t>34 hospitals &amp; 179 registrars</a:t>
            </a:r>
          </a:p>
          <a:p>
            <a:endParaRPr lang="en-US" b="1" dirty="0">
              <a:latin typeface="Arial Narrow" pitchFamily="34" charset="0"/>
              <a:cs typeface="Arial" pitchFamily="34" charset="0"/>
            </a:endParaRPr>
          </a:p>
          <a:p>
            <a:r>
              <a:rPr lang="en-US" b="1" dirty="0" smtClean="0">
                <a:latin typeface="Arial Narrow" pitchFamily="34" charset="0"/>
                <a:cs typeface="Arial" pitchFamily="34" charset="0"/>
              </a:rPr>
              <a:t>144</a:t>
            </a:r>
            <a:r>
              <a:rPr lang="en-US" dirty="0" smtClean="0">
                <a:latin typeface="Arial Narrow" pitchFamily="34" charset="0"/>
                <a:cs typeface="Arial" pitchFamily="34" charset="0"/>
              </a:rPr>
              <a:t>/179 </a:t>
            </a:r>
            <a:r>
              <a:rPr lang="en-US" dirty="0">
                <a:latin typeface="Arial Narrow" pitchFamily="34" charset="0"/>
                <a:cs typeface="Arial" pitchFamily="34" charset="0"/>
              </a:rPr>
              <a:t>(anesthesiologists, emergency medicine</a:t>
            </a:r>
            <a:r>
              <a:rPr lang="en-US" dirty="0" smtClean="0">
                <a:latin typeface="Arial Narrow" pitchFamily="34" charset="0"/>
                <a:cs typeface="Arial" pitchFamily="34" charset="0"/>
              </a:rPr>
              <a:t>, orthopedics, </a:t>
            </a:r>
          </a:p>
          <a:p>
            <a:r>
              <a:rPr lang="en-US" dirty="0">
                <a:latin typeface="Arial Narrow" pitchFamily="34" charset="0"/>
                <a:cs typeface="Arial" pitchFamily="34" charset="0"/>
              </a:rPr>
              <a:t> </a:t>
            </a:r>
            <a:r>
              <a:rPr lang="en-US" dirty="0" smtClean="0">
                <a:latin typeface="Arial Narrow" pitchFamily="34" charset="0"/>
                <a:cs typeface="Arial" pitchFamily="34" charset="0"/>
              </a:rPr>
              <a:t>              general surgeons)</a:t>
            </a:r>
            <a:endParaRPr lang="en-US" dirty="0">
              <a:latin typeface="Arial Narrow" pitchFamily="34" charset="0"/>
              <a:cs typeface="Arial" pitchFamily="34" charset="0"/>
            </a:endParaRPr>
          </a:p>
          <a:p>
            <a:endParaRPr lang="en-US" dirty="0">
              <a:latin typeface="Arial Narrow" pitchFamily="34" charset="0"/>
              <a:cs typeface="Arial" pitchFamily="34" charset="0"/>
            </a:endParaRPr>
          </a:p>
          <a:p>
            <a:r>
              <a:rPr lang="en-US" dirty="0">
                <a:latin typeface="Arial Narrow" pitchFamily="34" charset="0"/>
                <a:cs typeface="Arial" pitchFamily="34" charset="0"/>
              </a:rPr>
              <a:t>68 </a:t>
            </a:r>
            <a:r>
              <a:rPr lang="en-US" b="1" dirty="0">
                <a:latin typeface="Arial Narrow" pitchFamily="34" charset="0"/>
                <a:cs typeface="Arial" pitchFamily="34" charset="0"/>
              </a:rPr>
              <a:t>(47%)</a:t>
            </a:r>
            <a:r>
              <a:rPr lang="en-US" dirty="0">
                <a:latin typeface="Arial Narrow" pitchFamily="34" charset="0"/>
                <a:cs typeface="Arial" pitchFamily="34" charset="0"/>
              </a:rPr>
              <a:t> not aware of hospital’s major incident </a:t>
            </a:r>
            <a:r>
              <a:rPr lang="en-US" dirty="0" smtClean="0">
                <a:latin typeface="Arial Narrow" pitchFamily="34" charset="0"/>
                <a:cs typeface="Arial" pitchFamily="34" charset="0"/>
              </a:rPr>
              <a:t>plan (</a:t>
            </a:r>
            <a:r>
              <a:rPr lang="en-US" dirty="0">
                <a:latin typeface="Arial Narrow" pitchFamily="34" charset="0"/>
                <a:cs typeface="Arial" pitchFamily="34" charset="0"/>
              </a:rPr>
              <a:t>MIP)</a:t>
            </a:r>
          </a:p>
          <a:p>
            <a:endParaRPr lang="en-US" dirty="0">
              <a:latin typeface="Arial Narrow" pitchFamily="34" charset="0"/>
              <a:cs typeface="Arial" pitchFamily="34" charset="0"/>
            </a:endParaRPr>
          </a:p>
          <a:p>
            <a:r>
              <a:rPr lang="en-US" dirty="0">
                <a:latin typeface="Arial Narrow" pitchFamily="34" charset="0"/>
                <a:cs typeface="Arial" pitchFamily="34" charset="0"/>
              </a:rPr>
              <a:t>33 </a:t>
            </a:r>
            <a:r>
              <a:rPr lang="en-US" b="1" dirty="0">
                <a:latin typeface="Arial Narrow" pitchFamily="34" charset="0"/>
                <a:cs typeface="Arial" pitchFamily="34" charset="0"/>
              </a:rPr>
              <a:t>(23%)</a:t>
            </a:r>
            <a:r>
              <a:rPr lang="en-US" dirty="0">
                <a:latin typeface="Arial Narrow" pitchFamily="34" charset="0"/>
                <a:cs typeface="Arial" pitchFamily="34" charset="0"/>
              </a:rPr>
              <a:t> have read the whole MIP</a:t>
            </a:r>
          </a:p>
          <a:p>
            <a:endParaRPr lang="en-US" dirty="0">
              <a:latin typeface="Arial Narrow" pitchFamily="34" charset="0"/>
              <a:cs typeface="Arial" pitchFamily="34" charset="0"/>
            </a:endParaRPr>
          </a:p>
          <a:p>
            <a:r>
              <a:rPr lang="en-US" dirty="0">
                <a:latin typeface="Arial Narrow" pitchFamily="34" charset="0"/>
                <a:cs typeface="Arial" pitchFamily="34" charset="0"/>
              </a:rPr>
              <a:t>43 </a:t>
            </a:r>
            <a:r>
              <a:rPr lang="en-US" b="1" dirty="0">
                <a:latin typeface="Arial Narrow" pitchFamily="34" charset="0"/>
                <a:cs typeface="Arial" pitchFamily="34" charset="0"/>
              </a:rPr>
              <a:t>(30%)</a:t>
            </a:r>
            <a:r>
              <a:rPr lang="en-US" dirty="0">
                <a:latin typeface="Arial Narrow" pitchFamily="34" charset="0"/>
                <a:cs typeface="Arial" pitchFamily="34" charset="0"/>
              </a:rPr>
              <a:t> focus only in their </a:t>
            </a:r>
            <a:r>
              <a:rPr lang="en-US" dirty="0" smtClean="0">
                <a:latin typeface="Arial Narrow" pitchFamily="34" charset="0"/>
                <a:cs typeface="Arial" pitchFamily="34" charset="0"/>
              </a:rPr>
              <a:t>specialty involvement </a:t>
            </a:r>
            <a:r>
              <a:rPr lang="en-US" dirty="0">
                <a:latin typeface="Arial Narrow" pitchFamily="34" charset="0"/>
                <a:cs typeface="Arial" pitchFamily="34" charset="0"/>
              </a:rPr>
              <a:t>in MIP</a:t>
            </a:r>
          </a:p>
          <a:p>
            <a:endParaRPr lang="en-US" sz="1200" dirty="0">
              <a:latin typeface="Arial Narrow" pitchFamily="34" charset="0"/>
              <a:cs typeface="Arial" pitchFamily="34" charset="0"/>
            </a:endParaRPr>
          </a:p>
          <a:p>
            <a:r>
              <a:rPr lang="en-US" dirty="0">
                <a:latin typeface="Arial Narrow" pitchFamily="34" charset="0"/>
                <a:cs typeface="Arial" pitchFamily="34" charset="0"/>
              </a:rPr>
              <a:t>77 </a:t>
            </a:r>
            <a:r>
              <a:rPr lang="en-US" b="1" dirty="0">
                <a:latin typeface="Arial Narrow" pitchFamily="34" charset="0"/>
                <a:cs typeface="Arial" pitchFamily="34" charset="0"/>
              </a:rPr>
              <a:t>(54%)</a:t>
            </a:r>
            <a:r>
              <a:rPr lang="en-US" dirty="0">
                <a:latin typeface="Arial Narrow" pitchFamily="34" charset="0"/>
                <a:cs typeface="Arial" pitchFamily="34" charset="0"/>
              </a:rPr>
              <a:t> certain about their role in the plan</a:t>
            </a:r>
            <a:endParaRPr lang="el-GR" dirty="0">
              <a:latin typeface="Arial Narrow" pitchFamily="34" charset="0"/>
              <a:cs typeface="Arial" pitchFamily="34" charset="0"/>
            </a:endParaRPr>
          </a:p>
        </p:txBody>
      </p:sp>
      <p:pic>
        <p:nvPicPr>
          <p:cNvPr id="94216" name="Picture 8" descr="aar028"/>
          <p:cNvPicPr>
            <a:picLocks noChangeAspect="1" noChangeArrowheads="1" noCrop="1"/>
          </p:cNvPicPr>
          <p:nvPr/>
        </p:nvPicPr>
        <p:blipFill>
          <a:blip r:embed="rId2" cstate="print"/>
          <a:srcRect/>
          <a:stretch>
            <a:fillRect/>
          </a:stretch>
        </p:blipFill>
        <p:spPr bwMode="auto">
          <a:xfrm>
            <a:off x="28575" y="4446829"/>
            <a:ext cx="385716" cy="284250"/>
          </a:xfrm>
          <a:prstGeom prst="rect">
            <a:avLst/>
          </a:prstGeom>
          <a:noFill/>
        </p:spPr>
      </p:pic>
      <p:pic>
        <p:nvPicPr>
          <p:cNvPr id="94218" name="Picture 10" descr="MAP205"/>
          <p:cNvPicPr>
            <a:picLocks noChangeAspect="1" noChangeArrowheads="1"/>
          </p:cNvPicPr>
          <p:nvPr/>
        </p:nvPicPr>
        <p:blipFill>
          <a:blip r:embed="rId3" cstate="print"/>
          <a:srcRect/>
          <a:stretch>
            <a:fillRect/>
          </a:stretch>
        </p:blipFill>
        <p:spPr bwMode="auto">
          <a:xfrm>
            <a:off x="5407991" y="2118822"/>
            <a:ext cx="3490912" cy="3897312"/>
          </a:xfrm>
          <a:prstGeom prst="rect">
            <a:avLst/>
          </a:prstGeom>
          <a:noFill/>
        </p:spPr>
      </p:pic>
      <p:sp>
        <p:nvSpPr>
          <p:cNvPr id="13" name="12 - Ορθογώνιο"/>
          <p:cNvSpPr/>
          <p:nvPr/>
        </p:nvSpPr>
        <p:spPr>
          <a:xfrm>
            <a:off x="7555103" y="827451"/>
            <a:ext cx="1588897" cy="923330"/>
          </a:xfrm>
          <a:prstGeom prst="rect">
            <a:avLst/>
          </a:prstGeom>
          <a:noFill/>
        </p:spPr>
        <p:txBody>
          <a:bodyPr wrap="none" lIns="91440" tIns="45720" rIns="91440" bIns="45720">
            <a:spAutoFit/>
          </a:bodyPr>
          <a:lstStyle/>
          <a:p>
            <a:pPr algn="ctr"/>
            <a:r>
              <a:rPr lang="en-US" sz="5400" b="1" cap="none" spc="0" dirty="0" smtClean="0">
                <a:ln w="28575">
                  <a:solidFill>
                    <a:schemeClr val="accent2">
                      <a:satMod val="140000"/>
                    </a:schemeClr>
                  </a:solidFill>
                  <a:prstDash val="solid"/>
                  <a:miter lim="800000"/>
                </a:ln>
                <a:noFill/>
                <a:effectLst>
                  <a:outerShdw blurRad="25500" dist="23000" dir="7020000" algn="tl">
                    <a:srgbClr val="000000">
                      <a:alpha val="50000"/>
                    </a:srgbClr>
                  </a:outerShdw>
                </a:effectLst>
              </a:rPr>
              <a:t>2006</a:t>
            </a:r>
            <a:endParaRPr lang="el-GR" sz="5400" b="1" cap="none" spc="0" dirty="0">
              <a:ln w="28575">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5" name="14 - TextBox"/>
          <p:cNvSpPr txBox="1"/>
          <p:nvPr/>
        </p:nvSpPr>
        <p:spPr>
          <a:xfrm>
            <a:off x="1357462" y="3438525"/>
            <a:ext cx="5100892" cy="2308324"/>
          </a:xfrm>
          <a:prstGeom prst="rect">
            <a:avLst/>
          </a:prstGeom>
          <a:effectLst>
            <a:glow rad="139700">
              <a:schemeClr val="accent2">
                <a:satMod val="175000"/>
                <a:alpha val="40000"/>
              </a:schemeClr>
            </a:glow>
            <a:outerShdw blurRad="40000" dist="23000" dir="54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dirty="0" smtClean="0">
                <a:solidFill>
                  <a:schemeClr val="tx1"/>
                </a:solidFill>
                <a:latin typeface="Arial Black" pitchFamily="34" charset="0"/>
                <a:cs typeface="Arial" pitchFamily="34" charset="0"/>
              </a:rPr>
              <a:t>Conclusion</a:t>
            </a:r>
          </a:p>
          <a:p>
            <a:pPr marL="179388" indent="-179388">
              <a:buFont typeface="Wingdings 2" pitchFamily="18" charset="2"/>
              <a:buChar char=""/>
            </a:pPr>
            <a:r>
              <a:rPr lang="en-US" dirty="0" smtClean="0">
                <a:solidFill>
                  <a:schemeClr val="tx1"/>
                </a:solidFill>
                <a:latin typeface="Arial" pitchFamily="34" charset="0"/>
                <a:cs typeface="Arial" pitchFamily="34" charset="0"/>
              </a:rPr>
              <a:t>Our study suggests that there is still considerable room for improvement in British hospitals' readiness for a major incident, and that the situation has changed little since similar studies were done from 1994 to 2002;</a:t>
            </a:r>
          </a:p>
          <a:p>
            <a:pPr marL="179388" indent="-179388">
              <a:buFont typeface="Wingdings 2" pitchFamily="18" charset="2"/>
              <a:buChar char=""/>
            </a:pPr>
            <a:r>
              <a:rPr lang="en-US" dirty="0" smtClean="0">
                <a:solidFill>
                  <a:schemeClr val="tx1"/>
                </a:solidFill>
                <a:latin typeface="Arial" pitchFamily="34" charset="0"/>
                <a:cs typeface="Arial" pitchFamily="34" charset="0"/>
              </a:rPr>
              <a:t>Urgent investment, education and rehearsal of Major Incident Plans is recommended.</a:t>
            </a:r>
            <a:endParaRPr lang="el-GR" dirty="0">
              <a:solidFill>
                <a:schemeClr val="tx1"/>
              </a:solidFill>
              <a:latin typeface="Arial" pitchFamily="34" charset="0"/>
              <a:cs typeface="Arial" pitchFamily="34" charset="0"/>
            </a:endParaRPr>
          </a:p>
        </p:txBody>
      </p:sp>
      <p:pic>
        <p:nvPicPr>
          <p:cNvPr id="94217" name="Picture 9" descr="JEMed"/>
          <p:cNvPicPr>
            <a:picLocks noChangeAspect="1" noChangeArrowheads="1"/>
          </p:cNvPicPr>
          <p:nvPr/>
        </p:nvPicPr>
        <p:blipFill>
          <a:blip r:embed="rId4" cstate="print"/>
          <a:srcRect/>
          <a:stretch>
            <a:fillRect/>
          </a:stretch>
        </p:blipFill>
        <p:spPr bwMode="auto">
          <a:xfrm rot="1446490">
            <a:off x="7380976" y="2894003"/>
            <a:ext cx="1174912" cy="1607336"/>
          </a:xfrm>
          <a:prstGeom prst="rect">
            <a:avLst/>
          </a:prstGeom>
          <a:noFill/>
        </p:spPr>
      </p:pic>
      <p:pic>
        <p:nvPicPr>
          <p:cNvPr id="9" name="Picture 6" descr="wave"/>
          <p:cNvPicPr>
            <a:picLocks noChangeAspect="1" noChangeArrowheads="1" noCrop="1"/>
          </p:cNvPicPr>
          <p:nvPr/>
        </p:nvPicPr>
        <p:blipFill>
          <a:blip r:embed="rId5" cstate="print"/>
          <a:srcRect/>
          <a:stretch>
            <a:fillRect/>
          </a:stretch>
        </p:blipFill>
        <p:spPr bwMode="auto">
          <a:xfrm>
            <a:off x="0" y="5951538"/>
            <a:ext cx="9144000" cy="933450"/>
          </a:xfrm>
          <a:prstGeom prst="rect">
            <a:avLst/>
          </a:prstGeom>
          <a:noFill/>
        </p:spPr>
      </p:pic>
      <p:grpSp>
        <p:nvGrpSpPr>
          <p:cNvPr id="10" name="9 - Ομάδα"/>
          <p:cNvGrpSpPr/>
          <p:nvPr/>
        </p:nvGrpSpPr>
        <p:grpSpPr>
          <a:xfrm>
            <a:off x="4572000" y="113122"/>
            <a:ext cx="4572000" cy="618716"/>
            <a:chOff x="4572000" y="113122"/>
            <a:chExt cx="4572000" cy="618716"/>
          </a:xfrm>
        </p:grpSpPr>
        <p:pic>
          <p:nvPicPr>
            <p:cNvPr id="11" name="Picture 2" descr="http://img.bhs4.com/C9/A/C9A1120077E665111FBC70B29CFB0421E05FD8F3_lis.jpg"/>
            <p:cNvPicPr>
              <a:picLocks noChangeAspect="1" noChangeArrowheads="1"/>
            </p:cNvPicPr>
            <p:nvPr/>
          </p:nvPicPr>
          <p:blipFill>
            <a:blip r:embed="rId6" cstate="print"/>
            <a:srcRect l="6020" t="3696" r="4083" b="18293"/>
            <a:stretch>
              <a:fillRect/>
            </a:stretch>
          </p:blipFill>
          <p:spPr bwMode="auto">
            <a:xfrm flipH="1">
              <a:off x="7814815" y="113122"/>
              <a:ext cx="1150205" cy="329937"/>
            </a:xfrm>
            <a:prstGeom prst="rect">
              <a:avLst/>
            </a:prstGeom>
            <a:noFill/>
          </p:spPr>
        </p:pic>
        <p:sp>
          <p:nvSpPr>
            <p:cNvPr id="12" name="11 - Ορθογώνιο"/>
            <p:cNvSpPr/>
            <p:nvPr/>
          </p:nvSpPr>
          <p:spPr>
            <a:xfrm>
              <a:off x="4572000" y="435047"/>
              <a:ext cx="4572000" cy="4571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6" name="15 - Εικόνα" descr="Symbols.PNG"/>
            <p:cNvPicPr>
              <a:picLocks noChangeAspect="1"/>
            </p:cNvPicPr>
            <p:nvPr/>
          </p:nvPicPr>
          <p:blipFill>
            <a:blip r:embed="rId7" cstate="print"/>
            <a:srcRect b="66236"/>
            <a:stretch>
              <a:fillRect/>
            </a:stretch>
          </p:blipFill>
          <p:spPr>
            <a:xfrm>
              <a:off x="7842792" y="369772"/>
              <a:ext cx="375812" cy="362066"/>
            </a:xfrm>
            <a:prstGeom prst="rect">
              <a:avLst/>
            </a:prstGeom>
          </p:spPr>
        </p:pic>
        <p:pic>
          <p:nvPicPr>
            <p:cNvPr id="17" name="16 - Εικόνα" descr="Symbols.PNG"/>
            <p:cNvPicPr>
              <a:picLocks noChangeAspect="1"/>
            </p:cNvPicPr>
            <p:nvPr/>
          </p:nvPicPr>
          <p:blipFill>
            <a:blip r:embed="rId7" cstate="print"/>
            <a:srcRect t="65688" b="1119"/>
            <a:stretch>
              <a:fillRect/>
            </a:stretch>
          </p:blipFill>
          <p:spPr>
            <a:xfrm>
              <a:off x="8541946" y="375898"/>
              <a:ext cx="375812" cy="355940"/>
            </a:xfrm>
            <a:prstGeom prst="rect">
              <a:avLst/>
            </a:prstGeom>
          </p:spPr>
        </p:pic>
        <p:pic>
          <p:nvPicPr>
            <p:cNvPr id="18" name="17 - Εικόνα" descr="Symbols.PNG"/>
            <p:cNvPicPr>
              <a:picLocks noChangeAspect="1"/>
            </p:cNvPicPr>
            <p:nvPr/>
          </p:nvPicPr>
          <p:blipFill>
            <a:blip r:embed="rId7" cstate="print"/>
            <a:srcRect t="33257" b="33994"/>
            <a:stretch>
              <a:fillRect/>
            </a:stretch>
          </p:blipFill>
          <p:spPr>
            <a:xfrm>
              <a:off x="8194726" y="380661"/>
              <a:ext cx="375812" cy="351177"/>
            </a:xfrm>
            <a:prstGeom prst="rect">
              <a:avLst/>
            </a:prstGeom>
          </p:spPr>
        </p:pic>
      </p:grpSp>
      <p:sp>
        <p:nvSpPr>
          <p:cNvPr id="19" name="18 - TextBox"/>
          <p:cNvSpPr txBox="1"/>
          <p:nvPr/>
        </p:nvSpPr>
        <p:spPr>
          <a:xfrm>
            <a:off x="5552356" y="131978"/>
            <a:ext cx="2279920" cy="369332"/>
          </a:xfrm>
          <a:prstGeom prst="rect">
            <a:avLst/>
          </a:prstGeom>
          <a:noFill/>
        </p:spPr>
        <p:txBody>
          <a:bodyPr wrap="none" rtlCol="0">
            <a:spAutoFit/>
          </a:bodyPr>
          <a:lstStyle/>
          <a:p>
            <a:r>
              <a:rPr lang="en-US" dirty="0" smtClean="0">
                <a:latin typeface="Arial Black" pitchFamily="34" charset="0"/>
              </a:rPr>
              <a:t>ARE WE READY?</a:t>
            </a:r>
            <a:endParaRPr lang="el-GR" dirty="0">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ou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7" name="Rectangle 5"/>
          <p:cNvSpPr>
            <a:spLocks noChangeArrowheads="1"/>
          </p:cNvSpPr>
          <p:nvPr/>
        </p:nvSpPr>
        <p:spPr bwMode="auto">
          <a:xfrm>
            <a:off x="6985000" y="933251"/>
            <a:ext cx="2159000" cy="5858759"/>
          </a:xfrm>
          <a:prstGeom prst="rect">
            <a:avLst/>
          </a:prstGeom>
          <a:noFill/>
          <a:ln w="9525">
            <a:noFill/>
            <a:miter lim="800000"/>
            <a:headEnd/>
            <a:tailEnd/>
          </a:ln>
          <a:effectLst/>
        </p:spPr>
        <p:txBody>
          <a:bodyPr wrap="none" anchor="ctr"/>
          <a:lstStyle/>
          <a:p>
            <a:pPr algn="r"/>
            <a:endParaRPr lang="en-US" dirty="0"/>
          </a:p>
          <a:p>
            <a:pPr algn="r"/>
            <a:endParaRPr lang="en-US" dirty="0"/>
          </a:p>
          <a:p>
            <a:pPr algn="r"/>
            <a:endParaRPr lang="en-US" dirty="0"/>
          </a:p>
          <a:p>
            <a:pPr algn="r"/>
            <a:endParaRPr lang="en-US" dirty="0"/>
          </a:p>
          <a:p>
            <a:pPr algn="r"/>
            <a:endParaRPr lang="en-US" dirty="0"/>
          </a:p>
          <a:p>
            <a:pPr algn="r"/>
            <a:endParaRPr lang="en-US" dirty="0" smtClean="0">
              <a:latin typeface="Arial Black" pitchFamily="34" charset="0"/>
            </a:endParaRPr>
          </a:p>
          <a:p>
            <a:pPr algn="r"/>
            <a:endParaRPr lang="en-US" dirty="0">
              <a:latin typeface="Arial Black" pitchFamily="34" charset="0"/>
            </a:endParaRPr>
          </a:p>
          <a:p>
            <a:pPr algn="r"/>
            <a:endParaRPr lang="en-US" dirty="0" smtClean="0">
              <a:latin typeface="Arial Black" pitchFamily="34" charset="0"/>
            </a:endParaRPr>
          </a:p>
          <a:p>
            <a:pPr algn="r"/>
            <a:endParaRPr lang="en-US" dirty="0">
              <a:latin typeface="Arial Black" pitchFamily="34" charset="0"/>
            </a:endParaRPr>
          </a:p>
          <a:p>
            <a:pPr algn="r"/>
            <a:r>
              <a:rPr lang="en-US" sz="1400" dirty="0" smtClean="0">
                <a:latin typeface="Arial Black" pitchFamily="34" charset="0"/>
              </a:rPr>
              <a:t>WORD</a:t>
            </a:r>
            <a:endParaRPr lang="en-US" sz="1400" dirty="0">
              <a:latin typeface="Arial Black" pitchFamily="34" charset="0"/>
            </a:endParaRPr>
          </a:p>
          <a:p>
            <a:pPr algn="r"/>
            <a:r>
              <a:rPr lang="en-US" sz="1400" dirty="0">
                <a:latin typeface="Arial Black" pitchFamily="34" charset="0"/>
              </a:rPr>
              <a:t>ASSOCIATION</a:t>
            </a:r>
          </a:p>
          <a:p>
            <a:pPr algn="r"/>
            <a:r>
              <a:rPr lang="en-US" sz="1400" dirty="0">
                <a:latin typeface="Arial Black" pitchFamily="34" charset="0"/>
              </a:rPr>
              <a:t>ON</a:t>
            </a:r>
          </a:p>
          <a:p>
            <a:pPr algn="r"/>
            <a:r>
              <a:rPr lang="en-US" sz="1400" dirty="0">
                <a:latin typeface="Arial Black" pitchFamily="34" charset="0"/>
              </a:rPr>
              <a:t>DISASTER</a:t>
            </a:r>
          </a:p>
          <a:p>
            <a:pPr algn="r"/>
            <a:r>
              <a:rPr lang="en-US" sz="1400" dirty="0">
                <a:latin typeface="Arial Black" pitchFamily="34" charset="0"/>
              </a:rPr>
              <a:t>AND</a:t>
            </a:r>
          </a:p>
          <a:p>
            <a:pPr algn="r"/>
            <a:r>
              <a:rPr lang="en-US" sz="1400" dirty="0">
                <a:latin typeface="Arial Black" pitchFamily="34" charset="0"/>
              </a:rPr>
              <a:t>EMERGENCY</a:t>
            </a:r>
          </a:p>
          <a:p>
            <a:pPr algn="r"/>
            <a:r>
              <a:rPr lang="en-US" sz="1400" dirty="0">
                <a:latin typeface="Arial Black" pitchFamily="34" charset="0"/>
              </a:rPr>
              <a:t>MEDICINE</a:t>
            </a:r>
            <a:endParaRPr lang="el-GR" sz="1400" dirty="0">
              <a:latin typeface="Arial Black" pitchFamily="34" charset="0"/>
            </a:endParaRPr>
          </a:p>
        </p:txBody>
      </p:sp>
      <p:pic>
        <p:nvPicPr>
          <p:cNvPr id="84994" name="Picture 2" descr="logowcdem"/>
          <p:cNvPicPr>
            <a:picLocks noChangeAspect="1" noChangeArrowheads="1"/>
          </p:cNvPicPr>
          <p:nvPr/>
        </p:nvPicPr>
        <p:blipFill>
          <a:blip r:embed="rId3" cstate="print">
            <a:lum/>
          </a:blip>
          <a:srcRect/>
          <a:stretch>
            <a:fillRect/>
          </a:stretch>
        </p:blipFill>
        <p:spPr bwMode="auto">
          <a:xfrm>
            <a:off x="6872212" y="1565569"/>
            <a:ext cx="2133600" cy="2709863"/>
          </a:xfrm>
          <a:prstGeom prst="rect">
            <a:avLst/>
          </a:prstGeom>
          <a:noFill/>
          <a:ln w="9525">
            <a:solidFill>
              <a:schemeClr val="accent2">
                <a:lumMod val="60000"/>
                <a:lumOff val="40000"/>
              </a:schemeClr>
            </a:solidFill>
            <a:miter lim="800000"/>
            <a:headEnd/>
            <a:tailEnd/>
          </a:ln>
        </p:spPr>
      </p:pic>
      <p:sp>
        <p:nvSpPr>
          <p:cNvPr id="84995" name="Rectangle 3"/>
          <p:cNvSpPr>
            <a:spLocks noChangeArrowheads="1"/>
          </p:cNvSpPr>
          <p:nvPr/>
        </p:nvSpPr>
        <p:spPr bwMode="auto">
          <a:xfrm>
            <a:off x="149225" y="612200"/>
            <a:ext cx="5903539" cy="5847755"/>
          </a:xfrm>
          <a:prstGeom prst="rect">
            <a:avLst/>
          </a:prstGeom>
          <a:noFill/>
          <a:ln w="9525">
            <a:noFill/>
            <a:miter lim="800000"/>
            <a:headEnd/>
            <a:tailEnd/>
          </a:ln>
          <a:effectLst/>
        </p:spPr>
        <p:txBody>
          <a:bodyPr wrap="none" anchor="ctr">
            <a:spAutoFit/>
          </a:bodyPr>
          <a:lstStyle/>
          <a:p>
            <a:pPr marL="342900" indent="-342900"/>
            <a:r>
              <a:rPr lang="en-US" sz="2000" dirty="0">
                <a:solidFill>
                  <a:srgbClr val="C00000"/>
                </a:solidFill>
                <a:latin typeface="Arial Black" pitchFamily="34" charset="0"/>
              </a:rPr>
              <a:t>Hospital preparedness</a:t>
            </a:r>
          </a:p>
          <a:p>
            <a:pPr marL="342900" indent="-342900"/>
            <a:r>
              <a:rPr lang="en-US" sz="2000" dirty="0">
                <a:solidFill>
                  <a:srgbClr val="C00000"/>
                </a:solidFill>
                <a:latin typeface="Arial Black" pitchFamily="34" charset="0"/>
              </a:rPr>
              <a:t>for contaminated patients in Austria</a:t>
            </a:r>
          </a:p>
          <a:p>
            <a:pPr marL="342900" indent="-342900"/>
            <a:r>
              <a:rPr lang="en-US" sz="1400" dirty="0">
                <a:latin typeface="Arial Narrow" pitchFamily="34" charset="0"/>
              </a:rPr>
              <a:t>Ziegler A, Emergency Medical Service Vienna, </a:t>
            </a:r>
            <a:r>
              <a:rPr lang="en-US" sz="1400" dirty="0" err="1">
                <a:latin typeface="Arial Narrow" pitchFamily="34" charset="0"/>
              </a:rPr>
              <a:t>Pandorf</a:t>
            </a:r>
            <a:r>
              <a:rPr lang="en-US" sz="1400" dirty="0">
                <a:latin typeface="Arial Narrow" pitchFamily="34" charset="0"/>
              </a:rPr>
              <a:t> Austria</a:t>
            </a:r>
          </a:p>
          <a:p>
            <a:pPr marL="342900" indent="-342900"/>
            <a:endParaRPr lang="el-GR" sz="1400" b="1" dirty="0">
              <a:effectLst>
                <a:outerShdw blurRad="38100" dist="38100" dir="2700000" algn="tl">
                  <a:srgbClr val="C0C0C0"/>
                </a:outerShdw>
              </a:effectLst>
              <a:latin typeface="Arial Narrow" pitchFamily="34" charset="0"/>
            </a:endParaRPr>
          </a:p>
          <a:p>
            <a:pPr marL="342900" indent="-342900"/>
            <a:r>
              <a:rPr lang="en-US" b="1" dirty="0">
                <a:effectLst>
                  <a:outerShdw blurRad="38100" dist="38100" dir="2700000" algn="tl">
                    <a:srgbClr val="C0C0C0"/>
                  </a:outerShdw>
                </a:effectLst>
              </a:rPr>
              <a:t>118 acute care hospitals in Austria</a:t>
            </a:r>
          </a:p>
          <a:p>
            <a:pPr marL="342900" indent="-342900"/>
            <a:endParaRPr lang="en-US" dirty="0"/>
          </a:p>
          <a:p>
            <a:pPr marL="342900" indent="-342900"/>
            <a:r>
              <a:rPr lang="en-US" dirty="0"/>
              <a:t>Evaluated with the new HPCP Score</a:t>
            </a:r>
          </a:p>
          <a:p>
            <a:pPr marL="342900" indent="-342900"/>
            <a:r>
              <a:rPr lang="en-US" dirty="0"/>
              <a:t>(Hospital Preparedness for Contaminated Patients)</a:t>
            </a:r>
          </a:p>
          <a:p>
            <a:pPr marL="342900" indent="-342900"/>
            <a:endParaRPr lang="el-GR" dirty="0"/>
          </a:p>
          <a:p>
            <a:pPr marL="342900" indent="-342900">
              <a:buFontTx/>
              <a:buAutoNum type="arabicParenBoth"/>
            </a:pPr>
            <a:r>
              <a:rPr lang="en-US" dirty="0"/>
              <a:t>Hospitals must NOT rely on on-site </a:t>
            </a:r>
            <a:r>
              <a:rPr lang="en-US" dirty="0" err="1"/>
              <a:t>decon</a:t>
            </a:r>
            <a:endParaRPr lang="en-US" dirty="0"/>
          </a:p>
          <a:p>
            <a:pPr marL="342900" indent="-342900">
              <a:buFontTx/>
              <a:buAutoNum type="arabicParenBoth"/>
            </a:pPr>
            <a:r>
              <a:rPr lang="en-US" dirty="0"/>
              <a:t>Patients will surely bypass EMS</a:t>
            </a:r>
          </a:p>
          <a:p>
            <a:pPr marL="342900" indent="-342900">
              <a:buFontTx/>
              <a:buAutoNum type="arabicParenBoth"/>
            </a:pPr>
            <a:r>
              <a:rPr lang="en-US" dirty="0"/>
              <a:t>Well documented risks for hospitals include:</a:t>
            </a:r>
          </a:p>
          <a:p>
            <a:pPr marL="342900" indent="-342900"/>
            <a:r>
              <a:rPr lang="en-US" dirty="0"/>
              <a:t>     </a:t>
            </a:r>
            <a:r>
              <a:rPr lang="en-US" dirty="0">
                <a:sym typeface="Wingdings" pitchFamily="2" charset="2"/>
              </a:rPr>
              <a:t> </a:t>
            </a:r>
            <a:r>
              <a:rPr lang="en-US" dirty="0"/>
              <a:t>secondary contamination of staff</a:t>
            </a:r>
          </a:p>
          <a:p>
            <a:pPr marL="342900" indent="-342900"/>
            <a:r>
              <a:rPr lang="en-US" dirty="0"/>
              <a:t>     </a:t>
            </a:r>
            <a:r>
              <a:rPr lang="en-US" dirty="0">
                <a:sym typeface="Wingdings" pitchFamily="2" charset="2"/>
              </a:rPr>
              <a:t> </a:t>
            </a:r>
            <a:r>
              <a:rPr lang="en-US" dirty="0"/>
              <a:t>disruption of hospital services</a:t>
            </a:r>
          </a:p>
          <a:p>
            <a:pPr marL="342900" indent="-342900"/>
            <a:r>
              <a:rPr lang="en-US" dirty="0"/>
              <a:t>(4) Hospital preparedness for contaminated patients is LOW</a:t>
            </a:r>
          </a:p>
          <a:p>
            <a:pPr marL="342900" indent="-342900"/>
            <a:r>
              <a:rPr lang="en-US" dirty="0"/>
              <a:t>(5) </a:t>
            </a:r>
            <a:r>
              <a:rPr lang="en-US" dirty="0" err="1"/>
              <a:t>Decon</a:t>
            </a:r>
            <a:r>
              <a:rPr lang="en-US" dirty="0"/>
              <a:t> facilities and PPE are ABSENT in many hospitals</a:t>
            </a:r>
          </a:p>
          <a:p>
            <a:pPr marL="342900" indent="-342900"/>
            <a:r>
              <a:rPr lang="en-US" dirty="0"/>
              <a:t>(6) Contamination topic was included only in 1/3 of the plans</a:t>
            </a:r>
          </a:p>
          <a:p>
            <a:pPr marL="342900" indent="-342900"/>
            <a:r>
              <a:rPr lang="en-US" dirty="0"/>
              <a:t>(7) Ability to implement plans is DOUBTFUL</a:t>
            </a:r>
          </a:p>
          <a:p>
            <a:pPr marL="342900" indent="-342900"/>
            <a:r>
              <a:rPr lang="en-US" dirty="0"/>
              <a:t>(8) Contaminated-related training and exercises ?</a:t>
            </a:r>
          </a:p>
          <a:p>
            <a:pPr marL="342900" indent="-342900"/>
            <a:r>
              <a:rPr lang="en-US" dirty="0"/>
              <a:t>     </a:t>
            </a:r>
            <a:r>
              <a:rPr lang="en-US" dirty="0" smtClean="0"/>
              <a:t>      </a:t>
            </a:r>
            <a:r>
              <a:rPr lang="en-US" b="1" dirty="0" smtClean="0">
                <a:solidFill>
                  <a:srgbClr val="C00000"/>
                </a:solidFill>
                <a:sym typeface="Wingdings"/>
              </a:rPr>
              <a:t></a:t>
            </a:r>
            <a:r>
              <a:rPr lang="en-US" dirty="0" smtClean="0">
                <a:sym typeface="Wingdings"/>
              </a:rPr>
              <a:t> </a:t>
            </a:r>
            <a:r>
              <a:rPr lang="en-US" dirty="0" smtClean="0"/>
              <a:t>The </a:t>
            </a:r>
            <a:r>
              <a:rPr lang="en-US" dirty="0"/>
              <a:t>exception not the rule!</a:t>
            </a:r>
          </a:p>
          <a:p>
            <a:pPr marL="342900" indent="-342900"/>
            <a:r>
              <a:rPr lang="en-US" dirty="0"/>
              <a:t>(9) Awareness of PPE in hospitals is particularly LOW</a:t>
            </a:r>
            <a:endParaRPr lang="en-US" sz="1400" b="1" dirty="0">
              <a:solidFill>
                <a:srgbClr val="EE0000"/>
              </a:solidFill>
              <a:latin typeface="Arial Narrow" pitchFamily="34" charset="0"/>
            </a:endParaRPr>
          </a:p>
        </p:txBody>
      </p:sp>
      <p:sp>
        <p:nvSpPr>
          <p:cNvPr id="84998" name="Text Box 6"/>
          <p:cNvSpPr txBox="1">
            <a:spLocks noChangeArrowheads="1"/>
          </p:cNvSpPr>
          <p:nvPr/>
        </p:nvSpPr>
        <p:spPr bwMode="auto">
          <a:xfrm>
            <a:off x="7657741" y="5911772"/>
            <a:ext cx="1457194" cy="646331"/>
          </a:xfrm>
          <a:prstGeom prst="rect">
            <a:avLst/>
          </a:prstGeom>
          <a:noFill/>
          <a:ln w="9525">
            <a:noFill/>
            <a:miter lim="800000"/>
            <a:headEnd/>
            <a:tailEnd/>
          </a:ln>
          <a:effectLst/>
        </p:spPr>
        <p:txBody>
          <a:bodyPr wrap="none">
            <a:spAutoFit/>
          </a:bodyPr>
          <a:lstStyle/>
          <a:p>
            <a:pPr algn="r"/>
            <a:r>
              <a:rPr lang="en-US" sz="1200" b="1" dirty="0" err="1">
                <a:solidFill>
                  <a:srgbClr val="FF0000"/>
                </a:solidFill>
              </a:rPr>
              <a:t>Prehosp</a:t>
            </a:r>
            <a:r>
              <a:rPr lang="en-US" sz="1200" b="1" dirty="0">
                <a:solidFill>
                  <a:srgbClr val="FF0000"/>
                </a:solidFill>
              </a:rPr>
              <a:t> </a:t>
            </a:r>
            <a:r>
              <a:rPr lang="en-US" sz="1200" b="1" dirty="0" err="1">
                <a:solidFill>
                  <a:srgbClr val="FF0000"/>
                </a:solidFill>
              </a:rPr>
              <a:t>Disast</a:t>
            </a:r>
            <a:r>
              <a:rPr lang="en-US" sz="1200" b="1" dirty="0">
                <a:solidFill>
                  <a:srgbClr val="FF0000"/>
                </a:solidFill>
              </a:rPr>
              <a:t> Med</a:t>
            </a:r>
          </a:p>
          <a:p>
            <a:pPr algn="r"/>
            <a:r>
              <a:rPr lang="en-US" sz="1200" b="1" dirty="0">
                <a:solidFill>
                  <a:srgbClr val="FF0000"/>
                </a:solidFill>
              </a:rPr>
              <a:t>2007</a:t>
            </a:r>
          </a:p>
          <a:p>
            <a:pPr algn="r"/>
            <a:r>
              <a:rPr lang="en-US" sz="1200" b="1" dirty="0">
                <a:solidFill>
                  <a:srgbClr val="FF0000"/>
                </a:solidFill>
              </a:rPr>
              <a:t>22(2) s118-s119</a:t>
            </a:r>
            <a:endParaRPr lang="el-GR" sz="1200" b="1" dirty="0">
              <a:solidFill>
                <a:srgbClr val="FF0000"/>
              </a:solidFill>
            </a:endParaRPr>
          </a:p>
        </p:txBody>
      </p:sp>
      <p:sp>
        <p:nvSpPr>
          <p:cNvPr id="6" name="5 - Ορθογώνιο"/>
          <p:cNvSpPr/>
          <p:nvPr/>
        </p:nvSpPr>
        <p:spPr>
          <a:xfrm>
            <a:off x="7555103" y="761464"/>
            <a:ext cx="1588897" cy="923330"/>
          </a:xfrm>
          <a:prstGeom prst="rect">
            <a:avLst/>
          </a:prstGeom>
          <a:noFill/>
        </p:spPr>
        <p:txBody>
          <a:bodyPr wrap="none" lIns="91440" tIns="45720" rIns="91440" bIns="45720">
            <a:spAutoFit/>
          </a:bodyPr>
          <a:lstStyle/>
          <a:p>
            <a:pPr algn="ctr"/>
            <a:r>
              <a:rPr lang="en-US" sz="5400" b="1" cap="none" spc="0" dirty="0" smtClean="0">
                <a:ln w="28575">
                  <a:solidFill>
                    <a:schemeClr val="accent2">
                      <a:satMod val="140000"/>
                    </a:schemeClr>
                  </a:solidFill>
                  <a:prstDash val="solid"/>
                  <a:miter lim="800000"/>
                </a:ln>
                <a:noFill/>
                <a:effectLst>
                  <a:outerShdw blurRad="25500" dist="23000" dir="7020000" algn="tl">
                    <a:srgbClr val="000000">
                      <a:alpha val="50000"/>
                    </a:srgbClr>
                  </a:outerShdw>
                </a:effectLst>
              </a:rPr>
              <a:t>2007</a:t>
            </a:r>
            <a:endParaRPr lang="el-GR" sz="5400" b="1" cap="none" spc="0" dirty="0">
              <a:ln w="28575">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4" name="13 - Ορθογώνιο"/>
          <p:cNvSpPr/>
          <p:nvPr/>
        </p:nvSpPr>
        <p:spPr>
          <a:xfrm>
            <a:off x="160256" y="4458874"/>
            <a:ext cx="5891752" cy="199848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9" name="Picture 6" descr="wave"/>
          <p:cNvPicPr>
            <a:picLocks noChangeAspect="1" noChangeArrowheads="1" noCrop="1"/>
          </p:cNvPicPr>
          <p:nvPr/>
        </p:nvPicPr>
        <p:blipFill>
          <a:blip r:embed="rId4" cstate="print"/>
          <a:srcRect/>
          <a:stretch>
            <a:fillRect/>
          </a:stretch>
        </p:blipFill>
        <p:spPr bwMode="auto">
          <a:xfrm>
            <a:off x="0" y="5951538"/>
            <a:ext cx="9144000" cy="933450"/>
          </a:xfrm>
          <a:prstGeom prst="rect">
            <a:avLst/>
          </a:prstGeom>
          <a:noFill/>
        </p:spPr>
      </p:pic>
      <p:grpSp>
        <p:nvGrpSpPr>
          <p:cNvPr id="10" name="9 - Ομάδα"/>
          <p:cNvGrpSpPr/>
          <p:nvPr/>
        </p:nvGrpSpPr>
        <p:grpSpPr>
          <a:xfrm>
            <a:off x="4572000" y="113122"/>
            <a:ext cx="4572000" cy="618716"/>
            <a:chOff x="4572000" y="113122"/>
            <a:chExt cx="4572000" cy="618716"/>
          </a:xfrm>
        </p:grpSpPr>
        <p:pic>
          <p:nvPicPr>
            <p:cNvPr id="11" name="Picture 2" descr="http://img.bhs4.com/C9/A/C9A1120077E665111FBC70B29CFB0421E05FD8F3_lis.jpg"/>
            <p:cNvPicPr>
              <a:picLocks noChangeAspect="1" noChangeArrowheads="1"/>
            </p:cNvPicPr>
            <p:nvPr/>
          </p:nvPicPr>
          <p:blipFill>
            <a:blip r:embed="rId5" cstate="print"/>
            <a:srcRect l="6020" t="3696" r="4083" b="18293"/>
            <a:stretch>
              <a:fillRect/>
            </a:stretch>
          </p:blipFill>
          <p:spPr bwMode="auto">
            <a:xfrm flipH="1">
              <a:off x="7814815" y="113122"/>
              <a:ext cx="1150205" cy="329937"/>
            </a:xfrm>
            <a:prstGeom prst="rect">
              <a:avLst/>
            </a:prstGeom>
            <a:noFill/>
          </p:spPr>
        </p:pic>
        <p:sp>
          <p:nvSpPr>
            <p:cNvPr id="12" name="11 - Ορθογώνιο"/>
            <p:cNvSpPr/>
            <p:nvPr/>
          </p:nvSpPr>
          <p:spPr>
            <a:xfrm>
              <a:off x="4572000" y="435047"/>
              <a:ext cx="4572000" cy="4571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5" name="14 - Εικόνα" descr="Symbols.PNG"/>
            <p:cNvPicPr>
              <a:picLocks noChangeAspect="1"/>
            </p:cNvPicPr>
            <p:nvPr/>
          </p:nvPicPr>
          <p:blipFill>
            <a:blip r:embed="rId6" cstate="print"/>
            <a:srcRect b="66236"/>
            <a:stretch>
              <a:fillRect/>
            </a:stretch>
          </p:blipFill>
          <p:spPr>
            <a:xfrm>
              <a:off x="7842792" y="369772"/>
              <a:ext cx="375812" cy="362066"/>
            </a:xfrm>
            <a:prstGeom prst="rect">
              <a:avLst/>
            </a:prstGeom>
          </p:spPr>
        </p:pic>
        <p:pic>
          <p:nvPicPr>
            <p:cNvPr id="16" name="15 - Εικόνα" descr="Symbols.PNG"/>
            <p:cNvPicPr>
              <a:picLocks noChangeAspect="1"/>
            </p:cNvPicPr>
            <p:nvPr/>
          </p:nvPicPr>
          <p:blipFill>
            <a:blip r:embed="rId6" cstate="print"/>
            <a:srcRect t="65688" b="1119"/>
            <a:stretch>
              <a:fillRect/>
            </a:stretch>
          </p:blipFill>
          <p:spPr>
            <a:xfrm>
              <a:off x="8541946" y="375898"/>
              <a:ext cx="375812" cy="355940"/>
            </a:xfrm>
            <a:prstGeom prst="rect">
              <a:avLst/>
            </a:prstGeom>
          </p:spPr>
        </p:pic>
        <p:pic>
          <p:nvPicPr>
            <p:cNvPr id="17" name="16 - Εικόνα" descr="Symbols.PNG"/>
            <p:cNvPicPr>
              <a:picLocks noChangeAspect="1"/>
            </p:cNvPicPr>
            <p:nvPr/>
          </p:nvPicPr>
          <p:blipFill>
            <a:blip r:embed="rId6" cstate="print"/>
            <a:srcRect t="33257" b="33994"/>
            <a:stretch>
              <a:fillRect/>
            </a:stretch>
          </p:blipFill>
          <p:spPr>
            <a:xfrm>
              <a:off x="8194726" y="380661"/>
              <a:ext cx="375812" cy="351177"/>
            </a:xfrm>
            <a:prstGeom prst="rect">
              <a:avLst/>
            </a:prstGeom>
          </p:spPr>
        </p:pic>
      </p:grpSp>
      <p:sp>
        <p:nvSpPr>
          <p:cNvPr id="18" name="17 - TextBox"/>
          <p:cNvSpPr txBox="1"/>
          <p:nvPr/>
        </p:nvSpPr>
        <p:spPr>
          <a:xfrm>
            <a:off x="5552356" y="131978"/>
            <a:ext cx="2279920" cy="369332"/>
          </a:xfrm>
          <a:prstGeom prst="rect">
            <a:avLst/>
          </a:prstGeom>
          <a:noFill/>
        </p:spPr>
        <p:txBody>
          <a:bodyPr wrap="none" rtlCol="0">
            <a:spAutoFit/>
          </a:bodyPr>
          <a:lstStyle/>
          <a:p>
            <a:r>
              <a:rPr lang="en-US" dirty="0" smtClean="0">
                <a:latin typeface="Arial Black" pitchFamily="34" charset="0"/>
              </a:rPr>
              <a:t>ARE WE READY?</a:t>
            </a:r>
            <a:endParaRPr lang="el-GR" dirty="0">
              <a:latin typeface="Arial Black"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0" name="Text Box 6"/>
          <p:cNvSpPr txBox="1">
            <a:spLocks noChangeArrowheads="1"/>
          </p:cNvSpPr>
          <p:nvPr/>
        </p:nvSpPr>
        <p:spPr bwMode="auto">
          <a:xfrm>
            <a:off x="84838" y="551353"/>
            <a:ext cx="8806632" cy="6186309"/>
          </a:xfrm>
          <a:prstGeom prst="rect">
            <a:avLst/>
          </a:prstGeom>
          <a:noFill/>
          <a:ln w="9525">
            <a:noFill/>
            <a:miter lim="800000"/>
            <a:headEnd/>
            <a:tailEnd/>
          </a:ln>
          <a:effectLst/>
        </p:spPr>
        <p:txBody>
          <a:bodyPr wrap="square">
            <a:spAutoFit/>
          </a:bodyPr>
          <a:lstStyle/>
          <a:p>
            <a:r>
              <a:rPr lang="el-GR" sz="2000" b="1" dirty="0" err="1">
                <a:solidFill>
                  <a:srgbClr val="800000"/>
                </a:solidFill>
                <a:latin typeface="Arial Narrow" pitchFamily="34" charset="0"/>
              </a:rPr>
              <a:t>Preparedness</a:t>
            </a:r>
            <a:r>
              <a:rPr lang="el-GR" sz="2000" b="1" dirty="0">
                <a:solidFill>
                  <a:srgbClr val="800000"/>
                </a:solidFill>
                <a:latin typeface="Arial Narrow" pitchFamily="34" charset="0"/>
              </a:rPr>
              <a:t> </a:t>
            </a:r>
            <a:r>
              <a:rPr lang="el-GR" sz="2000" b="1" dirty="0" err="1">
                <a:solidFill>
                  <a:srgbClr val="800000"/>
                </a:solidFill>
                <a:latin typeface="Arial Narrow" pitchFamily="34" charset="0"/>
              </a:rPr>
              <a:t>of</a:t>
            </a:r>
            <a:r>
              <a:rPr lang="el-GR" sz="2000" b="1" dirty="0">
                <a:solidFill>
                  <a:srgbClr val="800000"/>
                </a:solidFill>
                <a:latin typeface="Arial Narrow" pitchFamily="34" charset="0"/>
              </a:rPr>
              <a:t> </a:t>
            </a:r>
            <a:r>
              <a:rPr lang="el-GR" sz="2000" b="1" dirty="0" err="1">
                <a:solidFill>
                  <a:srgbClr val="800000"/>
                </a:solidFill>
                <a:latin typeface="Arial Narrow" pitchFamily="34" charset="0"/>
              </a:rPr>
              <a:t>emergency</a:t>
            </a:r>
            <a:r>
              <a:rPr lang="el-GR" sz="2000" b="1" dirty="0">
                <a:solidFill>
                  <a:srgbClr val="800000"/>
                </a:solidFill>
                <a:latin typeface="Arial Narrow" pitchFamily="34" charset="0"/>
              </a:rPr>
              <a:t> </a:t>
            </a:r>
            <a:r>
              <a:rPr lang="el-GR" sz="2000" b="1" dirty="0" err="1">
                <a:solidFill>
                  <a:srgbClr val="800000"/>
                </a:solidFill>
                <a:latin typeface="Arial Narrow" pitchFamily="34" charset="0"/>
              </a:rPr>
              <a:t>departments</a:t>
            </a:r>
            <a:r>
              <a:rPr lang="el-GR" sz="2000" b="1" dirty="0">
                <a:solidFill>
                  <a:srgbClr val="800000"/>
                </a:solidFill>
                <a:latin typeface="Arial Narrow" pitchFamily="34" charset="0"/>
              </a:rPr>
              <a:t> </a:t>
            </a:r>
            <a:r>
              <a:rPr lang="el-GR" sz="2000" b="1" dirty="0" err="1">
                <a:solidFill>
                  <a:srgbClr val="800000"/>
                </a:solidFill>
                <a:latin typeface="Arial Narrow" pitchFamily="34" charset="0"/>
              </a:rPr>
              <a:t>in</a:t>
            </a:r>
            <a:r>
              <a:rPr lang="el-GR" sz="2000" b="1" dirty="0">
                <a:solidFill>
                  <a:srgbClr val="800000"/>
                </a:solidFill>
                <a:latin typeface="Arial Narrow" pitchFamily="34" charset="0"/>
              </a:rPr>
              <a:t> </a:t>
            </a:r>
            <a:r>
              <a:rPr lang="el-GR" sz="2000" b="1" dirty="0" err="1">
                <a:solidFill>
                  <a:srgbClr val="800000"/>
                </a:solidFill>
                <a:latin typeface="Arial Narrow" pitchFamily="34" charset="0"/>
              </a:rPr>
              <a:t>northwest</a:t>
            </a:r>
            <a:r>
              <a:rPr lang="el-GR" sz="2000" b="1" dirty="0">
                <a:solidFill>
                  <a:srgbClr val="800000"/>
                </a:solidFill>
                <a:latin typeface="Arial Narrow" pitchFamily="34" charset="0"/>
              </a:rPr>
              <a:t> </a:t>
            </a:r>
            <a:endParaRPr lang="en-US" sz="2000" b="1" dirty="0">
              <a:solidFill>
                <a:srgbClr val="800000"/>
              </a:solidFill>
              <a:latin typeface="Arial Narrow" pitchFamily="34" charset="0"/>
            </a:endParaRPr>
          </a:p>
          <a:p>
            <a:r>
              <a:rPr lang="el-GR" sz="2000" b="1" dirty="0" err="1">
                <a:solidFill>
                  <a:srgbClr val="800000"/>
                </a:solidFill>
                <a:latin typeface="Arial Narrow" pitchFamily="34" charset="0"/>
              </a:rPr>
              <a:t>England</a:t>
            </a:r>
            <a:r>
              <a:rPr lang="el-GR" sz="2000" b="1" dirty="0">
                <a:solidFill>
                  <a:srgbClr val="800000"/>
                </a:solidFill>
                <a:latin typeface="Arial Narrow" pitchFamily="34" charset="0"/>
              </a:rPr>
              <a:t> </a:t>
            </a:r>
            <a:r>
              <a:rPr lang="el-GR" sz="2000" b="1" dirty="0" err="1">
                <a:solidFill>
                  <a:srgbClr val="800000"/>
                </a:solidFill>
                <a:latin typeface="Arial Narrow" pitchFamily="34" charset="0"/>
              </a:rPr>
              <a:t>for</a:t>
            </a:r>
            <a:r>
              <a:rPr lang="el-GR" sz="2000" b="1" dirty="0">
                <a:solidFill>
                  <a:srgbClr val="800000"/>
                </a:solidFill>
                <a:latin typeface="Arial Narrow" pitchFamily="34" charset="0"/>
              </a:rPr>
              <a:t> </a:t>
            </a:r>
            <a:r>
              <a:rPr lang="el-GR" sz="2000" b="1" dirty="0" err="1">
                <a:solidFill>
                  <a:srgbClr val="800000"/>
                </a:solidFill>
                <a:latin typeface="Arial Narrow" pitchFamily="34" charset="0"/>
              </a:rPr>
              <a:t>managing</a:t>
            </a:r>
            <a:r>
              <a:rPr lang="el-GR" sz="2000" b="1" dirty="0">
                <a:solidFill>
                  <a:srgbClr val="800000"/>
                </a:solidFill>
                <a:latin typeface="Arial Narrow" pitchFamily="34" charset="0"/>
              </a:rPr>
              <a:t> </a:t>
            </a:r>
            <a:r>
              <a:rPr lang="el-GR" sz="2000" b="1" dirty="0" err="1">
                <a:solidFill>
                  <a:srgbClr val="800000"/>
                </a:solidFill>
                <a:latin typeface="Arial Narrow" pitchFamily="34" charset="0"/>
              </a:rPr>
              <a:t>chemical</a:t>
            </a:r>
            <a:r>
              <a:rPr lang="el-GR" sz="2000" b="1" dirty="0">
                <a:solidFill>
                  <a:srgbClr val="800000"/>
                </a:solidFill>
                <a:latin typeface="Arial Narrow" pitchFamily="34" charset="0"/>
              </a:rPr>
              <a:t> </a:t>
            </a:r>
            <a:r>
              <a:rPr lang="el-GR" sz="2000" b="1" dirty="0" err="1">
                <a:solidFill>
                  <a:srgbClr val="800000"/>
                </a:solidFill>
                <a:latin typeface="Arial Narrow" pitchFamily="34" charset="0"/>
              </a:rPr>
              <a:t>incidents</a:t>
            </a:r>
            <a:r>
              <a:rPr lang="el-GR" sz="2000" b="1" dirty="0">
                <a:solidFill>
                  <a:srgbClr val="800000"/>
                </a:solidFill>
                <a:latin typeface="Arial Narrow" pitchFamily="34" charset="0"/>
              </a:rPr>
              <a:t>: a </a:t>
            </a:r>
            <a:r>
              <a:rPr lang="el-GR" sz="2000" b="1" dirty="0" err="1">
                <a:solidFill>
                  <a:srgbClr val="800000"/>
                </a:solidFill>
                <a:latin typeface="Arial Narrow" pitchFamily="34" charset="0"/>
              </a:rPr>
              <a:t>structured</a:t>
            </a:r>
            <a:r>
              <a:rPr lang="el-GR" sz="2000" b="1" dirty="0">
                <a:solidFill>
                  <a:srgbClr val="800000"/>
                </a:solidFill>
                <a:latin typeface="Arial Narrow" pitchFamily="34" charset="0"/>
              </a:rPr>
              <a:t> </a:t>
            </a:r>
            <a:endParaRPr lang="en-US" sz="2000" b="1" dirty="0">
              <a:solidFill>
                <a:srgbClr val="800000"/>
              </a:solidFill>
              <a:latin typeface="Arial Narrow" pitchFamily="34" charset="0"/>
            </a:endParaRPr>
          </a:p>
          <a:p>
            <a:r>
              <a:rPr lang="el-GR" sz="2000" b="1" dirty="0" err="1">
                <a:solidFill>
                  <a:srgbClr val="800000"/>
                </a:solidFill>
                <a:latin typeface="Arial Narrow" pitchFamily="34" charset="0"/>
              </a:rPr>
              <a:t>interview</a:t>
            </a:r>
            <a:r>
              <a:rPr lang="el-GR" sz="2000" b="1" dirty="0">
                <a:solidFill>
                  <a:srgbClr val="800000"/>
                </a:solidFill>
                <a:latin typeface="Arial Narrow" pitchFamily="34" charset="0"/>
              </a:rPr>
              <a:t> </a:t>
            </a:r>
            <a:r>
              <a:rPr lang="el-GR" sz="2000" b="1" dirty="0" err="1">
                <a:solidFill>
                  <a:srgbClr val="800000"/>
                </a:solidFill>
                <a:latin typeface="Arial Narrow" pitchFamily="34" charset="0"/>
              </a:rPr>
              <a:t>survey</a:t>
            </a:r>
            <a:endParaRPr lang="en-US" sz="2000" b="1" dirty="0">
              <a:solidFill>
                <a:srgbClr val="800000"/>
              </a:solidFill>
              <a:latin typeface="Arial Narrow" pitchFamily="34" charset="0"/>
            </a:endParaRPr>
          </a:p>
          <a:p>
            <a:r>
              <a:rPr lang="el-GR" sz="1400" b="1" i="1" dirty="0">
                <a:latin typeface="Arial Narrow" pitchFamily="34" charset="0"/>
              </a:rPr>
              <a:t>BMC </a:t>
            </a:r>
            <a:r>
              <a:rPr lang="el-GR" sz="1400" b="1" i="1" dirty="0" err="1">
                <a:latin typeface="Arial Narrow" pitchFamily="34" charset="0"/>
              </a:rPr>
              <a:t>Emergency</a:t>
            </a:r>
            <a:r>
              <a:rPr lang="el-GR" sz="1400" b="1" i="1" dirty="0">
                <a:latin typeface="Arial Narrow" pitchFamily="34" charset="0"/>
              </a:rPr>
              <a:t> </a:t>
            </a:r>
            <a:r>
              <a:rPr lang="el-GR" sz="1400" b="1" i="1" dirty="0" err="1">
                <a:latin typeface="Arial Narrow" pitchFamily="34" charset="0"/>
              </a:rPr>
              <a:t>Medicine</a:t>
            </a:r>
            <a:r>
              <a:rPr lang="el-GR" sz="1400" dirty="0">
                <a:latin typeface="Arial Narrow" pitchFamily="34" charset="0"/>
              </a:rPr>
              <a:t> 2007, </a:t>
            </a:r>
            <a:r>
              <a:rPr lang="el-GR" sz="1400" b="1" dirty="0">
                <a:latin typeface="Arial Narrow" pitchFamily="34" charset="0"/>
              </a:rPr>
              <a:t>7:</a:t>
            </a:r>
            <a:r>
              <a:rPr lang="el-GR" sz="1400" dirty="0">
                <a:latin typeface="Arial Narrow" pitchFamily="34" charset="0"/>
              </a:rPr>
              <a:t>20</a:t>
            </a:r>
            <a:endParaRPr lang="en-US" sz="1400" b="1" dirty="0">
              <a:latin typeface="Arial Narrow" pitchFamily="34" charset="0"/>
            </a:endParaRPr>
          </a:p>
          <a:p>
            <a:endParaRPr lang="en-US" sz="1400" b="1" dirty="0">
              <a:latin typeface="Arial Narrow" pitchFamily="34" charset="0"/>
            </a:endParaRPr>
          </a:p>
          <a:p>
            <a:r>
              <a:rPr lang="el-GR" sz="1400" b="1" dirty="0" err="1">
                <a:latin typeface="Arial Narrow" pitchFamily="34" charset="0"/>
              </a:rPr>
              <a:t>Jane</a:t>
            </a:r>
            <a:r>
              <a:rPr lang="el-GR" sz="1400" b="1" dirty="0">
                <a:latin typeface="Arial Narrow" pitchFamily="34" charset="0"/>
              </a:rPr>
              <a:t> </a:t>
            </a:r>
            <a:r>
              <a:rPr lang="el-GR" sz="1400" b="1" dirty="0" err="1">
                <a:latin typeface="Arial Narrow" pitchFamily="34" charset="0"/>
              </a:rPr>
              <a:t>Williams</a:t>
            </a:r>
            <a:r>
              <a:rPr lang="el-GR" sz="1400" dirty="0">
                <a:latin typeface="Arial Narrow" pitchFamily="34" charset="0"/>
              </a:rPr>
              <a:t>, </a:t>
            </a:r>
            <a:r>
              <a:rPr lang="el-GR" sz="1400" b="1" dirty="0" err="1">
                <a:latin typeface="Arial Narrow" pitchFamily="34" charset="0"/>
              </a:rPr>
              <a:t>Darren</a:t>
            </a:r>
            <a:r>
              <a:rPr lang="el-GR" sz="1400" b="1" dirty="0">
                <a:latin typeface="Arial Narrow" pitchFamily="34" charset="0"/>
              </a:rPr>
              <a:t> </a:t>
            </a:r>
            <a:r>
              <a:rPr lang="el-GR" sz="1400" b="1" dirty="0" err="1">
                <a:latin typeface="Arial Narrow" pitchFamily="34" charset="0"/>
              </a:rPr>
              <a:t>Walter</a:t>
            </a:r>
            <a:r>
              <a:rPr lang="en-US" sz="1400" dirty="0">
                <a:latin typeface="Arial Narrow" pitchFamily="34" charset="0"/>
              </a:rPr>
              <a:t>, </a:t>
            </a:r>
            <a:r>
              <a:rPr lang="el-GR" sz="1400" b="1" dirty="0" err="1">
                <a:latin typeface="Arial Narrow" pitchFamily="34" charset="0"/>
              </a:rPr>
              <a:t>Kirsty</a:t>
            </a:r>
            <a:r>
              <a:rPr lang="el-GR" sz="1400" b="1" dirty="0">
                <a:latin typeface="Arial Narrow" pitchFamily="34" charset="0"/>
              </a:rPr>
              <a:t> </a:t>
            </a:r>
            <a:r>
              <a:rPr lang="el-GR" sz="1400" b="1" dirty="0" err="1">
                <a:latin typeface="Arial Narrow" pitchFamily="34" charset="0"/>
              </a:rPr>
              <a:t>Challen</a:t>
            </a:r>
            <a:r>
              <a:rPr lang="el-GR" sz="1400" dirty="0">
                <a:latin typeface="Arial Narrow" pitchFamily="34" charset="0"/>
              </a:rPr>
              <a:t> </a:t>
            </a:r>
            <a:r>
              <a:rPr lang="el-GR" sz="1400" dirty="0">
                <a:latin typeface="Arial Narrow" pitchFamily="34" charset="0"/>
                <a:hlinkClick r:id="rId2"/>
              </a:rPr>
              <a:t> </a:t>
            </a:r>
            <a:endParaRPr lang="en-US" sz="1400" dirty="0">
              <a:latin typeface="Arial Narrow" pitchFamily="34" charset="0"/>
            </a:endParaRPr>
          </a:p>
          <a:p>
            <a:r>
              <a:rPr lang="el-GR" sz="1400" dirty="0" err="1">
                <a:latin typeface="Arial Narrow" pitchFamily="34" charset="0"/>
              </a:rPr>
              <a:t>Emergency</a:t>
            </a:r>
            <a:r>
              <a:rPr lang="el-GR" sz="1400" dirty="0">
                <a:latin typeface="Arial Narrow" pitchFamily="34" charset="0"/>
              </a:rPr>
              <a:t> </a:t>
            </a:r>
            <a:r>
              <a:rPr lang="el-GR" sz="1400" dirty="0" err="1">
                <a:latin typeface="Arial Narrow" pitchFamily="34" charset="0"/>
              </a:rPr>
              <a:t>Department</a:t>
            </a:r>
            <a:r>
              <a:rPr lang="el-GR" sz="1400" dirty="0">
                <a:latin typeface="Arial Narrow" pitchFamily="34" charset="0"/>
              </a:rPr>
              <a:t>, </a:t>
            </a:r>
            <a:r>
              <a:rPr lang="el-GR" sz="1400" dirty="0" err="1">
                <a:latin typeface="Arial Narrow" pitchFamily="34" charset="0"/>
              </a:rPr>
              <a:t>University</a:t>
            </a:r>
            <a:r>
              <a:rPr lang="el-GR" sz="1400" dirty="0">
                <a:latin typeface="Arial Narrow" pitchFamily="34" charset="0"/>
              </a:rPr>
              <a:t> </a:t>
            </a:r>
            <a:r>
              <a:rPr lang="el-GR" sz="1400" dirty="0" err="1">
                <a:latin typeface="Arial Narrow" pitchFamily="34" charset="0"/>
              </a:rPr>
              <a:t>Hospital</a:t>
            </a:r>
            <a:r>
              <a:rPr lang="el-GR" sz="1400" dirty="0">
                <a:latin typeface="Arial Narrow" pitchFamily="34" charset="0"/>
              </a:rPr>
              <a:t> </a:t>
            </a:r>
            <a:r>
              <a:rPr lang="el-GR" sz="1400" dirty="0" err="1">
                <a:latin typeface="Arial Narrow" pitchFamily="34" charset="0"/>
              </a:rPr>
              <a:t>of</a:t>
            </a:r>
            <a:r>
              <a:rPr lang="el-GR" sz="1400" dirty="0">
                <a:latin typeface="Arial Narrow" pitchFamily="34" charset="0"/>
              </a:rPr>
              <a:t> </a:t>
            </a:r>
            <a:r>
              <a:rPr lang="el-GR" sz="1400" dirty="0" err="1">
                <a:latin typeface="Arial Narrow" pitchFamily="34" charset="0"/>
              </a:rPr>
              <a:t>South</a:t>
            </a:r>
            <a:r>
              <a:rPr lang="el-GR" sz="1400" dirty="0">
                <a:latin typeface="Arial Narrow" pitchFamily="34" charset="0"/>
              </a:rPr>
              <a:t> </a:t>
            </a:r>
            <a:r>
              <a:rPr lang="el-GR" sz="1400" dirty="0" err="1">
                <a:latin typeface="Arial Narrow" pitchFamily="34" charset="0"/>
              </a:rPr>
              <a:t>Manchester</a:t>
            </a:r>
            <a:r>
              <a:rPr lang="el-GR" sz="1400" dirty="0">
                <a:latin typeface="Arial Narrow" pitchFamily="34" charset="0"/>
              </a:rPr>
              <a:t>, </a:t>
            </a:r>
            <a:r>
              <a:rPr lang="el-GR" sz="1400" dirty="0" err="1">
                <a:latin typeface="Arial Narrow" pitchFamily="34" charset="0"/>
              </a:rPr>
              <a:t>Manchester</a:t>
            </a:r>
            <a:r>
              <a:rPr lang="el-GR" sz="1400" dirty="0">
                <a:latin typeface="Arial Narrow" pitchFamily="34" charset="0"/>
              </a:rPr>
              <a:t>, UK</a:t>
            </a:r>
            <a:endParaRPr lang="en-US" sz="1400" dirty="0">
              <a:latin typeface="Arial Narrow" pitchFamily="34" charset="0"/>
            </a:endParaRPr>
          </a:p>
          <a:p>
            <a:endParaRPr lang="en-US" sz="1400" dirty="0">
              <a:latin typeface="Arial Narrow" pitchFamily="34" charset="0"/>
            </a:endParaRPr>
          </a:p>
          <a:p>
            <a:r>
              <a:rPr lang="en-US" sz="1400" b="1" dirty="0">
                <a:latin typeface="Arial Narrow" pitchFamily="34" charset="0"/>
              </a:rPr>
              <a:t>Objective</a:t>
            </a:r>
            <a:endParaRPr lang="el-GR" sz="1400" b="1" dirty="0">
              <a:latin typeface="Arial Narrow" pitchFamily="34" charset="0"/>
            </a:endParaRPr>
          </a:p>
          <a:p>
            <a:r>
              <a:rPr lang="en-US" sz="1400" dirty="0">
                <a:latin typeface="Arial Narrow" pitchFamily="34" charset="0"/>
              </a:rPr>
              <a:t>S</a:t>
            </a:r>
            <a:r>
              <a:rPr lang="el-GR" sz="1400" dirty="0" err="1">
                <a:latin typeface="Arial Narrow" pitchFamily="34" charset="0"/>
              </a:rPr>
              <a:t>ince</a:t>
            </a:r>
            <a:r>
              <a:rPr lang="el-GR" sz="1400" dirty="0">
                <a:latin typeface="Arial Narrow" pitchFamily="34" charset="0"/>
              </a:rPr>
              <a:t> </a:t>
            </a:r>
            <a:r>
              <a:rPr lang="el-GR" sz="1400" dirty="0" err="1">
                <a:latin typeface="Arial Narrow" pitchFamily="34" charset="0"/>
              </a:rPr>
              <a:t>October</a:t>
            </a:r>
            <a:r>
              <a:rPr lang="el-GR" sz="1400" dirty="0">
                <a:latin typeface="Arial Narrow" pitchFamily="34" charset="0"/>
              </a:rPr>
              <a:t> 2005 </a:t>
            </a:r>
            <a:r>
              <a:rPr lang="el-GR" sz="1400" dirty="0" err="1">
                <a:latin typeface="Arial Narrow" pitchFamily="34" charset="0"/>
              </a:rPr>
              <a:t>acute</a:t>
            </a:r>
            <a:r>
              <a:rPr lang="el-GR" sz="1400" dirty="0">
                <a:latin typeface="Arial Narrow" pitchFamily="34" charset="0"/>
              </a:rPr>
              <a:t> </a:t>
            </a:r>
            <a:r>
              <a:rPr lang="el-GR" sz="1400" dirty="0" err="1">
                <a:latin typeface="Arial Narrow" pitchFamily="34" charset="0"/>
              </a:rPr>
              <a:t>hospital</a:t>
            </a:r>
            <a:r>
              <a:rPr lang="el-GR" sz="1400" dirty="0">
                <a:latin typeface="Arial Narrow" pitchFamily="34" charset="0"/>
              </a:rPr>
              <a:t> </a:t>
            </a:r>
            <a:r>
              <a:rPr lang="el-GR" sz="1400" dirty="0" err="1">
                <a:latin typeface="Arial Narrow" pitchFamily="34" charset="0"/>
              </a:rPr>
              <a:t>Trusts</a:t>
            </a:r>
            <a:r>
              <a:rPr lang="el-GR" sz="1400" dirty="0">
                <a:latin typeface="Arial Narrow" pitchFamily="34" charset="0"/>
              </a:rPr>
              <a:t> </a:t>
            </a:r>
            <a:r>
              <a:rPr lang="el-GR" sz="1400" dirty="0" err="1">
                <a:latin typeface="Arial Narrow" pitchFamily="34" charset="0"/>
              </a:rPr>
              <a:t>have</a:t>
            </a:r>
            <a:r>
              <a:rPr lang="el-GR" sz="1400" dirty="0">
                <a:latin typeface="Arial Narrow" pitchFamily="34" charset="0"/>
              </a:rPr>
              <a:t> </a:t>
            </a:r>
            <a:r>
              <a:rPr lang="el-GR" sz="1400" dirty="0" err="1">
                <a:latin typeface="Arial Narrow" pitchFamily="34" charset="0"/>
              </a:rPr>
              <a:t>had</a:t>
            </a:r>
            <a:r>
              <a:rPr lang="el-GR" sz="1400" dirty="0">
                <a:latin typeface="Arial Narrow" pitchFamily="34" charset="0"/>
              </a:rPr>
              <a:t> a </a:t>
            </a:r>
            <a:r>
              <a:rPr lang="el-GR" sz="1400" dirty="0" err="1">
                <a:latin typeface="Arial Narrow" pitchFamily="34" charset="0"/>
              </a:rPr>
              <a:t>statutory</a:t>
            </a:r>
            <a:r>
              <a:rPr lang="el-GR" sz="1400" dirty="0">
                <a:latin typeface="Arial Narrow" pitchFamily="34" charset="0"/>
              </a:rPr>
              <a:t> </a:t>
            </a:r>
            <a:r>
              <a:rPr lang="el-GR" sz="1400" dirty="0" err="1">
                <a:latin typeface="Arial Narrow" pitchFamily="34" charset="0"/>
              </a:rPr>
              <a:t>responsibility</a:t>
            </a:r>
            <a:r>
              <a:rPr lang="el-GR" sz="1400" dirty="0">
                <a:latin typeface="Arial Narrow" pitchFamily="34" charset="0"/>
              </a:rPr>
              <a:t> </a:t>
            </a:r>
            <a:r>
              <a:rPr lang="el-GR" sz="1400" dirty="0" err="1">
                <a:latin typeface="Arial Narrow" pitchFamily="34" charset="0"/>
              </a:rPr>
              <a:t>to</a:t>
            </a:r>
            <a:r>
              <a:rPr lang="el-GR" sz="1400" dirty="0">
                <a:latin typeface="Arial Narrow" pitchFamily="34" charset="0"/>
              </a:rPr>
              <a:t> </a:t>
            </a:r>
            <a:r>
              <a:rPr lang="el-GR" sz="1400" dirty="0" err="1">
                <a:latin typeface="Arial Narrow" pitchFamily="34" charset="0"/>
              </a:rPr>
              <a:t>maintain</a:t>
            </a:r>
            <a:r>
              <a:rPr lang="el-GR" sz="1400" dirty="0">
                <a:latin typeface="Arial Narrow" pitchFamily="34" charset="0"/>
              </a:rPr>
              <a:t> </a:t>
            </a:r>
            <a:r>
              <a:rPr lang="el-GR" sz="1400" dirty="0" err="1">
                <a:latin typeface="Arial Narrow" pitchFamily="34" charset="0"/>
              </a:rPr>
              <a:t>decontamination</a:t>
            </a:r>
            <a:r>
              <a:rPr lang="el-GR" sz="1400" dirty="0">
                <a:latin typeface="Arial Narrow" pitchFamily="34" charset="0"/>
              </a:rPr>
              <a:t> </a:t>
            </a:r>
            <a:r>
              <a:rPr lang="el-GR" sz="1400" dirty="0" err="1">
                <a:latin typeface="Arial Narrow" pitchFamily="34" charset="0"/>
              </a:rPr>
              <a:t>capacity</a:t>
            </a:r>
            <a:r>
              <a:rPr lang="el-GR" sz="1400" dirty="0">
                <a:latin typeface="Arial Narrow" pitchFamily="34" charset="0"/>
              </a:rPr>
              <a:t>. </a:t>
            </a:r>
            <a:r>
              <a:rPr lang="el-GR" sz="1400" dirty="0" err="1">
                <a:latin typeface="Arial Narrow" pitchFamily="34" charset="0"/>
              </a:rPr>
              <a:t>We</a:t>
            </a:r>
            <a:r>
              <a:rPr lang="el-GR" sz="1400" dirty="0">
                <a:latin typeface="Arial Narrow" pitchFamily="34" charset="0"/>
              </a:rPr>
              <a:t> </a:t>
            </a:r>
            <a:r>
              <a:rPr lang="el-GR" sz="1400" dirty="0" err="1">
                <a:latin typeface="Arial Narrow" pitchFamily="34" charset="0"/>
              </a:rPr>
              <a:t>aimed</a:t>
            </a:r>
            <a:r>
              <a:rPr lang="el-GR" sz="1400" dirty="0">
                <a:latin typeface="Arial Narrow" pitchFamily="34" charset="0"/>
              </a:rPr>
              <a:t> </a:t>
            </a:r>
            <a:r>
              <a:rPr lang="el-GR" sz="1400" dirty="0" err="1">
                <a:latin typeface="Arial Narrow" pitchFamily="34" charset="0"/>
              </a:rPr>
              <a:t>to</a:t>
            </a:r>
            <a:r>
              <a:rPr lang="el-GR" sz="1400" dirty="0">
                <a:latin typeface="Arial Narrow" pitchFamily="34" charset="0"/>
              </a:rPr>
              <a:t> </a:t>
            </a:r>
            <a:r>
              <a:rPr lang="el-GR" sz="1400" dirty="0" err="1">
                <a:latin typeface="Arial Narrow" pitchFamily="34" charset="0"/>
              </a:rPr>
              <a:t>evaluate</a:t>
            </a:r>
            <a:r>
              <a:rPr lang="el-GR" sz="1400" dirty="0">
                <a:latin typeface="Arial Narrow" pitchFamily="34" charset="0"/>
              </a:rPr>
              <a:t> </a:t>
            </a:r>
            <a:r>
              <a:rPr lang="el-GR" sz="1400" dirty="0" err="1">
                <a:latin typeface="Arial Narrow" pitchFamily="34" charset="0"/>
              </a:rPr>
              <a:t>the</a:t>
            </a:r>
            <a:r>
              <a:rPr lang="el-GR" sz="1400" dirty="0">
                <a:latin typeface="Arial Narrow" pitchFamily="34" charset="0"/>
              </a:rPr>
              <a:t> </a:t>
            </a:r>
            <a:r>
              <a:rPr lang="el-GR" sz="1400" dirty="0" err="1">
                <a:latin typeface="Arial Narrow" pitchFamily="34" charset="0"/>
              </a:rPr>
              <a:t>level</a:t>
            </a:r>
            <a:r>
              <a:rPr lang="el-GR" sz="1400" dirty="0">
                <a:latin typeface="Arial Narrow" pitchFamily="34" charset="0"/>
              </a:rPr>
              <a:t> </a:t>
            </a:r>
            <a:r>
              <a:rPr lang="el-GR" sz="1400" dirty="0" err="1">
                <a:latin typeface="Arial Narrow" pitchFamily="34" charset="0"/>
              </a:rPr>
              <a:t>of</a:t>
            </a:r>
            <a:r>
              <a:rPr lang="el-GR" sz="1400" dirty="0">
                <a:latin typeface="Arial Narrow" pitchFamily="34" charset="0"/>
              </a:rPr>
              <a:t> </a:t>
            </a:r>
            <a:r>
              <a:rPr lang="el-GR" sz="1400" dirty="0" err="1">
                <a:latin typeface="Arial Narrow" pitchFamily="34" charset="0"/>
              </a:rPr>
              <a:t>preparedness</a:t>
            </a:r>
            <a:r>
              <a:rPr lang="el-GR" sz="1400" dirty="0">
                <a:latin typeface="Arial Narrow" pitchFamily="34" charset="0"/>
              </a:rPr>
              <a:t> </a:t>
            </a:r>
            <a:r>
              <a:rPr lang="el-GR" sz="1400" dirty="0" err="1">
                <a:latin typeface="Arial Narrow" pitchFamily="34" charset="0"/>
              </a:rPr>
              <a:t>of</a:t>
            </a:r>
            <a:r>
              <a:rPr lang="el-GR" sz="1400" dirty="0">
                <a:latin typeface="Arial Narrow" pitchFamily="34" charset="0"/>
              </a:rPr>
              <a:t> </a:t>
            </a:r>
            <a:r>
              <a:rPr lang="el-GR" sz="1400" dirty="0" err="1">
                <a:latin typeface="Arial Narrow" pitchFamily="34" charset="0"/>
              </a:rPr>
              <a:t>Emergency</a:t>
            </a:r>
            <a:r>
              <a:rPr lang="el-GR" sz="1400" dirty="0">
                <a:latin typeface="Arial Narrow" pitchFamily="34" charset="0"/>
              </a:rPr>
              <a:t> </a:t>
            </a:r>
            <a:r>
              <a:rPr lang="el-GR" sz="1400" dirty="0" err="1">
                <a:latin typeface="Arial Narrow" pitchFamily="34" charset="0"/>
              </a:rPr>
              <a:t>Departments</a:t>
            </a:r>
            <a:r>
              <a:rPr lang="el-GR" sz="1400" dirty="0">
                <a:latin typeface="Arial Narrow" pitchFamily="34" charset="0"/>
              </a:rPr>
              <a:t> </a:t>
            </a:r>
            <a:r>
              <a:rPr lang="el-GR" sz="1400" dirty="0" err="1">
                <a:latin typeface="Arial Narrow" pitchFamily="34" charset="0"/>
              </a:rPr>
              <a:t>in</a:t>
            </a:r>
            <a:r>
              <a:rPr lang="el-GR" sz="1400" dirty="0">
                <a:latin typeface="Arial Narrow" pitchFamily="34" charset="0"/>
              </a:rPr>
              <a:t> </a:t>
            </a:r>
            <a:r>
              <a:rPr lang="el-GR" sz="1400" dirty="0" err="1">
                <a:latin typeface="Arial Narrow" pitchFamily="34" charset="0"/>
              </a:rPr>
              <a:t>North</a:t>
            </a:r>
            <a:r>
              <a:rPr lang="el-GR" sz="1400" dirty="0">
                <a:latin typeface="Arial Narrow" pitchFamily="34" charset="0"/>
              </a:rPr>
              <a:t> </a:t>
            </a:r>
            <a:r>
              <a:rPr lang="el-GR" sz="1400" dirty="0" err="1">
                <a:latin typeface="Arial Narrow" pitchFamily="34" charset="0"/>
              </a:rPr>
              <a:t>West</a:t>
            </a:r>
            <a:r>
              <a:rPr lang="el-GR" sz="1400" dirty="0">
                <a:latin typeface="Arial Narrow" pitchFamily="34" charset="0"/>
              </a:rPr>
              <a:t> </a:t>
            </a:r>
            <a:r>
              <a:rPr lang="el-GR" sz="1400" dirty="0" err="1">
                <a:latin typeface="Arial Narrow" pitchFamily="34" charset="0"/>
              </a:rPr>
              <a:t>England</a:t>
            </a:r>
            <a:r>
              <a:rPr lang="el-GR" sz="1400" dirty="0">
                <a:latin typeface="Arial Narrow" pitchFamily="34" charset="0"/>
              </a:rPr>
              <a:t> </a:t>
            </a:r>
            <a:r>
              <a:rPr lang="el-GR" sz="1400" dirty="0" err="1">
                <a:latin typeface="Arial Narrow" pitchFamily="34" charset="0"/>
              </a:rPr>
              <a:t>for</a:t>
            </a:r>
            <a:r>
              <a:rPr lang="el-GR" sz="1400" dirty="0">
                <a:latin typeface="Arial Narrow" pitchFamily="34" charset="0"/>
              </a:rPr>
              <a:t> </a:t>
            </a:r>
            <a:r>
              <a:rPr lang="el-GR" sz="1400" dirty="0" err="1">
                <a:latin typeface="Arial Narrow" pitchFamily="34" charset="0"/>
              </a:rPr>
              <a:t>managing</a:t>
            </a:r>
            <a:r>
              <a:rPr lang="el-GR" sz="1400" dirty="0">
                <a:latin typeface="Arial Narrow" pitchFamily="34" charset="0"/>
              </a:rPr>
              <a:t> </a:t>
            </a:r>
            <a:r>
              <a:rPr lang="el-GR" sz="1400" dirty="0" err="1">
                <a:latin typeface="Arial Narrow" pitchFamily="34" charset="0"/>
              </a:rPr>
              <a:t>chemical</a:t>
            </a:r>
            <a:r>
              <a:rPr lang="el-GR" sz="1400" dirty="0">
                <a:latin typeface="Arial Narrow" pitchFamily="34" charset="0"/>
              </a:rPr>
              <a:t> </a:t>
            </a:r>
            <a:r>
              <a:rPr lang="el-GR" sz="1400" dirty="0" err="1">
                <a:latin typeface="Arial Narrow" pitchFamily="34" charset="0"/>
              </a:rPr>
              <a:t>incidents</a:t>
            </a:r>
            <a:r>
              <a:rPr lang="el-GR" sz="1400" dirty="0">
                <a:latin typeface="Arial Narrow" pitchFamily="34" charset="0"/>
              </a:rPr>
              <a:t>.</a:t>
            </a:r>
            <a:endParaRPr lang="el-GR" sz="1400" b="1" dirty="0">
              <a:latin typeface="Arial Narrow" pitchFamily="34" charset="0"/>
            </a:endParaRPr>
          </a:p>
          <a:p>
            <a:endParaRPr lang="en-US" sz="1400" b="1" dirty="0">
              <a:latin typeface="Arial Narrow" pitchFamily="34" charset="0"/>
            </a:endParaRPr>
          </a:p>
          <a:p>
            <a:r>
              <a:rPr lang="el-GR" sz="1400" b="1" dirty="0" err="1">
                <a:latin typeface="Arial Narrow" pitchFamily="34" charset="0"/>
              </a:rPr>
              <a:t>Method</a:t>
            </a:r>
            <a:endParaRPr lang="el-GR" sz="1400" b="1" dirty="0">
              <a:latin typeface="Arial Narrow" pitchFamily="34" charset="0"/>
            </a:endParaRPr>
          </a:p>
          <a:p>
            <a:r>
              <a:rPr lang="el-GR" sz="1400" dirty="0">
                <a:latin typeface="Arial Narrow" pitchFamily="34" charset="0"/>
              </a:rPr>
              <a:t>A </a:t>
            </a:r>
            <a:r>
              <a:rPr lang="el-GR" sz="1400" dirty="0" err="1">
                <a:latin typeface="Arial Narrow" pitchFamily="34" charset="0"/>
              </a:rPr>
              <a:t>face</a:t>
            </a:r>
            <a:r>
              <a:rPr lang="el-GR" sz="1400" dirty="0">
                <a:latin typeface="Arial Narrow" pitchFamily="34" charset="0"/>
              </a:rPr>
              <a:t>-</a:t>
            </a:r>
            <a:r>
              <a:rPr lang="el-GR" sz="1400" dirty="0" err="1">
                <a:latin typeface="Arial Narrow" pitchFamily="34" charset="0"/>
              </a:rPr>
              <a:t>to</a:t>
            </a:r>
            <a:r>
              <a:rPr lang="el-GR" sz="1400" dirty="0">
                <a:latin typeface="Arial Narrow" pitchFamily="34" charset="0"/>
              </a:rPr>
              <a:t>-</a:t>
            </a:r>
            <a:r>
              <a:rPr lang="el-GR" sz="1400" dirty="0" err="1">
                <a:latin typeface="Arial Narrow" pitchFamily="34" charset="0"/>
              </a:rPr>
              <a:t>face</a:t>
            </a:r>
            <a:r>
              <a:rPr lang="el-GR" sz="1400" dirty="0">
                <a:latin typeface="Arial Narrow" pitchFamily="34" charset="0"/>
              </a:rPr>
              <a:t> </a:t>
            </a:r>
            <a:r>
              <a:rPr lang="el-GR" sz="1400" dirty="0" err="1">
                <a:latin typeface="Arial Narrow" pitchFamily="34" charset="0"/>
              </a:rPr>
              <a:t>semi</a:t>
            </a:r>
            <a:r>
              <a:rPr lang="el-GR" sz="1400" dirty="0">
                <a:latin typeface="Arial Narrow" pitchFamily="34" charset="0"/>
              </a:rPr>
              <a:t>-</a:t>
            </a:r>
            <a:r>
              <a:rPr lang="el-GR" sz="1400" dirty="0" err="1">
                <a:latin typeface="Arial Narrow" pitchFamily="34" charset="0"/>
              </a:rPr>
              <a:t>structured</a:t>
            </a:r>
            <a:r>
              <a:rPr lang="el-GR" sz="1400" dirty="0">
                <a:latin typeface="Arial Narrow" pitchFamily="34" charset="0"/>
              </a:rPr>
              <a:t> </a:t>
            </a:r>
            <a:r>
              <a:rPr lang="el-GR" sz="1400" dirty="0" err="1">
                <a:latin typeface="Arial Narrow" pitchFamily="34" charset="0"/>
              </a:rPr>
              <a:t>interview</a:t>
            </a:r>
            <a:r>
              <a:rPr lang="el-GR" sz="1400" dirty="0">
                <a:latin typeface="Arial Narrow" pitchFamily="34" charset="0"/>
              </a:rPr>
              <a:t> </a:t>
            </a:r>
            <a:r>
              <a:rPr lang="el-GR" sz="1400" dirty="0" err="1">
                <a:latin typeface="Arial Narrow" pitchFamily="34" charset="0"/>
              </a:rPr>
              <a:t>was</a:t>
            </a:r>
            <a:r>
              <a:rPr lang="el-GR" sz="1400" dirty="0">
                <a:latin typeface="Arial Narrow" pitchFamily="34" charset="0"/>
              </a:rPr>
              <a:t> </a:t>
            </a:r>
            <a:r>
              <a:rPr lang="el-GR" sz="1400" dirty="0" err="1">
                <a:latin typeface="Arial Narrow" pitchFamily="34" charset="0"/>
              </a:rPr>
              <a:t>carried</a:t>
            </a:r>
            <a:r>
              <a:rPr lang="el-GR" sz="1400" dirty="0">
                <a:latin typeface="Arial Narrow" pitchFamily="34" charset="0"/>
              </a:rPr>
              <a:t> </a:t>
            </a:r>
            <a:r>
              <a:rPr lang="el-GR" sz="1400" dirty="0" err="1">
                <a:latin typeface="Arial Narrow" pitchFamily="34" charset="0"/>
              </a:rPr>
              <a:t>out</a:t>
            </a:r>
            <a:r>
              <a:rPr lang="el-GR" sz="1400" dirty="0">
                <a:latin typeface="Arial Narrow" pitchFamily="34" charset="0"/>
              </a:rPr>
              <a:t> </a:t>
            </a:r>
            <a:r>
              <a:rPr lang="el-GR" sz="1400" dirty="0" err="1">
                <a:latin typeface="Arial Narrow" pitchFamily="34" charset="0"/>
              </a:rPr>
              <a:t>with</a:t>
            </a:r>
            <a:r>
              <a:rPr lang="el-GR" sz="1400" dirty="0">
                <a:latin typeface="Arial Narrow" pitchFamily="34" charset="0"/>
              </a:rPr>
              <a:t> </a:t>
            </a:r>
            <a:r>
              <a:rPr lang="el-GR" sz="1400" dirty="0" err="1">
                <a:latin typeface="Arial Narrow" pitchFamily="34" charset="0"/>
              </a:rPr>
              <a:t>the</a:t>
            </a:r>
            <a:r>
              <a:rPr lang="el-GR" sz="1400" dirty="0">
                <a:latin typeface="Arial Narrow" pitchFamily="34" charset="0"/>
              </a:rPr>
              <a:t> </a:t>
            </a:r>
            <a:r>
              <a:rPr lang="el-GR" sz="1400" dirty="0" err="1">
                <a:latin typeface="Arial Narrow" pitchFamily="34" charset="0"/>
              </a:rPr>
              <a:t>Nurse</a:t>
            </a:r>
            <a:r>
              <a:rPr lang="el-GR" sz="1400" dirty="0">
                <a:latin typeface="Arial Narrow" pitchFamily="34" charset="0"/>
              </a:rPr>
              <a:t> </a:t>
            </a:r>
            <a:r>
              <a:rPr lang="el-GR" sz="1400" dirty="0" err="1">
                <a:latin typeface="Arial Narrow" pitchFamily="34" charset="0"/>
              </a:rPr>
              <a:t>Manager</a:t>
            </a:r>
            <a:r>
              <a:rPr lang="el-GR" sz="1400" dirty="0">
                <a:latin typeface="Arial Narrow" pitchFamily="34" charset="0"/>
              </a:rPr>
              <a:t> </a:t>
            </a:r>
            <a:r>
              <a:rPr lang="el-GR" sz="1400" dirty="0" err="1">
                <a:latin typeface="Arial Narrow" pitchFamily="34" charset="0"/>
              </a:rPr>
              <a:t>or</a:t>
            </a:r>
            <a:r>
              <a:rPr lang="el-GR" sz="1400" dirty="0">
                <a:latin typeface="Arial Narrow" pitchFamily="34" charset="0"/>
              </a:rPr>
              <a:t> a </a:t>
            </a:r>
            <a:r>
              <a:rPr lang="el-GR" sz="1400" dirty="0" err="1">
                <a:latin typeface="Arial Narrow" pitchFamily="34" charset="0"/>
              </a:rPr>
              <a:t>nominated</a:t>
            </a:r>
            <a:r>
              <a:rPr lang="el-GR" sz="1400" dirty="0">
                <a:latin typeface="Arial Narrow" pitchFamily="34" charset="0"/>
              </a:rPr>
              <a:t> </a:t>
            </a:r>
            <a:r>
              <a:rPr lang="el-GR" sz="1400" dirty="0" err="1">
                <a:latin typeface="Arial Narrow" pitchFamily="34" charset="0"/>
              </a:rPr>
              <a:t>deputy</a:t>
            </a:r>
            <a:r>
              <a:rPr lang="el-GR" sz="1400" dirty="0">
                <a:latin typeface="Arial Narrow" pitchFamily="34" charset="0"/>
              </a:rPr>
              <a:t> </a:t>
            </a:r>
            <a:r>
              <a:rPr lang="el-GR" sz="1400" dirty="0" err="1">
                <a:latin typeface="Arial Narrow" pitchFamily="34" charset="0"/>
              </a:rPr>
              <a:t>in</a:t>
            </a:r>
            <a:r>
              <a:rPr lang="el-GR" sz="1400" dirty="0">
                <a:latin typeface="Arial Narrow" pitchFamily="34" charset="0"/>
              </a:rPr>
              <a:t> </a:t>
            </a:r>
            <a:r>
              <a:rPr lang="el-GR" sz="1400" dirty="0" err="1">
                <a:latin typeface="Arial Narrow" pitchFamily="34" charset="0"/>
              </a:rPr>
              <a:t>all</a:t>
            </a:r>
            <a:r>
              <a:rPr lang="el-GR" sz="1400" dirty="0">
                <a:latin typeface="Arial Narrow" pitchFamily="34" charset="0"/>
              </a:rPr>
              <a:t> 18 </a:t>
            </a:r>
            <a:r>
              <a:rPr lang="el-GR" sz="1400" dirty="0" err="1">
                <a:latin typeface="Arial Narrow" pitchFamily="34" charset="0"/>
              </a:rPr>
              <a:t>Emergency</a:t>
            </a:r>
            <a:r>
              <a:rPr lang="el-GR" sz="1400" dirty="0">
                <a:latin typeface="Arial Narrow" pitchFamily="34" charset="0"/>
              </a:rPr>
              <a:t> </a:t>
            </a:r>
            <a:r>
              <a:rPr lang="el-GR" sz="1400" dirty="0" err="1">
                <a:latin typeface="Arial Narrow" pitchFamily="34" charset="0"/>
              </a:rPr>
              <a:t>Departments</a:t>
            </a:r>
            <a:r>
              <a:rPr lang="el-GR" sz="1400" dirty="0">
                <a:latin typeface="Arial Narrow" pitchFamily="34" charset="0"/>
              </a:rPr>
              <a:t> </a:t>
            </a:r>
            <a:r>
              <a:rPr lang="el-GR" sz="1400" dirty="0" err="1">
                <a:latin typeface="Arial Narrow" pitchFamily="34" charset="0"/>
              </a:rPr>
              <a:t>in</a:t>
            </a:r>
            <a:r>
              <a:rPr lang="el-GR" sz="1400" dirty="0">
                <a:latin typeface="Arial Narrow" pitchFamily="34" charset="0"/>
              </a:rPr>
              <a:t> </a:t>
            </a:r>
            <a:r>
              <a:rPr lang="el-GR" sz="1400" dirty="0" err="1">
                <a:latin typeface="Arial Narrow" pitchFamily="34" charset="0"/>
              </a:rPr>
              <a:t>the</a:t>
            </a:r>
            <a:r>
              <a:rPr lang="el-GR" sz="1400" dirty="0">
                <a:latin typeface="Arial Narrow" pitchFamily="34" charset="0"/>
              </a:rPr>
              <a:t> </a:t>
            </a:r>
            <a:r>
              <a:rPr lang="el-GR" sz="1400" dirty="0" err="1">
                <a:latin typeface="Arial Narrow" pitchFamily="34" charset="0"/>
              </a:rPr>
              <a:t>Region</a:t>
            </a:r>
            <a:r>
              <a:rPr lang="el-GR" sz="1400" dirty="0">
                <a:latin typeface="Arial Narrow" pitchFamily="34" charset="0"/>
              </a:rPr>
              <a:t>.</a:t>
            </a:r>
            <a:endParaRPr lang="el-GR" sz="1400" b="1" dirty="0">
              <a:latin typeface="Arial Narrow" pitchFamily="34" charset="0"/>
            </a:endParaRPr>
          </a:p>
          <a:p>
            <a:endParaRPr lang="en-US" sz="1400" b="1" dirty="0">
              <a:latin typeface="Arial Narrow" pitchFamily="34" charset="0"/>
            </a:endParaRPr>
          </a:p>
          <a:p>
            <a:r>
              <a:rPr lang="el-GR" sz="1400" b="1" dirty="0" err="1" smtClean="0">
                <a:latin typeface="Arial Narrow" pitchFamily="34" charset="0"/>
              </a:rPr>
              <a:t>Results</a:t>
            </a:r>
            <a:endParaRPr lang="el-GR" sz="1400" b="1" dirty="0">
              <a:latin typeface="Arial Narrow" pitchFamily="34" charset="0"/>
            </a:endParaRPr>
          </a:p>
          <a:p>
            <a:pPr>
              <a:buClr>
                <a:srgbClr val="800000"/>
              </a:buClr>
              <a:buSzPct val="110000"/>
              <a:buFont typeface="Arial Narrow" pitchFamily="34" charset="0"/>
              <a:buChar char="●"/>
            </a:pPr>
            <a:r>
              <a:rPr lang="en-US" sz="1400" dirty="0">
                <a:latin typeface="Arial Narrow" pitchFamily="34" charset="0"/>
              </a:rPr>
              <a:t> </a:t>
            </a:r>
            <a:r>
              <a:rPr lang="el-GR" sz="1400" dirty="0">
                <a:latin typeface="Arial Narrow" pitchFamily="34" charset="0"/>
              </a:rPr>
              <a:t>16/18 </a:t>
            </a:r>
            <a:r>
              <a:rPr lang="el-GR" sz="1400" dirty="0" err="1">
                <a:latin typeface="Arial Narrow" pitchFamily="34" charset="0"/>
              </a:rPr>
              <a:t>departments</a:t>
            </a:r>
            <a:r>
              <a:rPr lang="el-GR" sz="1400" dirty="0">
                <a:latin typeface="Arial Narrow" pitchFamily="34" charset="0"/>
              </a:rPr>
              <a:t> </a:t>
            </a:r>
            <a:r>
              <a:rPr lang="el-GR" sz="1400" dirty="0" err="1">
                <a:latin typeface="Arial Narrow" pitchFamily="34" charset="0"/>
              </a:rPr>
              <a:t>had</a:t>
            </a:r>
            <a:r>
              <a:rPr lang="el-GR" sz="1400" dirty="0">
                <a:latin typeface="Arial Narrow" pitchFamily="34" charset="0"/>
              </a:rPr>
              <a:t> a </a:t>
            </a:r>
            <a:r>
              <a:rPr lang="el-GR" sz="1400" dirty="0" err="1">
                <a:latin typeface="Arial Narrow" pitchFamily="34" charset="0"/>
              </a:rPr>
              <a:t>written</a:t>
            </a:r>
            <a:r>
              <a:rPr lang="el-GR" sz="1400" dirty="0">
                <a:latin typeface="Arial Narrow" pitchFamily="34" charset="0"/>
              </a:rPr>
              <a:t> </a:t>
            </a:r>
            <a:r>
              <a:rPr lang="el-GR" sz="1400" dirty="0" err="1">
                <a:latin typeface="Arial Narrow" pitchFamily="34" charset="0"/>
              </a:rPr>
              <a:t>chemical</a:t>
            </a:r>
            <a:r>
              <a:rPr lang="el-GR" sz="1400" dirty="0">
                <a:latin typeface="Arial Narrow" pitchFamily="34" charset="0"/>
              </a:rPr>
              <a:t> </a:t>
            </a:r>
            <a:r>
              <a:rPr lang="el-GR" sz="1400" dirty="0" err="1">
                <a:latin typeface="Arial Narrow" pitchFamily="34" charset="0"/>
              </a:rPr>
              <a:t>incident</a:t>
            </a:r>
            <a:r>
              <a:rPr lang="el-GR" sz="1400" dirty="0">
                <a:latin typeface="Arial Narrow" pitchFamily="34" charset="0"/>
              </a:rPr>
              <a:t> </a:t>
            </a:r>
            <a:r>
              <a:rPr lang="el-GR" sz="1400" dirty="0" err="1">
                <a:latin typeface="Arial Narrow" pitchFamily="34" charset="0"/>
              </a:rPr>
              <a:t>plan</a:t>
            </a:r>
            <a:r>
              <a:rPr lang="en-US" sz="1400" dirty="0">
                <a:latin typeface="Arial Narrow" pitchFamily="34" charset="0"/>
              </a:rPr>
              <a:t>;</a:t>
            </a:r>
          </a:p>
          <a:p>
            <a:pPr>
              <a:buClr>
                <a:srgbClr val="800000"/>
              </a:buClr>
              <a:buSzPct val="110000"/>
              <a:buFont typeface="Arial Narrow" pitchFamily="34" charset="0"/>
              <a:buNone/>
            </a:pPr>
            <a:r>
              <a:rPr lang="en-US" sz="1400" dirty="0">
                <a:latin typeface="Arial Narrow" pitchFamily="34" charset="0"/>
              </a:rPr>
              <a:t>                     </a:t>
            </a:r>
            <a:r>
              <a:rPr lang="en-US" sz="1400" dirty="0">
                <a:latin typeface="Arial Narrow" pitchFamily="34" charset="0"/>
                <a:sym typeface="Wingdings" pitchFamily="2" charset="2"/>
              </a:rPr>
              <a:t> </a:t>
            </a:r>
            <a:r>
              <a:rPr lang="el-GR" sz="1400" dirty="0">
                <a:latin typeface="Arial Narrow" pitchFamily="34" charset="0"/>
              </a:rPr>
              <a:t>7</a:t>
            </a:r>
            <a:r>
              <a:rPr lang="en-US" sz="1400" dirty="0">
                <a:latin typeface="Arial Narrow" pitchFamily="34" charset="0"/>
              </a:rPr>
              <a:t>/18</a:t>
            </a:r>
            <a:r>
              <a:rPr lang="el-GR" sz="1400" dirty="0">
                <a:latin typeface="Arial Narrow" pitchFamily="34" charset="0"/>
              </a:rPr>
              <a:t> </a:t>
            </a:r>
            <a:r>
              <a:rPr lang="el-GR" sz="1400" dirty="0" err="1">
                <a:latin typeface="Arial Narrow" pitchFamily="34" charset="0"/>
              </a:rPr>
              <a:t>had</a:t>
            </a:r>
            <a:r>
              <a:rPr lang="el-GR" sz="1400" dirty="0">
                <a:latin typeface="Arial Narrow" pitchFamily="34" charset="0"/>
              </a:rPr>
              <a:t> </a:t>
            </a:r>
            <a:r>
              <a:rPr lang="el-GR" sz="1400" dirty="0" err="1">
                <a:latin typeface="Arial Narrow" pitchFamily="34" charset="0"/>
              </a:rPr>
              <a:t>the</a:t>
            </a:r>
            <a:r>
              <a:rPr lang="el-GR" sz="1400" dirty="0">
                <a:latin typeface="Arial Narrow" pitchFamily="34" charset="0"/>
              </a:rPr>
              <a:t> </a:t>
            </a:r>
            <a:r>
              <a:rPr lang="el-GR" sz="1400" dirty="0" err="1">
                <a:latin typeface="Arial Narrow" pitchFamily="34" charset="0"/>
              </a:rPr>
              <a:t>plan</a:t>
            </a:r>
            <a:r>
              <a:rPr lang="el-GR" sz="1400" dirty="0">
                <a:latin typeface="Arial Narrow" pitchFamily="34" charset="0"/>
              </a:rPr>
              <a:t> </a:t>
            </a:r>
            <a:r>
              <a:rPr lang="el-GR" sz="1400" dirty="0" err="1">
                <a:latin typeface="Arial Narrow" pitchFamily="34" charset="0"/>
              </a:rPr>
              <a:t>available</a:t>
            </a:r>
            <a:r>
              <a:rPr lang="el-GR" sz="1400" dirty="0">
                <a:latin typeface="Arial Narrow" pitchFamily="34" charset="0"/>
              </a:rPr>
              <a:t> </a:t>
            </a:r>
            <a:r>
              <a:rPr lang="el-GR" sz="1400" dirty="0" err="1">
                <a:latin typeface="Arial Narrow" pitchFamily="34" charset="0"/>
              </a:rPr>
              <a:t>at</a:t>
            </a:r>
            <a:r>
              <a:rPr lang="el-GR" sz="1400" dirty="0">
                <a:latin typeface="Arial Narrow" pitchFamily="34" charset="0"/>
              </a:rPr>
              <a:t> </a:t>
            </a:r>
            <a:r>
              <a:rPr lang="el-GR" sz="1400" dirty="0" err="1">
                <a:latin typeface="Arial Narrow" pitchFamily="34" charset="0"/>
              </a:rPr>
              <a:t>interview</a:t>
            </a:r>
            <a:r>
              <a:rPr lang="en-US" sz="1400" dirty="0">
                <a:latin typeface="Arial Narrow" pitchFamily="34" charset="0"/>
              </a:rPr>
              <a:t>;</a:t>
            </a:r>
          </a:p>
          <a:p>
            <a:pPr>
              <a:buClr>
                <a:srgbClr val="800000"/>
              </a:buClr>
              <a:buSzPct val="110000"/>
              <a:buFont typeface="Arial Narrow" pitchFamily="34" charset="0"/>
              <a:buChar char="●"/>
            </a:pPr>
            <a:r>
              <a:rPr lang="en-US" sz="1400" dirty="0">
                <a:latin typeface="Arial Narrow" pitchFamily="34" charset="0"/>
              </a:rPr>
              <a:t> 18/18</a:t>
            </a:r>
            <a:r>
              <a:rPr lang="el-GR" sz="1400" dirty="0">
                <a:latin typeface="Arial Narrow" pitchFamily="34" charset="0"/>
              </a:rPr>
              <a:t> </a:t>
            </a:r>
            <a:r>
              <a:rPr lang="el-GR" sz="1400" dirty="0" err="1">
                <a:latin typeface="Arial Narrow" pitchFamily="34" charset="0"/>
              </a:rPr>
              <a:t>had</a:t>
            </a:r>
            <a:r>
              <a:rPr lang="el-GR" sz="1400" dirty="0">
                <a:latin typeface="Arial Narrow" pitchFamily="34" charset="0"/>
              </a:rPr>
              <a:t> a </a:t>
            </a:r>
            <a:r>
              <a:rPr lang="el-GR" sz="1400" dirty="0" err="1">
                <a:latin typeface="Arial Narrow" pitchFamily="34" charset="0"/>
              </a:rPr>
              <a:t>designated</a:t>
            </a:r>
            <a:r>
              <a:rPr lang="el-GR" sz="1400" dirty="0">
                <a:latin typeface="Arial Narrow" pitchFamily="34" charset="0"/>
              </a:rPr>
              <a:t> </a:t>
            </a:r>
            <a:r>
              <a:rPr lang="el-GR" sz="1400" dirty="0" err="1">
                <a:latin typeface="Arial Narrow" pitchFamily="34" charset="0"/>
              </a:rPr>
              <a:t>decontamination</a:t>
            </a:r>
            <a:r>
              <a:rPr lang="el-GR" sz="1400" dirty="0">
                <a:latin typeface="Arial Narrow" pitchFamily="34" charset="0"/>
              </a:rPr>
              <a:t> </a:t>
            </a:r>
            <a:r>
              <a:rPr lang="el-GR" sz="1400" dirty="0" err="1">
                <a:latin typeface="Arial Narrow" pitchFamily="34" charset="0"/>
              </a:rPr>
              <a:t>area</a:t>
            </a:r>
            <a:r>
              <a:rPr lang="en-US" sz="1400" dirty="0">
                <a:latin typeface="Arial Narrow" pitchFamily="34" charset="0"/>
              </a:rPr>
              <a:t>;</a:t>
            </a:r>
          </a:p>
          <a:p>
            <a:pPr>
              <a:buClr>
                <a:srgbClr val="800000"/>
              </a:buClr>
              <a:buSzPct val="110000"/>
              <a:buFont typeface="Arial Narrow" pitchFamily="34" charset="0"/>
              <a:buNone/>
            </a:pPr>
            <a:r>
              <a:rPr lang="en-US" sz="1400" dirty="0">
                <a:latin typeface="Arial Narrow" pitchFamily="34" charset="0"/>
              </a:rPr>
              <a:t>                     </a:t>
            </a:r>
            <a:r>
              <a:rPr lang="en-US" sz="1400" dirty="0">
                <a:latin typeface="Arial Narrow" pitchFamily="34" charset="0"/>
                <a:sym typeface="Wingdings" pitchFamily="2" charset="2"/>
              </a:rPr>
              <a:t> </a:t>
            </a:r>
            <a:r>
              <a:rPr lang="el-GR" sz="1400" dirty="0">
                <a:latin typeface="Arial Narrow" pitchFamily="34" charset="0"/>
              </a:rPr>
              <a:t>11</a:t>
            </a:r>
            <a:r>
              <a:rPr lang="en-US" sz="1400" dirty="0">
                <a:latin typeface="Arial Narrow" pitchFamily="34" charset="0"/>
              </a:rPr>
              <a:t>/18</a:t>
            </a:r>
            <a:r>
              <a:rPr lang="el-GR" sz="1400" dirty="0">
                <a:latin typeface="Arial Narrow" pitchFamily="34" charset="0"/>
              </a:rPr>
              <a:t> </a:t>
            </a:r>
            <a:r>
              <a:rPr lang="el-GR" sz="1400" dirty="0" err="1">
                <a:latin typeface="Arial Narrow" pitchFamily="34" charset="0"/>
              </a:rPr>
              <a:t>felt</a:t>
            </a:r>
            <a:r>
              <a:rPr lang="el-GR" sz="1400" dirty="0">
                <a:latin typeface="Arial Narrow" pitchFamily="34" charset="0"/>
              </a:rPr>
              <a:t> </a:t>
            </a:r>
            <a:r>
              <a:rPr lang="el-GR" sz="1400" dirty="0" err="1">
                <a:latin typeface="Arial Narrow" pitchFamily="34" charset="0"/>
              </a:rPr>
              <a:t>that</a:t>
            </a:r>
            <a:r>
              <a:rPr lang="el-GR" sz="1400" dirty="0">
                <a:latin typeface="Arial Narrow" pitchFamily="34" charset="0"/>
              </a:rPr>
              <a:t> </a:t>
            </a:r>
            <a:r>
              <a:rPr lang="el-GR" sz="1400" dirty="0" err="1">
                <a:latin typeface="Arial Narrow" pitchFamily="34" charset="0"/>
              </a:rPr>
              <a:t>they</a:t>
            </a:r>
            <a:r>
              <a:rPr lang="el-GR" sz="1400" dirty="0">
                <a:latin typeface="Arial Narrow" pitchFamily="34" charset="0"/>
              </a:rPr>
              <a:t> </a:t>
            </a:r>
            <a:r>
              <a:rPr lang="el-GR" sz="1400" dirty="0" err="1">
                <a:latin typeface="Arial Narrow" pitchFamily="34" charset="0"/>
              </a:rPr>
              <a:t>were</a:t>
            </a:r>
            <a:r>
              <a:rPr lang="el-GR" sz="1400" dirty="0">
                <a:latin typeface="Arial Narrow" pitchFamily="34" charset="0"/>
              </a:rPr>
              <a:t> </a:t>
            </a:r>
            <a:r>
              <a:rPr lang="el-GR" sz="1400" dirty="0" err="1">
                <a:latin typeface="Arial Narrow" pitchFamily="34" charset="0"/>
              </a:rPr>
              <a:t>adequately</a:t>
            </a:r>
            <a:r>
              <a:rPr lang="el-GR" sz="1400" dirty="0">
                <a:latin typeface="Arial Narrow" pitchFamily="34" charset="0"/>
              </a:rPr>
              <a:t> </a:t>
            </a:r>
            <a:r>
              <a:rPr lang="el-GR" sz="1400" dirty="0" err="1">
                <a:latin typeface="Arial Narrow" pitchFamily="34" charset="0"/>
              </a:rPr>
              <a:t>equipped</a:t>
            </a:r>
            <a:r>
              <a:rPr lang="en-US" sz="1400" dirty="0">
                <a:latin typeface="Arial Narrow" pitchFamily="34" charset="0"/>
              </a:rPr>
              <a:t>;</a:t>
            </a:r>
          </a:p>
          <a:p>
            <a:pPr>
              <a:buClr>
                <a:srgbClr val="800000"/>
              </a:buClr>
              <a:buSzPct val="110000"/>
              <a:buFont typeface="Arial Narrow" pitchFamily="34" charset="0"/>
              <a:buChar char="●"/>
            </a:pPr>
            <a:r>
              <a:rPr lang="en-US" sz="1400" dirty="0">
                <a:latin typeface="Arial Narrow" pitchFamily="34" charset="0"/>
              </a:rPr>
              <a:t> </a:t>
            </a:r>
            <a:r>
              <a:rPr lang="el-GR" sz="1400" dirty="0">
                <a:latin typeface="Arial Narrow" pitchFamily="34" charset="0"/>
              </a:rPr>
              <a:t>12/18 </a:t>
            </a:r>
            <a:r>
              <a:rPr lang="el-GR" sz="1400" dirty="0" err="1">
                <a:latin typeface="Arial Narrow" pitchFamily="34" charset="0"/>
              </a:rPr>
              <a:t>had</a:t>
            </a:r>
            <a:r>
              <a:rPr lang="el-GR" sz="1400" dirty="0">
                <a:latin typeface="Arial Narrow" pitchFamily="34" charset="0"/>
              </a:rPr>
              <a:t> a </a:t>
            </a:r>
            <a:r>
              <a:rPr lang="el-GR" sz="1400" dirty="0" err="1">
                <a:latin typeface="Arial Narrow" pitchFamily="34" charset="0"/>
              </a:rPr>
              <a:t>current</a:t>
            </a:r>
            <a:r>
              <a:rPr lang="el-GR" sz="1400" dirty="0">
                <a:latin typeface="Arial Narrow" pitchFamily="34" charset="0"/>
              </a:rPr>
              <a:t> </a:t>
            </a:r>
            <a:r>
              <a:rPr lang="el-GR" sz="1400" dirty="0" err="1">
                <a:latin typeface="Arial Narrow" pitchFamily="34" charset="0"/>
              </a:rPr>
              <a:t>training</a:t>
            </a:r>
            <a:r>
              <a:rPr lang="el-GR" sz="1400" dirty="0">
                <a:latin typeface="Arial Narrow" pitchFamily="34" charset="0"/>
              </a:rPr>
              <a:t> </a:t>
            </a:r>
            <a:r>
              <a:rPr lang="el-GR" sz="1400" dirty="0" err="1">
                <a:latin typeface="Arial Narrow" pitchFamily="34" charset="0"/>
              </a:rPr>
              <a:t>programme</a:t>
            </a:r>
            <a:r>
              <a:rPr lang="el-GR" sz="1400" dirty="0">
                <a:latin typeface="Arial Narrow" pitchFamily="34" charset="0"/>
              </a:rPr>
              <a:t> </a:t>
            </a:r>
            <a:r>
              <a:rPr lang="el-GR" sz="1400" dirty="0" err="1">
                <a:latin typeface="Arial Narrow" pitchFamily="34" charset="0"/>
              </a:rPr>
              <a:t>for</a:t>
            </a:r>
            <a:r>
              <a:rPr lang="el-GR" sz="1400" dirty="0">
                <a:latin typeface="Arial Narrow" pitchFamily="34" charset="0"/>
              </a:rPr>
              <a:t> </a:t>
            </a:r>
            <a:r>
              <a:rPr lang="el-GR" sz="1400" dirty="0" err="1">
                <a:latin typeface="Arial Narrow" pitchFamily="34" charset="0"/>
              </a:rPr>
              <a:t>chemical</a:t>
            </a:r>
            <a:r>
              <a:rPr lang="el-GR" sz="1400" dirty="0">
                <a:latin typeface="Arial Narrow" pitchFamily="34" charset="0"/>
              </a:rPr>
              <a:t> </a:t>
            </a:r>
            <a:r>
              <a:rPr lang="el-GR" sz="1400" dirty="0" err="1">
                <a:latin typeface="Arial Narrow" pitchFamily="34" charset="0"/>
              </a:rPr>
              <a:t>incident</a:t>
            </a:r>
            <a:r>
              <a:rPr lang="el-GR" sz="1400" dirty="0">
                <a:latin typeface="Arial Narrow" pitchFamily="34" charset="0"/>
              </a:rPr>
              <a:t> </a:t>
            </a:r>
            <a:r>
              <a:rPr lang="el-GR" sz="1400" dirty="0" err="1">
                <a:latin typeface="Arial Narrow" pitchFamily="34" charset="0"/>
              </a:rPr>
              <a:t>management</a:t>
            </a:r>
            <a:r>
              <a:rPr lang="en-US" sz="1400" dirty="0">
                <a:latin typeface="Arial Narrow" pitchFamily="34" charset="0"/>
              </a:rPr>
              <a:t>;</a:t>
            </a:r>
          </a:p>
          <a:p>
            <a:pPr>
              <a:buClr>
                <a:srgbClr val="800000"/>
              </a:buClr>
              <a:buSzPct val="110000"/>
              <a:buFont typeface="Arial Narrow" pitchFamily="34" charset="0"/>
              <a:buChar char="●"/>
            </a:pPr>
            <a:r>
              <a:rPr lang="en-US" sz="1400" dirty="0">
                <a:latin typeface="Arial Narrow" pitchFamily="34" charset="0"/>
              </a:rPr>
              <a:t> </a:t>
            </a:r>
            <a:r>
              <a:rPr lang="el-GR" sz="1400" dirty="0">
                <a:latin typeface="Arial Narrow" pitchFamily="34" charset="0"/>
              </a:rPr>
              <a:t>3</a:t>
            </a:r>
            <a:r>
              <a:rPr lang="en-US" sz="1400" dirty="0">
                <a:latin typeface="Arial Narrow" pitchFamily="34" charset="0"/>
              </a:rPr>
              <a:t>/18</a:t>
            </a:r>
            <a:r>
              <a:rPr lang="el-GR" sz="1400" dirty="0">
                <a:latin typeface="Arial Narrow" pitchFamily="34" charset="0"/>
              </a:rPr>
              <a:t> </a:t>
            </a:r>
            <a:r>
              <a:rPr lang="el-GR" sz="1400" dirty="0" err="1">
                <a:latin typeface="Arial Narrow" pitchFamily="34" charset="0"/>
              </a:rPr>
              <a:t>had</a:t>
            </a:r>
            <a:r>
              <a:rPr lang="el-GR" sz="1400" dirty="0">
                <a:latin typeface="Arial Narrow" pitchFamily="34" charset="0"/>
              </a:rPr>
              <a:t> </a:t>
            </a:r>
            <a:r>
              <a:rPr lang="el-GR" sz="1400" dirty="0" err="1">
                <a:latin typeface="Arial Narrow" pitchFamily="34" charset="0"/>
              </a:rPr>
              <a:t>no</a:t>
            </a:r>
            <a:r>
              <a:rPr lang="el-GR" sz="1400" dirty="0">
                <a:latin typeface="Arial Narrow" pitchFamily="34" charset="0"/>
              </a:rPr>
              <a:t> </a:t>
            </a:r>
            <a:r>
              <a:rPr lang="el-GR" sz="1400" dirty="0" err="1">
                <a:latin typeface="Arial Narrow" pitchFamily="34" charset="0"/>
              </a:rPr>
              <a:t>staff</a:t>
            </a:r>
            <a:r>
              <a:rPr lang="el-GR" sz="1400" dirty="0">
                <a:latin typeface="Arial Narrow" pitchFamily="34" charset="0"/>
              </a:rPr>
              <a:t> </a:t>
            </a:r>
            <a:r>
              <a:rPr lang="el-GR" sz="1400" dirty="0" err="1">
                <a:latin typeface="Arial Narrow" pitchFamily="34" charset="0"/>
              </a:rPr>
              <a:t>trained</a:t>
            </a:r>
            <a:r>
              <a:rPr lang="el-GR" sz="1400" dirty="0">
                <a:latin typeface="Arial Narrow" pitchFamily="34" charset="0"/>
              </a:rPr>
              <a:t> </a:t>
            </a:r>
            <a:r>
              <a:rPr lang="el-GR" sz="1400" dirty="0" err="1">
                <a:latin typeface="Arial Narrow" pitchFamily="34" charset="0"/>
              </a:rPr>
              <a:t>in</a:t>
            </a:r>
            <a:r>
              <a:rPr lang="el-GR" sz="1400" dirty="0">
                <a:latin typeface="Arial Narrow" pitchFamily="34" charset="0"/>
              </a:rPr>
              <a:t> </a:t>
            </a:r>
            <a:r>
              <a:rPr lang="el-GR" sz="1400" dirty="0" err="1">
                <a:latin typeface="Arial Narrow" pitchFamily="34" charset="0"/>
              </a:rPr>
              <a:t>decontamination</a:t>
            </a:r>
            <a:r>
              <a:rPr lang="en-US" sz="1400" dirty="0">
                <a:latin typeface="Arial Narrow" pitchFamily="34" charset="0"/>
              </a:rPr>
              <a:t>;</a:t>
            </a:r>
          </a:p>
          <a:p>
            <a:pPr>
              <a:buClr>
                <a:srgbClr val="800000"/>
              </a:buClr>
              <a:buSzPct val="110000"/>
              <a:buFont typeface="Arial Narrow" pitchFamily="34" charset="0"/>
              <a:buChar char="●"/>
            </a:pPr>
            <a:r>
              <a:rPr lang="en-US" sz="1400" dirty="0">
                <a:latin typeface="Arial Narrow" pitchFamily="34" charset="0"/>
              </a:rPr>
              <a:t> </a:t>
            </a:r>
            <a:r>
              <a:rPr lang="el-GR" sz="1400" dirty="0">
                <a:latin typeface="Arial Narrow" pitchFamily="34" charset="0"/>
              </a:rPr>
              <a:t>13/18 </a:t>
            </a:r>
            <a:r>
              <a:rPr lang="el-GR" sz="1400" dirty="0" err="1">
                <a:latin typeface="Arial Narrow" pitchFamily="34" charset="0"/>
              </a:rPr>
              <a:t>could</a:t>
            </a:r>
            <a:r>
              <a:rPr lang="el-GR" sz="1400" dirty="0">
                <a:latin typeface="Arial Narrow" pitchFamily="34" charset="0"/>
              </a:rPr>
              <a:t> </a:t>
            </a:r>
            <a:r>
              <a:rPr lang="el-GR" sz="1400" dirty="0" err="1">
                <a:latin typeface="Arial Narrow" pitchFamily="34" charset="0"/>
              </a:rPr>
              <a:t>contain</a:t>
            </a:r>
            <a:r>
              <a:rPr lang="el-GR" sz="1400" dirty="0">
                <a:latin typeface="Arial Narrow" pitchFamily="34" charset="0"/>
              </a:rPr>
              <a:t> </a:t>
            </a:r>
            <a:r>
              <a:rPr lang="el-GR" sz="1400" dirty="0" err="1">
                <a:latin typeface="Arial Narrow" pitchFamily="34" charset="0"/>
              </a:rPr>
              <a:t>contaminated</a:t>
            </a:r>
            <a:r>
              <a:rPr lang="el-GR" sz="1400" dirty="0">
                <a:latin typeface="Arial Narrow" pitchFamily="34" charset="0"/>
              </a:rPr>
              <a:t> </a:t>
            </a:r>
            <a:r>
              <a:rPr lang="el-GR" sz="1400" dirty="0" err="1">
                <a:latin typeface="Arial Narrow" pitchFamily="34" charset="0"/>
              </a:rPr>
              <a:t>water</a:t>
            </a:r>
            <a:r>
              <a:rPr lang="el-GR" sz="1400" dirty="0">
                <a:latin typeface="Arial Narrow" pitchFamily="34" charset="0"/>
              </a:rPr>
              <a:t> </a:t>
            </a:r>
            <a:r>
              <a:rPr lang="el-GR" sz="1400" dirty="0" err="1">
                <a:latin typeface="Arial Narrow" pitchFamily="34" charset="0"/>
              </a:rPr>
              <a:t>from</a:t>
            </a:r>
            <a:r>
              <a:rPr lang="el-GR" sz="1400" dirty="0">
                <a:latin typeface="Arial Narrow" pitchFamily="34" charset="0"/>
              </a:rPr>
              <a:t> </a:t>
            </a:r>
            <a:r>
              <a:rPr lang="el-GR" sz="1400" dirty="0" err="1">
                <a:latin typeface="Arial Narrow" pitchFamily="34" charset="0"/>
              </a:rPr>
              <a:t>casualty</a:t>
            </a:r>
            <a:r>
              <a:rPr lang="el-GR" sz="1400" dirty="0">
                <a:latin typeface="Arial Narrow" pitchFamily="34" charset="0"/>
              </a:rPr>
              <a:t> </a:t>
            </a:r>
            <a:r>
              <a:rPr lang="el-GR" sz="1400" dirty="0" err="1">
                <a:latin typeface="Arial Narrow" pitchFamily="34" charset="0"/>
              </a:rPr>
              <a:t>decontamination</a:t>
            </a:r>
            <a:r>
              <a:rPr lang="en-US" sz="1400" dirty="0">
                <a:latin typeface="Arial Narrow" pitchFamily="34" charset="0"/>
              </a:rPr>
              <a:t>;</a:t>
            </a:r>
          </a:p>
          <a:p>
            <a:pPr>
              <a:buClr>
                <a:srgbClr val="800000"/>
              </a:buClr>
              <a:buSzPct val="110000"/>
              <a:buFont typeface="Arial Narrow" pitchFamily="34" charset="0"/>
              <a:buChar char="●"/>
            </a:pPr>
            <a:r>
              <a:rPr lang="en-US" sz="1400" dirty="0">
                <a:latin typeface="Arial Narrow" pitchFamily="34" charset="0"/>
              </a:rPr>
              <a:t> </a:t>
            </a:r>
            <a:r>
              <a:rPr lang="el-GR" sz="1400" dirty="0">
                <a:latin typeface="Arial Narrow" pitchFamily="34" charset="0"/>
              </a:rPr>
              <a:t>6</a:t>
            </a:r>
            <a:r>
              <a:rPr lang="en-US" sz="1400" dirty="0">
                <a:latin typeface="Arial Narrow" pitchFamily="34" charset="0"/>
              </a:rPr>
              <a:t>/18</a:t>
            </a:r>
            <a:r>
              <a:rPr lang="el-GR" sz="1400" dirty="0">
                <a:latin typeface="Arial Narrow" pitchFamily="34" charset="0"/>
              </a:rPr>
              <a:t> </a:t>
            </a:r>
            <a:r>
              <a:rPr lang="el-GR" sz="1400" dirty="0" err="1">
                <a:latin typeface="Arial Narrow" pitchFamily="34" charset="0"/>
              </a:rPr>
              <a:t>could</a:t>
            </a:r>
            <a:r>
              <a:rPr lang="el-GR" sz="1400" dirty="0">
                <a:latin typeface="Arial Narrow" pitchFamily="34" charset="0"/>
              </a:rPr>
              <a:t> </a:t>
            </a:r>
            <a:r>
              <a:rPr lang="el-GR" sz="1400" dirty="0" err="1">
                <a:latin typeface="Arial Narrow" pitchFamily="34" charset="0"/>
              </a:rPr>
              <a:t>provide</a:t>
            </a:r>
            <a:r>
              <a:rPr lang="el-GR" sz="1400" dirty="0">
                <a:latin typeface="Arial Narrow" pitchFamily="34" charset="0"/>
              </a:rPr>
              <a:t> </a:t>
            </a:r>
            <a:r>
              <a:rPr lang="el-GR" sz="1400" dirty="0" err="1">
                <a:latin typeface="Arial Narrow" pitchFamily="34" charset="0"/>
              </a:rPr>
              <a:t>shelter</a:t>
            </a:r>
            <a:r>
              <a:rPr lang="el-GR" sz="1400" dirty="0">
                <a:latin typeface="Arial Narrow" pitchFamily="34" charset="0"/>
              </a:rPr>
              <a:t> </a:t>
            </a:r>
            <a:r>
              <a:rPr lang="el-GR" sz="1400" dirty="0" err="1">
                <a:latin typeface="Arial Narrow" pitchFamily="34" charset="0"/>
              </a:rPr>
              <a:t>for</a:t>
            </a:r>
            <a:r>
              <a:rPr lang="el-GR" sz="1400" dirty="0">
                <a:latin typeface="Arial Narrow" pitchFamily="34" charset="0"/>
              </a:rPr>
              <a:t> </a:t>
            </a:r>
            <a:r>
              <a:rPr lang="el-GR" sz="1400" dirty="0" err="1">
                <a:latin typeface="Arial Narrow" pitchFamily="34" charset="0"/>
              </a:rPr>
              <a:t>casualties</a:t>
            </a:r>
            <a:r>
              <a:rPr lang="el-GR" sz="1400" dirty="0">
                <a:latin typeface="Arial Narrow" pitchFamily="34" charset="0"/>
              </a:rPr>
              <a:t> </a:t>
            </a:r>
            <a:r>
              <a:rPr lang="el-GR" sz="1400" dirty="0" err="1">
                <a:latin typeface="Arial Narrow" pitchFamily="34" charset="0"/>
              </a:rPr>
              <a:t>before</a:t>
            </a:r>
            <a:r>
              <a:rPr lang="el-GR" sz="1400" dirty="0">
                <a:latin typeface="Arial Narrow" pitchFamily="34" charset="0"/>
              </a:rPr>
              <a:t> </a:t>
            </a:r>
            <a:r>
              <a:rPr lang="el-GR" sz="1400" dirty="0" err="1">
                <a:latin typeface="Arial Narrow" pitchFamily="34" charset="0"/>
              </a:rPr>
              <a:t>decontamination</a:t>
            </a:r>
            <a:r>
              <a:rPr lang="el-GR" sz="1400" dirty="0">
                <a:latin typeface="Arial Narrow" pitchFamily="34" charset="0"/>
              </a:rPr>
              <a:t>.</a:t>
            </a:r>
            <a:endParaRPr lang="el-GR" sz="1400" b="1" dirty="0">
              <a:latin typeface="Arial Narrow" pitchFamily="34" charset="0"/>
            </a:endParaRPr>
          </a:p>
          <a:p>
            <a:endParaRPr lang="en-US" sz="1400" b="1" dirty="0">
              <a:latin typeface="Arial Narrow" pitchFamily="34" charset="0"/>
            </a:endParaRPr>
          </a:p>
        </p:txBody>
      </p:sp>
      <p:pic>
        <p:nvPicPr>
          <p:cNvPr id="47114" name="Picture 10"/>
          <p:cNvPicPr>
            <a:picLocks noChangeAspect="1" noChangeArrowheads="1"/>
          </p:cNvPicPr>
          <p:nvPr/>
        </p:nvPicPr>
        <p:blipFill>
          <a:blip r:embed="rId3" cstate="print"/>
          <a:srcRect b="36310"/>
          <a:stretch>
            <a:fillRect/>
          </a:stretch>
        </p:blipFill>
        <p:spPr bwMode="auto">
          <a:xfrm>
            <a:off x="5071621" y="5661301"/>
            <a:ext cx="3856578" cy="814387"/>
          </a:xfrm>
          <a:prstGeom prst="rect">
            <a:avLst/>
          </a:prstGeom>
          <a:ln>
            <a:noFill/>
          </a:ln>
          <a:effectLst>
            <a:outerShdw blurRad="190500" algn="tl" rotWithShape="0">
              <a:srgbClr val="000000">
                <a:alpha val="70000"/>
              </a:srgbClr>
            </a:outerShdw>
          </a:effectLst>
        </p:spPr>
      </p:pic>
      <p:grpSp>
        <p:nvGrpSpPr>
          <p:cNvPr id="2" name="16 - Ομάδα"/>
          <p:cNvGrpSpPr/>
          <p:nvPr/>
        </p:nvGrpSpPr>
        <p:grpSpPr>
          <a:xfrm>
            <a:off x="5050068" y="1859469"/>
            <a:ext cx="3877116" cy="3613150"/>
            <a:chOff x="5050068" y="1859469"/>
            <a:chExt cx="3877116" cy="3613150"/>
          </a:xfrm>
        </p:grpSpPr>
        <p:sp>
          <p:nvSpPr>
            <p:cNvPr id="47122" name="Text Box 18"/>
            <p:cNvSpPr txBox="1">
              <a:spLocks noChangeArrowheads="1"/>
            </p:cNvSpPr>
            <p:nvPr/>
          </p:nvSpPr>
          <p:spPr bwMode="auto">
            <a:xfrm>
              <a:off x="5050068" y="1859469"/>
              <a:ext cx="3877116" cy="3613150"/>
            </a:xfrm>
            <a:prstGeom prst="rect">
              <a:avLst/>
            </a:prstGeom>
            <a:solidFill>
              <a:srgbClr val="CCFFCC"/>
            </a:solidFill>
            <a:ln w="38100">
              <a:solidFill>
                <a:srgbClr val="800000"/>
              </a:solidFill>
              <a:miter lim="800000"/>
              <a:headEnd/>
              <a:tailEnd/>
            </a:ln>
            <a:effectLst/>
          </p:spPr>
          <p:txBody>
            <a:bodyPr wrap="square">
              <a:spAutoFit/>
            </a:bodyPr>
            <a:lstStyle/>
            <a:p>
              <a:r>
                <a:rPr lang="el-GR" b="1" dirty="0" err="1"/>
                <a:t>Conclusion</a:t>
              </a:r>
              <a:r>
                <a:rPr lang="en-US" b="1" dirty="0"/>
                <a:t>s</a:t>
              </a:r>
            </a:p>
            <a:p>
              <a:endParaRPr lang="el-GR" b="1" dirty="0"/>
            </a:p>
            <a:p>
              <a:pPr>
                <a:buClr>
                  <a:srgbClr val="800000"/>
                </a:buClr>
                <a:buSzPct val="130000"/>
                <a:buFont typeface="Arial Narrow" pitchFamily="34" charset="0"/>
                <a:buChar char="●"/>
              </a:pPr>
              <a:r>
                <a:rPr lang="en-US" sz="1600" dirty="0"/>
                <a:t> </a:t>
              </a:r>
              <a:r>
                <a:rPr lang="el-GR" sz="1600" dirty="0" err="1"/>
                <a:t>We</a:t>
              </a:r>
              <a:r>
                <a:rPr lang="el-GR" sz="1600" dirty="0"/>
                <a:t> </a:t>
              </a:r>
              <a:r>
                <a:rPr lang="el-GR" sz="1600" dirty="0" err="1"/>
                <a:t>have</a:t>
              </a:r>
              <a:r>
                <a:rPr lang="el-GR" sz="1600" dirty="0"/>
                <a:t> </a:t>
              </a:r>
              <a:r>
                <a:rPr lang="el-GR" sz="1600" dirty="0" err="1"/>
                <a:t>identified</a:t>
              </a:r>
              <a:r>
                <a:rPr lang="el-GR" sz="1600" dirty="0"/>
                <a:t> </a:t>
              </a:r>
              <a:r>
                <a:rPr lang="el-GR" sz="1600" dirty="0" err="1"/>
                <a:t>major</a:t>
              </a:r>
              <a:r>
                <a:rPr lang="en-US" sz="1600" dirty="0"/>
                <a:t> </a:t>
              </a:r>
              <a:r>
                <a:rPr lang="el-GR" sz="1600" dirty="0" err="1"/>
                <a:t>inconsistencies</a:t>
              </a:r>
              <a:endParaRPr lang="en-US" sz="1600" dirty="0"/>
            </a:p>
            <a:p>
              <a:pPr>
                <a:buClr>
                  <a:srgbClr val="800000"/>
                </a:buClr>
                <a:buSzPct val="130000"/>
                <a:buFont typeface="Arial Narrow" pitchFamily="34" charset="0"/>
                <a:buNone/>
              </a:pPr>
              <a:r>
                <a:rPr lang="en-US" sz="1600" dirty="0"/>
                <a:t>   </a:t>
              </a:r>
              <a:r>
                <a:rPr lang="el-GR" sz="1600" dirty="0"/>
                <a:t> </a:t>
              </a:r>
              <a:r>
                <a:rPr lang="el-GR" sz="1600" dirty="0" err="1"/>
                <a:t>in</a:t>
              </a:r>
              <a:r>
                <a:rPr lang="el-GR" sz="1600" dirty="0"/>
                <a:t> </a:t>
              </a:r>
              <a:r>
                <a:rPr lang="el-GR" sz="1600" dirty="0" err="1"/>
                <a:t>the</a:t>
              </a:r>
              <a:r>
                <a:rPr lang="el-GR" sz="1600" dirty="0"/>
                <a:t> </a:t>
              </a:r>
              <a:r>
                <a:rPr lang="el-GR" sz="1600" dirty="0" err="1"/>
                <a:t>preparedness</a:t>
              </a:r>
              <a:r>
                <a:rPr lang="el-GR" sz="1600" dirty="0"/>
                <a:t> </a:t>
              </a:r>
              <a:r>
                <a:rPr lang="el-GR" sz="1600" dirty="0" err="1"/>
                <a:t>of</a:t>
              </a:r>
              <a:r>
                <a:rPr lang="el-GR" sz="1600" dirty="0"/>
                <a:t> </a:t>
              </a:r>
              <a:r>
                <a:rPr lang="el-GR" sz="1600" dirty="0" err="1"/>
                <a:t>North</a:t>
              </a:r>
              <a:r>
                <a:rPr lang="en-US" sz="1600" dirty="0"/>
                <a:t> </a:t>
              </a:r>
              <a:r>
                <a:rPr lang="el-GR" sz="1600" dirty="0" err="1"/>
                <a:t>West</a:t>
              </a:r>
              <a:endParaRPr lang="en-US" sz="1600" dirty="0"/>
            </a:p>
            <a:p>
              <a:pPr>
                <a:buClr>
                  <a:srgbClr val="800000"/>
                </a:buClr>
                <a:buSzPct val="130000"/>
                <a:buFont typeface="Arial Narrow" pitchFamily="34" charset="0"/>
                <a:buNone/>
              </a:pPr>
              <a:r>
                <a:rPr lang="en-US" sz="1600" dirty="0"/>
                <a:t>   </a:t>
              </a:r>
              <a:r>
                <a:rPr lang="el-GR" sz="1600" dirty="0"/>
                <a:t> </a:t>
              </a:r>
              <a:r>
                <a:rPr lang="el-GR" sz="1600" dirty="0" err="1"/>
                <a:t>Emergency</a:t>
              </a:r>
              <a:r>
                <a:rPr lang="el-GR" sz="1600" dirty="0"/>
                <a:t> </a:t>
              </a:r>
              <a:r>
                <a:rPr lang="el-GR" sz="1600" dirty="0" err="1"/>
                <a:t>Departments</a:t>
              </a:r>
              <a:r>
                <a:rPr lang="el-GR" sz="1600" dirty="0"/>
                <a:t> </a:t>
              </a:r>
              <a:r>
                <a:rPr lang="el-GR" sz="1600" dirty="0" err="1"/>
                <a:t>for</a:t>
              </a:r>
              <a:r>
                <a:rPr lang="el-GR" sz="1600" dirty="0"/>
                <a:t> </a:t>
              </a:r>
              <a:r>
                <a:rPr lang="el-GR" sz="1600" dirty="0" err="1"/>
                <a:t>managing</a:t>
              </a:r>
              <a:endParaRPr lang="en-US" sz="1600" dirty="0"/>
            </a:p>
            <a:p>
              <a:pPr>
                <a:buClr>
                  <a:srgbClr val="800000"/>
                </a:buClr>
                <a:buSzPct val="130000"/>
                <a:buFont typeface="Arial Narrow" pitchFamily="34" charset="0"/>
                <a:buNone/>
              </a:pPr>
              <a:r>
                <a:rPr lang="en-US" sz="1600" dirty="0"/>
                <a:t>   </a:t>
              </a:r>
              <a:r>
                <a:rPr lang="el-GR" sz="1600" dirty="0"/>
                <a:t> </a:t>
              </a:r>
              <a:r>
                <a:rPr lang="el-GR" sz="1600" dirty="0" err="1"/>
                <a:t>chemical</a:t>
              </a:r>
              <a:r>
                <a:rPr lang="el-GR" sz="1600" dirty="0"/>
                <a:t> </a:t>
              </a:r>
              <a:r>
                <a:rPr lang="el-GR" sz="1600" dirty="0" err="1" smtClean="0"/>
                <a:t>incidents</a:t>
              </a:r>
              <a:r>
                <a:rPr lang="en-US" sz="1600" dirty="0" smtClean="0"/>
                <a:t>;</a:t>
              </a:r>
              <a:r>
                <a:rPr lang="el-GR" sz="1600" dirty="0" smtClean="0"/>
                <a:t> </a:t>
              </a:r>
              <a:endParaRPr lang="en-US" sz="1600" dirty="0"/>
            </a:p>
            <a:p>
              <a:pPr>
                <a:buClr>
                  <a:srgbClr val="800000"/>
                </a:buClr>
                <a:buSzPct val="130000"/>
                <a:buFont typeface="Arial Narrow" pitchFamily="34" charset="0"/>
                <a:buChar char="●"/>
              </a:pPr>
              <a:r>
                <a:rPr lang="en-US" sz="1600" dirty="0"/>
                <a:t> </a:t>
              </a:r>
              <a:r>
                <a:rPr lang="el-GR" sz="1600" dirty="0" err="1"/>
                <a:t>Nationally</a:t>
              </a:r>
              <a:r>
                <a:rPr lang="el-GR" sz="1600" dirty="0"/>
                <a:t> </a:t>
              </a:r>
              <a:r>
                <a:rPr lang="el-GR" sz="1600" dirty="0" err="1"/>
                <a:t>recognized</a:t>
              </a:r>
              <a:r>
                <a:rPr lang="el-GR" sz="1600" dirty="0"/>
                <a:t> </a:t>
              </a:r>
              <a:r>
                <a:rPr lang="el-GR" sz="1600" dirty="0" err="1"/>
                <a:t>standards</a:t>
              </a:r>
              <a:r>
                <a:rPr lang="el-GR" sz="1600" dirty="0"/>
                <a:t> </a:t>
              </a:r>
              <a:r>
                <a:rPr lang="el-GR" sz="1600" dirty="0" err="1"/>
                <a:t>on</a:t>
              </a:r>
              <a:endParaRPr lang="en-US" sz="1600" dirty="0"/>
            </a:p>
            <a:p>
              <a:pPr>
                <a:buClr>
                  <a:srgbClr val="800000"/>
                </a:buClr>
                <a:buSzPct val="130000"/>
                <a:buFont typeface="Arial Narrow" pitchFamily="34" charset="0"/>
                <a:buNone/>
              </a:pPr>
              <a:r>
                <a:rPr lang="en-US" sz="1600" dirty="0"/>
                <a:t>   </a:t>
              </a:r>
              <a:r>
                <a:rPr lang="el-GR" sz="1600" dirty="0"/>
                <a:t> </a:t>
              </a:r>
              <a:r>
                <a:rPr lang="el-GR" sz="1600" dirty="0" err="1"/>
                <a:t>incident</a:t>
              </a:r>
              <a:r>
                <a:rPr lang="el-GR" sz="1600" dirty="0"/>
                <a:t> </a:t>
              </a:r>
              <a:r>
                <a:rPr lang="el-GR" sz="1600" dirty="0" err="1"/>
                <a:t>planning</a:t>
              </a:r>
              <a:r>
                <a:rPr lang="el-GR" sz="1600" dirty="0"/>
                <a:t>, </a:t>
              </a:r>
              <a:r>
                <a:rPr lang="el-GR" sz="1600" dirty="0" err="1"/>
                <a:t>facilities</a:t>
              </a:r>
              <a:r>
                <a:rPr lang="el-GR" sz="1600" dirty="0"/>
                <a:t>, </a:t>
              </a:r>
              <a:r>
                <a:rPr lang="el-GR" sz="1600" dirty="0" err="1"/>
                <a:t>equipment</a:t>
              </a:r>
              <a:endParaRPr lang="en-US" sz="1600" dirty="0"/>
            </a:p>
            <a:p>
              <a:pPr>
                <a:buClr>
                  <a:srgbClr val="800000"/>
                </a:buClr>
                <a:buSzPct val="130000"/>
                <a:buFont typeface="Arial Narrow" pitchFamily="34" charset="0"/>
                <a:buNone/>
              </a:pPr>
              <a:r>
                <a:rPr lang="en-US" sz="1600" dirty="0"/>
                <a:t>   </a:t>
              </a:r>
              <a:r>
                <a:rPr lang="el-GR" sz="1600" dirty="0"/>
                <a:t> </a:t>
              </a:r>
              <a:r>
                <a:rPr lang="el-GR" sz="1600" dirty="0" err="1"/>
                <a:t>and</a:t>
              </a:r>
              <a:r>
                <a:rPr lang="el-GR" sz="1600" dirty="0"/>
                <a:t> </a:t>
              </a:r>
              <a:r>
                <a:rPr lang="el-GR" sz="1600" dirty="0" err="1"/>
                <a:t>procedures</a:t>
              </a:r>
              <a:r>
                <a:rPr lang="el-GR" sz="1600" dirty="0"/>
                <a:t> </a:t>
              </a:r>
              <a:r>
                <a:rPr lang="el-GR" sz="1600" dirty="0" err="1"/>
                <a:t>need</a:t>
              </a:r>
              <a:r>
                <a:rPr lang="el-GR" sz="1600" dirty="0"/>
                <a:t> </a:t>
              </a:r>
              <a:r>
                <a:rPr lang="el-GR" sz="1600" dirty="0" err="1"/>
                <a:t>to</a:t>
              </a:r>
              <a:r>
                <a:rPr lang="el-GR" sz="1600" dirty="0"/>
                <a:t> </a:t>
              </a:r>
              <a:r>
                <a:rPr lang="el-GR" sz="1600" dirty="0" err="1"/>
                <a:t>be</a:t>
              </a:r>
              <a:r>
                <a:rPr lang="el-GR" sz="1600" dirty="0"/>
                <a:t> </a:t>
              </a:r>
              <a:r>
                <a:rPr lang="el-GR" sz="1600" dirty="0" err="1"/>
                <a:t>agreed</a:t>
              </a:r>
              <a:r>
                <a:rPr lang="el-GR" sz="1600" dirty="0"/>
                <a:t> </a:t>
              </a:r>
              <a:r>
                <a:rPr lang="el-GR" sz="1600" dirty="0" err="1"/>
                <a:t>and</a:t>
              </a:r>
              <a:endParaRPr lang="en-US" sz="1600" dirty="0"/>
            </a:p>
            <a:p>
              <a:pPr>
                <a:buClr>
                  <a:srgbClr val="800000"/>
                </a:buClr>
                <a:buSzPct val="130000"/>
                <a:buFont typeface="Arial Narrow" pitchFamily="34" charset="0"/>
                <a:buNone/>
              </a:pPr>
              <a:r>
                <a:rPr lang="en-US" sz="1600" dirty="0"/>
                <a:t>   </a:t>
              </a:r>
              <a:r>
                <a:rPr lang="el-GR" sz="1600" dirty="0"/>
                <a:t> </a:t>
              </a:r>
              <a:r>
                <a:rPr lang="el-GR" sz="1600" dirty="0" err="1"/>
                <a:t>implemented</a:t>
              </a:r>
              <a:r>
                <a:rPr lang="el-GR" sz="1600" dirty="0"/>
                <a:t> </a:t>
              </a:r>
              <a:r>
                <a:rPr lang="el-GR" sz="1600" dirty="0" err="1"/>
                <a:t>with</a:t>
              </a:r>
              <a:r>
                <a:rPr lang="el-GR" sz="1600" dirty="0"/>
                <a:t> </a:t>
              </a:r>
              <a:r>
                <a:rPr lang="el-GR" sz="1600" dirty="0" err="1"/>
                <a:t>adequate</a:t>
              </a:r>
              <a:r>
                <a:rPr lang="en-US" sz="1600" dirty="0"/>
                <a:t> </a:t>
              </a:r>
              <a:r>
                <a:rPr lang="el-GR" sz="1600" dirty="0" err="1" smtClean="0"/>
                <a:t>resources</a:t>
              </a:r>
              <a:r>
                <a:rPr lang="en-US" sz="1600" dirty="0" smtClean="0"/>
                <a:t>;</a:t>
              </a:r>
              <a:endParaRPr lang="en-US" sz="1600" dirty="0"/>
            </a:p>
            <a:p>
              <a:pPr>
                <a:buClr>
                  <a:srgbClr val="800000"/>
                </a:buClr>
                <a:buSzPct val="130000"/>
                <a:buFont typeface="Arial Narrow" pitchFamily="34" charset="0"/>
                <a:buChar char="●"/>
              </a:pPr>
              <a:r>
                <a:rPr lang="en-US" sz="1600" dirty="0"/>
                <a:t> </a:t>
              </a:r>
              <a:r>
                <a:rPr lang="el-GR" sz="1600" dirty="0" err="1"/>
                <a:t>Issues</a:t>
              </a:r>
              <a:r>
                <a:rPr lang="el-GR" sz="1600" dirty="0"/>
                <a:t> </a:t>
              </a:r>
              <a:r>
                <a:rPr lang="el-GR" sz="1600" dirty="0" err="1"/>
                <a:t>of</a:t>
              </a:r>
              <a:r>
                <a:rPr lang="el-GR" sz="1600" dirty="0"/>
                <a:t> </a:t>
              </a:r>
              <a:r>
                <a:rPr lang="el-GR" sz="1600" dirty="0" err="1"/>
                <a:t>environmental</a:t>
              </a:r>
              <a:r>
                <a:rPr lang="el-GR" sz="1600" dirty="0"/>
                <a:t> </a:t>
              </a:r>
              <a:r>
                <a:rPr lang="el-GR" sz="1600" dirty="0" err="1"/>
                <a:t>safety</a:t>
              </a:r>
              <a:r>
                <a:rPr lang="el-GR" sz="1600" dirty="0"/>
                <a:t> </a:t>
              </a:r>
              <a:r>
                <a:rPr lang="el-GR" sz="1600" dirty="0" err="1"/>
                <a:t>and</a:t>
              </a:r>
              <a:endParaRPr lang="en-US" sz="1600" dirty="0"/>
            </a:p>
            <a:p>
              <a:pPr>
                <a:buClr>
                  <a:srgbClr val="800000"/>
                </a:buClr>
                <a:buSzPct val="130000"/>
                <a:buFont typeface="Arial Narrow" pitchFamily="34" charset="0"/>
                <a:buNone/>
              </a:pPr>
              <a:r>
                <a:rPr lang="en-US" sz="1600" dirty="0"/>
                <a:t>   </a:t>
              </a:r>
              <a:r>
                <a:rPr lang="el-GR" sz="1600" dirty="0"/>
                <a:t> </a:t>
              </a:r>
              <a:r>
                <a:rPr lang="el-GR" sz="1600" dirty="0" err="1"/>
                <a:t>patient</a:t>
              </a:r>
              <a:r>
                <a:rPr lang="el-GR" sz="1600" dirty="0"/>
                <a:t> </a:t>
              </a:r>
              <a:r>
                <a:rPr lang="el-GR" sz="1600" dirty="0" err="1"/>
                <a:t>dignity</a:t>
              </a:r>
              <a:r>
                <a:rPr lang="el-GR" sz="1600" dirty="0"/>
                <a:t> </a:t>
              </a:r>
              <a:r>
                <a:rPr lang="el-GR" sz="1600" dirty="0" err="1"/>
                <a:t>and</a:t>
              </a:r>
              <a:r>
                <a:rPr lang="el-GR" sz="1600" dirty="0"/>
                <a:t> </a:t>
              </a:r>
              <a:r>
                <a:rPr lang="el-GR" sz="1600" dirty="0" err="1"/>
                <a:t>comfort</a:t>
              </a:r>
              <a:r>
                <a:rPr lang="el-GR" sz="1600" dirty="0"/>
                <a:t> </a:t>
              </a:r>
              <a:r>
                <a:rPr lang="el-GR" sz="1600" dirty="0" err="1"/>
                <a:t>should</a:t>
              </a:r>
              <a:r>
                <a:rPr lang="el-GR" sz="1600" dirty="0"/>
                <a:t> </a:t>
              </a:r>
              <a:r>
                <a:rPr lang="el-GR" sz="1600" dirty="0" err="1"/>
                <a:t>also</a:t>
              </a:r>
              <a:endParaRPr lang="en-US" sz="1600" dirty="0"/>
            </a:p>
            <a:p>
              <a:pPr>
                <a:buClr>
                  <a:srgbClr val="800000"/>
                </a:buClr>
                <a:buSzPct val="130000"/>
                <a:buFont typeface="Arial Narrow" pitchFamily="34" charset="0"/>
                <a:buNone/>
              </a:pPr>
              <a:r>
                <a:rPr lang="en-US" sz="1600" dirty="0"/>
                <a:t>   </a:t>
              </a:r>
              <a:r>
                <a:rPr lang="el-GR" sz="1600" dirty="0"/>
                <a:t> </a:t>
              </a:r>
              <a:r>
                <a:rPr lang="el-GR" sz="1600" dirty="0" err="1"/>
                <a:t>be</a:t>
              </a:r>
              <a:r>
                <a:rPr lang="el-GR" sz="1600" dirty="0"/>
                <a:t> </a:t>
              </a:r>
              <a:r>
                <a:rPr lang="el-GR" sz="1600" dirty="0" err="1"/>
                <a:t>addressed</a:t>
              </a:r>
              <a:r>
                <a:rPr lang="el-GR" sz="1600" dirty="0"/>
                <a:t>.</a:t>
              </a:r>
            </a:p>
            <a:p>
              <a:endParaRPr lang="el-GR" sz="1600" dirty="0"/>
            </a:p>
          </p:txBody>
        </p:sp>
        <p:pic>
          <p:nvPicPr>
            <p:cNvPr id="47113" name="Picture 9"/>
            <p:cNvPicPr>
              <a:picLocks noChangeAspect="1" noChangeArrowheads="1"/>
            </p:cNvPicPr>
            <p:nvPr/>
          </p:nvPicPr>
          <p:blipFill>
            <a:blip r:embed="rId4" cstate="print"/>
            <a:srcRect r="2026"/>
            <a:stretch>
              <a:fillRect/>
            </a:stretch>
          </p:blipFill>
          <p:spPr bwMode="auto">
            <a:xfrm>
              <a:off x="7734882" y="1951591"/>
              <a:ext cx="1115316" cy="376830"/>
            </a:xfrm>
            <a:prstGeom prst="rect">
              <a:avLst/>
            </a:prstGeom>
            <a:noFill/>
            <a:ln w="9525">
              <a:solidFill>
                <a:srgbClr val="800000"/>
              </a:solidFill>
              <a:miter lim="800000"/>
              <a:headEnd/>
              <a:tailEnd/>
            </a:ln>
            <a:effectLst/>
          </p:spPr>
        </p:pic>
      </p:grpSp>
      <p:sp>
        <p:nvSpPr>
          <p:cNvPr id="18" name="17 - Ορθογώνιο"/>
          <p:cNvSpPr/>
          <p:nvPr/>
        </p:nvSpPr>
        <p:spPr>
          <a:xfrm>
            <a:off x="7545676" y="1006566"/>
            <a:ext cx="1588897" cy="923330"/>
          </a:xfrm>
          <a:prstGeom prst="rect">
            <a:avLst/>
          </a:prstGeom>
          <a:noFill/>
        </p:spPr>
        <p:txBody>
          <a:bodyPr wrap="none" lIns="91440" tIns="45720" rIns="91440" bIns="45720">
            <a:spAutoFit/>
          </a:bodyPr>
          <a:lstStyle/>
          <a:p>
            <a:pPr algn="ctr"/>
            <a:r>
              <a:rPr lang="en-US" sz="5400" b="1" cap="none" spc="0" dirty="0" smtClean="0">
                <a:ln w="28575">
                  <a:solidFill>
                    <a:schemeClr val="accent2">
                      <a:satMod val="140000"/>
                    </a:schemeClr>
                  </a:solidFill>
                  <a:prstDash val="solid"/>
                  <a:miter lim="800000"/>
                </a:ln>
                <a:noFill/>
                <a:effectLst>
                  <a:outerShdw blurRad="25500" dist="23000" dir="7020000" algn="tl">
                    <a:srgbClr val="000000">
                      <a:alpha val="50000"/>
                    </a:srgbClr>
                  </a:outerShdw>
                </a:effectLst>
              </a:rPr>
              <a:t>2007</a:t>
            </a:r>
            <a:endParaRPr lang="el-GR" sz="5400" b="1" cap="none" spc="0" dirty="0">
              <a:ln w="28575">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4" name="13 - Έλλειψη"/>
          <p:cNvSpPr/>
          <p:nvPr/>
        </p:nvSpPr>
        <p:spPr>
          <a:xfrm>
            <a:off x="2089436" y="3638741"/>
            <a:ext cx="713433" cy="2664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 name="Picture 6" descr="wave"/>
          <p:cNvPicPr>
            <a:picLocks noChangeAspect="1" noChangeArrowheads="1" noCrop="1"/>
          </p:cNvPicPr>
          <p:nvPr/>
        </p:nvPicPr>
        <p:blipFill>
          <a:blip r:embed="rId5" cstate="print"/>
          <a:srcRect/>
          <a:stretch>
            <a:fillRect/>
          </a:stretch>
        </p:blipFill>
        <p:spPr bwMode="auto">
          <a:xfrm>
            <a:off x="0" y="5951538"/>
            <a:ext cx="9144000" cy="933450"/>
          </a:xfrm>
          <a:prstGeom prst="rect">
            <a:avLst/>
          </a:prstGeom>
          <a:noFill/>
        </p:spPr>
      </p:pic>
      <p:grpSp>
        <p:nvGrpSpPr>
          <p:cNvPr id="11" name="10 - Ομάδα"/>
          <p:cNvGrpSpPr/>
          <p:nvPr/>
        </p:nvGrpSpPr>
        <p:grpSpPr>
          <a:xfrm>
            <a:off x="4572000" y="113122"/>
            <a:ext cx="4572000" cy="618716"/>
            <a:chOff x="4572000" y="113122"/>
            <a:chExt cx="4572000" cy="618716"/>
          </a:xfrm>
        </p:grpSpPr>
        <p:pic>
          <p:nvPicPr>
            <p:cNvPr id="12" name="Picture 2" descr="http://img.bhs4.com/C9/A/C9A1120077E665111FBC70B29CFB0421E05FD8F3_lis.jpg"/>
            <p:cNvPicPr>
              <a:picLocks noChangeAspect="1" noChangeArrowheads="1"/>
            </p:cNvPicPr>
            <p:nvPr/>
          </p:nvPicPr>
          <p:blipFill>
            <a:blip r:embed="rId6" cstate="print"/>
            <a:srcRect l="6020" t="3696" r="4083" b="18293"/>
            <a:stretch>
              <a:fillRect/>
            </a:stretch>
          </p:blipFill>
          <p:spPr bwMode="auto">
            <a:xfrm flipH="1">
              <a:off x="7814815" y="113122"/>
              <a:ext cx="1150205" cy="329937"/>
            </a:xfrm>
            <a:prstGeom prst="rect">
              <a:avLst/>
            </a:prstGeom>
            <a:noFill/>
          </p:spPr>
        </p:pic>
        <p:sp>
          <p:nvSpPr>
            <p:cNvPr id="13" name="12 - Ορθογώνιο"/>
            <p:cNvSpPr/>
            <p:nvPr/>
          </p:nvSpPr>
          <p:spPr>
            <a:xfrm>
              <a:off x="4572000" y="435047"/>
              <a:ext cx="4572000" cy="4571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5" name="14 - Εικόνα" descr="Symbols.PNG"/>
            <p:cNvPicPr>
              <a:picLocks noChangeAspect="1"/>
            </p:cNvPicPr>
            <p:nvPr/>
          </p:nvPicPr>
          <p:blipFill>
            <a:blip r:embed="rId7" cstate="print"/>
            <a:srcRect b="66236"/>
            <a:stretch>
              <a:fillRect/>
            </a:stretch>
          </p:blipFill>
          <p:spPr>
            <a:xfrm>
              <a:off x="7842792" y="369772"/>
              <a:ext cx="375812" cy="362066"/>
            </a:xfrm>
            <a:prstGeom prst="rect">
              <a:avLst/>
            </a:prstGeom>
          </p:spPr>
        </p:pic>
        <p:pic>
          <p:nvPicPr>
            <p:cNvPr id="16" name="15 - Εικόνα" descr="Symbols.PNG"/>
            <p:cNvPicPr>
              <a:picLocks noChangeAspect="1"/>
            </p:cNvPicPr>
            <p:nvPr/>
          </p:nvPicPr>
          <p:blipFill>
            <a:blip r:embed="rId7" cstate="print"/>
            <a:srcRect t="65688" b="1119"/>
            <a:stretch>
              <a:fillRect/>
            </a:stretch>
          </p:blipFill>
          <p:spPr>
            <a:xfrm>
              <a:off x="8541946" y="375898"/>
              <a:ext cx="375812" cy="355940"/>
            </a:xfrm>
            <a:prstGeom prst="rect">
              <a:avLst/>
            </a:prstGeom>
          </p:spPr>
        </p:pic>
        <p:pic>
          <p:nvPicPr>
            <p:cNvPr id="17" name="16 - Εικόνα" descr="Symbols.PNG"/>
            <p:cNvPicPr>
              <a:picLocks noChangeAspect="1"/>
            </p:cNvPicPr>
            <p:nvPr/>
          </p:nvPicPr>
          <p:blipFill>
            <a:blip r:embed="rId7" cstate="print"/>
            <a:srcRect t="33257" b="33994"/>
            <a:stretch>
              <a:fillRect/>
            </a:stretch>
          </p:blipFill>
          <p:spPr>
            <a:xfrm>
              <a:off x="8194726" y="380661"/>
              <a:ext cx="375812" cy="351177"/>
            </a:xfrm>
            <a:prstGeom prst="rect">
              <a:avLst/>
            </a:prstGeom>
          </p:spPr>
        </p:pic>
      </p:grpSp>
      <p:sp>
        <p:nvSpPr>
          <p:cNvPr id="20" name="19 - TextBox"/>
          <p:cNvSpPr txBox="1"/>
          <p:nvPr/>
        </p:nvSpPr>
        <p:spPr>
          <a:xfrm>
            <a:off x="5552356" y="131978"/>
            <a:ext cx="2279920" cy="369332"/>
          </a:xfrm>
          <a:prstGeom prst="rect">
            <a:avLst/>
          </a:prstGeom>
          <a:noFill/>
        </p:spPr>
        <p:txBody>
          <a:bodyPr wrap="none" rtlCol="0">
            <a:spAutoFit/>
          </a:bodyPr>
          <a:lstStyle/>
          <a:p>
            <a:r>
              <a:rPr lang="en-US" dirty="0" smtClean="0">
                <a:latin typeface="Arial Black" pitchFamily="34" charset="0"/>
              </a:rPr>
              <a:t>ARE WE READY?</a:t>
            </a:r>
            <a:endParaRPr lang="el-GR" dirty="0">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 TextBox"/>
          <p:cNvSpPr txBox="1"/>
          <p:nvPr/>
        </p:nvSpPr>
        <p:spPr>
          <a:xfrm>
            <a:off x="28275" y="612739"/>
            <a:ext cx="8679307" cy="5770811"/>
          </a:xfrm>
          <a:prstGeom prst="rect">
            <a:avLst/>
          </a:prstGeom>
          <a:noFill/>
        </p:spPr>
        <p:txBody>
          <a:bodyPr wrap="square" rtlCol="0">
            <a:spAutoFit/>
          </a:bodyPr>
          <a:lstStyle/>
          <a:p>
            <a:r>
              <a:rPr lang="en-US" sz="1400" dirty="0" smtClean="0">
                <a:solidFill>
                  <a:srgbClr val="C00000"/>
                </a:solidFill>
                <a:latin typeface="Arial Black" pitchFamily="34" charset="0"/>
              </a:rPr>
              <a:t>Emergency departments (EDs) in the United Kingdom (UK) are not prepared for emerging biological threats and bioterrorism</a:t>
            </a:r>
          </a:p>
          <a:p>
            <a:endParaRPr lang="en-US" sz="1200" b="1" dirty="0" smtClean="0">
              <a:latin typeface="Arial Narrow" pitchFamily="34" charset="0"/>
            </a:endParaRPr>
          </a:p>
          <a:p>
            <a:r>
              <a:rPr lang="en-US" sz="1200" b="1" dirty="0" smtClean="0">
                <a:latin typeface="Arial Narrow" pitchFamily="34" charset="0"/>
              </a:rPr>
              <a:t>Mohammad </a:t>
            </a:r>
            <a:r>
              <a:rPr lang="en-US" sz="1200" b="1" dirty="0" err="1" smtClean="0">
                <a:latin typeface="Arial Narrow" pitchFamily="34" charset="0"/>
              </a:rPr>
              <a:t>Anathallee</a:t>
            </a:r>
            <a:r>
              <a:rPr lang="en-US" sz="1200" b="1" baseline="30000" dirty="0" err="1" smtClean="0">
                <a:latin typeface="Arial Narrow" pitchFamily="34" charset="0"/>
              </a:rPr>
              <a:t>a</a:t>
            </a:r>
            <a:r>
              <a:rPr lang="en-US" sz="1200" b="1" dirty="0" smtClean="0">
                <a:latin typeface="Arial Narrow" pitchFamily="34" charset="0"/>
              </a:rPr>
              <a:t>, Andrew </a:t>
            </a:r>
            <a:r>
              <a:rPr lang="en-US" sz="1200" b="1" dirty="0" err="1" smtClean="0">
                <a:latin typeface="Arial Narrow" pitchFamily="34" charset="0"/>
              </a:rPr>
              <a:t>Curphey</a:t>
            </a:r>
            <a:r>
              <a:rPr lang="en-US" sz="1200" b="1" baseline="30000" dirty="0" err="1" smtClean="0">
                <a:latin typeface="Arial Narrow" pitchFamily="34" charset="0"/>
              </a:rPr>
              <a:t>a</a:t>
            </a:r>
            <a:r>
              <a:rPr lang="en-US" sz="1200" b="1" dirty="0" smtClean="0">
                <a:latin typeface="Arial Narrow" pitchFamily="34" charset="0"/>
              </a:rPr>
              <a:t>, Nick </a:t>
            </a:r>
            <a:r>
              <a:rPr lang="en-US" sz="1200" b="1" dirty="0" err="1" smtClean="0">
                <a:latin typeface="Arial Narrow" pitchFamily="34" charset="0"/>
              </a:rPr>
              <a:t>Beeching</a:t>
            </a:r>
            <a:r>
              <a:rPr lang="en-US" sz="1200" b="1" baseline="30000" dirty="0" err="1" smtClean="0">
                <a:latin typeface="Arial Narrow" pitchFamily="34" charset="0"/>
              </a:rPr>
              <a:t>b</a:t>
            </a:r>
            <a:r>
              <a:rPr lang="en-US" sz="1200" b="1" dirty="0" smtClean="0">
                <a:latin typeface="Arial Narrow" pitchFamily="34" charset="0"/>
              </a:rPr>
              <a:t>, Simon </a:t>
            </a:r>
            <a:r>
              <a:rPr lang="en-US" sz="1200" b="1" dirty="0" err="1" smtClean="0">
                <a:latin typeface="Arial Narrow" pitchFamily="34" charset="0"/>
              </a:rPr>
              <a:t>Carley</a:t>
            </a:r>
            <a:r>
              <a:rPr lang="en-US" sz="1200" b="1" baseline="30000" dirty="0" err="1" smtClean="0">
                <a:latin typeface="Arial Narrow" pitchFamily="34" charset="0"/>
              </a:rPr>
              <a:t>a</a:t>
            </a:r>
            <a:r>
              <a:rPr lang="en-US" sz="1200" b="1" dirty="0" smtClean="0">
                <a:latin typeface="Arial Narrow" pitchFamily="34" charset="0"/>
              </a:rPr>
              <a:t>, Ian </a:t>
            </a:r>
            <a:r>
              <a:rPr lang="en-US" sz="1200" b="1" dirty="0" err="1" smtClean="0">
                <a:latin typeface="Arial Narrow" pitchFamily="34" charset="0"/>
              </a:rPr>
              <a:t>Crawford</a:t>
            </a:r>
            <a:r>
              <a:rPr lang="en-US" sz="1200" b="1" baseline="30000" dirty="0" err="1" smtClean="0">
                <a:latin typeface="Arial Narrow" pitchFamily="34" charset="0"/>
              </a:rPr>
              <a:t>a</a:t>
            </a:r>
            <a:r>
              <a:rPr lang="en-US" sz="1200" b="1" baseline="30000" dirty="0" smtClean="0">
                <a:latin typeface="Arial Narrow" pitchFamily="34" charset="0"/>
              </a:rPr>
              <a:t> </a:t>
            </a:r>
            <a:r>
              <a:rPr lang="en-US" sz="1200" b="1" dirty="0" smtClean="0">
                <a:latin typeface="Arial Narrow" pitchFamily="34" charset="0"/>
              </a:rPr>
              <a:t>, Kevin </a:t>
            </a:r>
            <a:r>
              <a:rPr lang="en-US" sz="1200" b="1" dirty="0" err="1" smtClean="0">
                <a:latin typeface="Arial Narrow" pitchFamily="34" charset="0"/>
              </a:rPr>
              <a:t>Mackway-Jones</a:t>
            </a:r>
            <a:r>
              <a:rPr lang="en-US" sz="1200" b="1" baseline="30000" dirty="0" err="1" smtClean="0">
                <a:latin typeface="Arial Narrow" pitchFamily="34" charset="0"/>
              </a:rPr>
              <a:t>a</a:t>
            </a:r>
            <a:endParaRPr lang="en-US" sz="1200" dirty="0" smtClean="0">
              <a:latin typeface="Arial Narrow" pitchFamily="34" charset="0"/>
            </a:endParaRPr>
          </a:p>
          <a:p>
            <a:r>
              <a:rPr lang="en-US" sz="1200" baseline="30000" dirty="0" err="1" smtClean="0">
                <a:latin typeface="Arial Narrow" pitchFamily="34" charset="0"/>
              </a:rPr>
              <a:t>a</a:t>
            </a:r>
            <a:r>
              <a:rPr lang="en-US" sz="1200" dirty="0" err="1" smtClean="0">
                <a:latin typeface="Arial Narrow" pitchFamily="34" charset="0"/>
              </a:rPr>
              <a:t>Emergency</a:t>
            </a:r>
            <a:r>
              <a:rPr lang="en-US" sz="1200" dirty="0" smtClean="0">
                <a:latin typeface="Arial Narrow" pitchFamily="34" charset="0"/>
              </a:rPr>
              <a:t> Medicine Research Group, Department of Emergency Medicine, Manchester Royal Infirmary, </a:t>
            </a:r>
            <a:r>
              <a:rPr lang="en-US" sz="1200" baseline="30000" dirty="0" err="1" smtClean="0">
                <a:latin typeface="Arial Narrow" pitchFamily="34" charset="0"/>
              </a:rPr>
              <a:t>b</a:t>
            </a:r>
            <a:r>
              <a:rPr lang="en-US" sz="1200" dirty="0" err="1" smtClean="0">
                <a:latin typeface="Arial Narrow" pitchFamily="34" charset="0"/>
              </a:rPr>
              <a:t>Clinical</a:t>
            </a:r>
            <a:r>
              <a:rPr lang="en-US" sz="1200" dirty="0" smtClean="0">
                <a:latin typeface="Arial Narrow" pitchFamily="34" charset="0"/>
              </a:rPr>
              <a:t> Research Group, Liverpool School of Tropical Medicine, Pembroke Place, Liverpool</a:t>
            </a:r>
          </a:p>
          <a:p>
            <a:endParaRPr lang="en-US" sz="1400" b="1" dirty="0" smtClean="0">
              <a:latin typeface="Arial Narrow" pitchFamily="34" charset="0"/>
            </a:endParaRPr>
          </a:p>
          <a:p>
            <a:r>
              <a:rPr lang="en-US" sz="1200" b="1" dirty="0" smtClean="0">
                <a:latin typeface="Arial Narrow" pitchFamily="34" charset="0"/>
              </a:rPr>
              <a:t>J Infection 2007; 54(1) 12-17</a:t>
            </a:r>
          </a:p>
          <a:p>
            <a:endParaRPr lang="en-US" sz="800" b="1" dirty="0" smtClean="0">
              <a:latin typeface="Arial Narrow" pitchFamily="34" charset="0"/>
            </a:endParaRPr>
          </a:p>
          <a:p>
            <a:r>
              <a:rPr lang="en-US" sz="1400" b="1" dirty="0" smtClean="0">
                <a:latin typeface="Arial Narrow" pitchFamily="34" charset="0"/>
              </a:rPr>
              <a:t>Objective</a:t>
            </a:r>
          </a:p>
          <a:p>
            <a:r>
              <a:rPr lang="en-US" sz="1400" dirty="0" smtClean="0">
                <a:latin typeface="Arial Narrow" pitchFamily="34" charset="0"/>
              </a:rPr>
              <a:t>To assess the preparedness of emergency departments (EDs) in the United Kingdom (UK) for the management of potential biological incidents.</a:t>
            </a:r>
          </a:p>
          <a:p>
            <a:endParaRPr lang="en-US" sz="1050" b="1" dirty="0" smtClean="0">
              <a:latin typeface="Arial Narrow" pitchFamily="34" charset="0"/>
            </a:endParaRPr>
          </a:p>
          <a:p>
            <a:r>
              <a:rPr lang="en-US" sz="1400" b="1" dirty="0" smtClean="0">
                <a:latin typeface="Arial Narrow" pitchFamily="34" charset="0"/>
              </a:rPr>
              <a:t>Methods</a:t>
            </a:r>
          </a:p>
          <a:p>
            <a:r>
              <a:rPr lang="en-US" sz="1400" dirty="0" smtClean="0">
                <a:latin typeface="Arial Narrow" pitchFamily="34" charset="0"/>
              </a:rPr>
              <a:t>We telephoned all hospitals in the UK listed as having a major ED. We surveyed their ED facilities and procedures for managing patients with infectious diseases. We determined how many of the EDs had an isolation room available and, if present, whether this had an independent ventilation system and separate access from outside the ED. In addition, we determined how many of the EDs would isolate patients with suspected cases of chickenpox, tuberculosis (TB), severe acute respiratory syndrome (SARS) and other suspicious infections.</a:t>
            </a:r>
          </a:p>
          <a:p>
            <a:endParaRPr lang="en-US" sz="1000" b="1" dirty="0" smtClean="0">
              <a:latin typeface="Arial Narrow" pitchFamily="34" charset="0"/>
            </a:endParaRPr>
          </a:p>
          <a:p>
            <a:r>
              <a:rPr lang="en-US" sz="1400" b="1" dirty="0" smtClean="0">
                <a:latin typeface="Arial Narrow" pitchFamily="34" charset="0"/>
              </a:rPr>
              <a:t>Results</a:t>
            </a:r>
          </a:p>
          <a:p>
            <a:r>
              <a:rPr lang="en-US" sz="1400" dirty="0">
                <a:latin typeface="Arial Narrow" pitchFamily="34" charset="0"/>
              </a:rPr>
              <a:t>D</a:t>
            </a:r>
            <a:r>
              <a:rPr lang="en-US" sz="1400" dirty="0" smtClean="0">
                <a:latin typeface="Arial Narrow" pitchFamily="34" charset="0"/>
              </a:rPr>
              <a:t>ata from 203 (79%) of the 257 hospitals approached</a:t>
            </a:r>
          </a:p>
          <a:p>
            <a:r>
              <a:rPr lang="en-US" sz="1400" dirty="0" smtClean="0">
                <a:latin typeface="Arial Narrow" pitchFamily="34" charset="0"/>
              </a:rPr>
              <a:t>49 (24%) had isolation facilities in the ED</a:t>
            </a:r>
          </a:p>
          <a:p>
            <a:r>
              <a:rPr lang="en-US" sz="1400" dirty="0">
                <a:latin typeface="Arial Narrow" pitchFamily="34" charset="0"/>
              </a:rPr>
              <a:t> </a:t>
            </a:r>
            <a:r>
              <a:rPr lang="en-US" sz="1400" dirty="0" smtClean="0">
                <a:latin typeface="Arial Narrow" pitchFamily="34" charset="0"/>
              </a:rPr>
              <a:t>       </a:t>
            </a:r>
            <a:r>
              <a:rPr lang="en-US" sz="1400" dirty="0" smtClean="0">
                <a:latin typeface="Arial Narrow" pitchFamily="34" charset="0"/>
                <a:sym typeface="Wingdings"/>
              </a:rPr>
              <a:t> </a:t>
            </a:r>
            <a:r>
              <a:rPr lang="en-US" sz="1400" dirty="0" smtClean="0">
                <a:latin typeface="Arial Narrow" pitchFamily="34" charset="0"/>
              </a:rPr>
              <a:t>30 (61%) had independent ventilation system and 18 (37%) a separate access from outside the ED</a:t>
            </a:r>
          </a:p>
          <a:p>
            <a:r>
              <a:rPr lang="en-US" sz="1400" dirty="0" smtClean="0">
                <a:latin typeface="Arial Narrow" pitchFamily="34" charset="0"/>
              </a:rPr>
              <a:t>47 (23%) would not isolate patients with suspected chickenpox</a:t>
            </a:r>
          </a:p>
          <a:p>
            <a:r>
              <a:rPr lang="en-US" sz="1400" dirty="0" smtClean="0">
                <a:latin typeface="Arial Narrow" pitchFamily="34" charset="0"/>
              </a:rPr>
              <a:t>37 (18%) EDS would not isolate patients with suspected TB</a:t>
            </a:r>
          </a:p>
          <a:p>
            <a:r>
              <a:rPr lang="en-US" sz="1400" dirty="0" smtClean="0">
                <a:latin typeface="Arial Narrow" pitchFamily="34" charset="0"/>
              </a:rPr>
              <a:t>12 (6%) EDS would not isolate patients with suspected SARS</a:t>
            </a:r>
          </a:p>
          <a:p>
            <a:r>
              <a:rPr lang="en-US" sz="1400" dirty="0" smtClean="0">
                <a:latin typeface="Arial Narrow" pitchFamily="34" charset="0"/>
              </a:rPr>
              <a:t>55 (27%) EDS would not isolate patients with other suspicious infections</a:t>
            </a:r>
          </a:p>
        </p:txBody>
      </p:sp>
      <p:sp>
        <p:nvSpPr>
          <p:cNvPr id="18" name="17 - TextBox"/>
          <p:cNvSpPr txBox="1"/>
          <p:nvPr/>
        </p:nvSpPr>
        <p:spPr>
          <a:xfrm>
            <a:off x="3516198" y="2969442"/>
            <a:ext cx="5363851" cy="2031325"/>
          </a:xfrm>
          <a:prstGeom prst="rect">
            <a:avLst/>
          </a:prstGeom>
          <a:solidFill>
            <a:srgbClr val="660066"/>
          </a:solidFill>
          <a:effectLst>
            <a:glow rad="101600">
              <a:schemeClr val="accent2">
                <a:satMod val="175000"/>
                <a:alpha val="40000"/>
              </a:schemeClr>
            </a:glow>
            <a:outerShdw blurRad="40000" dist="23000" dir="5400000" rotWithShape="0">
              <a:srgbClr val="000000">
                <a:alpha val="35000"/>
              </a:srgbClr>
            </a:outerShdw>
          </a:effectLst>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b="1" dirty="0" smtClean="0">
                <a:latin typeface="Arial Black" pitchFamily="34" charset="0"/>
              </a:rPr>
              <a:t>Conclusion</a:t>
            </a:r>
          </a:p>
          <a:p>
            <a:endParaRPr lang="en-US" b="1" dirty="0" smtClean="0">
              <a:latin typeface="Arial Black" pitchFamily="34" charset="0"/>
            </a:endParaRPr>
          </a:p>
          <a:p>
            <a:pPr marL="179388" indent="-179388">
              <a:buFont typeface="Wingdings 2" pitchFamily="18" charset="2"/>
              <a:buChar char=""/>
            </a:pPr>
            <a:r>
              <a:rPr lang="en-US" dirty="0" smtClean="0">
                <a:latin typeface="Arial Narrow" pitchFamily="34" charset="0"/>
              </a:rPr>
              <a:t>EDs in the UK are not prepared for emerging biological threats and bioterrorism;</a:t>
            </a:r>
          </a:p>
          <a:p>
            <a:pPr marL="179388" indent="-179388">
              <a:buFont typeface="Wingdings 2" pitchFamily="18" charset="2"/>
              <a:buChar char=""/>
            </a:pPr>
            <a:r>
              <a:rPr lang="en-US" dirty="0" smtClean="0">
                <a:latin typeface="Arial Narrow" pitchFamily="34" charset="0"/>
              </a:rPr>
              <a:t>With current facilities and procedures it is highly likely that an infectious agent will spread to staff and other patients in any future biological incident.</a:t>
            </a:r>
            <a:endParaRPr lang="el-GR" dirty="0"/>
          </a:p>
        </p:txBody>
      </p:sp>
      <p:sp>
        <p:nvSpPr>
          <p:cNvPr id="19" name="18 - Ορθογώνιο"/>
          <p:cNvSpPr/>
          <p:nvPr/>
        </p:nvSpPr>
        <p:spPr>
          <a:xfrm>
            <a:off x="7328859" y="5503152"/>
            <a:ext cx="1588897" cy="923330"/>
          </a:xfrm>
          <a:prstGeom prst="rect">
            <a:avLst/>
          </a:prstGeom>
          <a:noFill/>
        </p:spPr>
        <p:txBody>
          <a:bodyPr wrap="none" lIns="91440" tIns="45720" rIns="91440" bIns="45720">
            <a:spAutoFit/>
          </a:bodyPr>
          <a:lstStyle/>
          <a:p>
            <a:pPr algn="ctr"/>
            <a:r>
              <a:rPr lang="en-US" sz="5400" b="1" cap="none" spc="0" dirty="0" smtClean="0">
                <a:ln w="28575">
                  <a:solidFill>
                    <a:schemeClr val="accent2">
                      <a:satMod val="140000"/>
                    </a:schemeClr>
                  </a:solidFill>
                  <a:prstDash val="solid"/>
                  <a:miter lim="800000"/>
                </a:ln>
                <a:noFill/>
                <a:effectLst>
                  <a:outerShdw blurRad="25500" dist="23000" dir="7020000" algn="tl">
                    <a:srgbClr val="000000">
                      <a:alpha val="50000"/>
                    </a:srgbClr>
                  </a:outerShdw>
                </a:effectLst>
              </a:rPr>
              <a:t>2007</a:t>
            </a:r>
            <a:endParaRPr lang="el-GR" sz="5400" b="1" cap="none" spc="0" dirty="0">
              <a:ln w="28575">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2" name="11 - Έλλειψη"/>
          <p:cNvSpPr/>
          <p:nvPr/>
        </p:nvSpPr>
        <p:spPr>
          <a:xfrm>
            <a:off x="301656" y="3322883"/>
            <a:ext cx="895547" cy="2664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7" name="Picture 6" descr="wave"/>
          <p:cNvPicPr>
            <a:picLocks noChangeAspect="1" noChangeArrowheads="1" noCrop="1"/>
          </p:cNvPicPr>
          <p:nvPr/>
        </p:nvPicPr>
        <p:blipFill>
          <a:blip r:embed="rId2" cstate="print"/>
          <a:srcRect/>
          <a:stretch>
            <a:fillRect/>
          </a:stretch>
        </p:blipFill>
        <p:spPr bwMode="auto">
          <a:xfrm>
            <a:off x="0" y="5951538"/>
            <a:ext cx="9144000" cy="933450"/>
          </a:xfrm>
          <a:prstGeom prst="rect">
            <a:avLst/>
          </a:prstGeom>
          <a:noFill/>
        </p:spPr>
      </p:pic>
      <p:grpSp>
        <p:nvGrpSpPr>
          <p:cNvPr id="8" name="7 - Ομάδα"/>
          <p:cNvGrpSpPr/>
          <p:nvPr/>
        </p:nvGrpSpPr>
        <p:grpSpPr>
          <a:xfrm>
            <a:off x="4572000" y="113122"/>
            <a:ext cx="4572000" cy="618716"/>
            <a:chOff x="4572000" y="113122"/>
            <a:chExt cx="4572000" cy="618716"/>
          </a:xfrm>
        </p:grpSpPr>
        <p:pic>
          <p:nvPicPr>
            <p:cNvPr id="9" name="Picture 2" descr="http://img.bhs4.com/C9/A/C9A1120077E665111FBC70B29CFB0421E05FD8F3_lis.jpg"/>
            <p:cNvPicPr>
              <a:picLocks noChangeAspect="1" noChangeArrowheads="1"/>
            </p:cNvPicPr>
            <p:nvPr/>
          </p:nvPicPr>
          <p:blipFill>
            <a:blip r:embed="rId3" cstate="print"/>
            <a:srcRect l="6020" t="3696" r="4083" b="18293"/>
            <a:stretch>
              <a:fillRect/>
            </a:stretch>
          </p:blipFill>
          <p:spPr bwMode="auto">
            <a:xfrm flipH="1">
              <a:off x="7814815" y="113122"/>
              <a:ext cx="1150205" cy="329937"/>
            </a:xfrm>
            <a:prstGeom prst="rect">
              <a:avLst/>
            </a:prstGeom>
            <a:noFill/>
          </p:spPr>
        </p:pic>
        <p:sp>
          <p:nvSpPr>
            <p:cNvPr id="10" name="9 - Ορθογώνιο"/>
            <p:cNvSpPr/>
            <p:nvPr/>
          </p:nvSpPr>
          <p:spPr>
            <a:xfrm>
              <a:off x="4572000" y="435047"/>
              <a:ext cx="4572000" cy="4571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3" name="12 - Εικόνα" descr="Symbols.PNG"/>
            <p:cNvPicPr>
              <a:picLocks noChangeAspect="1"/>
            </p:cNvPicPr>
            <p:nvPr/>
          </p:nvPicPr>
          <p:blipFill>
            <a:blip r:embed="rId4" cstate="print"/>
            <a:srcRect b="66236"/>
            <a:stretch>
              <a:fillRect/>
            </a:stretch>
          </p:blipFill>
          <p:spPr>
            <a:xfrm>
              <a:off x="7842792" y="369772"/>
              <a:ext cx="375812" cy="362066"/>
            </a:xfrm>
            <a:prstGeom prst="rect">
              <a:avLst/>
            </a:prstGeom>
          </p:spPr>
        </p:pic>
        <p:pic>
          <p:nvPicPr>
            <p:cNvPr id="14" name="13 - Εικόνα" descr="Symbols.PNG"/>
            <p:cNvPicPr>
              <a:picLocks noChangeAspect="1"/>
            </p:cNvPicPr>
            <p:nvPr/>
          </p:nvPicPr>
          <p:blipFill>
            <a:blip r:embed="rId4" cstate="print"/>
            <a:srcRect t="65688" b="1119"/>
            <a:stretch>
              <a:fillRect/>
            </a:stretch>
          </p:blipFill>
          <p:spPr>
            <a:xfrm>
              <a:off x="8541946" y="375898"/>
              <a:ext cx="375812" cy="355940"/>
            </a:xfrm>
            <a:prstGeom prst="rect">
              <a:avLst/>
            </a:prstGeom>
          </p:spPr>
        </p:pic>
        <p:pic>
          <p:nvPicPr>
            <p:cNvPr id="15" name="14 - Εικόνα" descr="Symbols.PNG"/>
            <p:cNvPicPr>
              <a:picLocks noChangeAspect="1"/>
            </p:cNvPicPr>
            <p:nvPr/>
          </p:nvPicPr>
          <p:blipFill>
            <a:blip r:embed="rId4" cstate="print"/>
            <a:srcRect t="33257" b="33994"/>
            <a:stretch>
              <a:fillRect/>
            </a:stretch>
          </p:blipFill>
          <p:spPr>
            <a:xfrm>
              <a:off x="8194726" y="380661"/>
              <a:ext cx="375812" cy="351177"/>
            </a:xfrm>
            <a:prstGeom prst="rect">
              <a:avLst/>
            </a:prstGeom>
          </p:spPr>
        </p:pic>
      </p:grpSp>
      <p:sp>
        <p:nvSpPr>
          <p:cNvPr id="16" name="15 - TextBox"/>
          <p:cNvSpPr txBox="1"/>
          <p:nvPr/>
        </p:nvSpPr>
        <p:spPr>
          <a:xfrm>
            <a:off x="5552356" y="131978"/>
            <a:ext cx="2279920" cy="369332"/>
          </a:xfrm>
          <a:prstGeom prst="rect">
            <a:avLst/>
          </a:prstGeom>
          <a:noFill/>
        </p:spPr>
        <p:txBody>
          <a:bodyPr wrap="none" rtlCol="0">
            <a:spAutoFit/>
          </a:bodyPr>
          <a:lstStyle/>
          <a:p>
            <a:r>
              <a:rPr lang="en-US" dirty="0" smtClean="0">
                <a:latin typeface="Arial Black" pitchFamily="34" charset="0"/>
              </a:rPr>
              <a:t>ARE WE READY?</a:t>
            </a:r>
            <a:endParaRPr lang="el-GR" dirty="0">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ox(ou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61" name="Picture 9"/>
          <p:cNvPicPr>
            <a:picLocks noChangeAspect="1" noChangeArrowheads="1"/>
          </p:cNvPicPr>
          <p:nvPr/>
        </p:nvPicPr>
        <p:blipFill>
          <a:blip r:embed="rId2" cstate="print"/>
          <a:srcRect/>
          <a:stretch>
            <a:fillRect/>
          </a:stretch>
        </p:blipFill>
        <p:spPr bwMode="auto">
          <a:xfrm>
            <a:off x="225425" y="3835400"/>
            <a:ext cx="1835150" cy="27035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461" name="Picture 10"/>
          <p:cNvPicPr>
            <a:picLocks noChangeAspect="1" noChangeArrowheads="1"/>
          </p:cNvPicPr>
          <p:nvPr/>
        </p:nvPicPr>
        <p:blipFill>
          <a:blip r:embed="rId3" cstate="print">
            <a:lum bright="-11000"/>
          </a:blip>
          <a:srcRect l="3983" t="3564"/>
          <a:stretch>
            <a:fillRect/>
          </a:stretch>
        </p:blipFill>
        <p:spPr bwMode="auto">
          <a:xfrm>
            <a:off x="6108569" y="4242058"/>
            <a:ext cx="2958741" cy="1912463"/>
          </a:xfrm>
          <a:prstGeom prst="rect">
            <a:avLst/>
          </a:prstGeom>
          <a:noFill/>
          <a:ln w="9525">
            <a:solidFill>
              <a:schemeClr val="bg2"/>
            </a:solidFill>
            <a:miter lim="800000"/>
            <a:headEnd/>
            <a:tailEnd/>
          </a:ln>
        </p:spPr>
      </p:pic>
      <p:pic>
        <p:nvPicPr>
          <p:cNvPr id="19462" name="Picture 11"/>
          <p:cNvPicPr>
            <a:picLocks noChangeAspect="1" noChangeArrowheads="1"/>
          </p:cNvPicPr>
          <p:nvPr/>
        </p:nvPicPr>
        <p:blipFill>
          <a:blip r:embed="rId4" cstate="print"/>
          <a:srcRect/>
          <a:stretch>
            <a:fillRect/>
          </a:stretch>
        </p:blipFill>
        <p:spPr bwMode="auto">
          <a:xfrm>
            <a:off x="2119313" y="4051300"/>
            <a:ext cx="3933825" cy="2259013"/>
          </a:xfrm>
          <a:prstGeom prst="rect">
            <a:avLst/>
          </a:prstGeom>
          <a:noFill/>
          <a:ln w="9525">
            <a:noFill/>
            <a:miter lim="800000"/>
            <a:headEnd/>
            <a:tailEnd/>
          </a:ln>
        </p:spPr>
      </p:pic>
      <p:grpSp>
        <p:nvGrpSpPr>
          <p:cNvPr id="2" name="Group 15"/>
          <p:cNvGrpSpPr>
            <a:grpSpLocks/>
          </p:cNvGrpSpPr>
          <p:nvPr/>
        </p:nvGrpSpPr>
        <p:grpSpPr bwMode="auto">
          <a:xfrm>
            <a:off x="223838" y="930275"/>
            <a:ext cx="8920162" cy="2689225"/>
            <a:chOff x="141" y="586"/>
            <a:chExt cx="5619" cy="1694"/>
          </a:xfrm>
        </p:grpSpPr>
        <p:pic>
          <p:nvPicPr>
            <p:cNvPr id="49156" name="Picture 4"/>
            <p:cNvPicPr>
              <a:picLocks noChangeAspect="1" noChangeArrowheads="1"/>
            </p:cNvPicPr>
            <p:nvPr/>
          </p:nvPicPr>
          <p:blipFill>
            <a:blip r:embed="rId5" cstate="print"/>
            <a:srcRect r="566"/>
            <a:stretch>
              <a:fillRect/>
            </a:stretch>
          </p:blipFill>
          <p:spPr bwMode="auto">
            <a:xfrm>
              <a:off x="141" y="586"/>
              <a:ext cx="1169" cy="16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465" name="Picture 5"/>
            <p:cNvPicPr>
              <a:picLocks noChangeAspect="1" noChangeArrowheads="1"/>
            </p:cNvPicPr>
            <p:nvPr/>
          </p:nvPicPr>
          <p:blipFill>
            <a:blip r:embed="rId6" cstate="print">
              <a:lum bright="-11000"/>
            </a:blip>
            <a:srcRect l="22751" t="35834" r="39874" b="34166"/>
            <a:stretch>
              <a:fillRect/>
            </a:stretch>
          </p:blipFill>
          <p:spPr bwMode="auto">
            <a:xfrm>
              <a:off x="3878" y="834"/>
              <a:ext cx="1822" cy="1224"/>
            </a:xfrm>
            <a:prstGeom prst="rect">
              <a:avLst/>
            </a:prstGeom>
            <a:noFill/>
            <a:ln w="9525">
              <a:solidFill>
                <a:schemeClr val="bg2"/>
              </a:solidFill>
              <a:miter lim="800000"/>
              <a:headEnd/>
              <a:tailEnd/>
            </a:ln>
          </p:spPr>
        </p:pic>
        <p:grpSp>
          <p:nvGrpSpPr>
            <p:cNvPr id="3" name="Group 13"/>
            <p:cNvGrpSpPr>
              <a:grpSpLocks/>
            </p:cNvGrpSpPr>
            <p:nvPr/>
          </p:nvGrpSpPr>
          <p:grpSpPr bwMode="auto">
            <a:xfrm>
              <a:off x="1352" y="823"/>
              <a:ext cx="2479" cy="1236"/>
              <a:chOff x="1298" y="475"/>
              <a:chExt cx="2479" cy="1236"/>
            </a:xfrm>
          </p:grpSpPr>
          <p:sp>
            <p:nvSpPr>
              <p:cNvPr id="19468" name="Text Box 8"/>
              <p:cNvSpPr txBox="1">
                <a:spLocks noChangeArrowheads="1"/>
              </p:cNvSpPr>
              <p:nvPr/>
            </p:nvSpPr>
            <p:spPr bwMode="auto">
              <a:xfrm>
                <a:off x="1298" y="581"/>
                <a:ext cx="2476" cy="1130"/>
              </a:xfrm>
              <a:prstGeom prst="rect">
                <a:avLst/>
              </a:prstGeom>
              <a:solidFill>
                <a:srgbClr val="FFFFCC"/>
              </a:solidFill>
              <a:ln w="9525">
                <a:noFill/>
                <a:miter lim="800000"/>
                <a:headEnd/>
                <a:tailEnd/>
              </a:ln>
            </p:spPr>
            <p:txBody>
              <a:bodyPr>
                <a:spAutoFit/>
              </a:bodyPr>
              <a:lstStyle/>
              <a:p>
                <a:endParaRPr lang="el-GR" sz="1400" b="1"/>
              </a:p>
              <a:p>
                <a:pPr>
                  <a:buClr>
                    <a:srgbClr val="CC0000"/>
                  </a:buClr>
                  <a:buSzPct val="140000"/>
                  <a:buFont typeface="Wingdings" pitchFamily="2" charset="2"/>
                  <a:buChar char="§"/>
                </a:pPr>
                <a:r>
                  <a:rPr lang="en-US" sz="1400" b="1">
                    <a:latin typeface="Arial Narrow" pitchFamily="34" charset="0"/>
                  </a:rPr>
                  <a:t> </a:t>
                </a:r>
                <a:r>
                  <a:rPr lang="el-GR" sz="1400" b="1">
                    <a:latin typeface="Arial Narrow" pitchFamily="34" charset="0"/>
                  </a:rPr>
                  <a:t>Gaps in Funding and Infrastructure</a:t>
                </a:r>
                <a:endParaRPr lang="en-US" sz="1400" b="1">
                  <a:latin typeface="Arial Narrow" pitchFamily="34" charset="0"/>
                </a:endParaRPr>
              </a:p>
              <a:p>
                <a:pPr>
                  <a:buClr>
                    <a:srgbClr val="CC0000"/>
                  </a:buClr>
                  <a:buSzPct val="140000"/>
                  <a:buFont typeface="Wingdings" pitchFamily="2" charset="2"/>
                  <a:buChar char="§"/>
                </a:pPr>
                <a:r>
                  <a:rPr lang="en-US" sz="1400" b="1">
                    <a:latin typeface="Arial Narrow" pitchFamily="34" charset="0"/>
                  </a:rPr>
                  <a:t> </a:t>
                </a:r>
                <a:r>
                  <a:rPr lang="el-GR" sz="1400" b="1">
                    <a:latin typeface="Arial Narrow" pitchFamily="34" charset="0"/>
                  </a:rPr>
                  <a:t>A Surveillance Gap</a:t>
                </a:r>
                <a:endParaRPr lang="en-US" sz="1400" b="1">
                  <a:latin typeface="Arial Narrow" pitchFamily="34" charset="0"/>
                </a:endParaRPr>
              </a:p>
              <a:p>
                <a:pPr>
                  <a:buClr>
                    <a:srgbClr val="CC0000"/>
                  </a:buClr>
                  <a:buSzPct val="140000"/>
                  <a:buFont typeface="Wingdings" pitchFamily="2" charset="2"/>
                  <a:buChar char="§"/>
                </a:pPr>
                <a:r>
                  <a:rPr lang="en-US" sz="1400" b="1">
                    <a:latin typeface="Arial Narrow" pitchFamily="34" charset="0"/>
                  </a:rPr>
                  <a:t> </a:t>
                </a:r>
                <a:r>
                  <a:rPr lang="el-GR" sz="1400" b="1">
                    <a:latin typeface="Arial Narrow" pitchFamily="34" charset="0"/>
                  </a:rPr>
                  <a:t>A Workforce Gap</a:t>
                </a:r>
                <a:r>
                  <a:rPr lang="en-US" sz="1400" b="1">
                    <a:latin typeface="Arial Narrow" pitchFamily="34" charset="0"/>
                  </a:rPr>
                  <a:t> (-50.000)</a:t>
                </a:r>
              </a:p>
              <a:p>
                <a:pPr>
                  <a:buClr>
                    <a:srgbClr val="CC0000"/>
                  </a:buClr>
                  <a:buSzPct val="140000"/>
                  <a:buFont typeface="Wingdings" pitchFamily="2" charset="2"/>
                  <a:buChar char="§"/>
                </a:pPr>
                <a:r>
                  <a:rPr lang="en-US" sz="1400" b="1">
                    <a:latin typeface="Arial Narrow" pitchFamily="34" charset="0"/>
                  </a:rPr>
                  <a:t> </a:t>
                </a:r>
                <a:r>
                  <a:rPr lang="el-GR" sz="1400" b="1">
                    <a:latin typeface="Arial Narrow" pitchFamily="34" charset="0"/>
                  </a:rPr>
                  <a:t>Gaps in Vaccine and Pharmaceutical </a:t>
                </a:r>
                <a:r>
                  <a:rPr lang="en-US" sz="1400" b="1">
                    <a:latin typeface="Arial Narrow" pitchFamily="34" charset="0"/>
                  </a:rPr>
                  <a:t>R&amp;D</a:t>
                </a:r>
              </a:p>
              <a:p>
                <a:pPr>
                  <a:buClr>
                    <a:srgbClr val="CC0000"/>
                  </a:buClr>
                  <a:buSzPct val="140000"/>
                  <a:buFont typeface="Wingdings" pitchFamily="2" charset="2"/>
                  <a:buNone/>
                </a:pPr>
                <a:r>
                  <a:rPr lang="en-US" sz="1400" b="1">
                    <a:latin typeface="Arial Narrow" pitchFamily="34" charset="0"/>
                  </a:rPr>
                  <a:t>    a</a:t>
                </a:r>
                <a:r>
                  <a:rPr lang="el-GR" sz="1400" b="1">
                    <a:latin typeface="Arial Narrow" pitchFamily="34" charset="0"/>
                  </a:rPr>
                  <a:t>nd Manufacturing</a:t>
                </a:r>
                <a:endParaRPr lang="en-US" sz="1400" b="1">
                  <a:latin typeface="Arial Narrow" pitchFamily="34" charset="0"/>
                </a:endParaRPr>
              </a:p>
              <a:p>
                <a:pPr>
                  <a:buClr>
                    <a:srgbClr val="CC0000"/>
                  </a:buClr>
                  <a:buSzPct val="140000"/>
                  <a:buFont typeface="Wingdings" pitchFamily="2" charset="2"/>
                  <a:buChar char="§"/>
                </a:pPr>
                <a:r>
                  <a:rPr lang="en-US" sz="1400" b="1">
                    <a:latin typeface="Arial Narrow" pitchFamily="34" charset="0"/>
                  </a:rPr>
                  <a:t> </a:t>
                </a:r>
                <a:r>
                  <a:rPr lang="el-GR" sz="1400" b="1">
                    <a:latin typeface="Arial Narrow" pitchFamily="34" charset="0"/>
                  </a:rPr>
                  <a:t>A Surge Capacity Gap</a:t>
                </a:r>
                <a:endParaRPr lang="en-US" sz="1400" b="1">
                  <a:latin typeface="Arial Narrow" pitchFamily="34" charset="0"/>
                </a:endParaRPr>
              </a:p>
              <a:p>
                <a:pPr>
                  <a:buClr>
                    <a:srgbClr val="CC0000"/>
                  </a:buClr>
                  <a:buSzPct val="140000"/>
                  <a:buFont typeface="Wingdings" pitchFamily="2" charset="2"/>
                  <a:buChar char="§"/>
                </a:pPr>
                <a:r>
                  <a:rPr lang="en-US" sz="1400" b="1">
                    <a:latin typeface="Arial Narrow" pitchFamily="34" charset="0"/>
                  </a:rPr>
                  <a:t> </a:t>
                </a:r>
                <a:r>
                  <a:rPr lang="el-GR" sz="1400" b="1">
                    <a:latin typeface="Arial Narrow" pitchFamily="34" charset="0"/>
                  </a:rPr>
                  <a:t>Gaps in Community Resiliency Support</a:t>
                </a:r>
              </a:p>
            </p:txBody>
          </p:sp>
          <p:sp>
            <p:nvSpPr>
              <p:cNvPr id="19469" name="Text Box 12"/>
              <p:cNvSpPr txBox="1">
                <a:spLocks noChangeArrowheads="1"/>
              </p:cNvSpPr>
              <p:nvPr/>
            </p:nvSpPr>
            <p:spPr bwMode="auto">
              <a:xfrm>
                <a:off x="1298" y="475"/>
                <a:ext cx="2479" cy="183"/>
              </a:xfrm>
              <a:prstGeom prst="rect">
                <a:avLst/>
              </a:prstGeom>
              <a:solidFill>
                <a:srgbClr val="A50021"/>
              </a:solidFill>
              <a:ln w="9525">
                <a:noFill/>
                <a:miter lim="800000"/>
                <a:headEnd/>
                <a:tailEnd/>
              </a:ln>
            </p:spPr>
            <p:txBody>
              <a:bodyPr wrap="none">
                <a:spAutoFit/>
              </a:bodyPr>
              <a:lstStyle/>
              <a:p>
                <a:r>
                  <a:rPr lang="en-US" sz="1300" b="1">
                    <a:solidFill>
                      <a:schemeClr val="bg1"/>
                    </a:solidFill>
                    <a:latin typeface="Arial Narrow" pitchFamily="34" charset="0"/>
                  </a:rPr>
                  <a:t>MAJOR GAPS IN EMERGENCY HEALTH PREPAREDNESS</a:t>
                </a:r>
                <a:endParaRPr lang="el-GR" sz="1300" b="1">
                  <a:solidFill>
                    <a:schemeClr val="bg1"/>
                  </a:solidFill>
                  <a:latin typeface="Arial Narrow" pitchFamily="34" charset="0"/>
                </a:endParaRPr>
              </a:p>
            </p:txBody>
          </p:sp>
        </p:grpSp>
        <p:sp>
          <p:nvSpPr>
            <p:cNvPr id="19467" name="Text Box 14"/>
            <p:cNvSpPr txBox="1">
              <a:spLocks noChangeArrowheads="1"/>
            </p:cNvSpPr>
            <p:nvPr/>
          </p:nvSpPr>
          <p:spPr bwMode="auto">
            <a:xfrm>
              <a:off x="4448" y="2030"/>
              <a:ext cx="1312" cy="154"/>
            </a:xfrm>
            <a:prstGeom prst="rect">
              <a:avLst/>
            </a:prstGeom>
            <a:noFill/>
            <a:ln w="9525">
              <a:noFill/>
              <a:miter lim="800000"/>
              <a:headEnd/>
              <a:tailEnd/>
            </a:ln>
          </p:spPr>
          <p:txBody>
            <a:bodyPr wrap="none">
              <a:spAutoFit/>
            </a:bodyPr>
            <a:lstStyle/>
            <a:p>
              <a:r>
                <a:rPr lang="el-GR" sz="1000">
                  <a:latin typeface="Arial Narrow" pitchFamily="34" charset="0"/>
                </a:rPr>
                <a:t>healthyamericans.org/reports/bioterror10/</a:t>
              </a:r>
            </a:p>
          </p:txBody>
        </p:sp>
      </p:grpSp>
      <p:pic>
        <p:nvPicPr>
          <p:cNvPr id="4098" name="Picture 2"/>
          <p:cNvPicPr>
            <a:picLocks noChangeAspect="1" noChangeArrowheads="1"/>
          </p:cNvPicPr>
          <p:nvPr/>
        </p:nvPicPr>
        <p:blipFill>
          <a:blip r:embed="rId7" cstate="print"/>
          <a:srcRect/>
          <a:stretch>
            <a:fillRect/>
          </a:stretch>
        </p:blipFill>
        <p:spPr bwMode="auto">
          <a:xfrm>
            <a:off x="0" y="879051"/>
            <a:ext cx="4053526" cy="5978949"/>
          </a:xfrm>
          <a:prstGeom prst="rect">
            <a:avLst/>
          </a:prstGeom>
          <a:ln>
            <a:noFill/>
          </a:ln>
          <a:effectLst>
            <a:outerShdw blurRad="190500" algn="tl" rotWithShape="0">
              <a:srgbClr val="000000">
                <a:alpha val="70000"/>
              </a:srgbClr>
            </a:outerShdw>
          </a:effectLst>
        </p:spPr>
      </p:pic>
      <p:pic>
        <p:nvPicPr>
          <p:cNvPr id="4099" name="Picture 3"/>
          <p:cNvPicPr>
            <a:picLocks noChangeAspect="1" noChangeArrowheads="1"/>
          </p:cNvPicPr>
          <p:nvPr/>
        </p:nvPicPr>
        <p:blipFill>
          <a:blip r:embed="rId8" cstate="print"/>
          <a:srcRect/>
          <a:stretch>
            <a:fillRect/>
          </a:stretch>
        </p:blipFill>
        <p:spPr bwMode="auto">
          <a:xfrm>
            <a:off x="0" y="169681"/>
            <a:ext cx="4572000" cy="4516413"/>
          </a:xfrm>
          <a:prstGeom prst="rect">
            <a:avLst/>
          </a:prstGeom>
          <a:noFill/>
          <a:ln w="9525">
            <a:noFill/>
            <a:miter lim="800000"/>
            <a:headEnd/>
            <a:tailEnd/>
          </a:ln>
        </p:spPr>
      </p:pic>
      <p:pic>
        <p:nvPicPr>
          <p:cNvPr id="4100" name="Picture 4"/>
          <p:cNvPicPr>
            <a:picLocks noChangeAspect="1" noChangeArrowheads="1"/>
          </p:cNvPicPr>
          <p:nvPr/>
        </p:nvPicPr>
        <p:blipFill>
          <a:blip r:embed="rId9" cstate="print"/>
          <a:srcRect/>
          <a:stretch>
            <a:fillRect/>
          </a:stretch>
        </p:blipFill>
        <p:spPr bwMode="auto">
          <a:xfrm>
            <a:off x="4572000" y="1877909"/>
            <a:ext cx="4572000" cy="4980091"/>
          </a:xfrm>
          <a:prstGeom prst="rect">
            <a:avLst/>
          </a:prstGeom>
          <a:noFill/>
          <a:ln w="9525">
            <a:noFill/>
            <a:miter lim="800000"/>
            <a:headEnd/>
            <a:tailEnd/>
          </a:ln>
        </p:spPr>
      </p:pic>
      <p:sp>
        <p:nvSpPr>
          <p:cNvPr id="23" name="22 - Ορθογώνιο"/>
          <p:cNvSpPr/>
          <p:nvPr/>
        </p:nvSpPr>
        <p:spPr>
          <a:xfrm>
            <a:off x="7592811" y="667194"/>
            <a:ext cx="1588897" cy="923330"/>
          </a:xfrm>
          <a:prstGeom prst="rect">
            <a:avLst/>
          </a:prstGeom>
          <a:noFill/>
        </p:spPr>
        <p:txBody>
          <a:bodyPr wrap="none" lIns="91440" tIns="45720" rIns="91440" bIns="45720">
            <a:spAutoFit/>
          </a:bodyPr>
          <a:lstStyle/>
          <a:p>
            <a:pPr algn="ctr"/>
            <a:r>
              <a:rPr lang="en-US" sz="5400" b="1" cap="none" spc="0" dirty="0" smtClean="0">
                <a:ln w="28575">
                  <a:solidFill>
                    <a:schemeClr val="accent2">
                      <a:satMod val="140000"/>
                    </a:schemeClr>
                  </a:solidFill>
                  <a:prstDash val="solid"/>
                  <a:miter lim="800000"/>
                </a:ln>
                <a:noFill/>
                <a:effectLst>
                  <a:outerShdw blurRad="25500" dist="23000" dir="7020000" algn="tl">
                    <a:srgbClr val="000000">
                      <a:alpha val="50000"/>
                    </a:srgbClr>
                  </a:outerShdw>
                </a:effectLst>
              </a:rPr>
              <a:t>2011</a:t>
            </a:r>
            <a:endParaRPr lang="el-GR" sz="5400" b="1" cap="none" spc="0" dirty="0">
              <a:ln w="28575">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0" name="19 - Ορθογώνιο"/>
          <p:cNvSpPr/>
          <p:nvPr/>
        </p:nvSpPr>
        <p:spPr>
          <a:xfrm>
            <a:off x="1001949" y="3628417"/>
            <a:ext cx="3463047" cy="3501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5" name="Picture 4"/>
          <p:cNvPicPr>
            <a:picLocks noChangeAspect="1" noChangeArrowheads="1"/>
          </p:cNvPicPr>
          <p:nvPr/>
        </p:nvPicPr>
        <p:blipFill>
          <a:blip r:embed="rId10" cstate="print"/>
          <a:srcRect/>
          <a:stretch>
            <a:fillRect/>
          </a:stretch>
        </p:blipFill>
        <p:spPr bwMode="auto">
          <a:xfrm>
            <a:off x="1619250" y="878424"/>
            <a:ext cx="5943600" cy="5181600"/>
          </a:xfrm>
          <a:prstGeom prst="rect">
            <a:avLst/>
          </a:prstGeom>
          <a:noFill/>
          <a:ln w="9525">
            <a:solidFill>
              <a:srgbClr val="C00000"/>
            </a:solidFill>
            <a:miter lim="800000"/>
            <a:headEnd/>
            <a:tailEnd/>
          </a:ln>
          <a:effectLst>
            <a:glow rad="139700">
              <a:schemeClr val="accent6">
                <a:satMod val="175000"/>
                <a:alpha val="40000"/>
              </a:schemeClr>
            </a:glow>
          </a:effectLst>
        </p:spPr>
      </p:pic>
      <p:pic>
        <p:nvPicPr>
          <p:cNvPr id="65538" name="Picture 2"/>
          <p:cNvPicPr>
            <a:picLocks noChangeAspect="1" noChangeArrowheads="1"/>
          </p:cNvPicPr>
          <p:nvPr/>
        </p:nvPicPr>
        <p:blipFill>
          <a:blip r:embed="rId11" cstate="print"/>
          <a:srcRect/>
          <a:stretch>
            <a:fillRect/>
          </a:stretch>
        </p:blipFill>
        <p:spPr bwMode="auto">
          <a:xfrm>
            <a:off x="1781665" y="4675692"/>
            <a:ext cx="801279" cy="1003464"/>
          </a:xfrm>
          <a:prstGeom prst="rect">
            <a:avLst/>
          </a:prstGeom>
          <a:noFill/>
          <a:ln w="9525">
            <a:noFill/>
            <a:miter lim="800000"/>
            <a:headEnd/>
            <a:tailEnd/>
          </a:ln>
        </p:spPr>
      </p:pic>
      <p:sp>
        <p:nvSpPr>
          <p:cNvPr id="26" name="25 - TextBox"/>
          <p:cNvSpPr txBox="1"/>
          <p:nvPr/>
        </p:nvSpPr>
        <p:spPr>
          <a:xfrm>
            <a:off x="5194175" y="1036944"/>
            <a:ext cx="2409378" cy="276999"/>
          </a:xfrm>
          <a:prstGeom prst="rect">
            <a:avLst/>
          </a:prstGeom>
          <a:noFill/>
        </p:spPr>
        <p:txBody>
          <a:bodyPr wrap="none" rtlCol="0">
            <a:spAutoFit/>
          </a:bodyPr>
          <a:lstStyle/>
          <a:p>
            <a:r>
              <a:rPr lang="en-US" sz="1200" dirty="0" smtClean="0">
                <a:solidFill>
                  <a:srgbClr val="C00000"/>
                </a:solidFill>
                <a:latin typeface="Arial Black" pitchFamily="34" charset="0"/>
              </a:rPr>
              <a:t>http://www.wmdcenter.org</a:t>
            </a:r>
            <a:endParaRPr lang="el-GR" sz="1200" dirty="0">
              <a:solidFill>
                <a:srgbClr val="C00000"/>
              </a:solidFill>
              <a:latin typeface="Arial Black" pitchFamily="34" charset="0"/>
            </a:endParaRPr>
          </a:p>
        </p:txBody>
      </p:sp>
      <p:pic>
        <p:nvPicPr>
          <p:cNvPr id="21" name="Picture 6" descr="wave"/>
          <p:cNvPicPr>
            <a:picLocks noChangeAspect="1" noChangeArrowheads="1" noCrop="1"/>
          </p:cNvPicPr>
          <p:nvPr/>
        </p:nvPicPr>
        <p:blipFill>
          <a:blip r:embed="rId12" cstate="print"/>
          <a:srcRect/>
          <a:stretch>
            <a:fillRect/>
          </a:stretch>
        </p:blipFill>
        <p:spPr bwMode="auto">
          <a:xfrm>
            <a:off x="0" y="5951538"/>
            <a:ext cx="9144000" cy="933450"/>
          </a:xfrm>
          <a:prstGeom prst="rect">
            <a:avLst/>
          </a:prstGeom>
          <a:noFill/>
        </p:spPr>
      </p:pic>
      <p:grpSp>
        <p:nvGrpSpPr>
          <p:cNvPr id="22" name="21 - Ομάδα"/>
          <p:cNvGrpSpPr/>
          <p:nvPr/>
        </p:nvGrpSpPr>
        <p:grpSpPr>
          <a:xfrm>
            <a:off x="4572000" y="113122"/>
            <a:ext cx="4572000" cy="618716"/>
            <a:chOff x="4572000" y="113122"/>
            <a:chExt cx="4572000" cy="618716"/>
          </a:xfrm>
        </p:grpSpPr>
        <p:pic>
          <p:nvPicPr>
            <p:cNvPr id="27" name="Picture 2" descr="http://img.bhs4.com/C9/A/C9A1120077E665111FBC70B29CFB0421E05FD8F3_lis.jpg"/>
            <p:cNvPicPr>
              <a:picLocks noChangeAspect="1" noChangeArrowheads="1"/>
            </p:cNvPicPr>
            <p:nvPr/>
          </p:nvPicPr>
          <p:blipFill>
            <a:blip r:embed="rId13" cstate="print"/>
            <a:srcRect l="6020" t="3696" r="4083" b="18293"/>
            <a:stretch>
              <a:fillRect/>
            </a:stretch>
          </p:blipFill>
          <p:spPr bwMode="auto">
            <a:xfrm flipH="1">
              <a:off x="7814815" y="113122"/>
              <a:ext cx="1150205" cy="329937"/>
            </a:xfrm>
            <a:prstGeom prst="rect">
              <a:avLst/>
            </a:prstGeom>
            <a:noFill/>
          </p:spPr>
        </p:pic>
        <p:sp>
          <p:nvSpPr>
            <p:cNvPr id="28" name="27 - Ορθογώνιο"/>
            <p:cNvSpPr/>
            <p:nvPr/>
          </p:nvSpPr>
          <p:spPr>
            <a:xfrm>
              <a:off x="4572000" y="435047"/>
              <a:ext cx="4572000" cy="4571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9" name="28 - Εικόνα" descr="Symbols.PNG"/>
            <p:cNvPicPr>
              <a:picLocks noChangeAspect="1"/>
            </p:cNvPicPr>
            <p:nvPr/>
          </p:nvPicPr>
          <p:blipFill>
            <a:blip r:embed="rId14" cstate="print"/>
            <a:srcRect b="66236"/>
            <a:stretch>
              <a:fillRect/>
            </a:stretch>
          </p:blipFill>
          <p:spPr>
            <a:xfrm>
              <a:off x="7842792" y="369772"/>
              <a:ext cx="375812" cy="362066"/>
            </a:xfrm>
            <a:prstGeom prst="rect">
              <a:avLst/>
            </a:prstGeom>
          </p:spPr>
        </p:pic>
        <p:pic>
          <p:nvPicPr>
            <p:cNvPr id="30" name="29 - Εικόνα" descr="Symbols.PNG"/>
            <p:cNvPicPr>
              <a:picLocks noChangeAspect="1"/>
            </p:cNvPicPr>
            <p:nvPr/>
          </p:nvPicPr>
          <p:blipFill>
            <a:blip r:embed="rId14" cstate="print"/>
            <a:srcRect t="65688" b="1119"/>
            <a:stretch>
              <a:fillRect/>
            </a:stretch>
          </p:blipFill>
          <p:spPr>
            <a:xfrm>
              <a:off x="8541946" y="375898"/>
              <a:ext cx="375812" cy="355940"/>
            </a:xfrm>
            <a:prstGeom prst="rect">
              <a:avLst/>
            </a:prstGeom>
          </p:spPr>
        </p:pic>
        <p:pic>
          <p:nvPicPr>
            <p:cNvPr id="31" name="30 - Εικόνα" descr="Symbols.PNG"/>
            <p:cNvPicPr>
              <a:picLocks noChangeAspect="1"/>
            </p:cNvPicPr>
            <p:nvPr/>
          </p:nvPicPr>
          <p:blipFill>
            <a:blip r:embed="rId14" cstate="print"/>
            <a:srcRect t="33257" b="33994"/>
            <a:stretch>
              <a:fillRect/>
            </a:stretch>
          </p:blipFill>
          <p:spPr>
            <a:xfrm>
              <a:off x="8194726" y="380661"/>
              <a:ext cx="375812" cy="351177"/>
            </a:xfrm>
            <a:prstGeom prst="rect">
              <a:avLst/>
            </a:prstGeom>
          </p:spPr>
        </p:pic>
      </p:grpSp>
      <p:sp>
        <p:nvSpPr>
          <p:cNvPr id="32" name="31 - TextBox"/>
          <p:cNvSpPr txBox="1"/>
          <p:nvPr/>
        </p:nvSpPr>
        <p:spPr>
          <a:xfrm>
            <a:off x="5552356" y="131978"/>
            <a:ext cx="2279920" cy="369332"/>
          </a:xfrm>
          <a:prstGeom prst="rect">
            <a:avLst/>
          </a:prstGeom>
          <a:noFill/>
        </p:spPr>
        <p:txBody>
          <a:bodyPr wrap="none" rtlCol="0">
            <a:spAutoFit/>
          </a:bodyPr>
          <a:lstStyle/>
          <a:p>
            <a:r>
              <a:rPr lang="en-US" dirty="0" smtClean="0">
                <a:latin typeface="Arial Black" pitchFamily="34" charset="0"/>
              </a:rPr>
              <a:t>ARE WE READY?</a:t>
            </a:r>
            <a:endParaRPr lang="el-GR" dirty="0">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 presetClass="entr" presetSubtype="32" fill="hold" nodeType="clickEffect">
                                  <p:stCondLst>
                                    <p:cond delay="0"/>
                                  </p:stCondLst>
                                  <p:childTnLst>
                                    <p:set>
                                      <p:cBhvr>
                                        <p:cTn id="17" dur="1" fill="hold">
                                          <p:stCondLst>
                                            <p:cond delay="0"/>
                                          </p:stCondLst>
                                        </p:cTn>
                                        <p:tgtEl>
                                          <p:spTgt spid="4099"/>
                                        </p:tgtEl>
                                        <p:attrNameLst>
                                          <p:attrName>style.visibility</p:attrName>
                                        </p:attrNameLst>
                                      </p:cBhvr>
                                      <p:to>
                                        <p:strVal val="visible"/>
                                      </p:to>
                                    </p:set>
                                    <p:animEffect transition="in" filter="box(out)">
                                      <p:cBhvr>
                                        <p:cTn id="18" dur="1000"/>
                                        <p:tgtEl>
                                          <p:spTgt spid="4099"/>
                                        </p:tgtEl>
                                      </p:cBhvr>
                                    </p:animEffect>
                                  </p:childTnLst>
                                </p:cTn>
                              </p:par>
                            </p:childTnLst>
                          </p:cTn>
                        </p:par>
                        <p:par>
                          <p:cTn id="19" fill="hold">
                            <p:stCondLst>
                              <p:cond delay="1000"/>
                            </p:stCondLst>
                            <p:childTnLst>
                              <p:par>
                                <p:cTn id="20" presetID="4" presetClass="entr" presetSubtype="32" fill="hold" nodeType="afterEffect">
                                  <p:stCondLst>
                                    <p:cond delay="0"/>
                                  </p:stCondLst>
                                  <p:childTnLst>
                                    <p:set>
                                      <p:cBhvr>
                                        <p:cTn id="21" dur="1" fill="hold">
                                          <p:stCondLst>
                                            <p:cond delay="0"/>
                                          </p:stCondLst>
                                        </p:cTn>
                                        <p:tgtEl>
                                          <p:spTgt spid="4100"/>
                                        </p:tgtEl>
                                        <p:attrNameLst>
                                          <p:attrName>style.visibility</p:attrName>
                                        </p:attrNameLst>
                                      </p:cBhvr>
                                      <p:to>
                                        <p:strVal val="visible"/>
                                      </p:to>
                                    </p:set>
                                    <p:animEffect transition="in" filter="box(out)">
                                      <p:cBhvr>
                                        <p:cTn id="22" dur="1000"/>
                                        <p:tgtEl>
                                          <p:spTgt spid="4100"/>
                                        </p:tgtEl>
                                      </p:cBhvr>
                                    </p:animEffect>
                                  </p:childTnLst>
                                </p:cTn>
                              </p:par>
                            </p:childTnLst>
                          </p:cTn>
                        </p:par>
                        <p:par>
                          <p:cTn id="23" fill="hold">
                            <p:stCondLst>
                              <p:cond delay="2000"/>
                            </p:stCondLst>
                            <p:childTnLst>
                              <p:par>
                                <p:cTn id="24" presetID="9" presetClass="entr" presetSubtype="0"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dissolv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32"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ox(out)">
                                      <p:cBhvr>
                                        <p:cTn id="31" dur="500"/>
                                        <p:tgtEl>
                                          <p:spTgt spid="25"/>
                                        </p:tgtEl>
                                      </p:cBhvr>
                                    </p:animEffec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0"/>
                                          </p:stCondLst>
                                        </p:cTn>
                                        <p:tgtEl>
                                          <p:spTgt spid="65538"/>
                                        </p:tgtEl>
                                        <p:attrNameLst>
                                          <p:attrName>style.visibility</p:attrName>
                                        </p:attrNameLst>
                                      </p:cBhvr>
                                      <p:to>
                                        <p:strVal val="visible"/>
                                      </p:to>
                                    </p:set>
                                  </p:childTnLst>
                                </p:cTn>
                              </p:par>
                            </p:childTnLst>
                          </p:cTn>
                        </p:par>
                        <p:par>
                          <p:cTn id="35" fill="hold">
                            <p:stCondLst>
                              <p:cond delay="500"/>
                            </p:stCondLst>
                            <p:childTnLst>
                              <p:par>
                                <p:cTn id="36" presetID="3" presetClass="entr" presetSubtype="5" fill="hold" grpId="0" nodeType="after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blinds(vertical)">
                                      <p:cBhvr>
                                        <p:cTn id="3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0" grpId="0" animBg="1"/>
      <p:bldP spid="2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5" name="Text Box 2"/>
          <p:cNvSpPr txBox="1">
            <a:spLocks noChangeArrowheads="1"/>
          </p:cNvSpPr>
          <p:nvPr/>
        </p:nvSpPr>
        <p:spPr bwMode="auto">
          <a:xfrm>
            <a:off x="3302000" y="1700213"/>
            <a:ext cx="5614988" cy="701675"/>
          </a:xfrm>
          <a:prstGeom prst="rect">
            <a:avLst/>
          </a:prstGeom>
          <a:noFill/>
          <a:ln w="9525">
            <a:noFill/>
            <a:miter lim="800000"/>
            <a:headEnd/>
            <a:tailEnd/>
          </a:ln>
        </p:spPr>
        <p:txBody>
          <a:bodyPr wrap="none">
            <a:spAutoFit/>
          </a:bodyPr>
          <a:lstStyle/>
          <a:p>
            <a:pPr algn="r"/>
            <a:r>
              <a:rPr lang="en-US" sz="2400" b="1"/>
              <a:t>What is the ETHREAT project about ?</a:t>
            </a:r>
          </a:p>
          <a:p>
            <a:pPr algn="r"/>
            <a:r>
              <a:rPr lang="en-US" sz="1600" b="1">
                <a:solidFill>
                  <a:srgbClr val="CC0000"/>
                </a:solidFill>
              </a:rPr>
              <a:t>www.ethreat.info</a:t>
            </a:r>
            <a:endParaRPr lang="el-GR" sz="1600" b="1">
              <a:solidFill>
                <a:srgbClr val="CC0000"/>
              </a:solidFill>
            </a:endParaRPr>
          </a:p>
        </p:txBody>
      </p:sp>
      <p:sp>
        <p:nvSpPr>
          <p:cNvPr id="93187" name="Rectangle 3"/>
          <p:cNvSpPr>
            <a:spLocks noChangeArrowheads="1"/>
          </p:cNvSpPr>
          <p:nvPr/>
        </p:nvSpPr>
        <p:spPr bwMode="auto">
          <a:xfrm>
            <a:off x="3802063" y="3260118"/>
            <a:ext cx="5127625" cy="3200400"/>
          </a:xfrm>
          <a:prstGeom prst="rect">
            <a:avLst/>
          </a:prstGeom>
          <a:noFill/>
          <a:ln w="9525">
            <a:noFill/>
            <a:miter lim="800000"/>
            <a:headEnd/>
            <a:tailEnd/>
          </a:ln>
          <a:effectLst/>
        </p:spPr>
        <p:txBody>
          <a:bodyPr wrap="none" anchor="ctr">
            <a:spAutoFit/>
          </a:bodyPr>
          <a:lstStyle/>
          <a:p>
            <a:pPr algn="r"/>
            <a:r>
              <a:rPr lang="en-GB" sz="2000" b="1" dirty="0">
                <a:latin typeface="Arial Narrow" pitchFamily="34" charset="0"/>
              </a:rPr>
              <a:t>Planning and developing an educational package</a:t>
            </a:r>
          </a:p>
          <a:p>
            <a:pPr algn="r"/>
            <a:r>
              <a:rPr lang="en-GB" sz="2000" b="1" dirty="0">
                <a:latin typeface="Arial Narrow" pitchFamily="34" charset="0"/>
              </a:rPr>
              <a:t>incorporating the knowledge and training material</a:t>
            </a:r>
          </a:p>
          <a:p>
            <a:pPr algn="r"/>
            <a:r>
              <a:rPr lang="en-GB" sz="2000" b="1" dirty="0">
                <a:latin typeface="Arial Narrow" pitchFamily="34" charset="0"/>
              </a:rPr>
              <a:t>necessary to empower</a:t>
            </a:r>
          </a:p>
          <a:p>
            <a:pPr algn="r"/>
            <a:r>
              <a:rPr lang="en-GB" sz="2000" b="1" dirty="0">
                <a:solidFill>
                  <a:srgbClr val="FF0000"/>
                </a:solidFill>
                <a:latin typeface="Arial Narrow" pitchFamily="34" charset="0"/>
              </a:rPr>
              <a:t>European Front-Line Health Professionals</a:t>
            </a:r>
            <a:r>
              <a:rPr lang="en-GB" sz="2000" b="1" dirty="0">
                <a:latin typeface="Arial Narrow" pitchFamily="34" charset="0"/>
              </a:rPr>
              <a:t>,</a:t>
            </a:r>
          </a:p>
          <a:p>
            <a:pPr algn="r"/>
            <a:r>
              <a:rPr lang="en-GB" sz="2000" b="1" dirty="0">
                <a:latin typeface="Arial Narrow" pitchFamily="34" charset="0"/>
              </a:rPr>
              <a:t>including armed forces health personnel,</a:t>
            </a:r>
          </a:p>
          <a:p>
            <a:pPr algn="r"/>
            <a:r>
              <a:rPr lang="en-GB" sz="2000" b="1" dirty="0">
                <a:latin typeface="Arial Narrow" pitchFamily="34" charset="0"/>
              </a:rPr>
              <a:t> to rapidly, clinically </a:t>
            </a:r>
            <a:r>
              <a:rPr lang="en-GB" sz="2000" b="1" u="sng" dirty="0">
                <a:effectLst>
                  <a:outerShdw blurRad="38100" dist="38100" dir="2700000" algn="tl">
                    <a:srgbClr val="C0C0C0"/>
                  </a:outerShdw>
                </a:effectLst>
                <a:latin typeface="Arial Narrow" pitchFamily="34" charset="0"/>
              </a:rPr>
              <a:t>recognise</a:t>
            </a:r>
            <a:endParaRPr lang="en-GB" sz="2000" b="1" dirty="0">
              <a:latin typeface="Arial Narrow" pitchFamily="34" charset="0"/>
            </a:endParaRPr>
          </a:p>
          <a:p>
            <a:pPr algn="r"/>
            <a:r>
              <a:rPr lang="en-GB" sz="2000" b="1" dirty="0">
                <a:latin typeface="Arial Narrow" pitchFamily="34" charset="0"/>
              </a:rPr>
              <a:t>and adequately </a:t>
            </a:r>
            <a:r>
              <a:rPr lang="en-GB" sz="2000" b="1" u="sng" dirty="0">
                <a:effectLst>
                  <a:outerShdw blurRad="38100" dist="38100" dir="2700000" algn="tl">
                    <a:srgbClr val="C0C0C0"/>
                  </a:outerShdw>
                </a:effectLst>
                <a:latin typeface="Arial Narrow" pitchFamily="34" charset="0"/>
              </a:rPr>
              <a:t>respond</a:t>
            </a:r>
          </a:p>
          <a:p>
            <a:pPr algn="r"/>
            <a:r>
              <a:rPr lang="en-GB" sz="2000" b="1" dirty="0">
                <a:latin typeface="Arial Narrow" pitchFamily="34" charset="0"/>
              </a:rPr>
              <a:t>to modern public health threats,</a:t>
            </a:r>
          </a:p>
          <a:p>
            <a:pPr algn="r"/>
            <a:r>
              <a:rPr lang="en-GB" sz="2000" b="1" dirty="0">
                <a:latin typeface="Arial Narrow" pitchFamily="34" charset="0"/>
              </a:rPr>
              <a:t>like attacks with</a:t>
            </a:r>
          </a:p>
          <a:p>
            <a:pPr algn="r"/>
            <a:r>
              <a:rPr lang="en-GB" sz="2000" b="1" dirty="0">
                <a:solidFill>
                  <a:srgbClr val="FF0000"/>
                </a:solidFill>
                <a:latin typeface="Arial Black" pitchFamily="34" charset="0"/>
              </a:rPr>
              <a:t>C</a:t>
            </a:r>
            <a:r>
              <a:rPr lang="en-GB" sz="2000" b="1" dirty="0">
                <a:solidFill>
                  <a:srgbClr val="FF0000"/>
                </a:solidFill>
                <a:latin typeface="Arial Narrow" pitchFamily="34" charset="0"/>
              </a:rPr>
              <a:t>hemical, </a:t>
            </a:r>
            <a:r>
              <a:rPr lang="en-GB" sz="2000" b="1" dirty="0">
                <a:solidFill>
                  <a:srgbClr val="FF0000"/>
                </a:solidFill>
                <a:latin typeface="Arial Black" pitchFamily="34" charset="0"/>
              </a:rPr>
              <a:t>B</a:t>
            </a:r>
            <a:r>
              <a:rPr lang="en-GB" sz="2000" b="1" dirty="0">
                <a:solidFill>
                  <a:srgbClr val="FF0000"/>
                </a:solidFill>
                <a:latin typeface="Arial Narrow" pitchFamily="34" charset="0"/>
              </a:rPr>
              <a:t>iological</a:t>
            </a:r>
            <a:r>
              <a:rPr lang="en-GB" sz="2000" b="1" dirty="0">
                <a:latin typeface="Arial Narrow" pitchFamily="34" charset="0"/>
              </a:rPr>
              <a:t> and </a:t>
            </a:r>
            <a:r>
              <a:rPr lang="en-GB" sz="2000" b="1" dirty="0">
                <a:solidFill>
                  <a:srgbClr val="FF0000"/>
                </a:solidFill>
                <a:latin typeface="Arial Black" pitchFamily="34" charset="0"/>
              </a:rPr>
              <a:t>R</a:t>
            </a:r>
            <a:r>
              <a:rPr lang="en-GB" sz="2000" b="1" dirty="0">
                <a:solidFill>
                  <a:srgbClr val="FF0000"/>
                </a:solidFill>
                <a:latin typeface="Arial Narrow" pitchFamily="34" charset="0"/>
              </a:rPr>
              <a:t>adiological agents</a:t>
            </a:r>
            <a:r>
              <a:rPr lang="el-GR" sz="2400" dirty="0">
                <a:latin typeface="Arial Narrow" pitchFamily="34" charset="0"/>
              </a:rPr>
              <a:t> </a:t>
            </a:r>
          </a:p>
        </p:txBody>
      </p:sp>
      <p:pic>
        <p:nvPicPr>
          <p:cNvPr id="167950" name="Picture 25" descr="europe-map"/>
          <p:cNvPicPr>
            <a:picLocks noChangeAspect="1" noChangeArrowheads="1"/>
          </p:cNvPicPr>
          <p:nvPr/>
        </p:nvPicPr>
        <p:blipFill>
          <a:blip r:embed="rId2" cstate="print"/>
          <a:srcRect/>
          <a:stretch>
            <a:fillRect/>
          </a:stretch>
        </p:blipFill>
        <p:spPr bwMode="auto">
          <a:xfrm>
            <a:off x="254000" y="2103120"/>
            <a:ext cx="4337050" cy="4429655"/>
          </a:xfrm>
          <a:prstGeom prst="rect">
            <a:avLst/>
          </a:prstGeom>
          <a:ln>
            <a:noFill/>
          </a:ln>
          <a:effectLst>
            <a:outerShdw blurRad="292100" dist="139700" dir="2700000" algn="tl" rotWithShape="0">
              <a:srgbClr val="333333">
                <a:alpha val="65000"/>
              </a:srgbClr>
            </a:outerShdw>
          </a:effectLst>
        </p:spPr>
      </p:pic>
      <p:grpSp>
        <p:nvGrpSpPr>
          <p:cNvPr id="2" name="Group 26"/>
          <p:cNvGrpSpPr>
            <a:grpSpLocks/>
          </p:cNvGrpSpPr>
          <p:nvPr/>
        </p:nvGrpSpPr>
        <p:grpSpPr bwMode="auto">
          <a:xfrm>
            <a:off x="279400" y="1104900"/>
            <a:ext cx="638175" cy="1982788"/>
            <a:chOff x="192" y="1064"/>
            <a:chExt cx="402" cy="1249"/>
          </a:xfrm>
        </p:grpSpPr>
        <p:pic>
          <p:nvPicPr>
            <p:cNvPr id="47119" name="Picture 27" descr="bio_1"/>
            <p:cNvPicPr>
              <a:picLocks noChangeAspect="1" noChangeArrowheads="1"/>
            </p:cNvPicPr>
            <p:nvPr/>
          </p:nvPicPr>
          <p:blipFill>
            <a:blip r:embed="rId3" cstate="print"/>
            <a:srcRect/>
            <a:stretch>
              <a:fillRect/>
            </a:stretch>
          </p:blipFill>
          <p:spPr bwMode="auto">
            <a:xfrm>
              <a:off x="192" y="1477"/>
              <a:ext cx="402" cy="402"/>
            </a:xfrm>
            <a:prstGeom prst="rect">
              <a:avLst/>
            </a:prstGeom>
            <a:noFill/>
            <a:ln w="9525">
              <a:noFill/>
              <a:miter lim="800000"/>
              <a:headEnd/>
              <a:tailEnd/>
            </a:ln>
          </p:spPr>
        </p:pic>
        <p:pic>
          <p:nvPicPr>
            <p:cNvPr id="47120" name="Picture 28" descr="radio_1"/>
            <p:cNvPicPr>
              <a:picLocks noChangeAspect="1" noChangeArrowheads="1"/>
            </p:cNvPicPr>
            <p:nvPr/>
          </p:nvPicPr>
          <p:blipFill>
            <a:blip r:embed="rId4" cstate="print"/>
            <a:srcRect/>
            <a:stretch>
              <a:fillRect/>
            </a:stretch>
          </p:blipFill>
          <p:spPr bwMode="auto">
            <a:xfrm>
              <a:off x="192" y="1911"/>
              <a:ext cx="402" cy="402"/>
            </a:xfrm>
            <a:prstGeom prst="rect">
              <a:avLst/>
            </a:prstGeom>
            <a:noFill/>
            <a:ln w="9525">
              <a:noFill/>
              <a:miter lim="800000"/>
              <a:headEnd/>
              <a:tailEnd/>
            </a:ln>
          </p:spPr>
        </p:pic>
        <p:pic>
          <p:nvPicPr>
            <p:cNvPr id="47121" name="Picture 29" descr="chem_1"/>
            <p:cNvPicPr>
              <a:picLocks noChangeAspect="1" noChangeArrowheads="1"/>
            </p:cNvPicPr>
            <p:nvPr/>
          </p:nvPicPr>
          <p:blipFill>
            <a:blip r:embed="rId5" cstate="print"/>
            <a:srcRect/>
            <a:stretch>
              <a:fillRect/>
            </a:stretch>
          </p:blipFill>
          <p:spPr bwMode="auto">
            <a:xfrm>
              <a:off x="192" y="1064"/>
              <a:ext cx="390" cy="390"/>
            </a:xfrm>
            <a:prstGeom prst="rect">
              <a:avLst/>
            </a:prstGeom>
            <a:noFill/>
            <a:ln w="9525">
              <a:noFill/>
              <a:miter lim="800000"/>
              <a:headEnd/>
              <a:tailEnd/>
            </a:ln>
          </p:spPr>
        </p:pic>
      </p:grpSp>
      <p:grpSp>
        <p:nvGrpSpPr>
          <p:cNvPr id="3" name="Group 4"/>
          <p:cNvGrpSpPr>
            <a:grpSpLocks/>
          </p:cNvGrpSpPr>
          <p:nvPr/>
        </p:nvGrpSpPr>
        <p:grpSpPr bwMode="auto">
          <a:xfrm>
            <a:off x="3403600" y="796925"/>
            <a:ext cx="5486400" cy="911225"/>
            <a:chOff x="1746" y="492"/>
            <a:chExt cx="3424" cy="534"/>
          </a:xfrm>
        </p:grpSpPr>
        <p:sp>
          <p:nvSpPr>
            <p:cNvPr id="47123" name="Rectangle 5"/>
            <p:cNvSpPr>
              <a:spLocks noChangeArrowheads="1"/>
            </p:cNvSpPr>
            <p:nvPr/>
          </p:nvSpPr>
          <p:spPr bwMode="auto">
            <a:xfrm>
              <a:off x="1882" y="618"/>
              <a:ext cx="1860" cy="317"/>
            </a:xfrm>
            <a:prstGeom prst="rect">
              <a:avLst/>
            </a:prstGeom>
            <a:solidFill>
              <a:schemeClr val="bg1"/>
            </a:solidFill>
            <a:ln w="9525">
              <a:noFill/>
              <a:miter lim="800000"/>
              <a:headEnd/>
              <a:tailEnd/>
            </a:ln>
          </p:spPr>
          <p:txBody>
            <a:bodyPr wrap="none" anchor="ctr"/>
            <a:lstStyle/>
            <a:p>
              <a:endParaRPr lang="el-GR"/>
            </a:p>
          </p:txBody>
        </p:sp>
        <p:pic>
          <p:nvPicPr>
            <p:cNvPr id="70677" name="Picture 6" descr="ETHREAT"/>
            <p:cNvPicPr>
              <a:picLocks noChangeAspect="1" noChangeArrowheads="1"/>
            </p:cNvPicPr>
            <p:nvPr/>
          </p:nvPicPr>
          <p:blipFill>
            <a:blip r:embed="rId6" cstate="print"/>
            <a:srcRect/>
            <a:stretch>
              <a:fillRect/>
            </a:stretch>
          </p:blipFill>
          <p:spPr bwMode="auto">
            <a:xfrm>
              <a:off x="1746" y="492"/>
              <a:ext cx="3424" cy="5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nvGrpSpPr>
          <p:cNvPr id="4" name="Group 10"/>
          <p:cNvGrpSpPr>
            <a:grpSpLocks/>
          </p:cNvGrpSpPr>
          <p:nvPr/>
        </p:nvGrpSpPr>
        <p:grpSpPr bwMode="auto">
          <a:xfrm>
            <a:off x="944563" y="1522413"/>
            <a:ext cx="373062" cy="514350"/>
            <a:chOff x="4830" y="164"/>
            <a:chExt cx="235" cy="324"/>
          </a:xfrm>
        </p:grpSpPr>
        <p:sp>
          <p:nvSpPr>
            <p:cNvPr id="47129" name="Line 11"/>
            <p:cNvSpPr>
              <a:spLocks noChangeShapeType="1"/>
            </p:cNvSpPr>
            <p:nvPr/>
          </p:nvSpPr>
          <p:spPr bwMode="auto">
            <a:xfrm flipV="1">
              <a:off x="4830" y="164"/>
              <a:ext cx="0" cy="324"/>
            </a:xfrm>
            <a:prstGeom prst="line">
              <a:avLst/>
            </a:prstGeom>
            <a:noFill/>
            <a:ln w="19050">
              <a:solidFill>
                <a:schemeClr val="bg2"/>
              </a:solidFill>
              <a:round/>
              <a:headEnd/>
              <a:tailEnd/>
            </a:ln>
          </p:spPr>
          <p:txBody>
            <a:bodyPr/>
            <a:lstStyle/>
            <a:p>
              <a:endParaRPr lang="el-GR"/>
            </a:p>
          </p:txBody>
        </p:sp>
        <p:pic>
          <p:nvPicPr>
            <p:cNvPr id="47130" name="Picture 12" descr="Tchequie"/>
            <p:cNvPicPr>
              <a:picLocks noChangeAspect="1" noChangeArrowheads="1" noCrop="1"/>
            </p:cNvPicPr>
            <p:nvPr/>
          </p:nvPicPr>
          <p:blipFill>
            <a:blip r:embed="rId7" cstate="print"/>
            <a:srcRect/>
            <a:stretch>
              <a:fillRect/>
            </a:stretch>
          </p:blipFill>
          <p:spPr bwMode="auto">
            <a:xfrm>
              <a:off x="4831" y="174"/>
              <a:ext cx="234" cy="169"/>
            </a:xfrm>
            <a:prstGeom prst="rect">
              <a:avLst/>
            </a:prstGeom>
            <a:noFill/>
            <a:ln w="9525">
              <a:noFill/>
              <a:miter lim="800000"/>
              <a:headEnd/>
              <a:tailEnd/>
            </a:ln>
          </p:spPr>
        </p:pic>
      </p:grpSp>
      <p:grpSp>
        <p:nvGrpSpPr>
          <p:cNvPr id="5" name="Group 13"/>
          <p:cNvGrpSpPr>
            <a:grpSpLocks/>
          </p:cNvGrpSpPr>
          <p:nvPr/>
        </p:nvGrpSpPr>
        <p:grpSpPr bwMode="auto">
          <a:xfrm>
            <a:off x="949325" y="2794000"/>
            <a:ext cx="395288" cy="514350"/>
            <a:chOff x="4150" y="164"/>
            <a:chExt cx="249" cy="324"/>
          </a:xfrm>
        </p:grpSpPr>
        <p:sp>
          <p:nvSpPr>
            <p:cNvPr id="47132" name="Line 14"/>
            <p:cNvSpPr>
              <a:spLocks noChangeShapeType="1"/>
            </p:cNvSpPr>
            <p:nvPr/>
          </p:nvSpPr>
          <p:spPr bwMode="auto">
            <a:xfrm flipV="1">
              <a:off x="4150" y="164"/>
              <a:ext cx="0" cy="324"/>
            </a:xfrm>
            <a:prstGeom prst="line">
              <a:avLst/>
            </a:prstGeom>
            <a:noFill/>
            <a:ln w="19050">
              <a:solidFill>
                <a:schemeClr val="bg2"/>
              </a:solidFill>
              <a:round/>
              <a:headEnd/>
              <a:tailEnd/>
            </a:ln>
          </p:spPr>
          <p:txBody>
            <a:bodyPr/>
            <a:lstStyle/>
            <a:p>
              <a:endParaRPr lang="el-GR"/>
            </a:p>
          </p:txBody>
        </p:sp>
        <p:pic>
          <p:nvPicPr>
            <p:cNvPr id="47133" name="Picture 15" descr="Allemagne"/>
            <p:cNvPicPr>
              <a:picLocks noChangeAspect="1" noChangeArrowheads="1" noCrop="1"/>
            </p:cNvPicPr>
            <p:nvPr/>
          </p:nvPicPr>
          <p:blipFill>
            <a:blip r:embed="rId8" cstate="print"/>
            <a:srcRect/>
            <a:stretch>
              <a:fillRect/>
            </a:stretch>
          </p:blipFill>
          <p:spPr bwMode="auto">
            <a:xfrm>
              <a:off x="4153" y="175"/>
              <a:ext cx="246" cy="162"/>
            </a:xfrm>
            <a:prstGeom prst="rect">
              <a:avLst/>
            </a:prstGeom>
            <a:noFill/>
            <a:ln w="9525">
              <a:noFill/>
              <a:miter lim="800000"/>
              <a:headEnd/>
              <a:tailEnd/>
            </a:ln>
          </p:spPr>
        </p:pic>
      </p:grpSp>
      <p:grpSp>
        <p:nvGrpSpPr>
          <p:cNvPr id="6" name="Group 19"/>
          <p:cNvGrpSpPr>
            <a:grpSpLocks/>
          </p:cNvGrpSpPr>
          <p:nvPr/>
        </p:nvGrpSpPr>
        <p:grpSpPr bwMode="auto">
          <a:xfrm>
            <a:off x="947738" y="1809750"/>
            <a:ext cx="393700" cy="514350"/>
            <a:chOff x="2789" y="164"/>
            <a:chExt cx="248" cy="324"/>
          </a:xfrm>
        </p:grpSpPr>
        <p:sp>
          <p:nvSpPr>
            <p:cNvPr id="47135" name="Line 20"/>
            <p:cNvSpPr>
              <a:spLocks noChangeShapeType="1"/>
            </p:cNvSpPr>
            <p:nvPr/>
          </p:nvSpPr>
          <p:spPr bwMode="auto">
            <a:xfrm flipV="1">
              <a:off x="2789" y="164"/>
              <a:ext cx="0" cy="324"/>
            </a:xfrm>
            <a:prstGeom prst="line">
              <a:avLst/>
            </a:prstGeom>
            <a:noFill/>
            <a:ln w="19050">
              <a:solidFill>
                <a:schemeClr val="bg2"/>
              </a:solidFill>
              <a:round/>
              <a:headEnd/>
              <a:tailEnd/>
            </a:ln>
          </p:spPr>
          <p:txBody>
            <a:bodyPr/>
            <a:lstStyle/>
            <a:p>
              <a:endParaRPr lang="el-GR"/>
            </a:p>
          </p:txBody>
        </p:sp>
        <p:pic>
          <p:nvPicPr>
            <p:cNvPr id="47136" name="Picture 21" descr="Pologne"/>
            <p:cNvPicPr>
              <a:picLocks noChangeAspect="1" noChangeArrowheads="1" noCrop="1"/>
            </p:cNvPicPr>
            <p:nvPr/>
          </p:nvPicPr>
          <p:blipFill>
            <a:blip r:embed="rId9" cstate="print"/>
            <a:srcRect/>
            <a:stretch>
              <a:fillRect/>
            </a:stretch>
          </p:blipFill>
          <p:spPr bwMode="auto">
            <a:xfrm>
              <a:off x="2789" y="176"/>
              <a:ext cx="248" cy="178"/>
            </a:xfrm>
            <a:prstGeom prst="rect">
              <a:avLst/>
            </a:prstGeom>
            <a:noFill/>
            <a:ln w="9525">
              <a:noFill/>
              <a:miter lim="800000"/>
              <a:headEnd/>
              <a:tailEnd/>
            </a:ln>
          </p:spPr>
        </p:pic>
      </p:grpSp>
      <p:grpSp>
        <p:nvGrpSpPr>
          <p:cNvPr id="7" name="Group 22"/>
          <p:cNvGrpSpPr>
            <a:grpSpLocks/>
          </p:cNvGrpSpPr>
          <p:nvPr/>
        </p:nvGrpSpPr>
        <p:grpSpPr bwMode="auto">
          <a:xfrm>
            <a:off x="950913" y="2462213"/>
            <a:ext cx="412750" cy="514350"/>
            <a:chOff x="2200" y="164"/>
            <a:chExt cx="260" cy="324"/>
          </a:xfrm>
        </p:grpSpPr>
        <p:sp>
          <p:nvSpPr>
            <p:cNvPr id="47138" name="Line 23"/>
            <p:cNvSpPr>
              <a:spLocks noChangeShapeType="1"/>
            </p:cNvSpPr>
            <p:nvPr/>
          </p:nvSpPr>
          <p:spPr bwMode="auto">
            <a:xfrm flipV="1">
              <a:off x="2200" y="164"/>
              <a:ext cx="0" cy="324"/>
            </a:xfrm>
            <a:prstGeom prst="line">
              <a:avLst/>
            </a:prstGeom>
            <a:noFill/>
            <a:ln w="19050">
              <a:solidFill>
                <a:schemeClr val="bg2"/>
              </a:solidFill>
              <a:round/>
              <a:headEnd/>
              <a:tailEnd/>
            </a:ln>
          </p:spPr>
          <p:txBody>
            <a:bodyPr/>
            <a:lstStyle/>
            <a:p>
              <a:endParaRPr lang="el-GR"/>
            </a:p>
          </p:txBody>
        </p:sp>
        <p:pic>
          <p:nvPicPr>
            <p:cNvPr id="47139" name="Picture 24" descr="RoyaumeUni"/>
            <p:cNvPicPr>
              <a:picLocks noChangeAspect="1" noChangeArrowheads="1" noCrop="1"/>
            </p:cNvPicPr>
            <p:nvPr/>
          </p:nvPicPr>
          <p:blipFill>
            <a:blip r:embed="rId10" cstate="print"/>
            <a:srcRect/>
            <a:stretch>
              <a:fillRect/>
            </a:stretch>
          </p:blipFill>
          <p:spPr bwMode="auto">
            <a:xfrm>
              <a:off x="2200" y="176"/>
              <a:ext cx="260" cy="180"/>
            </a:xfrm>
            <a:prstGeom prst="rect">
              <a:avLst/>
            </a:prstGeom>
            <a:noFill/>
            <a:ln w="9525">
              <a:noFill/>
              <a:miter lim="800000"/>
              <a:headEnd/>
              <a:tailEnd/>
            </a:ln>
          </p:spPr>
        </p:pic>
      </p:grpSp>
      <p:grpSp>
        <p:nvGrpSpPr>
          <p:cNvPr id="8" name="Group 16"/>
          <p:cNvGrpSpPr>
            <a:grpSpLocks/>
          </p:cNvGrpSpPr>
          <p:nvPr/>
        </p:nvGrpSpPr>
        <p:grpSpPr bwMode="auto">
          <a:xfrm>
            <a:off x="942975" y="2149475"/>
            <a:ext cx="393700" cy="514350"/>
            <a:chOff x="2869" y="164"/>
            <a:chExt cx="248" cy="324"/>
          </a:xfrm>
        </p:grpSpPr>
        <p:sp>
          <p:nvSpPr>
            <p:cNvPr id="47141" name="Line 17"/>
            <p:cNvSpPr>
              <a:spLocks noChangeShapeType="1"/>
            </p:cNvSpPr>
            <p:nvPr/>
          </p:nvSpPr>
          <p:spPr bwMode="auto">
            <a:xfrm flipV="1">
              <a:off x="2875" y="164"/>
              <a:ext cx="0" cy="324"/>
            </a:xfrm>
            <a:prstGeom prst="line">
              <a:avLst/>
            </a:prstGeom>
            <a:noFill/>
            <a:ln w="19050">
              <a:solidFill>
                <a:schemeClr val="bg2"/>
              </a:solidFill>
              <a:round/>
              <a:headEnd/>
              <a:tailEnd/>
            </a:ln>
          </p:spPr>
          <p:txBody>
            <a:bodyPr/>
            <a:lstStyle/>
            <a:p>
              <a:endParaRPr lang="el-GR"/>
            </a:p>
          </p:txBody>
        </p:sp>
        <p:pic>
          <p:nvPicPr>
            <p:cNvPr id="47142" name="Picture 18" descr="Bulgarie"/>
            <p:cNvPicPr>
              <a:picLocks noChangeAspect="1" noChangeArrowheads="1" noCrop="1"/>
            </p:cNvPicPr>
            <p:nvPr/>
          </p:nvPicPr>
          <p:blipFill>
            <a:blip r:embed="rId11" cstate="print"/>
            <a:srcRect/>
            <a:stretch>
              <a:fillRect/>
            </a:stretch>
          </p:blipFill>
          <p:spPr bwMode="auto">
            <a:xfrm>
              <a:off x="2869" y="166"/>
              <a:ext cx="248" cy="176"/>
            </a:xfrm>
            <a:prstGeom prst="rect">
              <a:avLst/>
            </a:prstGeom>
            <a:noFill/>
            <a:ln w="9525">
              <a:noFill/>
              <a:miter lim="800000"/>
              <a:headEnd/>
              <a:tailEnd/>
            </a:ln>
          </p:spPr>
        </p:pic>
      </p:grpSp>
      <p:pic>
        <p:nvPicPr>
          <p:cNvPr id="47144" name="Picture 30" descr="athina2"/>
          <p:cNvPicPr>
            <a:picLocks noChangeAspect="1" noChangeArrowheads="1"/>
          </p:cNvPicPr>
          <p:nvPr/>
        </p:nvPicPr>
        <p:blipFill>
          <a:blip r:embed="rId12" cstate="print"/>
          <a:srcRect/>
          <a:stretch>
            <a:fillRect/>
          </a:stretch>
        </p:blipFill>
        <p:spPr bwMode="auto">
          <a:xfrm>
            <a:off x="8518525" y="1014413"/>
            <a:ext cx="358775" cy="657225"/>
          </a:xfrm>
          <a:prstGeom prst="rect">
            <a:avLst/>
          </a:prstGeom>
          <a:noFill/>
          <a:ln w="9525">
            <a:noFill/>
            <a:miter lim="800000"/>
            <a:headEnd/>
            <a:tailEnd/>
          </a:ln>
        </p:spPr>
      </p:pic>
      <p:sp>
        <p:nvSpPr>
          <p:cNvPr id="47145" name="Text Box 47"/>
          <p:cNvSpPr txBox="1">
            <a:spLocks noChangeArrowheads="1"/>
          </p:cNvSpPr>
          <p:nvPr/>
        </p:nvSpPr>
        <p:spPr bwMode="auto">
          <a:xfrm>
            <a:off x="1673225" y="1309688"/>
            <a:ext cx="1130300" cy="946150"/>
          </a:xfrm>
          <a:prstGeom prst="rect">
            <a:avLst/>
          </a:prstGeom>
          <a:noFill/>
          <a:ln w="9525">
            <a:noFill/>
            <a:miter lim="800000"/>
            <a:headEnd/>
            <a:tailEnd/>
          </a:ln>
        </p:spPr>
        <p:txBody>
          <a:bodyPr wrap="none">
            <a:spAutoFit/>
          </a:bodyPr>
          <a:lstStyle/>
          <a:p>
            <a:r>
              <a:rPr lang="en-US" sz="2800" dirty="0">
                <a:solidFill>
                  <a:schemeClr val="bg1">
                    <a:lumMod val="50000"/>
                  </a:schemeClr>
                </a:solidFill>
                <a:latin typeface="Arial Black" pitchFamily="34" charset="0"/>
              </a:rPr>
              <a:t>2005</a:t>
            </a:r>
          </a:p>
          <a:p>
            <a:r>
              <a:rPr lang="en-US" sz="2800" dirty="0">
                <a:solidFill>
                  <a:schemeClr val="bg1">
                    <a:lumMod val="50000"/>
                  </a:schemeClr>
                </a:solidFill>
                <a:latin typeface="Arial Black" pitchFamily="34" charset="0"/>
              </a:rPr>
              <a:t>2008</a:t>
            </a:r>
            <a:endParaRPr lang="el-GR" sz="2800" dirty="0">
              <a:solidFill>
                <a:schemeClr val="bg1">
                  <a:lumMod val="50000"/>
                </a:schemeClr>
              </a:solidFill>
              <a:latin typeface="Arial Black" pitchFamily="34" charset="0"/>
            </a:endParaRPr>
          </a:p>
        </p:txBody>
      </p:sp>
      <p:pic>
        <p:nvPicPr>
          <p:cNvPr id="41" name="40 - Εικόνα" descr="greeceCf.gif"/>
          <p:cNvPicPr>
            <a:picLocks noChangeAspect="1"/>
          </p:cNvPicPr>
          <p:nvPr/>
        </p:nvPicPr>
        <p:blipFill>
          <a:blip r:embed="rId13" cstate="print"/>
          <a:stretch>
            <a:fillRect/>
          </a:stretch>
        </p:blipFill>
        <p:spPr>
          <a:xfrm>
            <a:off x="918082" y="1062872"/>
            <a:ext cx="467658" cy="476250"/>
          </a:xfrm>
          <a:prstGeom prst="rect">
            <a:avLst/>
          </a:prstGeom>
        </p:spPr>
      </p:pic>
      <p:pic>
        <p:nvPicPr>
          <p:cNvPr id="31" name="Picture 6" descr="wave"/>
          <p:cNvPicPr>
            <a:picLocks noChangeAspect="1" noChangeArrowheads="1" noCrop="1"/>
          </p:cNvPicPr>
          <p:nvPr/>
        </p:nvPicPr>
        <p:blipFill>
          <a:blip r:embed="rId14" cstate="print"/>
          <a:srcRect/>
          <a:stretch>
            <a:fillRect/>
          </a:stretch>
        </p:blipFill>
        <p:spPr bwMode="auto">
          <a:xfrm>
            <a:off x="0" y="5951538"/>
            <a:ext cx="9144000" cy="933450"/>
          </a:xfrm>
          <a:prstGeom prst="rect">
            <a:avLst/>
          </a:prstGeom>
          <a:noFill/>
        </p:spPr>
      </p:pic>
      <p:grpSp>
        <p:nvGrpSpPr>
          <p:cNvPr id="32" name="31 - Ομάδα"/>
          <p:cNvGrpSpPr/>
          <p:nvPr/>
        </p:nvGrpSpPr>
        <p:grpSpPr>
          <a:xfrm>
            <a:off x="4572000" y="113122"/>
            <a:ext cx="4572000" cy="618716"/>
            <a:chOff x="4572000" y="113122"/>
            <a:chExt cx="4572000" cy="618716"/>
          </a:xfrm>
        </p:grpSpPr>
        <p:pic>
          <p:nvPicPr>
            <p:cNvPr id="33" name="Picture 2" descr="http://img.bhs4.com/C9/A/C9A1120077E665111FBC70B29CFB0421E05FD8F3_lis.jpg"/>
            <p:cNvPicPr>
              <a:picLocks noChangeAspect="1" noChangeArrowheads="1"/>
            </p:cNvPicPr>
            <p:nvPr/>
          </p:nvPicPr>
          <p:blipFill>
            <a:blip r:embed="rId15" cstate="print"/>
            <a:srcRect l="6020" t="3696" r="4083" b="18293"/>
            <a:stretch>
              <a:fillRect/>
            </a:stretch>
          </p:blipFill>
          <p:spPr bwMode="auto">
            <a:xfrm flipH="1">
              <a:off x="7814815" y="113122"/>
              <a:ext cx="1150205" cy="329937"/>
            </a:xfrm>
            <a:prstGeom prst="rect">
              <a:avLst/>
            </a:prstGeom>
            <a:noFill/>
          </p:spPr>
        </p:pic>
        <p:sp>
          <p:nvSpPr>
            <p:cNvPr id="34" name="33 - Ορθογώνιο"/>
            <p:cNvSpPr/>
            <p:nvPr/>
          </p:nvSpPr>
          <p:spPr>
            <a:xfrm>
              <a:off x="4572000" y="435047"/>
              <a:ext cx="4572000" cy="4571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35" name="34 - Εικόνα" descr="Symbols.PNG"/>
            <p:cNvPicPr>
              <a:picLocks noChangeAspect="1"/>
            </p:cNvPicPr>
            <p:nvPr/>
          </p:nvPicPr>
          <p:blipFill>
            <a:blip r:embed="rId16" cstate="print"/>
            <a:srcRect b="66236"/>
            <a:stretch>
              <a:fillRect/>
            </a:stretch>
          </p:blipFill>
          <p:spPr>
            <a:xfrm>
              <a:off x="7842792" y="369772"/>
              <a:ext cx="375812" cy="362066"/>
            </a:xfrm>
            <a:prstGeom prst="rect">
              <a:avLst/>
            </a:prstGeom>
          </p:spPr>
        </p:pic>
        <p:pic>
          <p:nvPicPr>
            <p:cNvPr id="36" name="35 - Εικόνα" descr="Symbols.PNG"/>
            <p:cNvPicPr>
              <a:picLocks noChangeAspect="1"/>
            </p:cNvPicPr>
            <p:nvPr/>
          </p:nvPicPr>
          <p:blipFill>
            <a:blip r:embed="rId16" cstate="print"/>
            <a:srcRect t="65688" b="1119"/>
            <a:stretch>
              <a:fillRect/>
            </a:stretch>
          </p:blipFill>
          <p:spPr>
            <a:xfrm>
              <a:off x="8541946" y="375898"/>
              <a:ext cx="375812" cy="355940"/>
            </a:xfrm>
            <a:prstGeom prst="rect">
              <a:avLst/>
            </a:prstGeom>
          </p:spPr>
        </p:pic>
        <p:pic>
          <p:nvPicPr>
            <p:cNvPr id="37" name="36 - Εικόνα" descr="Symbols.PNG"/>
            <p:cNvPicPr>
              <a:picLocks noChangeAspect="1"/>
            </p:cNvPicPr>
            <p:nvPr/>
          </p:nvPicPr>
          <p:blipFill>
            <a:blip r:embed="rId16" cstate="print"/>
            <a:srcRect t="33257" b="33994"/>
            <a:stretch>
              <a:fillRect/>
            </a:stretch>
          </p:blipFill>
          <p:spPr>
            <a:xfrm>
              <a:off x="8194726" y="380661"/>
              <a:ext cx="375812" cy="351177"/>
            </a:xfrm>
            <a:prstGeom prst="rect">
              <a:avLst/>
            </a:prstGeom>
          </p:spPr>
        </p:pic>
      </p:grpSp>
      <p:sp>
        <p:nvSpPr>
          <p:cNvPr id="38" name="37 - TextBox"/>
          <p:cNvSpPr txBox="1"/>
          <p:nvPr/>
        </p:nvSpPr>
        <p:spPr>
          <a:xfrm>
            <a:off x="5552356" y="131978"/>
            <a:ext cx="2279920" cy="369332"/>
          </a:xfrm>
          <a:prstGeom prst="rect">
            <a:avLst/>
          </a:prstGeom>
          <a:noFill/>
        </p:spPr>
        <p:txBody>
          <a:bodyPr wrap="none" rtlCol="0">
            <a:spAutoFit/>
          </a:bodyPr>
          <a:lstStyle/>
          <a:p>
            <a:r>
              <a:rPr lang="en-US" dirty="0" smtClean="0">
                <a:latin typeface="Arial Black" pitchFamily="34" charset="0"/>
              </a:rPr>
              <a:t>ARE WE READY?</a:t>
            </a:r>
            <a:endParaRPr lang="el-GR" dirty="0">
              <a:latin typeface="Arial Black"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9" name="Rectangle 18"/>
          <p:cNvSpPr>
            <a:spLocks noChangeArrowheads="1"/>
          </p:cNvSpPr>
          <p:nvPr/>
        </p:nvSpPr>
        <p:spPr bwMode="auto">
          <a:xfrm>
            <a:off x="306388" y="1106488"/>
            <a:ext cx="4351337" cy="1216025"/>
          </a:xfrm>
          <a:prstGeom prst="rect">
            <a:avLst/>
          </a:prstGeom>
          <a:solidFill>
            <a:srgbClr val="FFFF00"/>
          </a:solidFill>
          <a:ln w="28575" algn="ctr">
            <a:solidFill>
              <a:srgbClr val="990033"/>
            </a:solidFill>
            <a:miter lim="800000"/>
            <a:headEnd/>
            <a:tailEnd/>
          </a:ln>
        </p:spPr>
        <p:txBody>
          <a:bodyPr wrap="none" anchor="ctr">
            <a:spAutoFit/>
          </a:bodyPr>
          <a:lstStyle/>
          <a:p>
            <a:r>
              <a:rPr lang="en-US" sz="1600" b="1">
                <a:solidFill>
                  <a:srgbClr val="800000"/>
                </a:solidFill>
              </a:rPr>
              <a:t>QUESTIONNAIRE 1</a:t>
            </a:r>
          </a:p>
          <a:p>
            <a:endParaRPr lang="en-US" sz="1400"/>
          </a:p>
          <a:p>
            <a:r>
              <a:rPr lang="en-US" sz="1400"/>
              <a:t> European Front Line Health Professionals (E-FLHP)</a:t>
            </a:r>
          </a:p>
          <a:p>
            <a:r>
              <a:rPr lang="en-US" sz="1400" b="1">
                <a:solidFill>
                  <a:srgbClr val="800000"/>
                </a:solidFill>
                <a:sym typeface="Wingdings" pitchFamily="2" charset="2"/>
              </a:rPr>
              <a:t>     </a:t>
            </a:r>
            <a:r>
              <a:rPr lang="en-US" sz="1400">
                <a:solidFill>
                  <a:srgbClr val="800000"/>
                </a:solidFill>
                <a:sym typeface="Wingdings" pitchFamily="2" charset="2"/>
              </a:rPr>
              <a:t> </a:t>
            </a:r>
            <a:r>
              <a:rPr lang="en-US" sz="1400">
                <a:solidFill>
                  <a:srgbClr val="800000"/>
                </a:solidFill>
              </a:rPr>
              <a:t>531 responders</a:t>
            </a:r>
          </a:p>
          <a:p>
            <a:r>
              <a:rPr lang="en-US" sz="1400" b="1">
                <a:solidFill>
                  <a:srgbClr val="800000"/>
                </a:solidFill>
                <a:sym typeface="Wingdings" pitchFamily="2" charset="2"/>
              </a:rPr>
              <a:t>     </a:t>
            </a:r>
            <a:r>
              <a:rPr lang="en-US" sz="1400">
                <a:solidFill>
                  <a:srgbClr val="800000"/>
                </a:solidFill>
                <a:sym typeface="Wingdings" pitchFamily="2" charset="2"/>
              </a:rPr>
              <a:t> </a:t>
            </a:r>
            <a:r>
              <a:rPr lang="en-US" sz="1400">
                <a:solidFill>
                  <a:srgbClr val="800000"/>
                </a:solidFill>
              </a:rPr>
              <a:t>22 countries</a:t>
            </a:r>
            <a:endParaRPr lang="el-GR" sz="1400"/>
          </a:p>
        </p:txBody>
      </p:sp>
      <p:pic>
        <p:nvPicPr>
          <p:cNvPr id="48140" name="Picture 2" descr="ETHREAT"/>
          <p:cNvPicPr>
            <a:picLocks noChangeAspect="1" noChangeArrowheads="1"/>
          </p:cNvPicPr>
          <p:nvPr/>
        </p:nvPicPr>
        <p:blipFill>
          <a:blip r:embed="rId2" cstate="print"/>
          <a:srcRect/>
          <a:stretch>
            <a:fillRect/>
          </a:stretch>
        </p:blipFill>
        <p:spPr bwMode="auto">
          <a:xfrm>
            <a:off x="4330700" y="965200"/>
            <a:ext cx="4648200" cy="568325"/>
          </a:xfrm>
          <a:prstGeom prst="rect">
            <a:avLst/>
          </a:prstGeom>
          <a:noFill/>
          <a:ln w="9525">
            <a:noFill/>
            <a:miter lim="800000"/>
            <a:headEnd/>
            <a:tailEnd/>
          </a:ln>
        </p:spPr>
      </p:pic>
      <p:pic>
        <p:nvPicPr>
          <p:cNvPr id="48141" name="Picture 4" descr="MediumCare"/>
          <p:cNvPicPr>
            <a:picLocks noChangeAspect="1" noChangeArrowheads="1"/>
          </p:cNvPicPr>
          <p:nvPr/>
        </p:nvPicPr>
        <p:blipFill>
          <a:blip r:embed="rId3" cstate="print"/>
          <a:srcRect/>
          <a:stretch>
            <a:fillRect/>
          </a:stretch>
        </p:blipFill>
        <p:spPr bwMode="auto">
          <a:xfrm>
            <a:off x="3808429" y="2450969"/>
            <a:ext cx="2801921" cy="2502031"/>
          </a:xfrm>
          <a:prstGeom prst="rect">
            <a:avLst/>
          </a:prstGeom>
          <a:ln>
            <a:noFill/>
          </a:ln>
          <a:effectLst>
            <a:outerShdw blurRad="190500" algn="tl" rotWithShape="0">
              <a:srgbClr val="000000">
                <a:alpha val="70000"/>
              </a:srgbClr>
            </a:outerShdw>
          </a:effectLst>
        </p:spPr>
      </p:pic>
      <p:sp>
        <p:nvSpPr>
          <p:cNvPr id="48142" name="Text Box 3"/>
          <p:cNvSpPr txBox="1">
            <a:spLocks noChangeArrowheads="1"/>
          </p:cNvSpPr>
          <p:nvPr/>
        </p:nvSpPr>
        <p:spPr bwMode="auto">
          <a:xfrm>
            <a:off x="187325" y="2767013"/>
            <a:ext cx="3529013" cy="3495675"/>
          </a:xfrm>
          <a:prstGeom prst="rect">
            <a:avLst/>
          </a:prstGeom>
          <a:noFill/>
          <a:ln w="9525">
            <a:noFill/>
            <a:miter lim="800000"/>
            <a:headEnd/>
            <a:tailEnd/>
          </a:ln>
        </p:spPr>
        <p:txBody>
          <a:bodyPr wrap="none">
            <a:spAutoFit/>
          </a:bodyPr>
          <a:lstStyle/>
          <a:p>
            <a:r>
              <a:rPr lang="en-US" sz="1400" b="1"/>
              <a:t>Is there a CBRN Plan available?</a:t>
            </a:r>
          </a:p>
          <a:p>
            <a:pPr>
              <a:buClr>
                <a:srgbClr val="A50021"/>
              </a:buClr>
              <a:buSzPct val="120000"/>
              <a:buFont typeface="Arial" charset="0"/>
              <a:buChar char="►"/>
            </a:pPr>
            <a:r>
              <a:rPr lang="en-US" sz="1400"/>
              <a:t>Yes	(50.6%)</a:t>
            </a:r>
          </a:p>
          <a:p>
            <a:pPr>
              <a:buClr>
                <a:srgbClr val="A50021"/>
              </a:buClr>
              <a:buSzPct val="120000"/>
              <a:buFont typeface="Arial" charset="0"/>
              <a:buChar char="►"/>
            </a:pPr>
            <a:r>
              <a:rPr lang="en-US" sz="1400"/>
              <a:t>No	(49.4%)</a:t>
            </a:r>
          </a:p>
          <a:p>
            <a:endParaRPr lang="en-US" sz="1400"/>
          </a:p>
          <a:p>
            <a:r>
              <a:rPr lang="en-US" sz="1400" b="1"/>
              <a:t>Known person-of-contact (POC) in case</a:t>
            </a:r>
          </a:p>
          <a:p>
            <a:r>
              <a:rPr lang="en-US" sz="1400" b="1"/>
              <a:t>of deliberate incident?</a:t>
            </a:r>
          </a:p>
          <a:p>
            <a:pPr>
              <a:buClr>
                <a:srgbClr val="A50021"/>
              </a:buClr>
              <a:buSzPct val="120000"/>
              <a:buFont typeface="Arial" charset="0"/>
              <a:buNone/>
            </a:pPr>
            <a:r>
              <a:rPr lang="en-US" sz="1400"/>
              <a:t>    Yes	(32.9%)</a:t>
            </a:r>
          </a:p>
          <a:p>
            <a:pPr>
              <a:buClr>
                <a:srgbClr val="A50021"/>
              </a:buClr>
              <a:buSzPct val="120000"/>
              <a:buFont typeface="Arial" charset="0"/>
              <a:buChar char="►"/>
            </a:pPr>
            <a:r>
              <a:rPr lang="en-US" sz="1400"/>
              <a:t>No	(67.1%)</a:t>
            </a:r>
          </a:p>
          <a:p>
            <a:endParaRPr lang="en-US" sz="1400"/>
          </a:p>
          <a:p>
            <a:r>
              <a:rPr lang="en-US" sz="1400" b="1"/>
              <a:t>Last CBRN training conducted:</a:t>
            </a:r>
          </a:p>
          <a:p>
            <a:r>
              <a:rPr lang="en-US" sz="1400"/>
              <a:t>&lt;6 mo	(19.5%)</a:t>
            </a:r>
          </a:p>
          <a:p>
            <a:r>
              <a:rPr lang="en-US" sz="1400"/>
              <a:t>12 mo	(12.6%)</a:t>
            </a:r>
          </a:p>
          <a:p>
            <a:r>
              <a:rPr lang="en-US" sz="1400"/>
              <a:t>24 mo	(18.2%)</a:t>
            </a:r>
          </a:p>
          <a:p>
            <a:r>
              <a:rPr lang="en-US" sz="1400"/>
              <a:t>36 mo	(4.8%)</a:t>
            </a:r>
          </a:p>
          <a:p>
            <a:r>
              <a:rPr lang="en-US" sz="1400"/>
              <a:t>&gt;48 mo	(17.7%)</a:t>
            </a:r>
          </a:p>
          <a:p>
            <a:r>
              <a:rPr lang="en-US" sz="1400"/>
              <a:t>Never	(27.3%)</a:t>
            </a:r>
          </a:p>
        </p:txBody>
      </p:sp>
      <p:sp>
        <p:nvSpPr>
          <p:cNvPr id="48143" name="Text Box 4"/>
          <p:cNvSpPr txBox="1">
            <a:spLocks noChangeArrowheads="1"/>
          </p:cNvSpPr>
          <p:nvPr/>
        </p:nvSpPr>
        <p:spPr bwMode="auto">
          <a:xfrm>
            <a:off x="3679825" y="5027613"/>
            <a:ext cx="5340350" cy="1581150"/>
          </a:xfrm>
          <a:prstGeom prst="rect">
            <a:avLst/>
          </a:prstGeom>
          <a:noFill/>
          <a:ln w="9525">
            <a:noFill/>
            <a:miter lim="800000"/>
            <a:headEnd/>
            <a:tailEnd/>
          </a:ln>
        </p:spPr>
        <p:txBody>
          <a:bodyPr wrap="none">
            <a:spAutoFit/>
          </a:bodyPr>
          <a:lstStyle/>
          <a:p>
            <a:r>
              <a:rPr lang="en-US" sz="1400" b="1"/>
              <a:t>Confidence in usage of personal protective equipment (PPE):</a:t>
            </a:r>
          </a:p>
          <a:p>
            <a:pPr>
              <a:buClr>
                <a:srgbClr val="A50021"/>
              </a:buClr>
              <a:buSzPct val="120000"/>
              <a:buFont typeface="Arial" charset="0"/>
              <a:buChar char="►"/>
            </a:pPr>
            <a:r>
              <a:rPr lang="en-US" sz="1400"/>
              <a:t>Low/Very low	(17.3%)</a:t>
            </a:r>
          </a:p>
          <a:p>
            <a:pPr>
              <a:buClr>
                <a:srgbClr val="A50021"/>
              </a:buClr>
              <a:buSzPct val="120000"/>
              <a:buFont typeface="Arial" charset="0"/>
              <a:buChar char="►"/>
            </a:pPr>
            <a:r>
              <a:rPr lang="en-US" sz="1400"/>
              <a:t>High/Very high	(28.5%)</a:t>
            </a:r>
          </a:p>
          <a:p>
            <a:endParaRPr lang="en-US" sz="1400"/>
          </a:p>
          <a:p>
            <a:r>
              <a:rPr lang="en-US" sz="1400" b="1"/>
              <a:t>Access of PPE in workplace:</a:t>
            </a:r>
          </a:p>
          <a:p>
            <a:pPr>
              <a:buClr>
                <a:srgbClr val="A50021"/>
              </a:buClr>
              <a:buSzPct val="120000"/>
              <a:buFont typeface="Arial" charset="0"/>
              <a:buChar char="►"/>
            </a:pPr>
            <a:r>
              <a:rPr lang="en-US" sz="1400"/>
              <a:t>Low/Very low	(9.5%)</a:t>
            </a:r>
          </a:p>
          <a:p>
            <a:pPr>
              <a:buClr>
                <a:srgbClr val="A50021"/>
              </a:buClr>
              <a:buSzPct val="120000"/>
              <a:buFont typeface="Arial" charset="0"/>
              <a:buChar char="►"/>
            </a:pPr>
            <a:r>
              <a:rPr lang="en-US" sz="1400"/>
              <a:t>High/Very high	(35.9%)</a:t>
            </a:r>
            <a:endParaRPr lang="el-GR" sz="1400"/>
          </a:p>
        </p:txBody>
      </p:sp>
      <p:pic>
        <p:nvPicPr>
          <p:cNvPr id="48144" name="Picture 5" descr="for issue 27"/>
          <p:cNvPicPr>
            <a:picLocks noChangeAspect="1" noChangeArrowheads="1"/>
          </p:cNvPicPr>
          <p:nvPr/>
        </p:nvPicPr>
        <p:blipFill>
          <a:blip r:embed="rId4" cstate="print"/>
          <a:srcRect/>
          <a:stretch>
            <a:fillRect/>
          </a:stretch>
        </p:blipFill>
        <p:spPr bwMode="auto">
          <a:xfrm>
            <a:off x="6696075" y="1625600"/>
            <a:ext cx="2265363" cy="2994025"/>
          </a:xfrm>
          <a:prstGeom prst="rect">
            <a:avLst/>
          </a:prstGeom>
          <a:ln>
            <a:noFill/>
          </a:ln>
          <a:effectLst>
            <a:outerShdw blurRad="190500" algn="tl" rotWithShape="0">
              <a:srgbClr val="000000">
                <a:alpha val="70000"/>
              </a:srgbClr>
            </a:outerShdw>
          </a:effectLst>
        </p:spPr>
      </p:pic>
      <p:sp>
        <p:nvSpPr>
          <p:cNvPr id="48145" name="Text Box 20"/>
          <p:cNvSpPr txBox="1">
            <a:spLocks noChangeArrowheads="1"/>
          </p:cNvSpPr>
          <p:nvPr/>
        </p:nvSpPr>
        <p:spPr bwMode="auto">
          <a:xfrm>
            <a:off x="1958975" y="5484813"/>
            <a:ext cx="831850" cy="366712"/>
          </a:xfrm>
          <a:prstGeom prst="rect">
            <a:avLst/>
          </a:prstGeom>
          <a:noFill/>
          <a:ln w="57150" algn="ctr">
            <a:noFill/>
            <a:miter lim="800000"/>
            <a:headEnd/>
            <a:tailEnd/>
          </a:ln>
        </p:spPr>
        <p:txBody>
          <a:bodyPr wrap="none">
            <a:spAutoFit/>
          </a:bodyPr>
          <a:lstStyle/>
          <a:p>
            <a:pPr algn="ctr"/>
            <a:r>
              <a:rPr lang="en-US" b="1">
                <a:solidFill>
                  <a:srgbClr val="8A0000"/>
                </a:solidFill>
              </a:rPr>
              <a:t>80.5%</a:t>
            </a:r>
            <a:endParaRPr lang="el-GR" b="1">
              <a:solidFill>
                <a:srgbClr val="8A0000"/>
              </a:solidFill>
            </a:endParaRPr>
          </a:p>
        </p:txBody>
      </p:sp>
      <p:sp>
        <p:nvSpPr>
          <p:cNvPr id="48146" name="Text Box 26"/>
          <p:cNvSpPr txBox="1">
            <a:spLocks noChangeArrowheads="1"/>
          </p:cNvSpPr>
          <p:nvPr/>
        </p:nvSpPr>
        <p:spPr bwMode="auto">
          <a:xfrm>
            <a:off x="6365875" y="6132513"/>
            <a:ext cx="1797050" cy="366712"/>
          </a:xfrm>
          <a:prstGeom prst="rect">
            <a:avLst/>
          </a:prstGeom>
          <a:noFill/>
          <a:ln w="57150" algn="ctr">
            <a:noFill/>
            <a:miter lim="800000"/>
            <a:headEnd/>
            <a:tailEnd/>
          </a:ln>
        </p:spPr>
        <p:txBody>
          <a:bodyPr wrap="none">
            <a:spAutoFit/>
          </a:bodyPr>
          <a:lstStyle/>
          <a:p>
            <a:pPr algn="ctr"/>
            <a:r>
              <a:rPr lang="en-US" b="1">
                <a:solidFill>
                  <a:srgbClr val="8A0000"/>
                </a:solidFill>
              </a:rPr>
              <a:t>No PPE: 54.6%</a:t>
            </a:r>
            <a:endParaRPr lang="el-GR" b="1">
              <a:solidFill>
                <a:srgbClr val="8A0000"/>
              </a:solidFill>
            </a:endParaRPr>
          </a:p>
        </p:txBody>
      </p:sp>
      <p:sp>
        <p:nvSpPr>
          <p:cNvPr id="48147" name="Text Box 27"/>
          <p:cNvSpPr txBox="1">
            <a:spLocks noChangeArrowheads="1"/>
          </p:cNvSpPr>
          <p:nvPr/>
        </p:nvSpPr>
        <p:spPr bwMode="auto">
          <a:xfrm>
            <a:off x="6365875" y="5319713"/>
            <a:ext cx="1365250" cy="366712"/>
          </a:xfrm>
          <a:prstGeom prst="rect">
            <a:avLst/>
          </a:prstGeom>
          <a:noFill/>
          <a:ln w="57150" algn="ctr">
            <a:noFill/>
            <a:miter lim="800000"/>
            <a:headEnd/>
            <a:tailEnd/>
          </a:ln>
        </p:spPr>
        <p:txBody>
          <a:bodyPr wrap="none">
            <a:spAutoFit/>
          </a:bodyPr>
          <a:lstStyle/>
          <a:p>
            <a:pPr algn="ctr"/>
            <a:r>
              <a:rPr lang="en-US" b="1">
                <a:solidFill>
                  <a:srgbClr val="8A0000"/>
                </a:solidFill>
              </a:rPr>
              <a:t>N/A: 54.2%</a:t>
            </a:r>
            <a:endParaRPr lang="el-GR" b="1">
              <a:solidFill>
                <a:srgbClr val="8A0000"/>
              </a:solidFill>
            </a:endParaRPr>
          </a:p>
        </p:txBody>
      </p:sp>
      <p:sp>
        <p:nvSpPr>
          <p:cNvPr id="48148" name="AutoShape 20"/>
          <p:cNvSpPr>
            <a:spLocks/>
          </p:cNvSpPr>
          <p:nvPr/>
        </p:nvSpPr>
        <p:spPr bwMode="auto">
          <a:xfrm>
            <a:off x="1879600" y="5232400"/>
            <a:ext cx="101600" cy="990600"/>
          </a:xfrm>
          <a:prstGeom prst="rightBrace">
            <a:avLst>
              <a:gd name="adj1" fmla="val 81250"/>
              <a:gd name="adj2" fmla="val 50000"/>
            </a:avLst>
          </a:prstGeom>
          <a:noFill/>
          <a:ln w="9525">
            <a:solidFill>
              <a:schemeClr val="tx1"/>
            </a:solidFill>
            <a:round/>
            <a:headEnd/>
            <a:tailEnd/>
          </a:ln>
          <a:effectLst/>
        </p:spPr>
        <p:txBody>
          <a:bodyPr wrap="none" anchor="ctr"/>
          <a:lstStyle/>
          <a:p>
            <a:endParaRPr lang="el-GR"/>
          </a:p>
        </p:txBody>
      </p:sp>
      <p:pic>
        <p:nvPicPr>
          <p:cNvPr id="13" name="Picture 6" descr="wave"/>
          <p:cNvPicPr>
            <a:picLocks noChangeAspect="1" noChangeArrowheads="1" noCrop="1"/>
          </p:cNvPicPr>
          <p:nvPr/>
        </p:nvPicPr>
        <p:blipFill>
          <a:blip r:embed="rId5" cstate="print"/>
          <a:srcRect/>
          <a:stretch>
            <a:fillRect/>
          </a:stretch>
        </p:blipFill>
        <p:spPr bwMode="auto">
          <a:xfrm>
            <a:off x="0" y="6200774"/>
            <a:ext cx="9144000" cy="684213"/>
          </a:xfrm>
          <a:prstGeom prst="rect">
            <a:avLst/>
          </a:prstGeom>
          <a:noFill/>
        </p:spPr>
      </p:pic>
      <p:grpSp>
        <p:nvGrpSpPr>
          <p:cNvPr id="14" name="13 - Ομάδα"/>
          <p:cNvGrpSpPr/>
          <p:nvPr/>
        </p:nvGrpSpPr>
        <p:grpSpPr>
          <a:xfrm>
            <a:off x="4572000" y="113122"/>
            <a:ext cx="4572000" cy="618716"/>
            <a:chOff x="4572000" y="113122"/>
            <a:chExt cx="4572000" cy="618716"/>
          </a:xfrm>
        </p:grpSpPr>
        <p:pic>
          <p:nvPicPr>
            <p:cNvPr id="15" name="Picture 2" descr="http://img.bhs4.com/C9/A/C9A1120077E665111FBC70B29CFB0421E05FD8F3_lis.jpg"/>
            <p:cNvPicPr>
              <a:picLocks noChangeAspect="1" noChangeArrowheads="1"/>
            </p:cNvPicPr>
            <p:nvPr/>
          </p:nvPicPr>
          <p:blipFill>
            <a:blip r:embed="rId6" cstate="print"/>
            <a:srcRect l="6020" t="3696" r="4083" b="18293"/>
            <a:stretch>
              <a:fillRect/>
            </a:stretch>
          </p:blipFill>
          <p:spPr bwMode="auto">
            <a:xfrm flipH="1">
              <a:off x="7814815" y="113122"/>
              <a:ext cx="1150205" cy="329937"/>
            </a:xfrm>
            <a:prstGeom prst="rect">
              <a:avLst/>
            </a:prstGeom>
            <a:noFill/>
          </p:spPr>
        </p:pic>
        <p:sp>
          <p:nvSpPr>
            <p:cNvPr id="16" name="15 - Ορθογώνιο"/>
            <p:cNvSpPr/>
            <p:nvPr/>
          </p:nvSpPr>
          <p:spPr>
            <a:xfrm>
              <a:off x="4572000" y="435047"/>
              <a:ext cx="4572000" cy="4571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7" name="16 - Εικόνα" descr="Symbols.PNG"/>
            <p:cNvPicPr>
              <a:picLocks noChangeAspect="1"/>
            </p:cNvPicPr>
            <p:nvPr/>
          </p:nvPicPr>
          <p:blipFill>
            <a:blip r:embed="rId7" cstate="print"/>
            <a:srcRect b="66236"/>
            <a:stretch>
              <a:fillRect/>
            </a:stretch>
          </p:blipFill>
          <p:spPr>
            <a:xfrm>
              <a:off x="7842792" y="369772"/>
              <a:ext cx="375812" cy="362066"/>
            </a:xfrm>
            <a:prstGeom prst="rect">
              <a:avLst/>
            </a:prstGeom>
          </p:spPr>
        </p:pic>
        <p:pic>
          <p:nvPicPr>
            <p:cNvPr id="18" name="17 - Εικόνα" descr="Symbols.PNG"/>
            <p:cNvPicPr>
              <a:picLocks noChangeAspect="1"/>
            </p:cNvPicPr>
            <p:nvPr/>
          </p:nvPicPr>
          <p:blipFill>
            <a:blip r:embed="rId7" cstate="print"/>
            <a:srcRect t="65688" b="1119"/>
            <a:stretch>
              <a:fillRect/>
            </a:stretch>
          </p:blipFill>
          <p:spPr>
            <a:xfrm>
              <a:off x="8541946" y="375898"/>
              <a:ext cx="375812" cy="355940"/>
            </a:xfrm>
            <a:prstGeom prst="rect">
              <a:avLst/>
            </a:prstGeom>
          </p:spPr>
        </p:pic>
        <p:pic>
          <p:nvPicPr>
            <p:cNvPr id="19" name="18 - Εικόνα" descr="Symbols.PNG"/>
            <p:cNvPicPr>
              <a:picLocks noChangeAspect="1"/>
            </p:cNvPicPr>
            <p:nvPr/>
          </p:nvPicPr>
          <p:blipFill>
            <a:blip r:embed="rId7" cstate="print"/>
            <a:srcRect t="33257" b="33994"/>
            <a:stretch>
              <a:fillRect/>
            </a:stretch>
          </p:blipFill>
          <p:spPr>
            <a:xfrm>
              <a:off x="8194726" y="380661"/>
              <a:ext cx="375812" cy="351177"/>
            </a:xfrm>
            <a:prstGeom prst="rect">
              <a:avLst/>
            </a:prstGeom>
          </p:spPr>
        </p:pic>
      </p:grpSp>
      <p:sp>
        <p:nvSpPr>
          <p:cNvPr id="21" name="20 - TextBox"/>
          <p:cNvSpPr txBox="1"/>
          <p:nvPr/>
        </p:nvSpPr>
        <p:spPr>
          <a:xfrm>
            <a:off x="5552356" y="131978"/>
            <a:ext cx="2279920" cy="369332"/>
          </a:xfrm>
          <a:prstGeom prst="rect">
            <a:avLst/>
          </a:prstGeom>
          <a:noFill/>
        </p:spPr>
        <p:txBody>
          <a:bodyPr wrap="none" rtlCol="0">
            <a:spAutoFit/>
          </a:bodyPr>
          <a:lstStyle/>
          <a:p>
            <a:r>
              <a:rPr lang="en-US" dirty="0" smtClean="0">
                <a:latin typeface="Arial Black" pitchFamily="34" charset="0"/>
              </a:rPr>
              <a:t>ARE WE READY?</a:t>
            </a:r>
            <a:endParaRPr lang="el-GR" dirty="0">
              <a:latin typeface="Arial Black"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 Ομάδα"/>
          <p:cNvGrpSpPr/>
          <p:nvPr/>
        </p:nvGrpSpPr>
        <p:grpSpPr>
          <a:xfrm>
            <a:off x="4572000" y="113122"/>
            <a:ext cx="4572000" cy="618716"/>
            <a:chOff x="4572000" y="113122"/>
            <a:chExt cx="4572000" cy="618716"/>
          </a:xfrm>
        </p:grpSpPr>
        <p:pic>
          <p:nvPicPr>
            <p:cNvPr id="3" name="Picture 2" descr="http://img.bhs4.com/C9/A/C9A1120077E665111FBC70B29CFB0421E05FD8F3_lis.jpg"/>
            <p:cNvPicPr>
              <a:picLocks noChangeAspect="1" noChangeArrowheads="1"/>
            </p:cNvPicPr>
            <p:nvPr/>
          </p:nvPicPr>
          <p:blipFill>
            <a:blip r:embed="rId2" cstate="print"/>
            <a:srcRect l="6020" t="3696" r="4083" b="18293"/>
            <a:stretch>
              <a:fillRect/>
            </a:stretch>
          </p:blipFill>
          <p:spPr bwMode="auto">
            <a:xfrm flipH="1">
              <a:off x="7814815" y="113122"/>
              <a:ext cx="1150205" cy="329937"/>
            </a:xfrm>
            <a:prstGeom prst="rect">
              <a:avLst/>
            </a:prstGeom>
            <a:noFill/>
          </p:spPr>
        </p:pic>
        <p:sp>
          <p:nvSpPr>
            <p:cNvPr id="4" name="3 - Ορθογώνιο"/>
            <p:cNvSpPr/>
            <p:nvPr/>
          </p:nvSpPr>
          <p:spPr>
            <a:xfrm>
              <a:off x="4572000" y="435047"/>
              <a:ext cx="4572000" cy="4571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5" name="4 - Εικόνα" descr="Symbols.PNG"/>
            <p:cNvPicPr>
              <a:picLocks noChangeAspect="1"/>
            </p:cNvPicPr>
            <p:nvPr/>
          </p:nvPicPr>
          <p:blipFill>
            <a:blip r:embed="rId3" cstate="print"/>
            <a:srcRect b="66236"/>
            <a:stretch>
              <a:fillRect/>
            </a:stretch>
          </p:blipFill>
          <p:spPr>
            <a:xfrm>
              <a:off x="7842792" y="369772"/>
              <a:ext cx="375812" cy="362066"/>
            </a:xfrm>
            <a:prstGeom prst="rect">
              <a:avLst/>
            </a:prstGeom>
          </p:spPr>
        </p:pic>
        <p:pic>
          <p:nvPicPr>
            <p:cNvPr id="6" name="5 - Εικόνα" descr="Symbols.PNG"/>
            <p:cNvPicPr>
              <a:picLocks noChangeAspect="1"/>
            </p:cNvPicPr>
            <p:nvPr/>
          </p:nvPicPr>
          <p:blipFill>
            <a:blip r:embed="rId3" cstate="print"/>
            <a:srcRect t="65688" b="1119"/>
            <a:stretch>
              <a:fillRect/>
            </a:stretch>
          </p:blipFill>
          <p:spPr>
            <a:xfrm>
              <a:off x="8541946" y="375898"/>
              <a:ext cx="375812" cy="355940"/>
            </a:xfrm>
            <a:prstGeom prst="rect">
              <a:avLst/>
            </a:prstGeom>
          </p:spPr>
        </p:pic>
        <p:pic>
          <p:nvPicPr>
            <p:cNvPr id="7" name="6 - Εικόνα" descr="Symbols.PNG"/>
            <p:cNvPicPr>
              <a:picLocks noChangeAspect="1"/>
            </p:cNvPicPr>
            <p:nvPr/>
          </p:nvPicPr>
          <p:blipFill>
            <a:blip r:embed="rId3" cstate="print"/>
            <a:srcRect t="33257" b="33994"/>
            <a:stretch>
              <a:fillRect/>
            </a:stretch>
          </p:blipFill>
          <p:spPr>
            <a:xfrm>
              <a:off x="8194726" y="380661"/>
              <a:ext cx="375812" cy="351177"/>
            </a:xfrm>
            <a:prstGeom prst="rect">
              <a:avLst/>
            </a:prstGeom>
          </p:spPr>
        </p:pic>
      </p:grpSp>
      <p:sp>
        <p:nvSpPr>
          <p:cNvPr id="10" name="9 - TextBox"/>
          <p:cNvSpPr txBox="1"/>
          <p:nvPr/>
        </p:nvSpPr>
        <p:spPr>
          <a:xfrm>
            <a:off x="5740908" y="141405"/>
            <a:ext cx="2095445" cy="369332"/>
          </a:xfrm>
          <a:prstGeom prst="rect">
            <a:avLst/>
          </a:prstGeom>
          <a:noFill/>
        </p:spPr>
        <p:txBody>
          <a:bodyPr wrap="none" rtlCol="0">
            <a:spAutoFit/>
          </a:bodyPr>
          <a:lstStyle/>
          <a:p>
            <a:r>
              <a:rPr lang="en-US" dirty="0" smtClean="0">
                <a:latin typeface="Arial Black" pitchFamily="34" charset="0"/>
              </a:rPr>
              <a:t>NEW CONCEPT</a:t>
            </a:r>
            <a:endParaRPr lang="el-GR" dirty="0">
              <a:latin typeface="Arial Black" pitchFamily="34" charset="0"/>
            </a:endParaRPr>
          </a:p>
        </p:txBody>
      </p:sp>
      <p:grpSp>
        <p:nvGrpSpPr>
          <p:cNvPr id="16" name="15 - Ομάδα"/>
          <p:cNvGrpSpPr/>
          <p:nvPr/>
        </p:nvGrpSpPr>
        <p:grpSpPr>
          <a:xfrm>
            <a:off x="442091" y="1272618"/>
            <a:ext cx="6160385" cy="5197720"/>
            <a:chOff x="994541" y="1272618"/>
            <a:chExt cx="6160385" cy="5197720"/>
          </a:xfrm>
        </p:grpSpPr>
        <p:pic>
          <p:nvPicPr>
            <p:cNvPr id="34820" name="Picture 4" descr="http://www.gigaweb.com/files/productsimages/BS_C/31667.jpg"/>
            <p:cNvPicPr>
              <a:picLocks noChangeAspect="1" noChangeArrowheads="1"/>
            </p:cNvPicPr>
            <p:nvPr/>
          </p:nvPicPr>
          <p:blipFill>
            <a:blip r:embed="rId4" cstate="print"/>
            <a:srcRect/>
            <a:stretch>
              <a:fillRect/>
            </a:stretch>
          </p:blipFill>
          <p:spPr bwMode="auto">
            <a:xfrm flipH="1">
              <a:off x="994541" y="1371075"/>
              <a:ext cx="2015587" cy="5099263"/>
            </a:xfrm>
            <a:prstGeom prst="rect">
              <a:avLst/>
            </a:prstGeom>
            <a:noFill/>
          </p:spPr>
        </p:pic>
        <p:sp>
          <p:nvSpPr>
            <p:cNvPr id="12" name="11 - Επεξήγηση με στρογγυλεμένο παραλληλόγραμμο"/>
            <p:cNvSpPr/>
            <p:nvPr/>
          </p:nvSpPr>
          <p:spPr>
            <a:xfrm>
              <a:off x="4157202" y="1272618"/>
              <a:ext cx="2997724" cy="1036949"/>
            </a:xfrm>
            <a:prstGeom prst="wedgeRoundRectCallout">
              <a:avLst>
                <a:gd name="adj1" fmla="val -107894"/>
                <a:gd name="adj2" fmla="val 43324"/>
                <a:gd name="adj3" fmla="val 16667"/>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0000FF"/>
                  </a:solidFill>
                  <a:latin typeface="Arial Black" pitchFamily="34" charset="0"/>
                </a:rPr>
                <a:t>NAVAL</a:t>
              </a:r>
            </a:p>
            <a:p>
              <a:pPr algn="ctr"/>
              <a:r>
                <a:rPr lang="en-US" sz="2000" dirty="0" smtClean="0">
                  <a:solidFill>
                    <a:srgbClr val="0000FF"/>
                  </a:solidFill>
                  <a:latin typeface="Arial Black" pitchFamily="34" charset="0"/>
                </a:rPr>
                <a:t>CBRNE DEFENSE</a:t>
              </a:r>
            </a:p>
          </p:txBody>
        </p:sp>
      </p:grpSp>
      <p:pic>
        <p:nvPicPr>
          <p:cNvPr id="18" name="17 - Εικόνα" descr="mask.png"/>
          <p:cNvPicPr>
            <a:picLocks noChangeAspect="1"/>
          </p:cNvPicPr>
          <p:nvPr/>
        </p:nvPicPr>
        <p:blipFill>
          <a:blip r:embed="rId5" cstate="print"/>
          <a:stretch>
            <a:fillRect/>
          </a:stretch>
        </p:blipFill>
        <p:spPr>
          <a:xfrm>
            <a:off x="1123950" y="1800225"/>
            <a:ext cx="1066800" cy="828675"/>
          </a:xfrm>
          <a:prstGeom prst="rect">
            <a:avLst/>
          </a:prstGeom>
        </p:spPr>
      </p:pic>
      <p:grpSp>
        <p:nvGrpSpPr>
          <p:cNvPr id="20" name="19 - Ομάδα"/>
          <p:cNvGrpSpPr/>
          <p:nvPr/>
        </p:nvGrpSpPr>
        <p:grpSpPr>
          <a:xfrm>
            <a:off x="4055078" y="2428564"/>
            <a:ext cx="4664716" cy="3894449"/>
            <a:chOff x="4055078" y="2428564"/>
            <a:chExt cx="4664716" cy="3894449"/>
          </a:xfrm>
        </p:grpSpPr>
        <p:grpSp>
          <p:nvGrpSpPr>
            <p:cNvPr id="15" name="14 - Ομάδα"/>
            <p:cNvGrpSpPr/>
            <p:nvPr/>
          </p:nvGrpSpPr>
          <p:grpSpPr>
            <a:xfrm>
              <a:off x="4055078" y="2428564"/>
              <a:ext cx="4664716" cy="3894449"/>
              <a:chOff x="4055078" y="2428564"/>
              <a:chExt cx="4664716" cy="3894449"/>
            </a:xfrm>
          </p:grpSpPr>
          <p:pic>
            <p:nvPicPr>
              <p:cNvPr id="34822" name="Picture 6" descr="http://64.19.142.12/www.kacike.org/shopping/files/productsimages/BS_C/med_32464.jpg"/>
              <p:cNvPicPr>
                <a:picLocks noChangeAspect="1" noChangeArrowheads="1"/>
              </p:cNvPicPr>
              <p:nvPr/>
            </p:nvPicPr>
            <p:blipFill>
              <a:blip r:embed="rId6" cstate="print"/>
              <a:srcRect l="18845" r="26062"/>
              <a:stretch>
                <a:fillRect/>
              </a:stretch>
            </p:blipFill>
            <p:spPr bwMode="auto">
              <a:xfrm>
                <a:off x="7145518" y="3465513"/>
                <a:ext cx="1574276" cy="2857500"/>
              </a:xfrm>
              <a:prstGeom prst="rect">
                <a:avLst/>
              </a:prstGeom>
              <a:noFill/>
            </p:spPr>
          </p:pic>
          <p:sp>
            <p:nvSpPr>
              <p:cNvPr id="14" name="13 - Επεξήγηση με στρογγυλεμένο παραλληλόγραμμο"/>
              <p:cNvSpPr/>
              <p:nvPr/>
            </p:nvSpPr>
            <p:spPr>
              <a:xfrm>
                <a:off x="4055078" y="2428564"/>
                <a:ext cx="2997724" cy="1036949"/>
              </a:xfrm>
              <a:prstGeom prst="wedgeRoundRectCallout">
                <a:avLst>
                  <a:gd name="adj1" fmla="val 76337"/>
                  <a:gd name="adj2" fmla="val 104319"/>
                  <a:gd name="adj3" fmla="val 16667"/>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rgbClr val="FF0000"/>
                    </a:solidFill>
                    <a:latin typeface="Arial Black" pitchFamily="34" charset="0"/>
                  </a:rPr>
                  <a:t>MEDICAL</a:t>
                </a:r>
                <a:r>
                  <a:rPr lang="en-US" sz="2000" dirty="0" smtClean="0">
                    <a:solidFill>
                      <a:srgbClr val="0000FF"/>
                    </a:solidFill>
                    <a:latin typeface="Arial Black" pitchFamily="34" charset="0"/>
                  </a:rPr>
                  <a:t> NAVAL</a:t>
                </a:r>
              </a:p>
              <a:p>
                <a:pPr algn="ctr"/>
                <a:r>
                  <a:rPr lang="en-US" sz="2000" dirty="0" smtClean="0">
                    <a:solidFill>
                      <a:srgbClr val="0000FF"/>
                    </a:solidFill>
                    <a:latin typeface="Arial Black" pitchFamily="34" charset="0"/>
                  </a:rPr>
                  <a:t>CBRNE DEFENSE</a:t>
                </a:r>
              </a:p>
            </p:txBody>
          </p:sp>
        </p:grpSp>
        <p:pic>
          <p:nvPicPr>
            <p:cNvPr id="19" name="18 - Εικόνα" descr="mask.png"/>
            <p:cNvPicPr>
              <a:picLocks noChangeAspect="1"/>
            </p:cNvPicPr>
            <p:nvPr/>
          </p:nvPicPr>
          <p:blipFill>
            <a:blip r:embed="rId7" cstate="print"/>
            <a:stretch>
              <a:fillRect/>
            </a:stretch>
          </p:blipFill>
          <p:spPr>
            <a:xfrm>
              <a:off x="7791451" y="3676650"/>
              <a:ext cx="723900" cy="581817"/>
            </a:xfrm>
            <a:prstGeom prst="rect">
              <a:avLst/>
            </a:prstGeom>
          </p:spPr>
        </p:pic>
      </p:grpSp>
      <p:pic>
        <p:nvPicPr>
          <p:cNvPr id="8" name="Picture 6" descr="wave"/>
          <p:cNvPicPr>
            <a:picLocks noChangeAspect="1" noChangeArrowheads="1" noCrop="1"/>
          </p:cNvPicPr>
          <p:nvPr/>
        </p:nvPicPr>
        <p:blipFill>
          <a:blip r:embed="rId8" cstate="print"/>
          <a:srcRect/>
          <a:stretch>
            <a:fillRect/>
          </a:stretch>
        </p:blipFill>
        <p:spPr bwMode="auto">
          <a:xfrm>
            <a:off x="0" y="5951538"/>
            <a:ext cx="9144000" cy="9334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63" name="Picture 19"/>
          <p:cNvPicPr>
            <a:picLocks noChangeAspect="1" noChangeArrowheads="1"/>
          </p:cNvPicPr>
          <p:nvPr/>
        </p:nvPicPr>
        <p:blipFill>
          <a:blip r:embed="rId2" cstate="print"/>
          <a:srcRect/>
          <a:stretch>
            <a:fillRect/>
          </a:stretch>
        </p:blipFill>
        <p:spPr bwMode="auto">
          <a:xfrm>
            <a:off x="7251700" y="4678363"/>
            <a:ext cx="1535113" cy="1209675"/>
          </a:xfrm>
          <a:prstGeom prst="rect">
            <a:avLst/>
          </a:prstGeom>
          <a:noFill/>
          <a:ln w="57150" algn="ctr">
            <a:noFill/>
            <a:miter lim="800000"/>
            <a:headEnd/>
            <a:tailEnd/>
          </a:ln>
        </p:spPr>
      </p:pic>
      <p:sp>
        <p:nvSpPr>
          <p:cNvPr id="49164" name="Text Box 3"/>
          <p:cNvSpPr txBox="1">
            <a:spLocks noChangeArrowheads="1"/>
          </p:cNvSpPr>
          <p:nvPr/>
        </p:nvSpPr>
        <p:spPr bwMode="auto">
          <a:xfrm>
            <a:off x="200025" y="2081213"/>
            <a:ext cx="5468938" cy="4308475"/>
          </a:xfrm>
          <a:prstGeom prst="rect">
            <a:avLst/>
          </a:prstGeom>
          <a:noFill/>
          <a:ln w="9525">
            <a:noFill/>
            <a:miter lim="800000"/>
            <a:headEnd/>
            <a:tailEnd/>
          </a:ln>
        </p:spPr>
        <p:txBody>
          <a:bodyPr wrap="none">
            <a:spAutoFit/>
          </a:bodyPr>
          <a:lstStyle/>
          <a:p>
            <a:r>
              <a:rPr lang="en-US" b="1"/>
              <a:t>Level of knowledge regarding:</a:t>
            </a:r>
          </a:p>
          <a:p>
            <a:endParaRPr lang="en-US" b="1"/>
          </a:p>
          <a:p>
            <a:pPr>
              <a:buClr>
                <a:srgbClr val="A50021"/>
              </a:buClr>
              <a:buSzPct val="120000"/>
              <a:buFont typeface="Arial" charset="0"/>
              <a:buChar char="►"/>
            </a:pPr>
            <a:r>
              <a:rPr lang="en-US" sz="1600" b="1"/>
              <a:t>ANTHRAX</a:t>
            </a:r>
            <a:r>
              <a:rPr lang="en-US" sz="1600"/>
              <a:t>		Poorly/Very poorly	(32.5%)</a:t>
            </a:r>
          </a:p>
          <a:p>
            <a:pPr>
              <a:buClr>
                <a:srgbClr val="A50021"/>
              </a:buClr>
              <a:buSzPct val="120000"/>
              <a:buFont typeface="Arial" charset="0"/>
              <a:buNone/>
            </a:pPr>
            <a:r>
              <a:rPr lang="en-US" sz="1600"/>
              <a:t>			</a:t>
            </a:r>
            <a:r>
              <a:rPr lang="en-US" sz="1600" b="1">
                <a:solidFill>
                  <a:srgbClr val="006600"/>
                </a:solidFill>
              </a:rPr>
              <a:t>Well/Very well	(64%)</a:t>
            </a:r>
          </a:p>
          <a:p>
            <a:pPr>
              <a:buClr>
                <a:srgbClr val="A50021"/>
              </a:buClr>
              <a:buSzPct val="120000"/>
              <a:buFont typeface="Arial" charset="0"/>
              <a:buNone/>
            </a:pPr>
            <a:r>
              <a:rPr lang="en-US" sz="1600"/>
              <a:t>			No		(3.5%)</a:t>
            </a:r>
          </a:p>
          <a:p>
            <a:pPr>
              <a:buClr>
                <a:srgbClr val="A50021"/>
              </a:buClr>
              <a:buSzPct val="120000"/>
              <a:buFont typeface="Arial" charset="0"/>
              <a:buChar char="►"/>
            </a:pPr>
            <a:endParaRPr lang="en-US" sz="1600"/>
          </a:p>
          <a:p>
            <a:pPr>
              <a:buClr>
                <a:srgbClr val="A50021"/>
              </a:buClr>
              <a:buSzPct val="120000"/>
              <a:buFont typeface="Arial" charset="0"/>
              <a:buChar char="►"/>
            </a:pPr>
            <a:r>
              <a:rPr lang="en-US" sz="1600" b="1"/>
              <a:t>VHF</a:t>
            </a:r>
            <a:r>
              <a:rPr lang="en-US" sz="1600"/>
              <a:t>			Poorly/Very poorly	(35.9%)</a:t>
            </a:r>
          </a:p>
          <a:p>
            <a:pPr>
              <a:buClr>
                <a:srgbClr val="A50021"/>
              </a:buClr>
              <a:buSzPct val="120000"/>
              <a:buFont typeface="Arial" charset="0"/>
              <a:buNone/>
            </a:pPr>
            <a:r>
              <a:rPr lang="en-US" sz="1600"/>
              <a:t>			</a:t>
            </a:r>
            <a:r>
              <a:rPr lang="en-US" sz="1600" b="1">
                <a:solidFill>
                  <a:srgbClr val="006600"/>
                </a:solidFill>
              </a:rPr>
              <a:t>Well/Very well	(57.6%)</a:t>
            </a:r>
          </a:p>
          <a:p>
            <a:pPr>
              <a:buClr>
                <a:srgbClr val="A50021"/>
              </a:buClr>
              <a:buSzPct val="120000"/>
              <a:buFont typeface="Arial" charset="0"/>
              <a:buNone/>
            </a:pPr>
            <a:r>
              <a:rPr lang="en-US" sz="1600"/>
              <a:t>			No		(6.5%)</a:t>
            </a:r>
          </a:p>
          <a:p>
            <a:pPr>
              <a:buClr>
                <a:srgbClr val="A50021"/>
              </a:buClr>
              <a:buSzPct val="120000"/>
              <a:buFont typeface="Arial" charset="0"/>
              <a:buChar char="►"/>
            </a:pPr>
            <a:endParaRPr lang="en-US" sz="1600"/>
          </a:p>
          <a:p>
            <a:pPr>
              <a:buClr>
                <a:srgbClr val="A50021"/>
              </a:buClr>
              <a:buSzPct val="120000"/>
              <a:buFont typeface="Arial" charset="0"/>
              <a:buChar char="►"/>
            </a:pPr>
            <a:r>
              <a:rPr lang="en-US" sz="1600" b="1"/>
              <a:t>NERVE AGENTS</a:t>
            </a:r>
            <a:r>
              <a:rPr lang="en-US" sz="1600"/>
              <a:t>	</a:t>
            </a:r>
            <a:r>
              <a:rPr lang="en-US" sz="1600" b="1">
                <a:solidFill>
                  <a:srgbClr val="FF0000"/>
                </a:solidFill>
              </a:rPr>
              <a:t>Poorly/Very poorly	(52%)</a:t>
            </a:r>
          </a:p>
          <a:p>
            <a:pPr>
              <a:buClr>
                <a:srgbClr val="A50021"/>
              </a:buClr>
              <a:buSzPct val="120000"/>
              <a:buFont typeface="Arial" charset="0"/>
              <a:buNone/>
            </a:pPr>
            <a:r>
              <a:rPr lang="en-US" sz="1600"/>
              <a:t>			Well/Very well	(42.9%)</a:t>
            </a:r>
          </a:p>
          <a:p>
            <a:pPr>
              <a:buClr>
                <a:srgbClr val="A50021"/>
              </a:buClr>
              <a:buSzPct val="120000"/>
              <a:buFont typeface="Arial" charset="0"/>
              <a:buNone/>
            </a:pPr>
            <a:r>
              <a:rPr lang="en-US" sz="1600"/>
              <a:t>			No		(5.2%)</a:t>
            </a:r>
          </a:p>
          <a:p>
            <a:pPr>
              <a:buClr>
                <a:srgbClr val="A50021"/>
              </a:buClr>
              <a:buSzPct val="120000"/>
              <a:buFont typeface="Arial" charset="0"/>
              <a:buChar char="►"/>
            </a:pPr>
            <a:endParaRPr lang="en-US" sz="1600"/>
          </a:p>
          <a:p>
            <a:pPr>
              <a:buClr>
                <a:srgbClr val="A50021"/>
              </a:buClr>
              <a:buSzPct val="120000"/>
              <a:buFont typeface="Arial" charset="0"/>
              <a:buChar char="►"/>
            </a:pPr>
            <a:r>
              <a:rPr lang="en-US" sz="1600" b="1"/>
              <a:t>MUSTARD</a:t>
            </a:r>
            <a:r>
              <a:rPr lang="en-US" sz="1600"/>
              <a:t>		</a:t>
            </a:r>
            <a:r>
              <a:rPr lang="en-US" sz="1600" b="1">
                <a:solidFill>
                  <a:srgbClr val="FF0000"/>
                </a:solidFill>
              </a:rPr>
              <a:t>Poorly/Very poorly	(52.4%)</a:t>
            </a:r>
          </a:p>
          <a:p>
            <a:r>
              <a:rPr lang="en-US" sz="1600"/>
              <a:t>			Well/Very well	(34.7%)</a:t>
            </a:r>
          </a:p>
          <a:p>
            <a:r>
              <a:rPr lang="en-US" sz="1600"/>
              <a:t>			No		(13%)</a:t>
            </a:r>
            <a:endParaRPr lang="el-GR" sz="1600"/>
          </a:p>
        </p:txBody>
      </p:sp>
      <p:sp>
        <p:nvSpPr>
          <p:cNvPr id="49165" name="AutoShape 4"/>
          <p:cNvSpPr>
            <a:spLocks noChangeArrowheads="1"/>
          </p:cNvSpPr>
          <p:nvPr/>
        </p:nvSpPr>
        <p:spPr bwMode="auto">
          <a:xfrm>
            <a:off x="5676900" y="2743200"/>
            <a:ext cx="1320800" cy="1600200"/>
          </a:xfrm>
          <a:prstGeom prst="upArrow">
            <a:avLst>
              <a:gd name="adj1" fmla="val 50000"/>
              <a:gd name="adj2" fmla="val 30288"/>
            </a:avLst>
          </a:prstGeom>
          <a:solidFill>
            <a:srgbClr val="008000"/>
          </a:solidFill>
          <a:ln w="9525">
            <a:noFill/>
            <a:miter lim="800000"/>
            <a:headEnd/>
            <a:tailEnd/>
          </a:ln>
          <a:scene3d>
            <a:camera prst="orthographicFront"/>
            <a:lightRig rig="threePt" dir="t"/>
          </a:scene3d>
          <a:sp3d>
            <a:bevelT/>
          </a:sp3d>
        </p:spPr>
        <p:txBody>
          <a:bodyPr vert="eaVert" wrap="none" anchor="ctr"/>
          <a:lstStyle/>
          <a:p>
            <a:endParaRPr lang="el-GR"/>
          </a:p>
        </p:txBody>
      </p:sp>
      <p:sp>
        <p:nvSpPr>
          <p:cNvPr id="49166" name="AutoShape 5"/>
          <p:cNvSpPr>
            <a:spLocks noChangeArrowheads="1"/>
          </p:cNvSpPr>
          <p:nvPr/>
        </p:nvSpPr>
        <p:spPr bwMode="auto">
          <a:xfrm flipV="1">
            <a:off x="5676900" y="4737100"/>
            <a:ext cx="1320800" cy="1600200"/>
          </a:xfrm>
          <a:prstGeom prst="upArrow">
            <a:avLst>
              <a:gd name="adj1" fmla="val 50000"/>
              <a:gd name="adj2" fmla="val 30288"/>
            </a:avLst>
          </a:prstGeom>
          <a:solidFill>
            <a:srgbClr val="FF0000"/>
          </a:solidFill>
          <a:ln w="9525">
            <a:noFill/>
            <a:miter lim="800000"/>
            <a:headEnd/>
            <a:tailEnd/>
          </a:ln>
          <a:scene3d>
            <a:camera prst="orthographicFront"/>
            <a:lightRig rig="threePt" dir="t"/>
          </a:scene3d>
          <a:sp3d>
            <a:bevelT/>
          </a:sp3d>
        </p:spPr>
        <p:txBody>
          <a:bodyPr rot="10800000" vert="eaVert" wrap="none" anchor="ctr"/>
          <a:lstStyle/>
          <a:p>
            <a:endParaRPr lang="el-GR"/>
          </a:p>
        </p:txBody>
      </p:sp>
      <p:pic>
        <p:nvPicPr>
          <p:cNvPr id="49167" name="Picture 17"/>
          <p:cNvPicPr>
            <a:picLocks noChangeAspect="1" noChangeArrowheads="1"/>
          </p:cNvPicPr>
          <p:nvPr/>
        </p:nvPicPr>
        <p:blipFill>
          <a:blip r:embed="rId3" cstate="print"/>
          <a:srcRect/>
          <a:stretch>
            <a:fillRect/>
          </a:stretch>
        </p:blipFill>
        <p:spPr bwMode="auto">
          <a:xfrm>
            <a:off x="7251192" y="3467100"/>
            <a:ext cx="1517904" cy="909638"/>
          </a:xfrm>
          <a:prstGeom prst="rect">
            <a:avLst/>
          </a:prstGeom>
          <a:noFill/>
          <a:ln w="9525" algn="ctr">
            <a:solidFill>
              <a:srgbClr val="C00000"/>
            </a:solidFill>
            <a:miter lim="800000"/>
            <a:headEnd/>
            <a:tailEnd/>
          </a:ln>
        </p:spPr>
      </p:pic>
      <p:pic>
        <p:nvPicPr>
          <p:cNvPr id="49168" name="Picture 18"/>
          <p:cNvPicPr>
            <a:picLocks noChangeAspect="1" noChangeArrowheads="1"/>
          </p:cNvPicPr>
          <p:nvPr/>
        </p:nvPicPr>
        <p:blipFill>
          <a:blip r:embed="rId4" cstate="print"/>
          <a:srcRect/>
          <a:stretch>
            <a:fillRect/>
          </a:stretch>
        </p:blipFill>
        <p:spPr bwMode="auto">
          <a:xfrm>
            <a:off x="7245350" y="2590800"/>
            <a:ext cx="1541463" cy="876300"/>
          </a:xfrm>
          <a:prstGeom prst="rect">
            <a:avLst/>
          </a:prstGeom>
          <a:noFill/>
          <a:ln w="57150" algn="ctr">
            <a:noFill/>
            <a:miter lim="800000"/>
            <a:headEnd/>
            <a:tailEnd/>
          </a:ln>
        </p:spPr>
      </p:pic>
      <p:pic>
        <p:nvPicPr>
          <p:cNvPr id="49169" name="Picture 20"/>
          <p:cNvPicPr>
            <a:picLocks noChangeAspect="1" noChangeArrowheads="1"/>
          </p:cNvPicPr>
          <p:nvPr/>
        </p:nvPicPr>
        <p:blipFill>
          <a:blip r:embed="rId5" cstate="print"/>
          <a:srcRect t="7936" r="10606" b="35318"/>
          <a:stretch>
            <a:fillRect/>
          </a:stretch>
        </p:blipFill>
        <p:spPr bwMode="auto">
          <a:xfrm>
            <a:off x="7245350" y="5662613"/>
            <a:ext cx="1530350" cy="871537"/>
          </a:xfrm>
          <a:prstGeom prst="rect">
            <a:avLst/>
          </a:prstGeom>
          <a:noFill/>
          <a:ln w="57150" algn="ctr">
            <a:noFill/>
            <a:miter lim="800000"/>
            <a:headEnd/>
            <a:tailEnd/>
          </a:ln>
        </p:spPr>
      </p:pic>
      <p:sp>
        <p:nvSpPr>
          <p:cNvPr id="49170" name="Text Box 21"/>
          <p:cNvSpPr txBox="1">
            <a:spLocks noChangeArrowheads="1"/>
          </p:cNvSpPr>
          <p:nvPr/>
        </p:nvSpPr>
        <p:spPr bwMode="auto">
          <a:xfrm>
            <a:off x="6105525" y="3811588"/>
            <a:ext cx="441325" cy="519112"/>
          </a:xfrm>
          <a:prstGeom prst="rect">
            <a:avLst/>
          </a:prstGeom>
          <a:noFill/>
          <a:ln w="57150" algn="ctr">
            <a:noFill/>
            <a:miter lim="800000"/>
            <a:headEnd/>
            <a:tailEnd/>
          </a:ln>
        </p:spPr>
        <p:txBody>
          <a:bodyPr wrap="none">
            <a:spAutoFit/>
          </a:bodyPr>
          <a:lstStyle/>
          <a:p>
            <a:pPr algn="ctr"/>
            <a:r>
              <a:rPr lang="en-US" sz="2800" b="1">
                <a:solidFill>
                  <a:schemeClr val="bg1"/>
                </a:solidFill>
              </a:rPr>
              <a:t>B</a:t>
            </a:r>
            <a:endParaRPr lang="el-GR" sz="2800" b="1">
              <a:solidFill>
                <a:schemeClr val="bg1"/>
              </a:solidFill>
            </a:endParaRPr>
          </a:p>
        </p:txBody>
      </p:sp>
      <p:sp>
        <p:nvSpPr>
          <p:cNvPr id="49171" name="Text Box 22"/>
          <p:cNvSpPr txBox="1">
            <a:spLocks noChangeArrowheads="1"/>
          </p:cNvSpPr>
          <p:nvPr/>
        </p:nvSpPr>
        <p:spPr bwMode="auto">
          <a:xfrm>
            <a:off x="6118225" y="4738688"/>
            <a:ext cx="441325" cy="519112"/>
          </a:xfrm>
          <a:prstGeom prst="rect">
            <a:avLst/>
          </a:prstGeom>
          <a:noFill/>
          <a:ln w="57150" algn="ctr">
            <a:noFill/>
            <a:miter lim="800000"/>
            <a:headEnd/>
            <a:tailEnd/>
          </a:ln>
        </p:spPr>
        <p:txBody>
          <a:bodyPr wrap="none">
            <a:spAutoFit/>
          </a:bodyPr>
          <a:lstStyle/>
          <a:p>
            <a:pPr algn="ctr"/>
            <a:r>
              <a:rPr lang="en-US" sz="2800" b="1">
                <a:solidFill>
                  <a:schemeClr val="bg1"/>
                </a:solidFill>
              </a:rPr>
              <a:t>C</a:t>
            </a:r>
            <a:endParaRPr lang="el-GR" sz="2800" b="1">
              <a:solidFill>
                <a:schemeClr val="bg1"/>
              </a:solidFill>
            </a:endParaRPr>
          </a:p>
        </p:txBody>
      </p:sp>
      <p:pic>
        <p:nvPicPr>
          <p:cNvPr id="49172" name="Picture 2" descr="ETHREAT"/>
          <p:cNvPicPr>
            <a:picLocks noChangeAspect="1" noChangeArrowheads="1"/>
          </p:cNvPicPr>
          <p:nvPr/>
        </p:nvPicPr>
        <p:blipFill>
          <a:blip r:embed="rId6" cstate="print"/>
          <a:srcRect/>
          <a:stretch>
            <a:fillRect/>
          </a:stretch>
        </p:blipFill>
        <p:spPr bwMode="auto">
          <a:xfrm>
            <a:off x="279400" y="1028700"/>
            <a:ext cx="8534400" cy="758825"/>
          </a:xfrm>
          <a:prstGeom prst="rect">
            <a:avLst/>
          </a:prstGeom>
          <a:noFill/>
          <a:ln w="9525">
            <a:noFill/>
            <a:miter lim="800000"/>
            <a:headEnd/>
            <a:tailEnd/>
          </a:ln>
        </p:spPr>
      </p:pic>
      <p:sp>
        <p:nvSpPr>
          <p:cNvPr id="49173" name="Line 28"/>
          <p:cNvSpPr>
            <a:spLocks noChangeShapeType="1"/>
          </p:cNvSpPr>
          <p:nvPr/>
        </p:nvSpPr>
        <p:spPr bwMode="auto">
          <a:xfrm>
            <a:off x="230188" y="4475163"/>
            <a:ext cx="8424862" cy="0"/>
          </a:xfrm>
          <a:prstGeom prst="line">
            <a:avLst/>
          </a:prstGeom>
          <a:noFill/>
          <a:ln w="9525">
            <a:solidFill>
              <a:srgbClr val="AC0000"/>
            </a:solidFill>
            <a:prstDash val="dashDot"/>
            <a:round/>
            <a:headEnd/>
            <a:tailEnd/>
          </a:ln>
        </p:spPr>
        <p:txBody>
          <a:bodyPr/>
          <a:lstStyle/>
          <a:p>
            <a:endParaRPr lang="el-GR"/>
          </a:p>
        </p:txBody>
      </p:sp>
      <p:sp>
        <p:nvSpPr>
          <p:cNvPr id="49175" name="Rectangle 23"/>
          <p:cNvSpPr>
            <a:spLocks noChangeArrowheads="1"/>
          </p:cNvSpPr>
          <p:nvPr/>
        </p:nvSpPr>
        <p:spPr bwMode="auto">
          <a:xfrm>
            <a:off x="7239000" y="4686300"/>
            <a:ext cx="1549400" cy="1854200"/>
          </a:xfrm>
          <a:prstGeom prst="rect">
            <a:avLst/>
          </a:prstGeom>
          <a:noFill/>
          <a:ln w="9525">
            <a:solidFill>
              <a:srgbClr val="C00000"/>
            </a:solidFill>
            <a:miter lim="800000"/>
            <a:headEnd/>
            <a:tailEnd/>
          </a:ln>
          <a:effectLst/>
        </p:spPr>
        <p:txBody>
          <a:bodyPr wrap="none" anchor="ctr"/>
          <a:lstStyle/>
          <a:p>
            <a:endParaRPr lang="el-GR"/>
          </a:p>
        </p:txBody>
      </p:sp>
      <p:pic>
        <p:nvPicPr>
          <p:cNvPr id="15" name="Picture 6" descr="wave"/>
          <p:cNvPicPr>
            <a:picLocks noChangeAspect="1" noChangeArrowheads="1" noCrop="1"/>
          </p:cNvPicPr>
          <p:nvPr/>
        </p:nvPicPr>
        <p:blipFill>
          <a:blip r:embed="rId7" cstate="print"/>
          <a:srcRect/>
          <a:stretch>
            <a:fillRect/>
          </a:stretch>
        </p:blipFill>
        <p:spPr bwMode="auto">
          <a:xfrm>
            <a:off x="0" y="5951538"/>
            <a:ext cx="9144000" cy="933450"/>
          </a:xfrm>
          <a:prstGeom prst="rect">
            <a:avLst/>
          </a:prstGeom>
          <a:noFill/>
        </p:spPr>
      </p:pic>
      <p:grpSp>
        <p:nvGrpSpPr>
          <p:cNvPr id="16" name="15 - Ομάδα"/>
          <p:cNvGrpSpPr/>
          <p:nvPr/>
        </p:nvGrpSpPr>
        <p:grpSpPr>
          <a:xfrm>
            <a:off x="4572000" y="113122"/>
            <a:ext cx="4572000" cy="618716"/>
            <a:chOff x="4572000" y="113122"/>
            <a:chExt cx="4572000" cy="618716"/>
          </a:xfrm>
        </p:grpSpPr>
        <p:pic>
          <p:nvPicPr>
            <p:cNvPr id="17" name="Picture 2" descr="http://img.bhs4.com/C9/A/C9A1120077E665111FBC70B29CFB0421E05FD8F3_lis.jpg"/>
            <p:cNvPicPr>
              <a:picLocks noChangeAspect="1" noChangeArrowheads="1"/>
            </p:cNvPicPr>
            <p:nvPr/>
          </p:nvPicPr>
          <p:blipFill>
            <a:blip r:embed="rId8" cstate="print"/>
            <a:srcRect l="6020" t="3696" r="4083" b="18293"/>
            <a:stretch>
              <a:fillRect/>
            </a:stretch>
          </p:blipFill>
          <p:spPr bwMode="auto">
            <a:xfrm flipH="1">
              <a:off x="7814815" y="113122"/>
              <a:ext cx="1150205" cy="329937"/>
            </a:xfrm>
            <a:prstGeom prst="rect">
              <a:avLst/>
            </a:prstGeom>
            <a:noFill/>
          </p:spPr>
        </p:pic>
        <p:sp>
          <p:nvSpPr>
            <p:cNvPr id="18" name="17 - Ορθογώνιο"/>
            <p:cNvSpPr/>
            <p:nvPr/>
          </p:nvSpPr>
          <p:spPr>
            <a:xfrm>
              <a:off x="4572000" y="435047"/>
              <a:ext cx="4572000" cy="4571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9" name="18 - Εικόνα" descr="Symbols.PNG"/>
            <p:cNvPicPr>
              <a:picLocks noChangeAspect="1"/>
            </p:cNvPicPr>
            <p:nvPr/>
          </p:nvPicPr>
          <p:blipFill>
            <a:blip r:embed="rId9" cstate="print"/>
            <a:srcRect b="66236"/>
            <a:stretch>
              <a:fillRect/>
            </a:stretch>
          </p:blipFill>
          <p:spPr>
            <a:xfrm>
              <a:off x="7842792" y="369772"/>
              <a:ext cx="375812" cy="362066"/>
            </a:xfrm>
            <a:prstGeom prst="rect">
              <a:avLst/>
            </a:prstGeom>
          </p:spPr>
        </p:pic>
        <p:pic>
          <p:nvPicPr>
            <p:cNvPr id="20" name="19 - Εικόνα" descr="Symbols.PNG"/>
            <p:cNvPicPr>
              <a:picLocks noChangeAspect="1"/>
            </p:cNvPicPr>
            <p:nvPr/>
          </p:nvPicPr>
          <p:blipFill>
            <a:blip r:embed="rId9" cstate="print"/>
            <a:srcRect t="65688" b="1119"/>
            <a:stretch>
              <a:fillRect/>
            </a:stretch>
          </p:blipFill>
          <p:spPr>
            <a:xfrm>
              <a:off x="8541946" y="375898"/>
              <a:ext cx="375812" cy="355940"/>
            </a:xfrm>
            <a:prstGeom prst="rect">
              <a:avLst/>
            </a:prstGeom>
          </p:spPr>
        </p:pic>
        <p:pic>
          <p:nvPicPr>
            <p:cNvPr id="21" name="20 - Εικόνα" descr="Symbols.PNG"/>
            <p:cNvPicPr>
              <a:picLocks noChangeAspect="1"/>
            </p:cNvPicPr>
            <p:nvPr/>
          </p:nvPicPr>
          <p:blipFill>
            <a:blip r:embed="rId9" cstate="print"/>
            <a:srcRect t="33257" b="33994"/>
            <a:stretch>
              <a:fillRect/>
            </a:stretch>
          </p:blipFill>
          <p:spPr>
            <a:xfrm>
              <a:off x="8194726" y="380661"/>
              <a:ext cx="375812" cy="351177"/>
            </a:xfrm>
            <a:prstGeom prst="rect">
              <a:avLst/>
            </a:prstGeom>
          </p:spPr>
        </p:pic>
      </p:grpSp>
      <p:sp>
        <p:nvSpPr>
          <p:cNvPr id="23" name="22 - TextBox"/>
          <p:cNvSpPr txBox="1"/>
          <p:nvPr/>
        </p:nvSpPr>
        <p:spPr>
          <a:xfrm>
            <a:off x="5552356" y="131978"/>
            <a:ext cx="2279920" cy="369332"/>
          </a:xfrm>
          <a:prstGeom prst="rect">
            <a:avLst/>
          </a:prstGeom>
          <a:noFill/>
        </p:spPr>
        <p:txBody>
          <a:bodyPr wrap="none" rtlCol="0">
            <a:spAutoFit/>
          </a:bodyPr>
          <a:lstStyle/>
          <a:p>
            <a:r>
              <a:rPr lang="en-US" dirty="0" smtClean="0">
                <a:latin typeface="Arial Black" pitchFamily="34" charset="0"/>
              </a:rPr>
              <a:t>ARE WE READY?</a:t>
            </a:r>
            <a:endParaRPr lang="el-GR" dirty="0">
              <a:latin typeface="Arial Black"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0355" name="Group 3"/>
          <p:cNvGraphicFramePr>
            <a:graphicFrameLocks noGrp="1"/>
          </p:cNvGraphicFramePr>
          <p:nvPr/>
        </p:nvGraphicFramePr>
        <p:xfrm>
          <a:off x="266700" y="3006725"/>
          <a:ext cx="2717800" cy="1587500"/>
        </p:xfrm>
        <a:graphic>
          <a:graphicData uri="http://schemas.openxmlformats.org/drawingml/2006/table">
            <a:tbl>
              <a:tblPr/>
              <a:tblGrid>
                <a:gridCol w="1358900"/>
                <a:gridCol w="1358900"/>
              </a:tblGrid>
              <a:tr h="15875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0% - 24%</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25% - 49%</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50% - 74%</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75% - 100%</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Do not know</a:t>
                      </a:r>
                      <a:endParaRPr kumimoji="0" lang="el-GR" sz="16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Black" pitchFamily="34" charset="0"/>
                        </a:rPr>
                        <a:t>42.9%</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17.5%</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15.9%</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4.8%</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19%</a:t>
                      </a:r>
                      <a:endParaRPr kumimoji="0" lang="el-GR" sz="1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r>
            </a:tbl>
          </a:graphicData>
        </a:graphic>
      </p:graphicFrame>
      <p:graphicFrame>
        <p:nvGraphicFramePr>
          <p:cNvPr id="100363" name="Group 11"/>
          <p:cNvGraphicFramePr>
            <a:graphicFrameLocks noGrp="1"/>
          </p:cNvGraphicFramePr>
          <p:nvPr/>
        </p:nvGraphicFramePr>
        <p:xfrm>
          <a:off x="2692400" y="3692525"/>
          <a:ext cx="2717800" cy="1587500"/>
        </p:xfrm>
        <a:graphic>
          <a:graphicData uri="http://schemas.openxmlformats.org/drawingml/2006/table">
            <a:tbl>
              <a:tblPr/>
              <a:tblGrid>
                <a:gridCol w="1358900"/>
                <a:gridCol w="1358900"/>
              </a:tblGrid>
              <a:tr h="15875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0% - 24%</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25% - 49%</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50% - 74%</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75% - 100%</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Do not know</a:t>
                      </a:r>
                      <a:endParaRPr kumimoji="0" lang="el-GR" sz="16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Black" pitchFamily="34" charset="0"/>
                        </a:rPr>
                        <a:t>38.1%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23.8%</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12.7%</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6.3%</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19%</a:t>
                      </a:r>
                      <a:endParaRPr kumimoji="0" lang="el-GR" sz="1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99"/>
                    </a:solidFill>
                  </a:tcPr>
                </a:tc>
              </a:tr>
            </a:tbl>
          </a:graphicData>
        </a:graphic>
      </p:graphicFrame>
      <p:graphicFrame>
        <p:nvGraphicFramePr>
          <p:cNvPr id="100371" name="Group 19"/>
          <p:cNvGraphicFramePr>
            <a:graphicFrameLocks noGrp="1"/>
          </p:cNvGraphicFramePr>
          <p:nvPr/>
        </p:nvGraphicFramePr>
        <p:xfrm>
          <a:off x="5084763" y="4492625"/>
          <a:ext cx="2717800" cy="1587500"/>
        </p:xfrm>
        <a:graphic>
          <a:graphicData uri="http://schemas.openxmlformats.org/drawingml/2006/table">
            <a:tbl>
              <a:tblPr/>
              <a:tblGrid>
                <a:gridCol w="1358900"/>
                <a:gridCol w="1358900"/>
              </a:tblGrid>
              <a:tr h="15875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0% - 24%</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25% - 49%</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50% - 74%</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75% - 100%</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Do not know</a:t>
                      </a:r>
                      <a:endParaRPr kumimoji="0" lang="el-GR" sz="16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BD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Black" pitchFamily="34" charset="0"/>
                        </a:rPr>
                        <a:t>52.4%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17.5%</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3.2%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4.8%</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smtClean="0">
                          <a:ln>
                            <a:noFill/>
                          </a:ln>
                          <a:solidFill>
                            <a:schemeClr val="tx1"/>
                          </a:solidFill>
                          <a:effectLst/>
                          <a:latin typeface="Arial" charset="0"/>
                        </a:rPr>
                        <a:t>22.2%</a:t>
                      </a:r>
                      <a:endParaRPr kumimoji="0" lang="el-GR" sz="16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BDFF"/>
                    </a:solidFill>
                  </a:tcPr>
                </a:tc>
              </a:tr>
            </a:tbl>
          </a:graphicData>
        </a:graphic>
      </p:graphicFrame>
      <p:pic>
        <p:nvPicPr>
          <p:cNvPr id="50211" name="Picture 27" descr="ar2-r"/>
          <p:cNvPicPr>
            <a:picLocks noChangeAspect="1" noChangeArrowheads="1" noCrop="1"/>
          </p:cNvPicPr>
          <p:nvPr/>
        </p:nvPicPr>
        <p:blipFill>
          <a:blip r:embed="rId2" cstate="print"/>
          <a:srcRect/>
          <a:stretch>
            <a:fillRect/>
          </a:stretch>
        </p:blipFill>
        <p:spPr bwMode="auto">
          <a:xfrm>
            <a:off x="1641475" y="3086100"/>
            <a:ext cx="323850" cy="228600"/>
          </a:xfrm>
          <a:prstGeom prst="rect">
            <a:avLst/>
          </a:prstGeom>
          <a:noFill/>
          <a:ln w="9525">
            <a:noFill/>
            <a:miter lim="800000"/>
            <a:headEnd/>
            <a:tailEnd/>
          </a:ln>
        </p:spPr>
      </p:pic>
      <p:pic>
        <p:nvPicPr>
          <p:cNvPr id="100380" name="Picture 28" descr="DSC05179"/>
          <p:cNvPicPr>
            <a:picLocks noChangeAspect="1" noChangeArrowheads="1"/>
          </p:cNvPicPr>
          <p:nvPr/>
        </p:nvPicPr>
        <p:blipFill>
          <a:blip r:embed="rId3" cstate="print"/>
          <a:srcRect/>
          <a:stretch>
            <a:fillRect/>
          </a:stretch>
        </p:blipFill>
        <p:spPr bwMode="auto">
          <a:xfrm>
            <a:off x="266700" y="4826972"/>
            <a:ext cx="2260600" cy="1498600"/>
          </a:xfrm>
          <a:prstGeom prst="rect">
            <a:avLst/>
          </a:prstGeom>
          <a:noFill/>
          <a:effectLst>
            <a:outerShdw dist="107763" dir="2700000" algn="ctr" rotWithShape="0">
              <a:srgbClr val="808080">
                <a:alpha val="50000"/>
              </a:srgbClr>
            </a:outerShdw>
          </a:effectLst>
          <a:scene3d>
            <a:camera prst="orthographicFront"/>
            <a:lightRig rig="threePt" dir="t"/>
          </a:scene3d>
          <a:sp3d>
            <a:bevelT/>
          </a:sp3d>
        </p:spPr>
      </p:pic>
      <p:grpSp>
        <p:nvGrpSpPr>
          <p:cNvPr id="2" name="Group 30"/>
          <p:cNvGrpSpPr>
            <a:grpSpLocks/>
          </p:cNvGrpSpPr>
          <p:nvPr/>
        </p:nvGrpSpPr>
        <p:grpSpPr bwMode="auto">
          <a:xfrm>
            <a:off x="6426200" y="2501900"/>
            <a:ext cx="2401888" cy="1651000"/>
            <a:chOff x="3906" y="2816"/>
            <a:chExt cx="1609" cy="1040"/>
          </a:xfrm>
        </p:grpSpPr>
        <p:pic>
          <p:nvPicPr>
            <p:cNvPr id="100383" name="Picture 31" descr="01"/>
            <p:cNvPicPr>
              <a:picLocks noChangeAspect="1" noChangeArrowheads="1"/>
            </p:cNvPicPr>
            <p:nvPr/>
          </p:nvPicPr>
          <p:blipFill>
            <a:blip r:embed="rId4" cstate="print"/>
            <a:srcRect/>
            <a:stretch>
              <a:fillRect/>
            </a:stretch>
          </p:blipFill>
          <p:spPr bwMode="auto">
            <a:xfrm>
              <a:off x="3906" y="2816"/>
              <a:ext cx="1609" cy="1040"/>
            </a:xfrm>
            <a:prstGeom prst="rect">
              <a:avLst/>
            </a:prstGeom>
            <a:noFill/>
            <a:effectLst>
              <a:outerShdw dist="107763" dir="2700000" algn="ctr" rotWithShape="0">
                <a:srgbClr val="808080">
                  <a:alpha val="50000"/>
                </a:srgbClr>
              </a:outerShdw>
            </a:effectLst>
            <a:scene3d>
              <a:camera prst="orthographicFront"/>
              <a:lightRig rig="threePt" dir="t"/>
            </a:scene3d>
            <a:sp3d>
              <a:bevelT/>
            </a:sp3d>
          </p:spPr>
        </p:pic>
        <p:pic>
          <p:nvPicPr>
            <p:cNvPr id="100384" name="Picture 32" descr="untitled"/>
            <p:cNvPicPr>
              <a:picLocks noChangeAspect="1" noChangeArrowheads="1"/>
            </p:cNvPicPr>
            <p:nvPr/>
          </p:nvPicPr>
          <p:blipFill>
            <a:blip r:embed="rId5" cstate="print"/>
            <a:srcRect/>
            <a:stretch>
              <a:fillRect/>
            </a:stretch>
          </p:blipFill>
          <p:spPr bwMode="auto">
            <a:xfrm rot="298497">
              <a:off x="5219" y="3125"/>
              <a:ext cx="104" cy="137"/>
            </a:xfrm>
            <a:prstGeom prst="rect">
              <a:avLst/>
            </a:prstGeom>
            <a:noFill/>
            <a:ln w="9525">
              <a:noFill/>
              <a:miter lim="800000"/>
              <a:headEnd/>
              <a:tailEnd/>
            </a:ln>
            <a:effectLst>
              <a:outerShdw dist="107763" dir="2700000" algn="ctr" rotWithShape="0">
                <a:srgbClr val="808080">
                  <a:alpha val="50000"/>
                </a:srgbClr>
              </a:outerShdw>
            </a:effectLst>
            <a:scene3d>
              <a:camera prst="orthographicFront"/>
              <a:lightRig rig="threePt" dir="t"/>
            </a:scene3d>
            <a:sp3d>
              <a:bevelT/>
            </a:sp3d>
          </p:spPr>
        </p:pic>
      </p:grpSp>
      <p:sp>
        <p:nvSpPr>
          <p:cNvPr id="50217" name="Text Box 36"/>
          <p:cNvSpPr txBox="1">
            <a:spLocks noChangeArrowheads="1"/>
          </p:cNvSpPr>
          <p:nvPr/>
        </p:nvSpPr>
        <p:spPr bwMode="auto">
          <a:xfrm>
            <a:off x="177800" y="2705100"/>
            <a:ext cx="1855788" cy="304800"/>
          </a:xfrm>
          <a:prstGeom prst="rect">
            <a:avLst/>
          </a:prstGeom>
          <a:noFill/>
          <a:ln w="9525">
            <a:noFill/>
            <a:miter lim="800000"/>
            <a:headEnd/>
            <a:tailEnd/>
          </a:ln>
        </p:spPr>
        <p:txBody>
          <a:bodyPr wrap="none">
            <a:spAutoFit/>
          </a:bodyPr>
          <a:lstStyle/>
          <a:p>
            <a:r>
              <a:rPr lang="en-US" sz="1400" b="1">
                <a:solidFill>
                  <a:srgbClr val="A50021"/>
                </a:solidFill>
              </a:rPr>
              <a:t>Biological </a:t>
            </a:r>
            <a:r>
              <a:rPr lang="en-US" sz="1400" b="1"/>
              <a:t>incidents</a:t>
            </a:r>
            <a:endParaRPr lang="el-GR" sz="1400" b="1"/>
          </a:p>
        </p:txBody>
      </p:sp>
      <p:sp>
        <p:nvSpPr>
          <p:cNvPr id="50218" name="Text Box 37"/>
          <p:cNvSpPr txBox="1">
            <a:spLocks noChangeArrowheads="1"/>
          </p:cNvSpPr>
          <p:nvPr/>
        </p:nvSpPr>
        <p:spPr bwMode="auto">
          <a:xfrm>
            <a:off x="3926281" y="3416300"/>
            <a:ext cx="1798638" cy="304800"/>
          </a:xfrm>
          <a:prstGeom prst="rect">
            <a:avLst/>
          </a:prstGeom>
          <a:noFill/>
          <a:ln w="9525">
            <a:noFill/>
            <a:miter lim="800000"/>
            <a:headEnd/>
            <a:tailEnd/>
          </a:ln>
        </p:spPr>
        <p:txBody>
          <a:bodyPr wrap="none">
            <a:spAutoFit/>
          </a:bodyPr>
          <a:lstStyle/>
          <a:p>
            <a:r>
              <a:rPr lang="en-US" sz="1400" b="1" dirty="0">
                <a:solidFill>
                  <a:srgbClr val="A50021"/>
                </a:solidFill>
              </a:rPr>
              <a:t>Chemical</a:t>
            </a:r>
            <a:r>
              <a:rPr lang="en-US" sz="1400" b="1" dirty="0"/>
              <a:t> incidents</a:t>
            </a:r>
            <a:endParaRPr lang="el-GR" sz="1400" b="1" dirty="0"/>
          </a:p>
        </p:txBody>
      </p:sp>
      <p:sp>
        <p:nvSpPr>
          <p:cNvPr id="50219" name="Text Box 38"/>
          <p:cNvSpPr txBox="1">
            <a:spLocks noChangeArrowheads="1"/>
          </p:cNvSpPr>
          <p:nvPr/>
        </p:nvSpPr>
        <p:spPr bwMode="auto">
          <a:xfrm>
            <a:off x="6100073" y="4206875"/>
            <a:ext cx="2062163" cy="304800"/>
          </a:xfrm>
          <a:prstGeom prst="rect">
            <a:avLst/>
          </a:prstGeom>
          <a:noFill/>
          <a:ln w="9525">
            <a:noFill/>
            <a:miter lim="800000"/>
            <a:headEnd/>
            <a:tailEnd/>
          </a:ln>
        </p:spPr>
        <p:txBody>
          <a:bodyPr wrap="none">
            <a:spAutoFit/>
          </a:bodyPr>
          <a:lstStyle/>
          <a:p>
            <a:r>
              <a:rPr lang="en-US" sz="1400" b="1" dirty="0">
                <a:solidFill>
                  <a:srgbClr val="A50021"/>
                </a:solidFill>
              </a:rPr>
              <a:t>Radiological</a:t>
            </a:r>
            <a:r>
              <a:rPr lang="en-US" sz="1400" b="1" dirty="0"/>
              <a:t> incidents</a:t>
            </a:r>
            <a:endParaRPr lang="el-GR" sz="1400" b="1" dirty="0"/>
          </a:p>
        </p:txBody>
      </p:sp>
      <p:pic>
        <p:nvPicPr>
          <p:cNvPr id="50220" name="Picture 39" descr="ar2-r"/>
          <p:cNvPicPr>
            <a:picLocks noChangeAspect="1" noChangeArrowheads="1" noCrop="1"/>
          </p:cNvPicPr>
          <p:nvPr/>
        </p:nvPicPr>
        <p:blipFill>
          <a:blip r:embed="rId2" cstate="print"/>
          <a:srcRect/>
          <a:stretch>
            <a:fillRect/>
          </a:stretch>
        </p:blipFill>
        <p:spPr bwMode="auto">
          <a:xfrm>
            <a:off x="4070350" y="3746500"/>
            <a:ext cx="323850" cy="228600"/>
          </a:xfrm>
          <a:prstGeom prst="rect">
            <a:avLst/>
          </a:prstGeom>
          <a:noFill/>
          <a:ln w="9525">
            <a:noFill/>
            <a:miter lim="800000"/>
            <a:headEnd/>
            <a:tailEnd/>
          </a:ln>
        </p:spPr>
      </p:pic>
      <p:pic>
        <p:nvPicPr>
          <p:cNvPr id="50221" name="Picture 40" descr="ar2-r"/>
          <p:cNvPicPr>
            <a:picLocks noChangeAspect="1" noChangeArrowheads="1" noCrop="1"/>
          </p:cNvPicPr>
          <p:nvPr/>
        </p:nvPicPr>
        <p:blipFill>
          <a:blip r:embed="rId2" cstate="print"/>
          <a:srcRect/>
          <a:stretch>
            <a:fillRect/>
          </a:stretch>
        </p:blipFill>
        <p:spPr bwMode="auto">
          <a:xfrm>
            <a:off x="6454775" y="4559300"/>
            <a:ext cx="323850" cy="228600"/>
          </a:xfrm>
          <a:prstGeom prst="rect">
            <a:avLst/>
          </a:prstGeom>
          <a:noFill/>
          <a:ln w="9525">
            <a:noFill/>
            <a:miter lim="800000"/>
            <a:headEnd/>
            <a:tailEnd/>
          </a:ln>
        </p:spPr>
      </p:pic>
      <p:pic>
        <p:nvPicPr>
          <p:cNvPr id="100381" name="Picture 29" descr="NATO Decon"/>
          <p:cNvPicPr>
            <a:picLocks noChangeAspect="1" noChangeArrowheads="1"/>
          </p:cNvPicPr>
          <p:nvPr/>
        </p:nvPicPr>
        <p:blipFill>
          <a:blip r:embed="rId6" cstate="print"/>
          <a:srcRect/>
          <a:stretch>
            <a:fillRect/>
          </a:stretch>
        </p:blipFill>
        <p:spPr bwMode="auto">
          <a:xfrm>
            <a:off x="4943475" y="1911350"/>
            <a:ext cx="2014538" cy="1403350"/>
          </a:xfrm>
          <a:prstGeom prst="rect">
            <a:avLst/>
          </a:prstGeom>
          <a:noFill/>
          <a:effectLst>
            <a:outerShdw dist="107763" dir="2700000" algn="ctr" rotWithShape="0">
              <a:srgbClr val="808080">
                <a:alpha val="50000"/>
              </a:srgbClr>
            </a:outerShdw>
          </a:effectLst>
          <a:scene3d>
            <a:camera prst="orthographicFront"/>
            <a:lightRig rig="threePt" dir="t"/>
          </a:scene3d>
          <a:sp3d>
            <a:bevelT/>
          </a:sp3d>
        </p:spPr>
      </p:pic>
      <p:sp>
        <p:nvSpPr>
          <p:cNvPr id="50223" name="Rectangle 51"/>
          <p:cNvSpPr>
            <a:spLocks noChangeArrowheads="1"/>
          </p:cNvSpPr>
          <p:nvPr/>
        </p:nvSpPr>
        <p:spPr bwMode="auto">
          <a:xfrm>
            <a:off x="274638" y="996950"/>
            <a:ext cx="4478337" cy="1701800"/>
          </a:xfrm>
          <a:prstGeom prst="rect">
            <a:avLst/>
          </a:prstGeom>
          <a:solidFill>
            <a:srgbClr val="FFFF00"/>
          </a:solidFill>
          <a:ln w="28575" algn="ctr">
            <a:solidFill>
              <a:srgbClr val="990033"/>
            </a:solidFill>
            <a:miter lim="800000"/>
            <a:headEnd/>
            <a:tailEnd/>
          </a:ln>
        </p:spPr>
        <p:txBody>
          <a:bodyPr wrap="none" anchor="ctr">
            <a:spAutoFit/>
          </a:bodyPr>
          <a:lstStyle/>
          <a:p>
            <a:r>
              <a:rPr lang="en-US" sz="1400" b="1">
                <a:solidFill>
                  <a:srgbClr val="800000"/>
                </a:solidFill>
              </a:rPr>
              <a:t>QUESTIONNAIRE 2</a:t>
            </a:r>
          </a:p>
          <a:p>
            <a:endParaRPr lang="en-US" sz="1400" b="1">
              <a:solidFill>
                <a:srgbClr val="800000"/>
              </a:solidFill>
            </a:endParaRPr>
          </a:p>
          <a:p>
            <a:r>
              <a:rPr lang="en-US" sz="1200" b="1"/>
              <a:t>European CBRN Experts/Professionals</a:t>
            </a:r>
          </a:p>
          <a:p>
            <a:r>
              <a:rPr lang="en-US" sz="1200"/>
              <a:t>93 responders</a:t>
            </a:r>
          </a:p>
          <a:p>
            <a:r>
              <a:rPr lang="en-US" sz="1200"/>
              <a:t>16 countries</a:t>
            </a:r>
          </a:p>
          <a:p>
            <a:endParaRPr lang="en-US" sz="1200"/>
          </a:p>
          <a:p>
            <a:r>
              <a:rPr lang="en-US" sz="1400"/>
              <a:t>What proportion of FLHP in your country is adequately</a:t>
            </a:r>
          </a:p>
          <a:p>
            <a:r>
              <a:rPr lang="en-US" sz="1400"/>
              <a:t>prepared to recognize and manage:</a:t>
            </a:r>
            <a:endParaRPr lang="el-GR" sz="2000"/>
          </a:p>
        </p:txBody>
      </p:sp>
      <p:pic>
        <p:nvPicPr>
          <p:cNvPr id="50224" name="Picture 2" descr="ETHREAT"/>
          <p:cNvPicPr>
            <a:picLocks noChangeAspect="1" noChangeArrowheads="1"/>
          </p:cNvPicPr>
          <p:nvPr/>
        </p:nvPicPr>
        <p:blipFill>
          <a:blip r:embed="rId7" cstate="print"/>
          <a:srcRect/>
          <a:stretch>
            <a:fillRect/>
          </a:stretch>
        </p:blipFill>
        <p:spPr bwMode="auto">
          <a:xfrm>
            <a:off x="4191000" y="1155700"/>
            <a:ext cx="4749800" cy="606425"/>
          </a:xfrm>
          <a:prstGeom prst="rect">
            <a:avLst/>
          </a:prstGeom>
          <a:noFill/>
          <a:ln w="9525">
            <a:noFill/>
            <a:miter lim="800000"/>
            <a:headEnd/>
            <a:tailEnd/>
          </a:ln>
        </p:spPr>
      </p:pic>
      <p:grpSp>
        <p:nvGrpSpPr>
          <p:cNvPr id="3" name="Group 58"/>
          <p:cNvGrpSpPr>
            <a:grpSpLocks/>
          </p:cNvGrpSpPr>
          <p:nvPr/>
        </p:nvGrpSpPr>
        <p:grpSpPr bwMode="auto">
          <a:xfrm>
            <a:off x="7676562" y="4890363"/>
            <a:ext cx="1370013" cy="1685925"/>
            <a:chOff x="4800" y="3229"/>
            <a:chExt cx="863" cy="1062"/>
          </a:xfrm>
        </p:grpSpPr>
        <p:pic>
          <p:nvPicPr>
            <p:cNvPr id="110625" name="Picture 33" descr="SBUSSMAN"/>
            <p:cNvPicPr>
              <a:picLocks noChangeAspect="1" noChangeArrowheads="1"/>
            </p:cNvPicPr>
            <p:nvPr/>
          </p:nvPicPr>
          <p:blipFill>
            <a:blip r:embed="rId8" cstate="print"/>
            <a:srcRect/>
            <a:stretch>
              <a:fillRect/>
            </a:stretch>
          </p:blipFill>
          <p:spPr bwMode="auto">
            <a:xfrm>
              <a:off x="4800" y="3229"/>
              <a:ext cx="863" cy="1062"/>
            </a:xfrm>
            <a:prstGeom prst="rect">
              <a:avLst/>
            </a:prstGeom>
            <a:noFill/>
            <a:ln w="9525">
              <a:noFill/>
              <a:miter lim="800000"/>
              <a:headEnd/>
              <a:tailEnd/>
            </a:ln>
          </p:spPr>
        </p:pic>
        <p:pic>
          <p:nvPicPr>
            <p:cNvPr id="50227" name="Picture 51" descr="gas_mask_in_color_T"/>
            <p:cNvPicPr>
              <a:picLocks noChangeAspect="1" noChangeArrowheads="1"/>
            </p:cNvPicPr>
            <p:nvPr/>
          </p:nvPicPr>
          <p:blipFill>
            <a:blip r:embed="rId9" cstate="print"/>
            <a:srcRect/>
            <a:stretch>
              <a:fillRect/>
            </a:stretch>
          </p:blipFill>
          <p:spPr bwMode="auto">
            <a:xfrm>
              <a:off x="5205" y="3342"/>
              <a:ext cx="307" cy="294"/>
            </a:xfrm>
            <a:prstGeom prst="rect">
              <a:avLst/>
            </a:prstGeom>
            <a:noFill/>
          </p:spPr>
        </p:pic>
        <p:sp>
          <p:nvSpPr>
            <p:cNvPr id="50228" name="Line 52"/>
            <p:cNvSpPr>
              <a:spLocks noChangeShapeType="1"/>
            </p:cNvSpPr>
            <p:nvPr/>
          </p:nvSpPr>
          <p:spPr bwMode="auto">
            <a:xfrm flipV="1">
              <a:off x="5280" y="3300"/>
              <a:ext cx="30" cy="42"/>
            </a:xfrm>
            <a:prstGeom prst="line">
              <a:avLst/>
            </a:prstGeom>
            <a:noFill/>
            <a:ln w="9525">
              <a:solidFill>
                <a:schemeClr val="tx1"/>
              </a:solidFill>
              <a:round/>
              <a:headEnd/>
              <a:tailEnd/>
            </a:ln>
            <a:effectLst/>
          </p:spPr>
          <p:txBody>
            <a:bodyPr/>
            <a:lstStyle/>
            <a:p>
              <a:endParaRPr lang="el-GR"/>
            </a:p>
          </p:txBody>
        </p:sp>
        <p:sp>
          <p:nvSpPr>
            <p:cNvPr id="50229" name="Line 53"/>
            <p:cNvSpPr>
              <a:spLocks noChangeShapeType="1"/>
            </p:cNvSpPr>
            <p:nvPr/>
          </p:nvSpPr>
          <p:spPr bwMode="auto">
            <a:xfrm flipV="1">
              <a:off x="5358" y="3306"/>
              <a:ext cx="6" cy="36"/>
            </a:xfrm>
            <a:prstGeom prst="line">
              <a:avLst/>
            </a:prstGeom>
            <a:noFill/>
            <a:ln w="9525">
              <a:solidFill>
                <a:schemeClr val="tx1"/>
              </a:solidFill>
              <a:round/>
              <a:headEnd/>
              <a:tailEnd/>
            </a:ln>
            <a:effectLst/>
          </p:spPr>
          <p:txBody>
            <a:bodyPr/>
            <a:lstStyle/>
            <a:p>
              <a:endParaRPr lang="el-GR"/>
            </a:p>
          </p:txBody>
        </p:sp>
        <p:sp>
          <p:nvSpPr>
            <p:cNvPr id="50230" name="Line 54"/>
            <p:cNvSpPr>
              <a:spLocks noChangeShapeType="1"/>
            </p:cNvSpPr>
            <p:nvPr/>
          </p:nvSpPr>
          <p:spPr bwMode="auto">
            <a:xfrm flipH="1" flipV="1">
              <a:off x="5190" y="3378"/>
              <a:ext cx="18" cy="18"/>
            </a:xfrm>
            <a:prstGeom prst="line">
              <a:avLst/>
            </a:prstGeom>
            <a:noFill/>
            <a:ln w="9525">
              <a:solidFill>
                <a:schemeClr val="tx1"/>
              </a:solidFill>
              <a:round/>
              <a:headEnd/>
              <a:tailEnd/>
            </a:ln>
            <a:effectLst/>
          </p:spPr>
          <p:txBody>
            <a:bodyPr/>
            <a:lstStyle/>
            <a:p>
              <a:endParaRPr lang="el-GR"/>
            </a:p>
          </p:txBody>
        </p:sp>
        <p:sp>
          <p:nvSpPr>
            <p:cNvPr id="50231" name="Line 55"/>
            <p:cNvSpPr>
              <a:spLocks noChangeShapeType="1"/>
            </p:cNvSpPr>
            <p:nvPr/>
          </p:nvSpPr>
          <p:spPr bwMode="auto">
            <a:xfrm flipV="1">
              <a:off x="5418" y="3357"/>
              <a:ext cx="36" cy="30"/>
            </a:xfrm>
            <a:prstGeom prst="line">
              <a:avLst/>
            </a:prstGeom>
            <a:noFill/>
            <a:ln w="9525">
              <a:solidFill>
                <a:schemeClr val="tx1"/>
              </a:solidFill>
              <a:round/>
              <a:headEnd/>
              <a:tailEnd/>
            </a:ln>
            <a:effectLst/>
          </p:spPr>
          <p:txBody>
            <a:bodyPr/>
            <a:lstStyle/>
            <a:p>
              <a:endParaRPr lang="el-GR"/>
            </a:p>
          </p:txBody>
        </p:sp>
        <p:sp>
          <p:nvSpPr>
            <p:cNvPr id="50232" name="Line 56"/>
            <p:cNvSpPr>
              <a:spLocks noChangeShapeType="1"/>
            </p:cNvSpPr>
            <p:nvPr/>
          </p:nvSpPr>
          <p:spPr bwMode="auto">
            <a:xfrm flipH="1">
              <a:off x="5202" y="3501"/>
              <a:ext cx="18" cy="6"/>
            </a:xfrm>
            <a:prstGeom prst="line">
              <a:avLst/>
            </a:prstGeom>
            <a:noFill/>
            <a:ln w="9525">
              <a:solidFill>
                <a:schemeClr val="tx1"/>
              </a:solidFill>
              <a:round/>
              <a:headEnd/>
              <a:tailEnd/>
            </a:ln>
            <a:effectLst/>
          </p:spPr>
          <p:txBody>
            <a:bodyPr/>
            <a:lstStyle/>
            <a:p>
              <a:endParaRPr lang="el-GR"/>
            </a:p>
          </p:txBody>
        </p:sp>
        <p:sp>
          <p:nvSpPr>
            <p:cNvPr id="50233" name="Line 57"/>
            <p:cNvSpPr>
              <a:spLocks noChangeShapeType="1"/>
            </p:cNvSpPr>
            <p:nvPr/>
          </p:nvSpPr>
          <p:spPr bwMode="auto">
            <a:xfrm>
              <a:off x="5415" y="3492"/>
              <a:ext cx="24" cy="6"/>
            </a:xfrm>
            <a:prstGeom prst="line">
              <a:avLst/>
            </a:prstGeom>
            <a:noFill/>
            <a:ln w="9525">
              <a:solidFill>
                <a:schemeClr val="tx1"/>
              </a:solidFill>
              <a:round/>
              <a:headEnd/>
              <a:tailEnd/>
            </a:ln>
            <a:effectLst/>
          </p:spPr>
          <p:txBody>
            <a:bodyPr/>
            <a:lstStyle/>
            <a:p>
              <a:endParaRPr lang="el-GR"/>
            </a:p>
          </p:txBody>
        </p:sp>
      </p:grpSp>
      <p:grpSp>
        <p:nvGrpSpPr>
          <p:cNvPr id="30" name="29 - Ομάδα"/>
          <p:cNvGrpSpPr/>
          <p:nvPr/>
        </p:nvGrpSpPr>
        <p:grpSpPr>
          <a:xfrm>
            <a:off x="4572000" y="113122"/>
            <a:ext cx="4572000" cy="618716"/>
            <a:chOff x="4572000" y="113122"/>
            <a:chExt cx="4572000" cy="618716"/>
          </a:xfrm>
        </p:grpSpPr>
        <p:pic>
          <p:nvPicPr>
            <p:cNvPr id="31" name="Picture 2" descr="http://img.bhs4.com/C9/A/C9A1120077E665111FBC70B29CFB0421E05FD8F3_lis.jpg"/>
            <p:cNvPicPr>
              <a:picLocks noChangeAspect="1" noChangeArrowheads="1"/>
            </p:cNvPicPr>
            <p:nvPr/>
          </p:nvPicPr>
          <p:blipFill>
            <a:blip r:embed="rId10" cstate="print"/>
            <a:srcRect l="6020" t="3696" r="4083" b="18293"/>
            <a:stretch>
              <a:fillRect/>
            </a:stretch>
          </p:blipFill>
          <p:spPr bwMode="auto">
            <a:xfrm flipH="1">
              <a:off x="7814815" y="113122"/>
              <a:ext cx="1150205" cy="329937"/>
            </a:xfrm>
            <a:prstGeom prst="rect">
              <a:avLst/>
            </a:prstGeom>
            <a:noFill/>
          </p:spPr>
        </p:pic>
        <p:sp>
          <p:nvSpPr>
            <p:cNvPr id="32" name="31 - Ορθογώνιο"/>
            <p:cNvSpPr/>
            <p:nvPr/>
          </p:nvSpPr>
          <p:spPr>
            <a:xfrm>
              <a:off x="4572000" y="435047"/>
              <a:ext cx="4572000" cy="4571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33" name="32 - Εικόνα" descr="Symbols.PNG"/>
            <p:cNvPicPr>
              <a:picLocks noChangeAspect="1"/>
            </p:cNvPicPr>
            <p:nvPr/>
          </p:nvPicPr>
          <p:blipFill>
            <a:blip r:embed="rId11" cstate="print"/>
            <a:srcRect b="66236"/>
            <a:stretch>
              <a:fillRect/>
            </a:stretch>
          </p:blipFill>
          <p:spPr>
            <a:xfrm>
              <a:off x="7842792" y="369772"/>
              <a:ext cx="375812" cy="362066"/>
            </a:xfrm>
            <a:prstGeom prst="rect">
              <a:avLst/>
            </a:prstGeom>
          </p:spPr>
        </p:pic>
        <p:pic>
          <p:nvPicPr>
            <p:cNvPr id="34" name="33 - Εικόνα" descr="Symbols.PNG"/>
            <p:cNvPicPr>
              <a:picLocks noChangeAspect="1"/>
            </p:cNvPicPr>
            <p:nvPr/>
          </p:nvPicPr>
          <p:blipFill>
            <a:blip r:embed="rId11" cstate="print"/>
            <a:srcRect t="65688" b="1119"/>
            <a:stretch>
              <a:fillRect/>
            </a:stretch>
          </p:blipFill>
          <p:spPr>
            <a:xfrm>
              <a:off x="8541946" y="375898"/>
              <a:ext cx="375812" cy="355940"/>
            </a:xfrm>
            <a:prstGeom prst="rect">
              <a:avLst/>
            </a:prstGeom>
          </p:spPr>
        </p:pic>
        <p:pic>
          <p:nvPicPr>
            <p:cNvPr id="35" name="34 - Εικόνα" descr="Symbols.PNG"/>
            <p:cNvPicPr>
              <a:picLocks noChangeAspect="1"/>
            </p:cNvPicPr>
            <p:nvPr/>
          </p:nvPicPr>
          <p:blipFill>
            <a:blip r:embed="rId11" cstate="print"/>
            <a:srcRect t="33257" b="33994"/>
            <a:stretch>
              <a:fillRect/>
            </a:stretch>
          </p:blipFill>
          <p:spPr>
            <a:xfrm>
              <a:off x="8194726" y="380661"/>
              <a:ext cx="375812" cy="351177"/>
            </a:xfrm>
            <a:prstGeom prst="rect">
              <a:avLst/>
            </a:prstGeom>
          </p:spPr>
        </p:pic>
      </p:grpSp>
      <p:sp>
        <p:nvSpPr>
          <p:cNvPr id="37" name="36 - TextBox"/>
          <p:cNvSpPr txBox="1"/>
          <p:nvPr/>
        </p:nvSpPr>
        <p:spPr>
          <a:xfrm>
            <a:off x="5552356" y="131978"/>
            <a:ext cx="2279920" cy="369332"/>
          </a:xfrm>
          <a:prstGeom prst="rect">
            <a:avLst/>
          </a:prstGeom>
          <a:noFill/>
        </p:spPr>
        <p:txBody>
          <a:bodyPr wrap="none" rtlCol="0">
            <a:spAutoFit/>
          </a:bodyPr>
          <a:lstStyle/>
          <a:p>
            <a:r>
              <a:rPr lang="en-US" dirty="0" smtClean="0">
                <a:latin typeface="Arial Black" pitchFamily="34" charset="0"/>
              </a:rPr>
              <a:t>ARE WE READY?</a:t>
            </a:r>
            <a:endParaRPr lang="el-GR" dirty="0">
              <a:latin typeface="Arial Black" pitchFamily="34" charset="0"/>
            </a:endParaRPr>
          </a:p>
        </p:txBody>
      </p:sp>
      <p:pic>
        <p:nvPicPr>
          <p:cNvPr id="28" name="Picture 52" descr="this"/>
          <p:cNvPicPr>
            <a:picLocks noChangeAspect="1" noChangeArrowheads="1"/>
          </p:cNvPicPr>
          <p:nvPr/>
        </p:nvPicPr>
        <p:blipFill>
          <a:blip r:embed="rId12" cstate="print"/>
          <a:srcRect/>
          <a:stretch>
            <a:fillRect/>
          </a:stretch>
        </p:blipFill>
        <p:spPr bwMode="auto">
          <a:xfrm>
            <a:off x="-1" y="0"/>
            <a:ext cx="4846321" cy="6858000"/>
          </a:xfrm>
          <a:prstGeom prst="rect">
            <a:avLst/>
          </a:prstGeom>
          <a:noFill/>
          <a:ln w="9525">
            <a:noFill/>
            <a:miter lim="800000"/>
            <a:headEnd/>
            <a:tailEnd/>
          </a:ln>
          <a:effectLst>
            <a:innerShdw blurRad="63500" dist="50800" dir="2700000">
              <a:prstClr val="black">
                <a:alpha val="50000"/>
              </a:prstClr>
            </a:innerShdw>
          </a:effectLst>
        </p:spPr>
      </p:pic>
      <p:pic>
        <p:nvPicPr>
          <p:cNvPr id="29" name="Picture 6" descr="wave"/>
          <p:cNvPicPr>
            <a:picLocks noChangeAspect="1" noChangeArrowheads="1" noCrop="1"/>
          </p:cNvPicPr>
          <p:nvPr/>
        </p:nvPicPr>
        <p:blipFill>
          <a:blip r:embed="rId13" cstate="print"/>
          <a:srcRect/>
          <a:stretch>
            <a:fillRect/>
          </a:stretch>
        </p:blipFill>
        <p:spPr bwMode="auto">
          <a:xfrm>
            <a:off x="0" y="5951538"/>
            <a:ext cx="9144000" cy="9334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checkerboard(across)">
                                      <p:cBhvr>
                                        <p:cTn id="12"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
          <p:cNvSpPr>
            <a:spLocks noChangeArrowheads="1"/>
          </p:cNvSpPr>
          <p:nvPr/>
        </p:nvSpPr>
        <p:spPr bwMode="auto">
          <a:xfrm>
            <a:off x="380607" y="771525"/>
            <a:ext cx="6629400" cy="5734050"/>
          </a:xfrm>
          <a:prstGeom prst="rect">
            <a:avLst/>
          </a:prstGeom>
          <a:noFill/>
          <a:ln w="9525">
            <a:noFill/>
            <a:miter lim="800000"/>
            <a:headEnd/>
            <a:tailEnd/>
          </a:ln>
          <a:effectLst/>
        </p:spPr>
        <p:txBody>
          <a:bodyPr wrap="none" anchor="ctr"/>
          <a:lstStyle/>
          <a:p>
            <a:endParaRPr lang="el-GR"/>
          </a:p>
        </p:txBody>
      </p:sp>
      <p:pic>
        <p:nvPicPr>
          <p:cNvPr id="5" name="Picture 21"/>
          <p:cNvPicPr>
            <a:picLocks noChangeAspect="1" noChangeArrowheads="1"/>
          </p:cNvPicPr>
          <p:nvPr/>
        </p:nvPicPr>
        <p:blipFill>
          <a:blip r:embed="rId2" cstate="print"/>
          <a:srcRect/>
          <a:stretch>
            <a:fillRect/>
          </a:stretch>
        </p:blipFill>
        <p:spPr bwMode="auto">
          <a:xfrm>
            <a:off x="5825766" y="3050201"/>
            <a:ext cx="3043026" cy="3510855"/>
          </a:xfrm>
          <a:prstGeom prst="rect">
            <a:avLst/>
          </a:prstGeom>
          <a:noFill/>
          <a:ln w="28575">
            <a:solidFill>
              <a:srgbClr val="800000"/>
            </a:solidFill>
            <a:miter lim="800000"/>
            <a:headEnd/>
            <a:tailEnd/>
          </a:ln>
          <a:effectLst/>
        </p:spPr>
      </p:pic>
      <p:sp>
        <p:nvSpPr>
          <p:cNvPr id="6" name="Text Box 22"/>
          <p:cNvSpPr txBox="1">
            <a:spLocks noChangeArrowheads="1"/>
          </p:cNvSpPr>
          <p:nvPr/>
        </p:nvSpPr>
        <p:spPr bwMode="auto">
          <a:xfrm>
            <a:off x="215272" y="2262325"/>
            <a:ext cx="3384550" cy="4211638"/>
          </a:xfrm>
          <a:prstGeom prst="rect">
            <a:avLst/>
          </a:prstGeom>
          <a:noFill/>
          <a:ln w="9525">
            <a:noFill/>
            <a:miter lim="800000"/>
            <a:headEnd/>
            <a:tailEnd/>
          </a:ln>
          <a:effectLst/>
        </p:spPr>
        <p:txBody>
          <a:bodyPr>
            <a:spAutoFit/>
          </a:bodyPr>
          <a:lstStyle/>
          <a:p>
            <a:r>
              <a:rPr lang="el-GR" dirty="0">
                <a:latin typeface="Arial Black" pitchFamily="34" charset="0"/>
              </a:rPr>
              <a:t>29 </a:t>
            </a:r>
            <a:r>
              <a:rPr lang="el-GR" dirty="0" err="1">
                <a:latin typeface="Arial Black" pitchFamily="34" charset="0"/>
              </a:rPr>
              <a:t>June</a:t>
            </a:r>
            <a:r>
              <a:rPr lang="el-GR" dirty="0">
                <a:latin typeface="Arial Black" pitchFamily="34" charset="0"/>
              </a:rPr>
              <a:t> 2010</a:t>
            </a:r>
            <a:endParaRPr lang="en-US" dirty="0">
              <a:latin typeface="Arial Black" pitchFamily="34" charset="0"/>
            </a:endParaRPr>
          </a:p>
          <a:p>
            <a:r>
              <a:rPr lang="el-GR" b="1" dirty="0" err="1">
                <a:solidFill>
                  <a:srgbClr val="800000"/>
                </a:solidFill>
              </a:rPr>
              <a:t>East</a:t>
            </a:r>
            <a:r>
              <a:rPr lang="el-GR" b="1" dirty="0">
                <a:solidFill>
                  <a:srgbClr val="800000"/>
                </a:solidFill>
              </a:rPr>
              <a:t> </a:t>
            </a:r>
            <a:r>
              <a:rPr lang="el-GR" b="1" dirty="0" err="1">
                <a:solidFill>
                  <a:srgbClr val="800000"/>
                </a:solidFill>
              </a:rPr>
              <a:t>London</a:t>
            </a:r>
            <a:r>
              <a:rPr lang="el-GR" dirty="0"/>
              <a:t> </a:t>
            </a:r>
            <a:endParaRPr lang="en-US" dirty="0"/>
          </a:p>
          <a:p>
            <a:r>
              <a:rPr lang="en-US" dirty="0"/>
              <a:t>P</a:t>
            </a:r>
            <a:r>
              <a:rPr lang="el-GR" dirty="0" err="1"/>
              <a:t>lanned</a:t>
            </a:r>
            <a:r>
              <a:rPr lang="el-GR" dirty="0"/>
              <a:t> </a:t>
            </a:r>
            <a:r>
              <a:rPr lang="el-GR" dirty="0" err="1"/>
              <a:t>by</a:t>
            </a:r>
            <a:r>
              <a:rPr lang="el-GR" dirty="0"/>
              <a:t> </a:t>
            </a:r>
            <a:r>
              <a:rPr lang="en-US" dirty="0"/>
              <a:t>HPA</a:t>
            </a:r>
            <a:r>
              <a:rPr lang="el-GR" dirty="0"/>
              <a:t> </a:t>
            </a:r>
            <a:endParaRPr lang="en-US" dirty="0"/>
          </a:p>
          <a:p>
            <a:endParaRPr lang="en-US" sz="1400" dirty="0"/>
          </a:p>
          <a:p>
            <a:r>
              <a:rPr lang="en-US" dirty="0">
                <a:latin typeface="Arial Black" pitchFamily="34" charset="0"/>
              </a:rPr>
              <a:t>Participants:</a:t>
            </a:r>
          </a:p>
          <a:p>
            <a:pPr>
              <a:buClr>
                <a:srgbClr val="500000"/>
              </a:buClr>
              <a:buSzPct val="70000"/>
              <a:buFont typeface="Wingdings 2" pitchFamily="18" charset="2"/>
              <a:buChar char=""/>
            </a:pPr>
            <a:r>
              <a:rPr lang="en-US" dirty="0"/>
              <a:t> </a:t>
            </a:r>
            <a:r>
              <a:rPr lang="el-GR" dirty="0" err="1"/>
              <a:t>London</a:t>
            </a:r>
            <a:r>
              <a:rPr lang="el-GR" dirty="0"/>
              <a:t> </a:t>
            </a:r>
            <a:r>
              <a:rPr lang="el-GR" dirty="0" err="1"/>
              <a:t>Ambulance</a:t>
            </a:r>
            <a:r>
              <a:rPr lang="el-GR" dirty="0"/>
              <a:t> </a:t>
            </a:r>
            <a:r>
              <a:rPr lang="el-GR" dirty="0" err="1"/>
              <a:t>Service</a:t>
            </a:r>
            <a:endParaRPr lang="en-US" dirty="0"/>
          </a:p>
          <a:p>
            <a:pPr>
              <a:buClr>
                <a:srgbClr val="500000"/>
              </a:buClr>
              <a:buSzPct val="70000"/>
              <a:buFont typeface="Wingdings 2" pitchFamily="18" charset="2"/>
              <a:buChar char=""/>
            </a:pPr>
            <a:r>
              <a:rPr lang="el-GR" dirty="0"/>
              <a:t> </a:t>
            </a:r>
            <a:r>
              <a:rPr lang="el-GR" dirty="0" err="1"/>
              <a:t>Homerton</a:t>
            </a:r>
            <a:r>
              <a:rPr lang="el-GR" dirty="0"/>
              <a:t> </a:t>
            </a:r>
            <a:r>
              <a:rPr lang="el-GR" dirty="0" err="1"/>
              <a:t>Hospital</a:t>
            </a:r>
            <a:r>
              <a:rPr lang="el-GR" dirty="0"/>
              <a:t>, </a:t>
            </a:r>
            <a:endParaRPr lang="en-US" dirty="0"/>
          </a:p>
          <a:p>
            <a:pPr>
              <a:buClr>
                <a:srgbClr val="500000"/>
              </a:buClr>
              <a:buSzPct val="70000"/>
              <a:buFont typeface="Wingdings 2" pitchFamily="18" charset="2"/>
              <a:buChar char=""/>
            </a:pPr>
            <a:r>
              <a:rPr lang="en-US" dirty="0"/>
              <a:t> </a:t>
            </a:r>
            <a:r>
              <a:rPr lang="el-GR" dirty="0" err="1"/>
              <a:t>City</a:t>
            </a:r>
            <a:r>
              <a:rPr lang="el-GR" dirty="0"/>
              <a:t> </a:t>
            </a:r>
            <a:r>
              <a:rPr lang="el-GR" dirty="0" err="1"/>
              <a:t>and</a:t>
            </a:r>
            <a:r>
              <a:rPr lang="el-GR" dirty="0"/>
              <a:t> </a:t>
            </a:r>
            <a:r>
              <a:rPr lang="el-GR" dirty="0" err="1"/>
              <a:t>Hackney</a:t>
            </a:r>
            <a:r>
              <a:rPr lang="el-GR" dirty="0"/>
              <a:t> PCT, </a:t>
            </a:r>
            <a:endParaRPr lang="en-US" dirty="0"/>
          </a:p>
          <a:p>
            <a:pPr>
              <a:buClr>
                <a:srgbClr val="500000"/>
              </a:buClr>
              <a:buSzPct val="70000"/>
              <a:buFont typeface="Wingdings 2" pitchFamily="18" charset="2"/>
              <a:buChar char=""/>
            </a:pPr>
            <a:r>
              <a:rPr lang="en-US" dirty="0"/>
              <a:t> </a:t>
            </a:r>
            <a:r>
              <a:rPr lang="el-GR" dirty="0"/>
              <a:t>NHS </a:t>
            </a:r>
            <a:r>
              <a:rPr lang="el-GR" dirty="0" err="1"/>
              <a:t>London</a:t>
            </a:r>
            <a:endParaRPr lang="en-US" dirty="0"/>
          </a:p>
          <a:p>
            <a:pPr>
              <a:buClr>
                <a:srgbClr val="500000"/>
              </a:buClr>
              <a:buSzPct val="70000"/>
              <a:buFont typeface="Wingdings 2" pitchFamily="18" charset="2"/>
              <a:buChar char=""/>
            </a:pPr>
            <a:r>
              <a:rPr lang="en-US" dirty="0"/>
              <a:t> </a:t>
            </a:r>
            <a:r>
              <a:rPr lang="el-GR" dirty="0" err="1"/>
              <a:t>London</a:t>
            </a:r>
            <a:r>
              <a:rPr lang="el-GR" dirty="0"/>
              <a:t> </a:t>
            </a:r>
            <a:r>
              <a:rPr lang="el-GR" dirty="0" err="1"/>
              <a:t>Fire</a:t>
            </a:r>
            <a:r>
              <a:rPr lang="el-GR" dirty="0"/>
              <a:t> </a:t>
            </a:r>
            <a:r>
              <a:rPr lang="el-GR" dirty="0" err="1"/>
              <a:t>Brigade</a:t>
            </a:r>
            <a:r>
              <a:rPr lang="el-GR" dirty="0"/>
              <a:t> </a:t>
            </a:r>
            <a:r>
              <a:rPr lang="el-GR" dirty="0" err="1"/>
              <a:t>and</a:t>
            </a:r>
            <a:endParaRPr lang="en-US" dirty="0"/>
          </a:p>
          <a:p>
            <a:pPr>
              <a:buClr>
                <a:srgbClr val="500000"/>
              </a:buClr>
              <a:buSzPct val="70000"/>
              <a:buFont typeface="Wingdings 2" pitchFamily="18" charset="2"/>
              <a:buChar char=""/>
            </a:pPr>
            <a:r>
              <a:rPr lang="en-US" dirty="0"/>
              <a:t> </a:t>
            </a:r>
            <a:r>
              <a:rPr lang="el-GR" dirty="0" err="1"/>
              <a:t>Metropolitan</a:t>
            </a:r>
            <a:r>
              <a:rPr lang="el-GR" dirty="0"/>
              <a:t> </a:t>
            </a:r>
            <a:r>
              <a:rPr lang="el-GR" dirty="0" err="1"/>
              <a:t>Police</a:t>
            </a:r>
            <a:r>
              <a:rPr lang="el-GR" dirty="0"/>
              <a:t> </a:t>
            </a:r>
            <a:r>
              <a:rPr lang="el-GR" dirty="0" err="1"/>
              <a:t>Service</a:t>
            </a:r>
            <a:endParaRPr lang="en-US" dirty="0"/>
          </a:p>
          <a:p>
            <a:endParaRPr lang="en-US" sz="1200" dirty="0"/>
          </a:p>
          <a:p>
            <a:r>
              <a:rPr lang="el-GR" b="1" dirty="0"/>
              <a:t>300</a:t>
            </a:r>
            <a:r>
              <a:rPr lang="el-GR" dirty="0"/>
              <a:t> </a:t>
            </a:r>
            <a:r>
              <a:rPr lang="el-GR" dirty="0" err="1"/>
              <a:t>players</a:t>
            </a:r>
            <a:endParaRPr lang="en-US" dirty="0"/>
          </a:p>
          <a:p>
            <a:r>
              <a:rPr lang="el-GR" b="1" dirty="0"/>
              <a:t>96</a:t>
            </a:r>
            <a:r>
              <a:rPr lang="el-GR" dirty="0"/>
              <a:t> </a:t>
            </a:r>
            <a:r>
              <a:rPr lang="el-GR" dirty="0" err="1"/>
              <a:t>casualty</a:t>
            </a:r>
            <a:r>
              <a:rPr lang="el-GR" dirty="0"/>
              <a:t> </a:t>
            </a:r>
            <a:r>
              <a:rPr lang="el-GR" dirty="0" err="1"/>
              <a:t>volunteers</a:t>
            </a:r>
            <a:endParaRPr lang="en-US" dirty="0"/>
          </a:p>
          <a:p>
            <a:r>
              <a:rPr lang="el-GR" b="1" dirty="0"/>
              <a:t>110</a:t>
            </a:r>
            <a:r>
              <a:rPr lang="el-GR" dirty="0"/>
              <a:t> </a:t>
            </a:r>
            <a:r>
              <a:rPr lang="el-GR" dirty="0" err="1"/>
              <a:t>support</a:t>
            </a:r>
            <a:r>
              <a:rPr lang="el-GR" dirty="0"/>
              <a:t> </a:t>
            </a:r>
            <a:r>
              <a:rPr lang="el-GR" dirty="0" err="1"/>
              <a:t>staff</a:t>
            </a:r>
            <a:r>
              <a:rPr lang="el-GR" dirty="0"/>
              <a:t> </a:t>
            </a:r>
          </a:p>
        </p:txBody>
      </p:sp>
      <p:sp>
        <p:nvSpPr>
          <p:cNvPr id="7" name="Text Box 23"/>
          <p:cNvSpPr txBox="1">
            <a:spLocks noChangeArrowheads="1"/>
          </p:cNvSpPr>
          <p:nvPr/>
        </p:nvSpPr>
        <p:spPr bwMode="auto">
          <a:xfrm>
            <a:off x="7230360" y="1027898"/>
            <a:ext cx="1762808" cy="1815882"/>
          </a:xfrm>
          <a:prstGeom prst="rect">
            <a:avLst/>
          </a:prstGeom>
          <a:noFill/>
          <a:ln w="9525">
            <a:noFill/>
            <a:miter lim="800000"/>
            <a:headEnd/>
            <a:tailEnd/>
          </a:ln>
          <a:effectLst/>
        </p:spPr>
        <p:txBody>
          <a:bodyPr wrap="square">
            <a:spAutoFit/>
          </a:bodyPr>
          <a:lstStyle/>
          <a:p>
            <a:r>
              <a:rPr lang="en-US" sz="1400" dirty="0">
                <a:latin typeface="Arial" pitchFamily="34" charset="0"/>
                <a:cs typeface="Arial" pitchFamily="34" charset="0"/>
              </a:rPr>
              <a:t>Editor</a:t>
            </a:r>
            <a:r>
              <a:rPr lang="en-US" sz="1400" dirty="0">
                <a:solidFill>
                  <a:srgbClr val="800000"/>
                </a:solidFill>
                <a:latin typeface="Arial" pitchFamily="34" charset="0"/>
                <a:cs typeface="Arial" pitchFamily="34" charset="0"/>
              </a:rPr>
              <a:t> </a:t>
            </a:r>
            <a:endParaRPr lang="en-US" sz="1400" dirty="0" smtClean="0">
              <a:solidFill>
                <a:srgbClr val="800000"/>
              </a:solidFill>
              <a:latin typeface="Arial" pitchFamily="34" charset="0"/>
              <a:cs typeface="Arial" pitchFamily="34" charset="0"/>
            </a:endParaRPr>
          </a:p>
          <a:p>
            <a:r>
              <a:rPr lang="en-US" sz="1400" dirty="0" smtClean="0">
                <a:solidFill>
                  <a:srgbClr val="800000"/>
                </a:solidFill>
                <a:latin typeface="Arial" pitchFamily="34" charset="0"/>
                <a:cs typeface="Arial" pitchFamily="34" charset="0"/>
              </a:rPr>
              <a:t>Gwyn Winfield</a:t>
            </a:r>
          </a:p>
          <a:p>
            <a:r>
              <a:rPr lang="en-US" sz="1400" dirty="0">
                <a:solidFill>
                  <a:srgbClr val="800000"/>
                </a:solidFill>
                <a:latin typeface="Arial" pitchFamily="34" charset="0"/>
                <a:cs typeface="Arial" pitchFamily="34" charset="0"/>
              </a:rPr>
              <a:t>v</a:t>
            </a:r>
            <a:r>
              <a:rPr lang="en-US" sz="1400" dirty="0" smtClean="0">
                <a:solidFill>
                  <a:srgbClr val="800000"/>
                </a:solidFill>
                <a:latin typeface="Arial" pitchFamily="34" charset="0"/>
                <a:cs typeface="Arial" pitchFamily="34" charset="0"/>
              </a:rPr>
              <a:t>isits</a:t>
            </a:r>
          </a:p>
          <a:p>
            <a:r>
              <a:rPr lang="en-US" sz="1400" dirty="0" smtClean="0">
                <a:latin typeface="Arial Black" pitchFamily="34" charset="0"/>
                <a:cs typeface="Arial" pitchFamily="34" charset="0"/>
              </a:rPr>
              <a:t>Exercise Milo</a:t>
            </a:r>
          </a:p>
          <a:p>
            <a:r>
              <a:rPr lang="en-US" sz="1400" dirty="0" smtClean="0">
                <a:solidFill>
                  <a:srgbClr val="800000"/>
                </a:solidFill>
                <a:latin typeface="Arial" pitchFamily="34" charset="0"/>
                <a:cs typeface="Arial" pitchFamily="34" charset="0"/>
              </a:rPr>
              <a:t>to </a:t>
            </a:r>
            <a:r>
              <a:rPr lang="en-US" sz="1400" dirty="0">
                <a:solidFill>
                  <a:srgbClr val="800000"/>
                </a:solidFill>
                <a:latin typeface="Arial" pitchFamily="34" charset="0"/>
                <a:cs typeface="Arial" pitchFamily="34" charset="0"/>
              </a:rPr>
              <a:t>look at London’s preparation for the </a:t>
            </a:r>
            <a:r>
              <a:rPr lang="en-US" sz="1400" dirty="0" err="1" smtClean="0">
                <a:solidFill>
                  <a:srgbClr val="800000"/>
                </a:solidFill>
                <a:latin typeface="Arial" pitchFamily="34" charset="0"/>
                <a:cs typeface="Arial" pitchFamily="34" charset="0"/>
              </a:rPr>
              <a:t>Paralympic</a:t>
            </a:r>
            <a:endParaRPr lang="en-US" sz="1400" dirty="0" smtClean="0">
              <a:solidFill>
                <a:srgbClr val="800000"/>
              </a:solidFill>
              <a:latin typeface="Arial" pitchFamily="34" charset="0"/>
              <a:cs typeface="Arial" pitchFamily="34" charset="0"/>
            </a:endParaRPr>
          </a:p>
          <a:p>
            <a:r>
              <a:rPr lang="en-US" sz="1400" dirty="0" smtClean="0">
                <a:solidFill>
                  <a:srgbClr val="800000"/>
                </a:solidFill>
                <a:latin typeface="Arial" pitchFamily="34" charset="0"/>
                <a:cs typeface="Arial" pitchFamily="34" charset="0"/>
              </a:rPr>
              <a:t>decontamination</a:t>
            </a:r>
            <a:endParaRPr lang="el-GR" sz="1400" dirty="0">
              <a:solidFill>
                <a:srgbClr val="800000"/>
              </a:solidFill>
              <a:latin typeface="Arial" pitchFamily="34" charset="0"/>
              <a:cs typeface="Arial" pitchFamily="34" charset="0"/>
            </a:endParaRPr>
          </a:p>
        </p:txBody>
      </p:sp>
      <p:pic>
        <p:nvPicPr>
          <p:cNvPr id="8" name="Picture 24"/>
          <p:cNvPicPr>
            <a:picLocks noChangeAspect="1" noChangeArrowheads="1"/>
          </p:cNvPicPr>
          <p:nvPr/>
        </p:nvPicPr>
        <p:blipFill>
          <a:blip r:embed="rId3" cstate="print"/>
          <a:srcRect/>
          <a:stretch>
            <a:fillRect/>
          </a:stretch>
        </p:blipFill>
        <p:spPr bwMode="auto">
          <a:xfrm>
            <a:off x="4901186" y="782425"/>
            <a:ext cx="2338600" cy="2173696"/>
          </a:xfrm>
          <a:prstGeom prst="rect">
            <a:avLst/>
          </a:prstGeom>
          <a:ln>
            <a:noFill/>
          </a:ln>
          <a:effectLst>
            <a:outerShdw blurRad="190500" algn="tl" rotWithShape="0">
              <a:srgbClr val="000000">
                <a:alpha val="70000"/>
              </a:srgbClr>
            </a:outerShdw>
          </a:effectLst>
        </p:spPr>
      </p:pic>
      <p:sp>
        <p:nvSpPr>
          <p:cNvPr id="10" name="Rectangle 26"/>
          <p:cNvSpPr>
            <a:spLocks noChangeArrowheads="1"/>
          </p:cNvSpPr>
          <p:nvPr/>
        </p:nvSpPr>
        <p:spPr bwMode="auto">
          <a:xfrm>
            <a:off x="5885648" y="5999077"/>
            <a:ext cx="2909560" cy="457200"/>
          </a:xfrm>
          <a:prstGeom prst="rect">
            <a:avLst/>
          </a:prstGeom>
          <a:noFill/>
          <a:ln w="19050">
            <a:solidFill>
              <a:srgbClr val="800000"/>
            </a:solidFill>
            <a:prstDash val="dash"/>
            <a:miter lim="800000"/>
            <a:headEnd/>
            <a:tailEnd/>
          </a:ln>
          <a:effectLst/>
        </p:spPr>
        <p:txBody>
          <a:bodyPr wrap="none" anchor="ctr"/>
          <a:lstStyle/>
          <a:p>
            <a:endParaRPr lang="el-GR"/>
          </a:p>
        </p:txBody>
      </p:sp>
      <p:grpSp>
        <p:nvGrpSpPr>
          <p:cNvPr id="2" name="14 - Ομάδα"/>
          <p:cNvGrpSpPr/>
          <p:nvPr/>
        </p:nvGrpSpPr>
        <p:grpSpPr>
          <a:xfrm>
            <a:off x="311085" y="1206631"/>
            <a:ext cx="1621410" cy="754144"/>
            <a:chOff x="499621" y="867266"/>
            <a:chExt cx="1621410" cy="754144"/>
          </a:xfrm>
        </p:grpSpPr>
        <p:sp>
          <p:nvSpPr>
            <p:cNvPr id="9" name="Rectangle 25"/>
            <p:cNvSpPr>
              <a:spLocks noChangeArrowheads="1"/>
            </p:cNvSpPr>
            <p:nvPr/>
          </p:nvSpPr>
          <p:spPr bwMode="auto">
            <a:xfrm>
              <a:off x="513957" y="876300"/>
              <a:ext cx="1600200" cy="704850"/>
            </a:xfrm>
            <a:prstGeom prst="rect">
              <a:avLst/>
            </a:prstGeom>
            <a:solidFill>
              <a:schemeClr val="bg1"/>
            </a:solidFill>
            <a:ln w="9525">
              <a:solidFill>
                <a:schemeClr val="bg1"/>
              </a:solidFill>
              <a:miter lim="800000"/>
              <a:headEnd/>
              <a:tailEnd/>
            </a:ln>
            <a:effectLst/>
          </p:spPr>
          <p:txBody>
            <a:bodyPr wrap="none" anchor="ctr"/>
            <a:lstStyle/>
            <a:p>
              <a:endParaRPr lang="el-GR"/>
            </a:p>
          </p:txBody>
        </p:sp>
        <p:grpSp>
          <p:nvGrpSpPr>
            <p:cNvPr id="3" name="Group 27"/>
            <p:cNvGrpSpPr>
              <a:grpSpLocks/>
            </p:cNvGrpSpPr>
            <p:nvPr/>
          </p:nvGrpSpPr>
          <p:grpSpPr bwMode="auto">
            <a:xfrm>
              <a:off x="575870" y="919163"/>
              <a:ext cx="1460500" cy="660400"/>
              <a:chOff x="645" y="597"/>
              <a:chExt cx="920" cy="416"/>
            </a:xfrm>
          </p:grpSpPr>
          <p:pic>
            <p:nvPicPr>
              <p:cNvPr id="12" name="Picture 28"/>
              <p:cNvPicPr>
                <a:picLocks noChangeAspect="1" noChangeArrowheads="1"/>
              </p:cNvPicPr>
              <p:nvPr/>
            </p:nvPicPr>
            <p:blipFill>
              <a:blip r:embed="rId4" cstate="print"/>
              <a:srcRect t="31372" b="32680"/>
              <a:stretch>
                <a:fillRect/>
              </a:stretch>
            </p:blipFill>
            <p:spPr bwMode="auto">
              <a:xfrm>
                <a:off x="645" y="597"/>
                <a:ext cx="918" cy="330"/>
              </a:xfrm>
              <a:prstGeom prst="rect">
                <a:avLst/>
              </a:prstGeom>
              <a:noFill/>
              <a:ln w="28575">
                <a:noFill/>
                <a:miter lim="800000"/>
                <a:headEnd/>
                <a:tailEnd/>
              </a:ln>
              <a:effectLst/>
            </p:spPr>
          </p:pic>
          <p:sp>
            <p:nvSpPr>
              <p:cNvPr id="13" name="Text Box 29"/>
              <p:cNvSpPr txBox="1">
                <a:spLocks noChangeArrowheads="1"/>
              </p:cNvSpPr>
              <p:nvPr/>
            </p:nvSpPr>
            <p:spPr bwMode="auto">
              <a:xfrm>
                <a:off x="1040" y="859"/>
                <a:ext cx="525" cy="154"/>
              </a:xfrm>
              <a:prstGeom prst="rect">
                <a:avLst/>
              </a:prstGeom>
              <a:noFill/>
              <a:ln w="28575">
                <a:noFill/>
                <a:miter lim="800000"/>
                <a:headEnd/>
                <a:tailEnd/>
              </a:ln>
              <a:effectLst/>
            </p:spPr>
            <p:txBody>
              <a:bodyPr wrap="none">
                <a:spAutoFit/>
              </a:bodyPr>
              <a:lstStyle/>
              <a:p>
                <a:r>
                  <a:rPr lang="en-US" sz="1000" b="1">
                    <a:latin typeface="Arial Narrow" pitchFamily="34" charset="0"/>
                  </a:rPr>
                  <a:t>Autumn 2010</a:t>
                </a:r>
                <a:endParaRPr lang="el-GR" sz="1000" b="1">
                  <a:latin typeface="Arial Narrow" pitchFamily="34" charset="0"/>
                </a:endParaRPr>
              </a:p>
            </p:txBody>
          </p:sp>
        </p:grpSp>
        <p:sp>
          <p:nvSpPr>
            <p:cNvPr id="14" name="13 - Ορθογώνιο"/>
            <p:cNvSpPr/>
            <p:nvPr/>
          </p:nvSpPr>
          <p:spPr>
            <a:xfrm>
              <a:off x="499621" y="867266"/>
              <a:ext cx="1621410" cy="754144"/>
            </a:xfrm>
            <a:prstGeom prst="rect">
              <a:avLst/>
            </a:prstGeom>
            <a:no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pic>
        <p:nvPicPr>
          <p:cNvPr id="5122" name="Picture 2"/>
          <p:cNvPicPr>
            <a:picLocks noChangeAspect="1" noChangeArrowheads="1"/>
          </p:cNvPicPr>
          <p:nvPr/>
        </p:nvPicPr>
        <p:blipFill>
          <a:blip r:embed="rId5" cstate="print"/>
          <a:srcRect/>
          <a:stretch>
            <a:fillRect/>
          </a:stretch>
        </p:blipFill>
        <p:spPr bwMode="auto">
          <a:xfrm>
            <a:off x="2388323" y="1414021"/>
            <a:ext cx="2401571" cy="1534114"/>
          </a:xfrm>
          <a:prstGeom prst="rect">
            <a:avLst/>
          </a:prstGeom>
          <a:ln>
            <a:noFill/>
          </a:ln>
          <a:effectLst>
            <a:outerShdw blurRad="190500" algn="tl" rotWithShape="0">
              <a:srgbClr val="000000">
                <a:alpha val="70000"/>
              </a:srgbClr>
            </a:outerShdw>
          </a:effectLst>
        </p:spPr>
      </p:pic>
      <p:pic>
        <p:nvPicPr>
          <p:cNvPr id="5123" name="Picture 3"/>
          <p:cNvPicPr>
            <a:picLocks noChangeAspect="1" noChangeArrowheads="1"/>
          </p:cNvPicPr>
          <p:nvPr/>
        </p:nvPicPr>
        <p:blipFill>
          <a:blip r:embed="rId6" cstate="print"/>
          <a:srcRect/>
          <a:stretch>
            <a:fillRect/>
          </a:stretch>
        </p:blipFill>
        <p:spPr bwMode="auto">
          <a:xfrm>
            <a:off x="3256959" y="3048485"/>
            <a:ext cx="2441541" cy="1644202"/>
          </a:xfrm>
          <a:prstGeom prst="rect">
            <a:avLst/>
          </a:prstGeom>
          <a:ln>
            <a:noFill/>
          </a:ln>
          <a:effectLst>
            <a:outerShdw blurRad="190500" algn="tl" rotWithShape="0">
              <a:srgbClr val="000000">
                <a:alpha val="70000"/>
              </a:srgbClr>
            </a:outerShdw>
          </a:effectLst>
        </p:spPr>
      </p:pic>
      <p:pic>
        <p:nvPicPr>
          <p:cNvPr id="5124" name="Picture 4"/>
          <p:cNvPicPr>
            <a:picLocks noChangeAspect="1" noChangeArrowheads="1"/>
          </p:cNvPicPr>
          <p:nvPr/>
        </p:nvPicPr>
        <p:blipFill>
          <a:blip r:embed="rId7" cstate="print"/>
          <a:srcRect/>
          <a:stretch>
            <a:fillRect/>
          </a:stretch>
        </p:blipFill>
        <p:spPr bwMode="auto">
          <a:xfrm>
            <a:off x="4065196" y="4769961"/>
            <a:ext cx="1616025" cy="1979631"/>
          </a:xfrm>
          <a:prstGeom prst="rect">
            <a:avLst/>
          </a:prstGeom>
          <a:ln>
            <a:noFill/>
          </a:ln>
          <a:effectLst>
            <a:outerShdw blurRad="190500" algn="tl" rotWithShape="0">
              <a:srgbClr val="000000">
                <a:alpha val="70000"/>
              </a:srgbClr>
            </a:outerShdw>
          </a:effectLst>
        </p:spPr>
      </p:pic>
      <p:pic>
        <p:nvPicPr>
          <p:cNvPr id="5125" name="Picture 5"/>
          <p:cNvPicPr>
            <a:picLocks noChangeAspect="1" noChangeArrowheads="1"/>
          </p:cNvPicPr>
          <p:nvPr/>
        </p:nvPicPr>
        <p:blipFill>
          <a:blip r:embed="rId8" cstate="print"/>
          <a:srcRect l="1595" t="2786" r="6993" b="3753"/>
          <a:stretch>
            <a:fillRect/>
          </a:stretch>
        </p:blipFill>
        <p:spPr bwMode="auto">
          <a:xfrm>
            <a:off x="1300899" y="245097"/>
            <a:ext cx="876693" cy="11928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6" name="25 - Ορθογώνιο"/>
          <p:cNvSpPr/>
          <p:nvPr/>
        </p:nvSpPr>
        <p:spPr>
          <a:xfrm>
            <a:off x="2144118" y="535219"/>
            <a:ext cx="1588897" cy="923330"/>
          </a:xfrm>
          <a:prstGeom prst="rect">
            <a:avLst/>
          </a:prstGeom>
          <a:noFill/>
        </p:spPr>
        <p:txBody>
          <a:bodyPr wrap="none" lIns="91440" tIns="45720" rIns="91440" bIns="45720">
            <a:spAutoFit/>
          </a:bodyPr>
          <a:lstStyle/>
          <a:p>
            <a:pPr algn="ctr"/>
            <a:r>
              <a:rPr lang="en-US" sz="5400" b="1" cap="none" spc="0" dirty="0" smtClean="0">
                <a:ln w="28575">
                  <a:solidFill>
                    <a:schemeClr val="accent2">
                      <a:satMod val="140000"/>
                    </a:schemeClr>
                  </a:solidFill>
                  <a:prstDash val="solid"/>
                  <a:miter lim="800000"/>
                </a:ln>
                <a:noFill/>
                <a:effectLst>
                  <a:outerShdw blurRad="25500" dist="23000" dir="7020000" algn="tl">
                    <a:srgbClr val="000000">
                      <a:alpha val="50000"/>
                    </a:srgbClr>
                  </a:outerShdw>
                </a:effectLst>
              </a:rPr>
              <a:t>2010</a:t>
            </a:r>
            <a:endParaRPr lang="el-GR" sz="5400" b="1" cap="none" spc="0" dirty="0">
              <a:ln w="28575">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20" name="Picture 6" descr="wave"/>
          <p:cNvPicPr>
            <a:picLocks noChangeAspect="1" noChangeArrowheads="1" noCrop="1"/>
          </p:cNvPicPr>
          <p:nvPr/>
        </p:nvPicPr>
        <p:blipFill>
          <a:blip r:embed="rId9" cstate="print"/>
          <a:srcRect/>
          <a:stretch>
            <a:fillRect/>
          </a:stretch>
        </p:blipFill>
        <p:spPr bwMode="auto">
          <a:xfrm>
            <a:off x="0" y="6229350"/>
            <a:ext cx="9144000" cy="655638"/>
          </a:xfrm>
          <a:prstGeom prst="rect">
            <a:avLst/>
          </a:prstGeom>
          <a:noFill/>
        </p:spPr>
      </p:pic>
      <p:grpSp>
        <p:nvGrpSpPr>
          <p:cNvPr id="21" name="20 - Ομάδα"/>
          <p:cNvGrpSpPr/>
          <p:nvPr/>
        </p:nvGrpSpPr>
        <p:grpSpPr>
          <a:xfrm>
            <a:off x="4572000" y="113122"/>
            <a:ext cx="4572000" cy="618716"/>
            <a:chOff x="4572000" y="113122"/>
            <a:chExt cx="4572000" cy="618716"/>
          </a:xfrm>
        </p:grpSpPr>
        <p:pic>
          <p:nvPicPr>
            <p:cNvPr id="22" name="Picture 2" descr="http://img.bhs4.com/C9/A/C9A1120077E665111FBC70B29CFB0421E05FD8F3_lis.jpg"/>
            <p:cNvPicPr>
              <a:picLocks noChangeAspect="1" noChangeArrowheads="1"/>
            </p:cNvPicPr>
            <p:nvPr/>
          </p:nvPicPr>
          <p:blipFill>
            <a:blip r:embed="rId10" cstate="print"/>
            <a:srcRect l="6020" t="3696" r="4083" b="18293"/>
            <a:stretch>
              <a:fillRect/>
            </a:stretch>
          </p:blipFill>
          <p:spPr bwMode="auto">
            <a:xfrm flipH="1">
              <a:off x="7814815" y="113122"/>
              <a:ext cx="1150205" cy="329937"/>
            </a:xfrm>
            <a:prstGeom prst="rect">
              <a:avLst/>
            </a:prstGeom>
            <a:noFill/>
          </p:spPr>
        </p:pic>
        <p:sp>
          <p:nvSpPr>
            <p:cNvPr id="23" name="22 - Ορθογώνιο"/>
            <p:cNvSpPr/>
            <p:nvPr/>
          </p:nvSpPr>
          <p:spPr>
            <a:xfrm>
              <a:off x="4572000" y="435047"/>
              <a:ext cx="4572000" cy="4571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4" name="23 - Εικόνα" descr="Symbols.PNG"/>
            <p:cNvPicPr>
              <a:picLocks noChangeAspect="1"/>
            </p:cNvPicPr>
            <p:nvPr/>
          </p:nvPicPr>
          <p:blipFill>
            <a:blip r:embed="rId11" cstate="print"/>
            <a:srcRect b="66236"/>
            <a:stretch>
              <a:fillRect/>
            </a:stretch>
          </p:blipFill>
          <p:spPr>
            <a:xfrm>
              <a:off x="7842792" y="369772"/>
              <a:ext cx="375812" cy="362066"/>
            </a:xfrm>
            <a:prstGeom prst="rect">
              <a:avLst/>
            </a:prstGeom>
          </p:spPr>
        </p:pic>
        <p:pic>
          <p:nvPicPr>
            <p:cNvPr id="25" name="24 - Εικόνα" descr="Symbols.PNG"/>
            <p:cNvPicPr>
              <a:picLocks noChangeAspect="1"/>
            </p:cNvPicPr>
            <p:nvPr/>
          </p:nvPicPr>
          <p:blipFill>
            <a:blip r:embed="rId11" cstate="print"/>
            <a:srcRect t="65688" b="1119"/>
            <a:stretch>
              <a:fillRect/>
            </a:stretch>
          </p:blipFill>
          <p:spPr>
            <a:xfrm>
              <a:off x="8541946" y="375898"/>
              <a:ext cx="375812" cy="355940"/>
            </a:xfrm>
            <a:prstGeom prst="rect">
              <a:avLst/>
            </a:prstGeom>
          </p:spPr>
        </p:pic>
        <p:pic>
          <p:nvPicPr>
            <p:cNvPr id="28" name="27 - Εικόνα" descr="Symbols.PNG"/>
            <p:cNvPicPr>
              <a:picLocks noChangeAspect="1"/>
            </p:cNvPicPr>
            <p:nvPr/>
          </p:nvPicPr>
          <p:blipFill>
            <a:blip r:embed="rId11" cstate="print"/>
            <a:srcRect t="33257" b="33994"/>
            <a:stretch>
              <a:fillRect/>
            </a:stretch>
          </p:blipFill>
          <p:spPr>
            <a:xfrm>
              <a:off x="8194726" y="380661"/>
              <a:ext cx="375812" cy="351177"/>
            </a:xfrm>
            <a:prstGeom prst="rect">
              <a:avLst/>
            </a:prstGeom>
          </p:spPr>
        </p:pic>
      </p:grpSp>
      <p:sp>
        <p:nvSpPr>
          <p:cNvPr id="29" name="28 - TextBox"/>
          <p:cNvSpPr txBox="1"/>
          <p:nvPr/>
        </p:nvSpPr>
        <p:spPr>
          <a:xfrm>
            <a:off x="5552356" y="131978"/>
            <a:ext cx="2279920" cy="369332"/>
          </a:xfrm>
          <a:prstGeom prst="rect">
            <a:avLst/>
          </a:prstGeom>
          <a:noFill/>
        </p:spPr>
        <p:txBody>
          <a:bodyPr wrap="none" rtlCol="0">
            <a:spAutoFit/>
          </a:bodyPr>
          <a:lstStyle/>
          <a:p>
            <a:r>
              <a:rPr lang="en-US" dirty="0" smtClean="0">
                <a:latin typeface="Arial Black" pitchFamily="34" charset="0"/>
              </a:rPr>
              <a:t>ARE WE READY?</a:t>
            </a:r>
            <a:endParaRPr lang="el-GR" dirty="0">
              <a:latin typeface="Arial Black"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TextBox"/>
          <p:cNvSpPr txBox="1"/>
          <p:nvPr/>
        </p:nvSpPr>
        <p:spPr>
          <a:xfrm>
            <a:off x="77009" y="587148"/>
            <a:ext cx="4086375" cy="954107"/>
          </a:xfrm>
          <a:prstGeom prst="rect">
            <a:avLst/>
          </a:prstGeom>
          <a:noFill/>
        </p:spPr>
        <p:txBody>
          <a:bodyPr wrap="none" rtlCol="0">
            <a:spAutoFit/>
          </a:bodyPr>
          <a:lstStyle/>
          <a:p>
            <a:r>
              <a:rPr lang="en-US" sz="1400" dirty="0" smtClean="0">
                <a:latin typeface="Arial Black" pitchFamily="34" charset="0"/>
              </a:rPr>
              <a:t>18 March 2012</a:t>
            </a:r>
          </a:p>
          <a:p>
            <a:r>
              <a:rPr lang="en-US" sz="1400" b="1" dirty="0" smtClean="0">
                <a:solidFill>
                  <a:srgbClr val="FF0000"/>
                </a:solidFill>
                <a:latin typeface="Arial Narrow" pitchFamily="34" charset="0"/>
              </a:rPr>
              <a:t>Leeds City Center (</a:t>
            </a:r>
            <a:r>
              <a:rPr lang="en-US" sz="1400" b="1" dirty="0" err="1" smtClean="0">
                <a:solidFill>
                  <a:srgbClr val="FF0000"/>
                </a:solidFill>
                <a:latin typeface="Arial Narrow" pitchFamily="34" charset="0"/>
              </a:rPr>
              <a:t>Headrow</a:t>
            </a:r>
            <a:r>
              <a:rPr lang="en-US" sz="1400" b="1" dirty="0" smtClean="0">
                <a:solidFill>
                  <a:srgbClr val="FF0000"/>
                </a:solidFill>
                <a:latin typeface="Arial Narrow" pitchFamily="34" charset="0"/>
              </a:rPr>
              <a:t>)</a:t>
            </a:r>
          </a:p>
          <a:p>
            <a:r>
              <a:rPr lang="en-US" sz="1400" dirty="0" smtClean="0">
                <a:latin typeface="Arial Narrow" pitchFamily="34" charset="0"/>
              </a:rPr>
              <a:t>Masked terrorist spraying shoppers with a noxious chemical</a:t>
            </a:r>
          </a:p>
          <a:p>
            <a:endParaRPr lang="el-GR" sz="1400" dirty="0">
              <a:latin typeface="Arial Narrow" pitchFamily="34" charset="0"/>
            </a:endParaRPr>
          </a:p>
        </p:txBody>
      </p:sp>
      <p:pic>
        <p:nvPicPr>
          <p:cNvPr id="47106" name="Picture 2"/>
          <p:cNvPicPr>
            <a:picLocks noChangeAspect="1" noChangeArrowheads="1"/>
          </p:cNvPicPr>
          <p:nvPr/>
        </p:nvPicPr>
        <p:blipFill>
          <a:blip r:embed="rId2" cstate="print"/>
          <a:srcRect l="34383" t="28820" r="36149" b="40273"/>
          <a:stretch>
            <a:fillRect/>
          </a:stretch>
        </p:blipFill>
        <p:spPr bwMode="auto">
          <a:xfrm>
            <a:off x="3224464" y="1347713"/>
            <a:ext cx="2926080" cy="1968784"/>
          </a:xfrm>
          <a:prstGeom prst="rect">
            <a:avLst/>
          </a:prstGeom>
          <a:noFill/>
          <a:ln w="9525">
            <a:noFill/>
            <a:miter lim="800000"/>
            <a:headEnd/>
            <a:tailEnd/>
          </a:ln>
        </p:spPr>
      </p:pic>
      <p:pic>
        <p:nvPicPr>
          <p:cNvPr id="7" name="6 - Εικόνα"/>
          <p:cNvPicPr/>
          <p:nvPr/>
        </p:nvPicPr>
        <p:blipFill>
          <a:blip r:embed="rId3" cstate="print"/>
          <a:srcRect l="29231" t="39707" r="47628" b="37518"/>
          <a:stretch>
            <a:fillRect/>
          </a:stretch>
        </p:blipFill>
        <p:spPr bwMode="auto">
          <a:xfrm>
            <a:off x="115504" y="1347537"/>
            <a:ext cx="3051208" cy="1973179"/>
          </a:xfrm>
          <a:prstGeom prst="rect">
            <a:avLst/>
          </a:prstGeom>
          <a:noFill/>
          <a:ln w="9525">
            <a:noFill/>
            <a:miter lim="800000"/>
            <a:headEnd/>
            <a:tailEnd/>
          </a:ln>
        </p:spPr>
      </p:pic>
      <p:pic>
        <p:nvPicPr>
          <p:cNvPr id="8" name="7 - Εικόνα"/>
          <p:cNvPicPr/>
          <p:nvPr/>
        </p:nvPicPr>
        <p:blipFill>
          <a:blip r:embed="rId4" cstate="print"/>
          <a:srcRect l="20673" t="33924" r="41211" b="32545"/>
          <a:stretch>
            <a:fillRect/>
          </a:stretch>
        </p:blipFill>
        <p:spPr bwMode="auto">
          <a:xfrm>
            <a:off x="202131" y="3455470"/>
            <a:ext cx="2608446" cy="1636295"/>
          </a:xfrm>
          <a:prstGeom prst="rect">
            <a:avLst/>
          </a:prstGeom>
          <a:noFill/>
          <a:ln w="9525">
            <a:noFill/>
            <a:miter lim="800000"/>
            <a:headEnd/>
            <a:tailEnd/>
          </a:ln>
        </p:spPr>
      </p:pic>
      <p:pic>
        <p:nvPicPr>
          <p:cNvPr id="9" name="8 - Εικόνα"/>
          <p:cNvPicPr/>
          <p:nvPr/>
        </p:nvPicPr>
        <p:blipFill>
          <a:blip r:embed="rId5" cstate="print"/>
          <a:srcRect l="27025" t="39899" r="47839" b="37388"/>
          <a:stretch>
            <a:fillRect/>
          </a:stretch>
        </p:blipFill>
        <p:spPr bwMode="auto">
          <a:xfrm>
            <a:off x="6208295" y="1366788"/>
            <a:ext cx="2800951" cy="1953928"/>
          </a:xfrm>
          <a:prstGeom prst="rect">
            <a:avLst/>
          </a:prstGeom>
          <a:noFill/>
          <a:ln w="9525">
            <a:noFill/>
            <a:miter lim="800000"/>
            <a:headEnd/>
            <a:tailEnd/>
          </a:ln>
        </p:spPr>
      </p:pic>
      <p:pic>
        <p:nvPicPr>
          <p:cNvPr id="4" name="3 - Εικόνα" descr="http://64.19.142.12/www.yorkshireeveningpost.co.uk/webimage/1.4360534.1332102633%21image/2179775760.jpg_gen/derivatives/landscape_595/2179775760.jpg"/>
          <p:cNvPicPr/>
          <p:nvPr/>
        </p:nvPicPr>
        <p:blipFill>
          <a:blip r:embed="rId6" cstate="print"/>
          <a:srcRect/>
          <a:stretch>
            <a:fillRect/>
          </a:stretch>
        </p:blipFill>
        <p:spPr bwMode="auto">
          <a:xfrm>
            <a:off x="1713298" y="4767297"/>
            <a:ext cx="2868228" cy="1951422"/>
          </a:xfrm>
          <a:prstGeom prst="rect">
            <a:avLst/>
          </a:prstGeom>
          <a:noFill/>
          <a:ln w="9525">
            <a:noFill/>
            <a:miter lim="800000"/>
            <a:headEnd/>
            <a:tailEnd/>
          </a:ln>
        </p:spPr>
      </p:pic>
      <p:pic>
        <p:nvPicPr>
          <p:cNvPr id="10" name="9 - Εικόνα"/>
          <p:cNvPicPr/>
          <p:nvPr/>
        </p:nvPicPr>
        <p:blipFill>
          <a:blip r:embed="rId7" cstate="print"/>
          <a:srcRect l="27069" t="39728" r="47754" b="37691"/>
          <a:stretch>
            <a:fillRect/>
          </a:stretch>
        </p:blipFill>
        <p:spPr bwMode="auto">
          <a:xfrm>
            <a:off x="4793281" y="3898231"/>
            <a:ext cx="4196715" cy="2820201"/>
          </a:xfrm>
          <a:prstGeom prst="rect">
            <a:avLst/>
          </a:prstGeom>
          <a:noFill/>
          <a:ln w="9525">
            <a:noFill/>
            <a:miter lim="800000"/>
            <a:headEnd/>
            <a:tailEnd/>
          </a:ln>
        </p:spPr>
      </p:pic>
      <p:pic>
        <p:nvPicPr>
          <p:cNvPr id="11" name="10 - Εικόνα"/>
          <p:cNvPicPr/>
          <p:nvPr/>
        </p:nvPicPr>
        <p:blipFill>
          <a:blip r:embed="rId8" cstate="print"/>
          <a:srcRect l="28283" t="39999" r="47445" b="34598"/>
          <a:stretch>
            <a:fillRect/>
          </a:stretch>
        </p:blipFill>
        <p:spPr bwMode="auto">
          <a:xfrm>
            <a:off x="3724977" y="3388093"/>
            <a:ext cx="2030830" cy="1395663"/>
          </a:xfrm>
          <a:prstGeom prst="rect">
            <a:avLst/>
          </a:prstGeom>
          <a:noFill/>
          <a:ln w="9525">
            <a:noFill/>
            <a:miter lim="800000"/>
            <a:headEnd/>
            <a:tailEnd/>
          </a:ln>
        </p:spPr>
      </p:pic>
      <p:sp>
        <p:nvSpPr>
          <p:cNvPr id="12" name="11 - Ορθογώνιο"/>
          <p:cNvSpPr/>
          <p:nvPr/>
        </p:nvSpPr>
        <p:spPr>
          <a:xfrm>
            <a:off x="55438" y="5360053"/>
            <a:ext cx="1588897" cy="923330"/>
          </a:xfrm>
          <a:prstGeom prst="rect">
            <a:avLst/>
          </a:prstGeom>
          <a:noFill/>
        </p:spPr>
        <p:txBody>
          <a:bodyPr wrap="none" lIns="91440" tIns="45720" rIns="91440" bIns="45720">
            <a:spAutoFit/>
          </a:bodyPr>
          <a:lstStyle/>
          <a:p>
            <a:pPr algn="ctr"/>
            <a:r>
              <a:rPr lang="en-US" sz="5400" b="1" cap="none" spc="0" dirty="0" smtClean="0">
                <a:ln w="28575">
                  <a:solidFill>
                    <a:schemeClr val="accent2">
                      <a:satMod val="140000"/>
                    </a:schemeClr>
                  </a:solidFill>
                  <a:prstDash val="solid"/>
                  <a:miter lim="800000"/>
                </a:ln>
                <a:noFill/>
                <a:effectLst>
                  <a:outerShdw blurRad="25500" dist="23000" dir="7020000" algn="tl">
                    <a:srgbClr val="000000">
                      <a:alpha val="50000"/>
                    </a:srgbClr>
                  </a:outerShdw>
                </a:effectLst>
              </a:rPr>
              <a:t>2012</a:t>
            </a:r>
            <a:endParaRPr lang="el-GR" sz="5400" b="1" cap="none" spc="0" dirty="0">
              <a:ln w="28575">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13" name="Picture 6" descr="wave"/>
          <p:cNvPicPr>
            <a:picLocks noChangeAspect="1" noChangeArrowheads="1" noCrop="1"/>
          </p:cNvPicPr>
          <p:nvPr/>
        </p:nvPicPr>
        <p:blipFill>
          <a:blip r:embed="rId9" cstate="print"/>
          <a:srcRect/>
          <a:stretch>
            <a:fillRect/>
          </a:stretch>
        </p:blipFill>
        <p:spPr bwMode="auto">
          <a:xfrm>
            <a:off x="0" y="5951538"/>
            <a:ext cx="9144000" cy="933450"/>
          </a:xfrm>
          <a:prstGeom prst="rect">
            <a:avLst/>
          </a:prstGeom>
          <a:noFill/>
        </p:spPr>
      </p:pic>
      <p:grpSp>
        <p:nvGrpSpPr>
          <p:cNvPr id="14" name="13 - Ομάδα"/>
          <p:cNvGrpSpPr/>
          <p:nvPr/>
        </p:nvGrpSpPr>
        <p:grpSpPr>
          <a:xfrm>
            <a:off x="4572000" y="113122"/>
            <a:ext cx="4572000" cy="618716"/>
            <a:chOff x="4572000" y="113122"/>
            <a:chExt cx="4572000" cy="618716"/>
          </a:xfrm>
        </p:grpSpPr>
        <p:pic>
          <p:nvPicPr>
            <p:cNvPr id="15" name="Picture 2" descr="http://img.bhs4.com/C9/A/C9A1120077E665111FBC70B29CFB0421E05FD8F3_lis.jpg"/>
            <p:cNvPicPr>
              <a:picLocks noChangeAspect="1" noChangeArrowheads="1"/>
            </p:cNvPicPr>
            <p:nvPr/>
          </p:nvPicPr>
          <p:blipFill>
            <a:blip r:embed="rId10" cstate="print"/>
            <a:srcRect l="6020" t="3696" r="4083" b="18293"/>
            <a:stretch>
              <a:fillRect/>
            </a:stretch>
          </p:blipFill>
          <p:spPr bwMode="auto">
            <a:xfrm flipH="1">
              <a:off x="7814815" y="113122"/>
              <a:ext cx="1150205" cy="329937"/>
            </a:xfrm>
            <a:prstGeom prst="rect">
              <a:avLst/>
            </a:prstGeom>
            <a:noFill/>
          </p:spPr>
        </p:pic>
        <p:sp>
          <p:nvSpPr>
            <p:cNvPr id="16" name="15 - Ορθογώνιο"/>
            <p:cNvSpPr/>
            <p:nvPr/>
          </p:nvSpPr>
          <p:spPr>
            <a:xfrm>
              <a:off x="4572000" y="435047"/>
              <a:ext cx="4572000" cy="4571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7" name="16 - Εικόνα" descr="Symbols.PNG"/>
            <p:cNvPicPr>
              <a:picLocks noChangeAspect="1"/>
            </p:cNvPicPr>
            <p:nvPr/>
          </p:nvPicPr>
          <p:blipFill>
            <a:blip r:embed="rId11" cstate="print"/>
            <a:srcRect b="66236"/>
            <a:stretch>
              <a:fillRect/>
            </a:stretch>
          </p:blipFill>
          <p:spPr>
            <a:xfrm>
              <a:off x="7842792" y="369772"/>
              <a:ext cx="375812" cy="362066"/>
            </a:xfrm>
            <a:prstGeom prst="rect">
              <a:avLst/>
            </a:prstGeom>
          </p:spPr>
        </p:pic>
        <p:pic>
          <p:nvPicPr>
            <p:cNvPr id="18" name="17 - Εικόνα" descr="Symbols.PNG"/>
            <p:cNvPicPr>
              <a:picLocks noChangeAspect="1"/>
            </p:cNvPicPr>
            <p:nvPr/>
          </p:nvPicPr>
          <p:blipFill>
            <a:blip r:embed="rId11" cstate="print"/>
            <a:srcRect t="65688" b="1119"/>
            <a:stretch>
              <a:fillRect/>
            </a:stretch>
          </p:blipFill>
          <p:spPr>
            <a:xfrm>
              <a:off x="8541946" y="375898"/>
              <a:ext cx="375812" cy="355940"/>
            </a:xfrm>
            <a:prstGeom prst="rect">
              <a:avLst/>
            </a:prstGeom>
          </p:spPr>
        </p:pic>
        <p:pic>
          <p:nvPicPr>
            <p:cNvPr id="19" name="18 - Εικόνα" descr="Symbols.PNG"/>
            <p:cNvPicPr>
              <a:picLocks noChangeAspect="1"/>
            </p:cNvPicPr>
            <p:nvPr/>
          </p:nvPicPr>
          <p:blipFill>
            <a:blip r:embed="rId11" cstate="print"/>
            <a:srcRect t="33257" b="33994"/>
            <a:stretch>
              <a:fillRect/>
            </a:stretch>
          </p:blipFill>
          <p:spPr>
            <a:xfrm>
              <a:off x="8194726" y="380661"/>
              <a:ext cx="375812" cy="351177"/>
            </a:xfrm>
            <a:prstGeom prst="rect">
              <a:avLst/>
            </a:prstGeom>
          </p:spPr>
        </p:pic>
      </p:grpSp>
      <p:sp>
        <p:nvSpPr>
          <p:cNvPr id="20" name="19 - TextBox"/>
          <p:cNvSpPr txBox="1"/>
          <p:nvPr/>
        </p:nvSpPr>
        <p:spPr>
          <a:xfrm>
            <a:off x="5552356" y="131978"/>
            <a:ext cx="2279920" cy="369332"/>
          </a:xfrm>
          <a:prstGeom prst="rect">
            <a:avLst/>
          </a:prstGeom>
          <a:noFill/>
        </p:spPr>
        <p:txBody>
          <a:bodyPr wrap="none" rtlCol="0">
            <a:spAutoFit/>
          </a:bodyPr>
          <a:lstStyle/>
          <a:p>
            <a:r>
              <a:rPr lang="en-US" dirty="0" smtClean="0">
                <a:latin typeface="Arial Black" pitchFamily="34" charset="0"/>
              </a:rPr>
              <a:t>ARE WE READY?</a:t>
            </a:r>
            <a:endParaRPr lang="el-GR" dirty="0">
              <a:latin typeface="Arial Black" pitchFamily="34"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3" name="Picture 2"/>
          <p:cNvPicPr>
            <a:picLocks noChangeAspect="1" noChangeArrowheads="1"/>
          </p:cNvPicPr>
          <p:nvPr/>
        </p:nvPicPr>
        <p:blipFill>
          <a:blip r:embed="rId2" cstate="print"/>
          <a:srcRect/>
          <a:stretch>
            <a:fillRect/>
          </a:stretch>
        </p:blipFill>
        <p:spPr bwMode="auto">
          <a:xfrm>
            <a:off x="0" y="812800"/>
            <a:ext cx="4572000" cy="2616200"/>
          </a:xfrm>
          <a:prstGeom prst="rect">
            <a:avLst/>
          </a:prstGeom>
          <a:noFill/>
          <a:ln w="9525">
            <a:noFill/>
            <a:miter lim="800000"/>
            <a:headEnd/>
            <a:tailEnd/>
          </a:ln>
        </p:spPr>
      </p:pic>
      <p:pic>
        <p:nvPicPr>
          <p:cNvPr id="41994" name="Picture 3"/>
          <p:cNvPicPr>
            <a:picLocks noChangeAspect="1" noChangeArrowheads="1"/>
          </p:cNvPicPr>
          <p:nvPr/>
        </p:nvPicPr>
        <p:blipFill>
          <a:blip r:embed="rId3" cstate="print"/>
          <a:srcRect/>
          <a:stretch>
            <a:fillRect/>
          </a:stretch>
        </p:blipFill>
        <p:spPr bwMode="auto">
          <a:xfrm>
            <a:off x="0" y="3429000"/>
            <a:ext cx="2363788" cy="1728788"/>
          </a:xfrm>
          <a:prstGeom prst="rect">
            <a:avLst/>
          </a:prstGeom>
          <a:noFill/>
          <a:ln w="9525">
            <a:noFill/>
            <a:miter lim="800000"/>
            <a:headEnd/>
            <a:tailEnd/>
          </a:ln>
        </p:spPr>
      </p:pic>
      <p:pic>
        <p:nvPicPr>
          <p:cNvPr id="41995" name="Picture 4"/>
          <p:cNvPicPr>
            <a:picLocks noChangeAspect="1" noChangeArrowheads="1"/>
          </p:cNvPicPr>
          <p:nvPr/>
        </p:nvPicPr>
        <p:blipFill>
          <a:blip r:embed="rId4" cstate="print"/>
          <a:srcRect/>
          <a:stretch>
            <a:fillRect/>
          </a:stretch>
        </p:blipFill>
        <p:spPr bwMode="auto">
          <a:xfrm>
            <a:off x="0" y="5143500"/>
            <a:ext cx="2368296" cy="1714500"/>
          </a:xfrm>
          <a:prstGeom prst="rect">
            <a:avLst/>
          </a:prstGeom>
          <a:noFill/>
          <a:ln w="9525">
            <a:noFill/>
            <a:miter lim="800000"/>
            <a:headEnd/>
            <a:tailEnd/>
          </a:ln>
        </p:spPr>
      </p:pic>
      <p:pic>
        <p:nvPicPr>
          <p:cNvPr id="41996" name="Picture 6"/>
          <p:cNvPicPr>
            <a:picLocks noChangeAspect="1" noChangeArrowheads="1"/>
          </p:cNvPicPr>
          <p:nvPr/>
        </p:nvPicPr>
        <p:blipFill>
          <a:blip r:embed="rId5" cstate="print"/>
          <a:srcRect r="8357"/>
          <a:stretch>
            <a:fillRect/>
          </a:stretch>
        </p:blipFill>
        <p:spPr bwMode="auto">
          <a:xfrm>
            <a:off x="2360613" y="3429000"/>
            <a:ext cx="2211387" cy="1727200"/>
          </a:xfrm>
          <a:prstGeom prst="rect">
            <a:avLst/>
          </a:prstGeom>
          <a:noFill/>
          <a:ln w="9525">
            <a:noFill/>
            <a:miter lim="800000"/>
            <a:headEnd/>
            <a:tailEnd/>
          </a:ln>
        </p:spPr>
      </p:pic>
      <p:pic>
        <p:nvPicPr>
          <p:cNvPr id="41997" name="Picture 7"/>
          <p:cNvPicPr>
            <a:picLocks noChangeAspect="1" noChangeArrowheads="1"/>
          </p:cNvPicPr>
          <p:nvPr/>
        </p:nvPicPr>
        <p:blipFill>
          <a:blip r:embed="rId6" cstate="print"/>
          <a:srcRect/>
          <a:stretch>
            <a:fillRect/>
          </a:stretch>
        </p:blipFill>
        <p:spPr bwMode="auto">
          <a:xfrm>
            <a:off x="74613" y="868363"/>
            <a:ext cx="2298700" cy="496887"/>
          </a:xfrm>
          <a:prstGeom prst="rect">
            <a:avLst/>
          </a:prstGeom>
          <a:noFill/>
          <a:ln w="9525">
            <a:noFill/>
            <a:miter lim="800000"/>
            <a:headEnd/>
            <a:tailEnd/>
          </a:ln>
        </p:spPr>
      </p:pic>
      <p:pic>
        <p:nvPicPr>
          <p:cNvPr id="41998" name="Picture 8"/>
          <p:cNvPicPr>
            <a:picLocks noChangeAspect="1" noChangeArrowheads="1"/>
          </p:cNvPicPr>
          <p:nvPr/>
        </p:nvPicPr>
        <p:blipFill>
          <a:blip r:embed="rId7" cstate="print"/>
          <a:srcRect/>
          <a:stretch>
            <a:fillRect/>
          </a:stretch>
        </p:blipFill>
        <p:spPr bwMode="auto">
          <a:xfrm>
            <a:off x="4572000" y="774700"/>
            <a:ext cx="4572000" cy="2654300"/>
          </a:xfrm>
          <a:prstGeom prst="rect">
            <a:avLst/>
          </a:prstGeom>
          <a:noFill/>
          <a:ln w="9525">
            <a:noFill/>
            <a:miter lim="800000"/>
            <a:headEnd/>
            <a:tailEnd/>
          </a:ln>
        </p:spPr>
      </p:pic>
      <p:pic>
        <p:nvPicPr>
          <p:cNvPr id="41999" name="Picture 10"/>
          <p:cNvPicPr>
            <a:picLocks noChangeAspect="1" noChangeArrowheads="1"/>
          </p:cNvPicPr>
          <p:nvPr/>
        </p:nvPicPr>
        <p:blipFill>
          <a:blip r:embed="rId8" cstate="print"/>
          <a:srcRect/>
          <a:stretch>
            <a:fillRect/>
          </a:stretch>
        </p:blipFill>
        <p:spPr bwMode="auto">
          <a:xfrm>
            <a:off x="4572000" y="3429000"/>
            <a:ext cx="4572000" cy="3429000"/>
          </a:xfrm>
          <a:prstGeom prst="rect">
            <a:avLst/>
          </a:prstGeom>
          <a:noFill/>
          <a:ln w="9525">
            <a:noFill/>
            <a:miter lim="800000"/>
            <a:headEnd/>
            <a:tailEnd/>
          </a:ln>
        </p:spPr>
      </p:pic>
      <p:pic>
        <p:nvPicPr>
          <p:cNvPr id="83979" name="Picture 11"/>
          <p:cNvPicPr>
            <a:picLocks noChangeAspect="1" noChangeArrowheads="1"/>
          </p:cNvPicPr>
          <p:nvPr/>
        </p:nvPicPr>
        <p:blipFill>
          <a:blip r:embed="rId9" cstate="print"/>
          <a:stretch>
            <a:fillRect/>
          </a:stretch>
        </p:blipFill>
        <p:spPr bwMode="auto">
          <a:xfrm>
            <a:off x="7979131" y="742543"/>
            <a:ext cx="993419" cy="94354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cxnSp>
        <p:nvCxnSpPr>
          <p:cNvPr id="19" name="Straight Connector 18"/>
          <p:cNvCxnSpPr/>
          <p:nvPr/>
        </p:nvCxnSpPr>
        <p:spPr>
          <a:xfrm>
            <a:off x="4572000" y="808038"/>
            <a:ext cx="117475" cy="311150"/>
          </a:xfrm>
          <a:prstGeom prst="line">
            <a:avLst/>
          </a:prstGeom>
          <a:ln w="104775"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4367213" y="1098550"/>
            <a:ext cx="331787" cy="623888"/>
          </a:xfrm>
          <a:prstGeom prst="line">
            <a:avLst/>
          </a:prstGeom>
          <a:ln w="104775"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387850" y="1673225"/>
            <a:ext cx="320675" cy="777875"/>
          </a:xfrm>
          <a:prstGeom prst="line">
            <a:avLst/>
          </a:prstGeom>
          <a:ln w="104775"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4435475" y="2422525"/>
            <a:ext cx="282575" cy="700088"/>
          </a:xfrm>
          <a:prstGeom prst="line">
            <a:avLst/>
          </a:prstGeom>
          <a:ln w="104775"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435475" y="3073400"/>
            <a:ext cx="311150" cy="711200"/>
          </a:xfrm>
          <a:prstGeom prst="line">
            <a:avLst/>
          </a:prstGeom>
          <a:ln w="104775"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4454525" y="3763963"/>
            <a:ext cx="282575" cy="701675"/>
          </a:xfrm>
          <a:prstGeom prst="line">
            <a:avLst/>
          </a:prstGeom>
          <a:ln w="104775"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435475" y="4435475"/>
            <a:ext cx="388938" cy="633413"/>
          </a:xfrm>
          <a:prstGeom prst="line">
            <a:avLst/>
          </a:prstGeom>
          <a:ln w="104775"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42011" name="Text Box 27"/>
          <p:cNvSpPr txBox="1">
            <a:spLocks noChangeArrowheads="1"/>
          </p:cNvSpPr>
          <p:nvPr/>
        </p:nvSpPr>
        <p:spPr bwMode="auto">
          <a:xfrm>
            <a:off x="1515301" y="2762949"/>
            <a:ext cx="2193229" cy="1569660"/>
          </a:xfrm>
          <a:prstGeom prst="rect">
            <a:avLst/>
          </a:prstGeom>
          <a:solidFill>
            <a:schemeClr val="tx1"/>
          </a:solidFill>
          <a:ln w="9525">
            <a:noFill/>
            <a:miter lim="800000"/>
            <a:headEnd/>
            <a:tailEnd/>
          </a:ln>
          <a:effectLst/>
        </p:spPr>
        <p:txBody>
          <a:bodyPr wrap="none">
            <a:spAutoFit/>
          </a:bodyPr>
          <a:lstStyle/>
          <a:p>
            <a:pPr>
              <a:buClr>
                <a:srgbClr val="FFFF00"/>
              </a:buClr>
              <a:buSzPct val="150000"/>
              <a:buFont typeface="Wingdings" pitchFamily="2" charset="2"/>
              <a:buChar char="þ"/>
            </a:pPr>
            <a:r>
              <a:rPr lang="en-US" sz="1600" b="1" dirty="0">
                <a:solidFill>
                  <a:schemeClr val="bg1"/>
                </a:solidFill>
                <a:latin typeface="Arial Narrow" pitchFamily="34" charset="0"/>
              </a:rPr>
              <a:t> Training</a:t>
            </a:r>
          </a:p>
          <a:p>
            <a:pPr>
              <a:buClr>
                <a:srgbClr val="FFFF00"/>
              </a:buClr>
              <a:buSzPct val="150000"/>
              <a:buFont typeface="Wingdings" pitchFamily="2" charset="2"/>
              <a:buChar char="þ"/>
            </a:pPr>
            <a:r>
              <a:rPr lang="en-US" sz="1600" b="1" dirty="0">
                <a:solidFill>
                  <a:schemeClr val="bg1"/>
                </a:solidFill>
                <a:latin typeface="Arial Narrow" pitchFamily="34" charset="0"/>
              </a:rPr>
              <a:t> PPE</a:t>
            </a:r>
          </a:p>
          <a:p>
            <a:pPr>
              <a:buClr>
                <a:srgbClr val="FFFF00"/>
              </a:buClr>
              <a:buSzPct val="150000"/>
              <a:buFont typeface="Wingdings" pitchFamily="2" charset="2"/>
              <a:buChar char="þ"/>
            </a:pPr>
            <a:r>
              <a:rPr lang="en-US" sz="1600" b="1" dirty="0">
                <a:solidFill>
                  <a:schemeClr val="bg1"/>
                </a:solidFill>
                <a:latin typeface="Arial Narrow" pitchFamily="34" charset="0"/>
              </a:rPr>
              <a:t> Equipment</a:t>
            </a:r>
          </a:p>
          <a:p>
            <a:pPr>
              <a:buClr>
                <a:srgbClr val="FFFF00"/>
              </a:buClr>
              <a:buSzPct val="150000"/>
              <a:buFont typeface="Wingdings" pitchFamily="2" charset="2"/>
              <a:buChar char="þ"/>
            </a:pPr>
            <a:r>
              <a:rPr lang="en-US" sz="1600" b="1" dirty="0">
                <a:solidFill>
                  <a:schemeClr val="bg1"/>
                </a:solidFill>
                <a:latin typeface="Arial Narrow" pitchFamily="34" charset="0"/>
              </a:rPr>
              <a:t> Strategic distribution</a:t>
            </a:r>
          </a:p>
          <a:p>
            <a:pPr>
              <a:buClr>
                <a:srgbClr val="FFFF00"/>
              </a:buClr>
              <a:buSzPct val="150000"/>
              <a:buFont typeface="Wingdings" pitchFamily="2" charset="2"/>
              <a:buNone/>
            </a:pPr>
            <a:r>
              <a:rPr lang="en-US" sz="1600" b="1" dirty="0">
                <a:solidFill>
                  <a:schemeClr val="bg1"/>
                </a:solidFill>
                <a:latin typeface="Arial Narrow" pitchFamily="34" charset="0"/>
              </a:rPr>
              <a:t>      </a:t>
            </a:r>
            <a:r>
              <a:rPr lang="en-US" sz="1600" b="1" dirty="0" smtClean="0">
                <a:solidFill>
                  <a:schemeClr val="bg1"/>
                </a:solidFill>
                <a:latin typeface="Arial Narrow" pitchFamily="34" charset="0"/>
              </a:rPr>
              <a:t> of </a:t>
            </a:r>
            <a:r>
              <a:rPr lang="en-US" sz="1600" b="1" dirty="0">
                <a:solidFill>
                  <a:schemeClr val="bg1"/>
                </a:solidFill>
                <a:latin typeface="Arial Narrow" pitchFamily="34" charset="0"/>
              </a:rPr>
              <a:t>first aid </a:t>
            </a:r>
            <a:r>
              <a:rPr lang="en-US" sz="1600" b="1" dirty="0" smtClean="0">
                <a:solidFill>
                  <a:schemeClr val="bg1"/>
                </a:solidFill>
                <a:latin typeface="Arial Narrow" pitchFamily="34" charset="0"/>
              </a:rPr>
              <a:t>stockpile</a:t>
            </a:r>
            <a:endParaRPr lang="en-US" sz="1600" b="1" dirty="0">
              <a:solidFill>
                <a:schemeClr val="bg1"/>
              </a:solidFill>
              <a:latin typeface="Arial Narrow" pitchFamily="34" charset="0"/>
            </a:endParaRPr>
          </a:p>
          <a:p>
            <a:pPr>
              <a:buClr>
                <a:srgbClr val="FFFF00"/>
              </a:buClr>
              <a:buSzPct val="150000"/>
              <a:buFont typeface="Wingdings" pitchFamily="2" charset="2"/>
              <a:buChar char="þ"/>
            </a:pPr>
            <a:r>
              <a:rPr lang="en-US" sz="1600" b="1" dirty="0">
                <a:solidFill>
                  <a:schemeClr val="bg1"/>
                </a:solidFill>
                <a:latin typeface="Arial Narrow" pitchFamily="34" charset="0"/>
              </a:rPr>
              <a:t> Communications</a:t>
            </a:r>
            <a:endParaRPr lang="el-GR" sz="1600" b="1" dirty="0">
              <a:solidFill>
                <a:schemeClr val="bg1"/>
              </a:solidFill>
              <a:latin typeface="Arial Narrow" pitchFamily="34" charset="0"/>
            </a:endParaRPr>
          </a:p>
        </p:txBody>
      </p:sp>
      <p:sp>
        <p:nvSpPr>
          <p:cNvPr id="42012" name="WordArt 28"/>
          <p:cNvSpPr>
            <a:spLocks noChangeArrowheads="1" noChangeShapeType="1" noTextEdit="1"/>
          </p:cNvSpPr>
          <p:nvPr/>
        </p:nvSpPr>
        <p:spPr bwMode="auto">
          <a:xfrm>
            <a:off x="6157913" y="1801432"/>
            <a:ext cx="1106487" cy="1935162"/>
          </a:xfrm>
          <a:prstGeom prst="rect">
            <a:avLst/>
          </a:prstGeom>
        </p:spPr>
        <p:txBody>
          <a:bodyPr wrap="none" fromWordArt="1">
            <a:prstTxWarp prst="textPlain">
              <a:avLst>
                <a:gd name="adj" fmla="val 50000"/>
              </a:avLst>
            </a:prstTxWarp>
          </a:bodyPr>
          <a:lstStyle/>
          <a:p>
            <a:pPr algn="ctr"/>
            <a:r>
              <a:rPr lang="el-GR" sz="3600" kern="10" dirty="0">
                <a:ln w="34925">
                  <a:solidFill>
                    <a:srgbClr val="FF6600"/>
                  </a:solidFill>
                  <a:round/>
                  <a:headEnd/>
                  <a:tailEnd/>
                </a:ln>
                <a:solidFill>
                  <a:schemeClr val="bg1">
                    <a:alpha val="71001"/>
                  </a:schemeClr>
                </a:solidFill>
                <a:latin typeface="Arial Black"/>
              </a:rPr>
              <a:t>?</a:t>
            </a:r>
          </a:p>
        </p:txBody>
      </p:sp>
      <p:pic>
        <p:nvPicPr>
          <p:cNvPr id="83969" name="Picture 1"/>
          <p:cNvPicPr>
            <a:picLocks noChangeAspect="1" noChangeArrowheads="1"/>
          </p:cNvPicPr>
          <p:nvPr/>
        </p:nvPicPr>
        <p:blipFill>
          <a:blip r:embed="rId10" cstate="print"/>
          <a:srcRect/>
          <a:stretch>
            <a:fillRect/>
          </a:stretch>
        </p:blipFill>
        <p:spPr bwMode="auto">
          <a:xfrm>
            <a:off x="2368296" y="5166360"/>
            <a:ext cx="2242019" cy="1691640"/>
          </a:xfrm>
          <a:prstGeom prst="rect">
            <a:avLst/>
          </a:prstGeom>
          <a:noFill/>
          <a:ln w="9525">
            <a:noFill/>
            <a:miter lim="800000"/>
            <a:headEnd/>
            <a:tailEnd/>
          </a:ln>
        </p:spPr>
      </p:pic>
      <p:cxnSp>
        <p:nvCxnSpPr>
          <p:cNvPr id="33" name="Straight Connector 32"/>
          <p:cNvCxnSpPr/>
          <p:nvPr/>
        </p:nvCxnSpPr>
        <p:spPr>
          <a:xfrm flipH="1">
            <a:off x="4329113" y="5029200"/>
            <a:ext cx="534987" cy="515938"/>
          </a:xfrm>
          <a:prstGeom prst="line">
            <a:avLst/>
          </a:prstGeom>
          <a:ln w="104775"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348163" y="5486400"/>
            <a:ext cx="466725" cy="787400"/>
          </a:xfrm>
          <a:prstGeom prst="line">
            <a:avLst/>
          </a:prstGeom>
          <a:ln w="104775" cmpd="sng">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4572000" y="6264275"/>
            <a:ext cx="233363" cy="758825"/>
          </a:xfrm>
          <a:prstGeom prst="line">
            <a:avLst/>
          </a:prstGeom>
          <a:ln w="104775"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23 - TextBox"/>
          <p:cNvSpPr txBox="1"/>
          <p:nvPr/>
        </p:nvSpPr>
        <p:spPr>
          <a:xfrm>
            <a:off x="5486400" y="3831336"/>
            <a:ext cx="2442785" cy="307777"/>
          </a:xfrm>
          <a:prstGeom prst="rect">
            <a:avLst/>
          </a:prstGeom>
          <a:solidFill>
            <a:schemeClr val="tx1"/>
          </a:solidFill>
          <a:ln>
            <a:noFill/>
          </a:ln>
        </p:spPr>
        <p:txBody>
          <a:bodyPr wrap="none" rtlCol="0">
            <a:spAutoFit/>
          </a:bodyPr>
          <a:lstStyle/>
          <a:p>
            <a:r>
              <a:rPr lang="en-US" sz="1400" dirty="0" smtClean="0">
                <a:solidFill>
                  <a:schemeClr val="bg1"/>
                </a:solidFill>
                <a:latin typeface="Arial Black" pitchFamily="34" charset="0"/>
              </a:rPr>
              <a:t>Top secret </a:t>
            </a:r>
            <a:r>
              <a:rPr lang="en-US" sz="1400" dirty="0" smtClean="0">
                <a:solidFill>
                  <a:srgbClr val="FFFF00"/>
                </a:solidFill>
                <a:latin typeface="Arial Black" pitchFamily="34" charset="0"/>
              </a:rPr>
              <a:t>or</a:t>
            </a:r>
            <a:r>
              <a:rPr lang="en-US" sz="1400" dirty="0" smtClean="0">
                <a:solidFill>
                  <a:schemeClr val="bg1"/>
                </a:solidFill>
                <a:latin typeface="Arial Black" pitchFamily="34" charset="0"/>
              </a:rPr>
              <a:t> Top gap?</a:t>
            </a:r>
            <a:endParaRPr lang="el-GR" sz="1400" dirty="0">
              <a:solidFill>
                <a:schemeClr val="bg1"/>
              </a:solidFill>
              <a:latin typeface="Arial Black" pitchFamily="34" charset="0"/>
            </a:endParaRPr>
          </a:p>
        </p:txBody>
      </p:sp>
      <p:pic>
        <p:nvPicPr>
          <p:cNvPr id="26" name="Picture 6" descr="wave"/>
          <p:cNvPicPr>
            <a:picLocks noChangeAspect="1" noChangeArrowheads="1" noCrop="1"/>
          </p:cNvPicPr>
          <p:nvPr/>
        </p:nvPicPr>
        <p:blipFill>
          <a:blip r:embed="rId11" cstate="print"/>
          <a:srcRect/>
          <a:stretch>
            <a:fillRect/>
          </a:stretch>
        </p:blipFill>
        <p:spPr bwMode="auto">
          <a:xfrm>
            <a:off x="0" y="5951538"/>
            <a:ext cx="9144000" cy="933450"/>
          </a:xfrm>
          <a:prstGeom prst="rect">
            <a:avLst/>
          </a:prstGeom>
          <a:noFill/>
        </p:spPr>
      </p:pic>
      <p:grpSp>
        <p:nvGrpSpPr>
          <p:cNvPr id="28" name="27 - Ομάδα"/>
          <p:cNvGrpSpPr/>
          <p:nvPr/>
        </p:nvGrpSpPr>
        <p:grpSpPr>
          <a:xfrm>
            <a:off x="4572000" y="113122"/>
            <a:ext cx="4572000" cy="618716"/>
            <a:chOff x="4572000" y="113122"/>
            <a:chExt cx="4572000" cy="618716"/>
          </a:xfrm>
        </p:grpSpPr>
        <p:pic>
          <p:nvPicPr>
            <p:cNvPr id="30" name="Picture 2" descr="http://img.bhs4.com/C9/A/C9A1120077E665111FBC70B29CFB0421E05FD8F3_lis.jpg"/>
            <p:cNvPicPr>
              <a:picLocks noChangeAspect="1" noChangeArrowheads="1"/>
            </p:cNvPicPr>
            <p:nvPr/>
          </p:nvPicPr>
          <p:blipFill>
            <a:blip r:embed="rId12" cstate="print"/>
            <a:srcRect l="6020" t="3696" r="4083" b="18293"/>
            <a:stretch>
              <a:fillRect/>
            </a:stretch>
          </p:blipFill>
          <p:spPr bwMode="auto">
            <a:xfrm flipH="1">
              <a:off x="7814815" y="113122"/>
              <a:ext cx="1150205" cy="329937"/>
            </a:xfrm>
            <a:prstGeom prst="rect">
              <a:avLst/>
            </a:prstGeom>
            <a:noFill/>
          </p:spPr>
        </p:pic>
        <p:sp>
          <p:nvSpPr>
            <p:cNvPr id="32" name="31 - Ορθογώνιο"/>
            <p:cNvSpPr/>
            <p:nvPr/>
          </p:nvSpPr>
          <p:spPr>
            <a:xfrm>
              <a:off x="4572000" y="435047"/>
              <a:ext cx="4572000" cy="4571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34" name="33 - Εικόνα" descr="Symbols.PNG"/>
            <p:cNvPicPr>
              <a:picLocks noChangeAspect="1"/>
            </p:cNvPicPr>
            <p:nvPr/>
          </p:nvPicPr>
          <p:blipFill>
            <a:blip r:embed="rId13" cstate="print"/>
            <a:srcRect b="66236"/>
            <a:stretch>
              <a:fillRect/>
            </a:stretch>
          </p:blipFill>
          <p:spPr>
            <a:xfrm>
              <a:off x="7842792" y="369772"/>
              <a:ext cx="375812" cy="362066"/>
            </a:xfrm>
            <a:prstGeom prst="rect">
              <a:avLst/>
            </a:prstGeom>
          </p:spPr>
        </p:pic>
        <p:pic>
          <p:nvPicPr>
            <p:cNvPr id="36" name="35 - Εικόνα" descr="Symbols.PNG"/>
            <p:cNvPicPr>
              <a:picLocks noChangeAspect="1"/>
            </p:cNvPicPr>
            <p:nvPr/>
          </p:nvPicPr>
          <p:blipFill>
            <a:blip r:embed="rId13" cstate="print"/>
            <a:srcRect t="65688" b="1119"/>
            <a:stretch>
              <a:fillRect/>
            </a:stretch>
          </p:blipFill>
          <p:spPr>
            <a:xfrm>
              <a:off x="8541946" y="375898"/>
              <a:ext cx="375812" cy="355940"/>
            </a:xfrm>
            <a:prstGeom prst="rect">
              <a:avLst/>
            </a:prstGeom>
          </p:spPr>
        </p:pic>
        <p:pic>
          <p:nvPicPr>
            <p:cNvPr id="38" name="37 - Εικόνα" descr="Symbols.PNG"/>
            <p:cNvPicPr>
              <a:picLocks noChangeAspect="1"/>
            </p:cNvPicPr>
            <p:nvPr/>
          </p:nvPicPr>
          <p:blipFill>
            <a:blip r:embed="rId13" cstate="print"/>
            <a:srcRect t="33257" b="33994"/>
            <a:stretch>
              <a:fillRect/>
            </a:stretch>
          </p:blipFill>
          <p:spPr>
            <a:xfrm>
              <a:off x="8194726" y="380661"/>
              <a:ext cx="375812" cy="351177"/>
            </a:xfrm>
            <a:prstGeom prst="rect">
              <a:avLst/>
            </a:prstGeom>
          </p:spPr>
        </p:pic>
      </p:grpSp>
      <p:sp>
        <p:nvSpPr>
          <p:cNvPr id="39" name="38 - TextBox"/>
          <p:cNvSpPr txBox="1"/>
          <p:nvPr/>
        </p:nvSpPr>
        <p:spPr>
          <a:xfrm>
            <a:off x="5552356" y="131978"/>
            <a:ext cx="2279920" cy="369332"/>
          </a:xfrm>
          <a:prstGeom prst="rect">
            <a:avLst/>
          </a:prstGeom>
          <a:noFill/>
        </p:spPr>
        <p:txBody>
          <a:bodyPr wrap="none" rtlCol="0">
            <a:spAutoFit/>
          </a:bodyPr>
          <a:lstStyle/>
          <a:p>
            <a:r>
              <a:rPr lang="en-US" dirty="0" smtClean="0">
                <a:latin typeface="Arial Black" pitchFamily="34" charset="0"/>
              </a:rPr>
              <a:t>ARE WE READY?</a:t>
            </a:r>
            <a:endParaRPr lang="el-GR" dirty="0">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2011"/>
                                        </p:tgtEl>
                                        <p:attrNameLst>
                                          <p:attrName>style.visibility</p:attrName>
                                        </p:attrNameLst>
                                      </p:cBhvr>
                                      <p:to>
                                        <p:strVal val="visible"/>
                                      </p:to>
                                    </p:set>
                                    <p:animEffect transition="in" filter="box(out)">
                                      <p:cBhvr>
                                        <p:cTn id="7" dur="500"/>
                                        <p:tgtEl>
                                          <p:spTgt spid="420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42012"/>
                                        </p:tgtEl>
                                        <p:attrNameLst>
                                          <p:attrName>style.visibility</p:attrName>
                                        </p:attrNameLst>
                                      </p:cBhvr>
                                      <p:to>
                                        <p:strVal val="visible"/>
                                      </p:to>
                                    </p:set>
                                    <p:anim calcmode="lin" valueType="num">
                                      <p:cBhvr additive="base">
                                        <p:cTn id="12" dur="500" fill="hold"/>
                                        <p:tgtEl>
                                          <p:spTgt spid="42012"/>
                                        </p:tgtEl>
                                        <p:attrNameLst>
                                          <p:attrName>ppt_x</p:attrName>
                                        </p:attrNameLst>
                                      </p:cBhvr>
                                      <p:tavLst>
                                        <p:tav tm="0">
                                          <p:val>
                                            <p:strVal val="#ppt_x"/>
                                          </p:val>
                                        </p:tav>
                                        <p:tav tm="100000">
                                          <p:val>
                                            <p:strVal val="#ppt_x"/>
                                          </p:val>
                                        </p:tav>
                                      </p:tavLst>
                                    </p:anim>
                                    <p:anim calcmode="lin" valueType="num">
                                      <p:cBhvr additive="base">
                                        <p:cTn id="13" dur="500" fill="hold"/>
                                        <p:tgtEl>
                                          <p:spTgt spid="42012"/>
                                        </p:tgtEl>
                                        <p:attrNameLst>
                                          <p:attrName>ppt_y</p:attrName>
                                        </p:attrNameLst>
                                      </p:cBhvr>
                                      <p:tavLst>
                                        <p:tav tm="0">
                                          <p:val>
                                            <p:strVal val="0-#ppt_h/2"/>
                                          </p:val>
                                        </p:tav>
                                        <p:tav tm="100000">
                                          <p:val>
                                            <p:strVal val="#ppt_y"/>
                                          </p:val>
                                        </p:tav>
                                      </p:tavLst>
                                    </p:anim>
                                  </p:childTnLst>
                                </p:cTn>
                              </p:par>
                            </p:childTnLst>
                          </p:cTn>
                        </p:par>
                        <p:par>
                          <p:cTn id="14" fill="hold">
                            <p:stCondLst>
                              <p:cond delay="500"/>
                            </p:stCondLst>
                            <p:childTnLst>
                              <p:par>
                                <p:cTn id="15" presetID="4" presetClass="entr" presetSubtype="32"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ox(out)">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11" grpId="0" animBg="1"/>
      <p:bldP spid="42012" grpId="0" animBg="1"/>
      <p:bldP spid="2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lum bright="8000"/>
          </a:blip>
          <a:stretch>
            <a:fillRect/>
          </a:stretch>
        </p:blipFill>
        <p:spPr bwMode="auto">
          <a:xfrm>
            <a:off x="-2" y="0"/>
            <a:ext cx="9144002" cy="6888100"/>
          </a:xfrm>
          <a:prstGeom prst="rect">
            <a:avLst/>
          </a:prstGeom>
          <a:noFill/>
          <a:ln>
            <a:noFill/>
          </a:ln>
        </p:spPr>
      </p:pic>
      <p:sp>
        <p:nvSpPr>
          <p:cNvPr id="3" name="2 - Ορθογώνιο"/>
          <p:cNvSpPr/>
          <p:nvPr/>
        </p:nvSpPr>
        <p:spPr>
          <a:xfrm>
            <a:off x="2128414" y="2015302"/>
            <a:ext cx="4887172" cy="2862322"/>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Conclusion</a:t>
            </a:r>
          </a:p>
          <a:p>
            <a:pPr algn="ctr"/>
            <a:r>
              <a:rPr lang="en-US" sz="6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&amp;</a:t>
            </a:r>
          </a:p>
          <a:p>
            <a:pPr algn="ctr"/>
            <a:r>
              <a:rPr lang="en-US" sz="6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Proposals</a:t>
            </a:r>
            <a:endParaRPr lang="el-GR" sz="6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wave"/>
          <p:cNvPicPr>
            <a:picLocks noChangeAspect="1" noChangeArrowheads="1" noCrop="1"/>
          </p:cNvPicPr>
          <p:nvPr/>
        </p:nvPicPr>
        <p:blipFill>
          <a:blip r:embed="rId2" cstate="print"/>
          <a:srcRect/>
          <a:stretch>
            <a:fillRect/>
          </a:stretch>
        </p:blipFill>
        <p:spPr bwMode="auto">
          <a:xfrm>
            <a:off x="0" y="5951538"/>
            <a:ext cx="9144000" cy="933450"/>
          </a:xfrm>
          <a:prstGeom prst="rect">
            <a:avLst/>
          </a:prstGeom>
          <a:noFill/>
        </p:spPr>
      </p:pic>
      <p:grpSp>
        <p:nvGrpSpPr>
          <p:cNvPr id="9" name="39 - Ομάδα"/>
          <p:cNvGrpSpPr/>
          <p:nvPr/>
        </p:nvGrpSpPr>
        <p:grpSpPr>
          <a:xfrm>
            <a:off x="4176074" y="113122"/>
            <a:ext cx="4967926" cy="618716"/>
            <a:chOff x="4176074" y="113122"/>
            <a:chExt cx="4967926" cy="618716"/>
          </a:xfrm>
        </p:grpSpPr>
        <p:pic>
          <p:nvPicPr>
            <p:cNvPr id="10" name="Picture 2" descr="http://img.bhs4.com/C9/A/C9A1120077E665111FBC70B29CFB0421E05FD8F3_lis.jpg"/>
            <p:cNvPicPr>
              <a:picLocks noChangeAspect="1" noChangeArrowheads="1"/>
            </p:cNvPicPr>
            <p:nvPr/>
          </p:nvPicPr>
          <p:blipFill>
            <a:blip r:embed="rId3" cstate="print"/>
            <a:srcRect l="6020" t="3696" r="4083" b="18293"/>
            <a:stretch>
              <a:fillRect/>
            </a:stretch>
          </p:blipFill>
          <p:spPr bwMode="auto">
            <a:xfrm flipH="1">
              <a:off x="7814815" y="113122"/>
              <a:ext cx="1150205" cy="329937"/>
            </a:xfrm>
            <a:prstGeom prst="rect">
              <a:avLst/>
            </a:prstGeom>
            <a:noFill/>
          </p:spPr>
        </p:pic>
        <p:sp>
          <p:nvSpPr>
            <p:cNvPr id="11" name="10 - Ορθογώνιο"/>
            <p:cNvSpPr/>
            <p:nvPr/>
          </p:nvSpPr>
          <p:spPr>
            <a:xfrm>
              <a:off x="4176074" y="435047"/>
              <a:ext cx="4967926" cy="6457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2" name="11 - Εικόνα" descr="Symbols.PNG"/>
            <p:cNvPicPr>
              <a:picLocks noChangeAspect="1"/>
            </p:cNvPicPr>
            <p:nvPr/>
          </p:nvPicPr>
          <p:blipFill>
            <a:blip r:embed="rId4" cstate="print"/>
            <a:srcRect b="66236"/>
            <a:stretch>
              <a:fillRect/>
            </a:stretch>
          </p:blipFill>
          <p:spPr>
            <a:xfrm>
              <a:off x="7842792" y="369772"/>
              <a:ext cx="375812" cy="362066"/>
            </a:xfrm>
            <a:prstGeom prst="rect">
              <a:avLst/>
            </a:prstGeom>
          </p:spPr>
        </p:pic>
        <p:pic>
          <p:nvPicPr>
            <p:cNvPr id="13" name="12 - Εικόνα" descr="Symbols.PNG"/>
            <p:cNvPicPr>
              <a:picLocks noChangeAspect="1"/>
            </p:cNvPicPr>
            <p:nvPr/>
          </p:nvPicPr>
          <p:blipFill>
            <a:blip r:embed="rId4" cstate="print"/>
            <a:srcRect t="65688" b="1119"/>
            <a:stretch>
              <a:fillRect/>
            </a:stretch>
          </p:blipFill>
          <p:spPr>
            <a:xfrm>
              <a:off x="8541946" y="375898"/>
              <a:ext cx="375812" cy="355940"/>
            </a:xfrm>
            <a:prstGeom prst="rect">
              <a:avLst/>
            </a:prstGeom>
          </p:spPr>
        </p:pic>
        <p:pic>
          <p:nvPicPr>
            <p:cNvPr id="14" name="13 - Εικόνα" descr="Symbols.PNG"/>
            <p:cNvPicPr>
              <a:picLocks noChangeAspect="1"/>
            </p:cNvPicPr>
            <p:nvPr/>
          </p:nvPicPr>
          <p:blipFill>
            <a:blip r:embed="rId4" cstate="print"/>
            <a:srcRect t="33257" b="33994"/>
            <a:stretch>
              <a:fillRect/>
            </a:stretch>
          </p:blipFill>
          <p:spPr>
            <a:xfrm>
              <a:off x="8194726" y="380661"/>
              <a:ext cx="375812" cy="351177"/>
            </a:xfrm>
            <a:prstGeom prst="rect">
              <a:avLst/>
            </a:prstGeom>
          </p:spPr>
        </p:pic>
      </p:grpSp>
      <p:sp>
        <p:nvSpPr>
          <p:cNvPr id="15" name="14 - TextBox"/>
          <p:cNvSpPr txBox="1"/>
          <p:nvPr/>
        </p:nvSpPr>
        <p:spPr>
          <a:xfrm>
            <a:off x="4138306" y="131978"/>
            <a:ext cx="3701334" cy="369332"/>
          </a:xfrm>
          <a:prstGeom prst="rect">
            <a:avLst/>
          </a:prstGeom>
          <a:noFill/>
        </p:spPr>
        <p:txBody>
          <a:bodyPr wrap="none" rtlCol="0">
            <a:spAutoFit/>
          </a:bodyPr>
          <a:lstStyle/>
          <a:p>
            <a:r>
              <a:rPr lang="en-US" dirty="0" smtClean="0">
                <a:latin typeface="Arial Black" pitchFamily="34" charset="0"/>
              </a:rPr>
              <a:t>CONCLUSION - PROPOSALS</a:t>
            </a:r>
            <a:endParaRPr lang="el-GR" dirty="0">
              <a:latin typeface="Arial Black" pitchFamily="34" charset="0"/>
            </a:endParaRPr>
          </a:p>
        </p:txBody>
      </p:sp>
      <p:sp>
        <p:nvSpPr>
          <p:cNvPr id="16" name="15 - TextBox"/>
          <p:cNvSpPr txBox="1"/>
          <p:nvPr/>
        </p:nvSpPr>
        <p:spPr>
          <a:xfrm>
            <a:off x="1923448" y="1357460"/>
            <a:ext cx="6756935" cy="1323439"/>
          </a:xfrm>
          <a:prstGeom prst="rect">
            <a:avLst/>
          </a:prstGeom>
          <a:noFill/>
        </p:spPr>
        <p:txBody>
          <a:bodyPr wrap="square" rtlCol="0">
            <a:spAutoFit/>
          </a:bodyPr>
          <a:lstStyle/>
          <a:p>
            <a:pPr algn="just"/>
            <a:r>
              <a:rPr lang="en-US" sz="2000" b="1" dirty="0" smtClean="0">
                <a:solidFill>
                  <a:srgbClr val="0000FF"/>
                </a:solidFill>
                <a:latin typeface="Arial Narrow" pitchFamily="34" charset="0"/>
              </a:rPr>
              <a:t>Medical/hospital CBRN preparedness both on shore and in ships is in early stages and if not addressed properly, it will endanger personnel lives operating in real CBRN environment – both urban and naval</a:t>
            </a:r>
            <a:endParaRPr lang="el-GR" sz="2000" b="1" dirty="0">
              <a:solidFill>
                <a:srgbClr val="0000FF"/>
              </a:solidFill>
              <a:latin typeface="Arial Narrow" pitchFamily="34" charset="0"/>
            </a:endParaRPr>
          </a:p>
        </p:txBody>
      </p:sp>
      <p:sp>
        <p:nvSpPr>
          <p:cNvPr id="17" name="16 - TextBox"/>
          <p:cNvSpPr txBox="1"/>
          <p:nvPr/>
        </p:nvSpPr>
        <p:spPr>
          <a:xfrm>
            <a:off x="292231" y="2894029"/>
            <a:ext cx="8342722" cy="3139321"/>
          </a:xfrm>
          <a:prstGeom prst="rect">
            <a:avLst/>
          </a:prstGeom>
          <a:noFill/>
        </p:spPr>
        <p:txBody>
          <a:bodyPr wrap="square" rtlCol="0">
            <a:spAutoFit/>
          </a:bodyPr>
          <a:lstStyle/>
          <a:p>
            <a:pPr marL="358775" indent="-358775" algn="just">
              <a:buClr>
                <a:srgbClr val="0000FF"/>
              </a:buClr>
              <a:buSzPct val="120000"/>
              <a:buFont typeface="Wingdings" pitchFamily="2" charset="2"/>
              <a:buChar char="þ"/>
            </a:pPr>
            <a:r>
              <a:rPr lang="en-US" dirty="0" smtClean="0">
                <a:latin typeface="Arial Narrow" pitchFamily="34" charset="0"/>
              </a:rPr>
              <a:t>International CBRN industry should work closely with naval medical authorities in order to evolve, modify and adapt current/future equipment and procedures into operational naval environment;</a:t>
            </a:r>
          </a:p>
          <a:p>
            <a:pPr marL="358775" indent="-358775" algn="just">
              <a:buClr>
                <a:srgbClr val="0000FF"/>
              </a:buClr>
              <a:buSzPct val="120000"/>
              <a:buFont typeface="Wingdings" pitchFamily="2" charset="2"/>
              <a:buChar char="þ"/>
            </a:pPr>
            <a:endParaRPr lang="en-US" dirty="0" smtClean="0">
              <a:latin typeface="Arial Narrow" pitchFamily="34" charset="0"/>
            </a:endParaRPr>
          </a:p>
          <a:p>
            <a:pPr marL="358775" indent="-358775" algn="just">
              <a:buClr>
                <a:srgbClr val="0000FF"/>
              </a:buClr>
              <a:buSzPct val="120000"/>
              <a:buFont typeface="Wingdings" pitchFamily="2" charset="2"/>
              <a:buChar char="þ"/>
            </a:pPr>
            <a:r>
              <a:rPr lang="en-US" dirty="0" smtClean="0">
                <a:latin typeface="Arial Narrow" pitchFamily="34" charset="0"/>
              </a:rPr>
              <a:t>Naval medical personnel should be inspired to actively participate in this field of medical expertise;</a:t>
            </a:r>
          </a:p>
          <a:p>
            <a:pPr marL="358775" indent="-358775" algn="just">
              <a:buClr>
                <a:srgbClr val="0000FF"/>
              </a:buClr>
              <a:buSzPct val="120000"/>
              <a:buFont typeface="Wingdings" pitchFamily="2" charset="2"/>
              <a:buChar char="þ"/>
            </a:pPr>
            <a:endParaRPr lang="en-US" dirty="0" smtClean="0">
              <a:latin typeface="Arial Narrow" pitchFamily="34" charset="0"/>
            </a:endParaRPr>
          </a:p>
          <a:p>
            <a:pPr marL="358775" indent="-358775" algn="just">
              <a:buClr>
                <a:srgbClr val="0000FF"/>
              </a:buClr>
              <a:buSzPct val="120000"/>
              <a:buFont typeface="Wingdings" pitchFamily="2" charset="2"/>
              <a:buChar char="þ"/>
            </a:pPr>
            <a:r>
              <a:rPr lang="en-US" dirty="0" smtClean="0">
                <a:latin typeface="Arial Narrow" pitchFamily="34" charset="0"/>
              </a:rPr>
              <a:t>Continuous medical CBRN training is the cornerstone for a successful outcome;</a:t>
            </a:r>
            <a:endParaRPr lang="el-GR" dirty="0" smtClean="0">
              <a:latin typeface="Arial Narrow" pitchFamily="34" charset="0"/>
            </a:endParaRPr>
          </a:p>
          <a:p>
            <a:pPr marL="358775" indent="-358775" algn="just">
              <a:buClr>
                <a:srgbClr val="0000FF"/>
              </a:buClr>
              <a:buSzPct val="120000"/>
              <a:buFont typeface="Wingdings" pitchFamily="2" charset="2"/>
              <a:buChar char="þ"/>
            </a:pPr>
            <a:endParaRPr lang="en-US" dirty="0" smtClean="0">
              <a:latin typeface="Arial Narrow" pitchFamily="34" charset="0"/>
            </a:endParaRPr>
          </a:p>
          <a:p>
            <a:pPr marL="358775" indent="-358775" algn="just">
              <a:buClr>
                <a:srgbClr val="0000FF"/>
              </a:buClr>
              <a:buSzPct val="120000"/>
              <a:buFont typeface="Wingdings" pitchFamily="2" charset="2"/>
              <a:buChar char="þ"/>
            </a:pPr>
            <a:r>
              <a:rPr lang="en-US" dirty="0" smtClean="0">
                <a:latin typeface="Arial Narrow" pitchFamily="34" charset="0"/>
              </a:rPr>
              <a:t>National naval authorities should apply pressure and provide support to universities’ medical/nursing schools in order to include “CBRN Medicine” into their teaching curricula</a:t>
            </a:r>
          </a:p>
        </p:txBody>
      </p:sp>
      <p:grpSp>
        <p:nvGrpSpPr>
          <p:cNvPr id="22" name="21 - Ομάδα"/>
          <p:cNvGrpSpPr/>
          <p:nvPr/>
        </p:nvGrpSpPr>
        <p:grpSpPr>
          <a:xfrm>
            <a:off x="387284" y="848805"/>
            <a:ext cx="1394371" cy="1291472"/>
            <a:chOff x="311084" y="810705"/>
            <a:chExt cx="1394371" cy="1291472"/>
          </a:xfrm>
        </p:grpSpPr>
        <p:pic>
          <p:nvPicPr>
            <p:cNvPr id="19" name="18 - Εικόνα" descr="warning.png"/>
            <p:cNvPicPr>
              <a:picLocks noChangeAspect="1"/>
            </p:cNvPicPr>
            <p:nvPr/>
          </p:nvPicPr>
          <p:blipFill>
            <a:blip r:embed="rId5" cstate="print"/>
            <a:srcRect l="9416" t="12390" r="9416" b="19037"/>
            <a:stretch>
              <a:fillRect/>
            </a:stretch>
          </p:blipFill>
          <p:spPr>
            <a:xfrm>
              <a:off x="311084" y="810705"/>
              <a:ext cx="1093510" cy="923827"/>
            </a:xfrm>
            <a:prstGeom prst="rect">
              <a:avLst/>
            </a:prstGeom>
          </p:spPr>
        </p:pic>
        <p:pic>
          <p:nvPicPr>
            <p:cNvPr id="18" name="17 - Εικόνα" descr="gas_mask_in_color.png.jpg"/>
            <p:cNvPicPr>
              <a:picLocks noChangeAspect="1"/>
            </p:cNvPicPr>
            <p:nvPr/>
          </p:nvPicPr>
          <p:blipFill>
            <a:blip r:embed="rId6" cstate="print"/>
            <a:stretch>
              <a:fillRect/>
            </a:stretch>
          </p:blipFill>
          <p:spPr>
            <a:xfrm>
              <a:off x="1111404" y="1451728"/>
              <a:ext cx="594051" cy="650449"/>
            </a:xfrm>
            <a:prstGeom prst="rect">
              <a:avLst/>
            </a:prstGeom>
          </p:spPr>
        </p:pic>
        <p:sp>
          <p:nvSpPr>
            <p:cNvPr id="21" name="20 - Ορθογώνιο τρίγωνο"/>
            <p:cNvSpPr/>
            <p:nvPr/>
          </p:nvSpPr>
          <p:spPr>
            <a:xfrm rot="5400000">
              <a:off x="1100137" y="1443039"/>
              <a:ext cx="109538" cy="123825"/>
            </a:xfrm>
            <a:prstGeom prst="rtTriangle">
              <a:avLst/>
            </a:prstGeom>
            <a:solidFill>
              <a:srgbClr val="EB7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50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7">
                                            <p:txEl>
                                              <p:pRg st="2" end="2"/>
                                            </p:txEl>
                                          </p:spTgt>
                                        </p:tgtEl>
                                        <p:attrNameLst>
                                          <p:attrName>style.visibility</p:attrName>
                                        </p:attrNameLst>
                                      </p:cBhvr>
                                      <p:to>
                                        <p:strVal val="visible"/>
                                      </p:to>
                                    </p:set>
                                    <p:anim calcmode="lin" valueType="num">
                                      <p:cBhvr additive="base">
                                        <p:cTn id="13" dur="500" fill="hold"/>
                                        <p:tgtEl>
                                          <p:spTgt spid="17">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7">
                                            <p:txEl>
                                              <p:pRg st="4" end="4"/>
                                            </p:txEl>
                                          </p:spTgt>
                                        </p:tgtEl>
                                        <p:attrNameLst>
                                          <p:attrName>style.visibility</p:attrName>
                                        </p:attrNameLst>
                                      </p:cBhvr>
                                      <p:to>
                                        <p:strVal val="visible"/>
                                      </p:to>
                                    </p:set>
                                    <p:anim calcmode="lin" valueType="num">
                                      <p:cBhvr additive="base">
                                        <p:cTn id="19" dur="500" fill="hold"/>
                                        <p:tgtEl>
                                          <p:spTgt spid="17">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xEl>
                                              <p:pRg st="6" end="6"/>
                                            </p:txEl>
                                          </p:spTgt>
                                        </p:tgtEl>
                                        <p:attrNameLst>
                                          <p:attrName>style.visibility</p:attrName>
                                        </p:attrNameLst>
                                      </p:cBhvr>
                                      <p:to>
                                        <p:strVal val="visible"/>
                                      </p:to>
                                    </p:set>
                                    <p:anim calcmode="lin" valueType="num">
                                      <p:cBhvr additive="base">
                                        <p:cTn id="25" dur="500" fill="hold"/>
                                        <p:tgtEl>
                                          <p:spTgt spid="17">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53" name="WordArt 13"/>
          <p:cNvSpPr>
            <a:spLocks noChangeArrowheads="1" noChangeShapeType="1" noTextEdit="1"/>
          </p:cNvSpPr>
          <p:nvPr/>
        </p:nvSpPr>
        <p:spPr bwMode="auto">
          <a:xfrm>
            <a:off x="252413" y="1489075"/>
            <a:ext cx="4905375" cy="3867150"/>
          </a:xfrm>
          <a:prstGeom prst="rect">
            <a:avLst/>
          </a:prstGeom>
        </p:spPr>
        <p:txBody>
          <a:bodyPr wrap="none" fromWordArt="1">
            <a:prstTxWarp prst="textPlain">
              <a:avLst>
                <a:gd name="adj" fmla="val 50000"/>
              </a:avLst>
            </a:prstTxWarp>
          </a:bodyPr>
          <a:lstStyle/>
          <a:p>
            <a:pPr algn="ctr"/>
            <a:r>
              <a:rPr lang="en-US" sz="3600" kern="10" dirty="0">
                <a:ln w="22225">
                  <a:solidFill>
                    <a:srgbClr val="808080"/>
                  </a:solidFill>
                  <a:round/>
                  <a:headEnd/>
                  <a:tailEnd/>
                </a:ln>
                <a:solidFill>
                  <a:srgbClr val="FFFFFF"/>
                </a:solidFill>
                <a:latin typeface="Arial Black"/>
              </a:rPr>
              <a:t>January 2011</a:t>
            </a:r>
          </a:p>
          <a:p>
            <a:pPr algn="ctr"/>
            <a:r>
              <a:rPr lang="en-US" sz="3600" kern="10" dirty="0" smtClean="0">
                <a:ln w="22225">
                  <a:solidFill>
                    <a:srgbClr val="808080"/>
                  </a:solidFill>
                  <a:round/>
                  <a:headEnd/>
                  <a:tailEnd/>
                </a:ln>
                <a:solidFill>
                  <a:srgbClr val="FFFFFF"/>
                </a:solidFill>
                <a:latin typeface="Arial Black"/>
              </a:rPr>
              <a:t>Preparedness</a:t>
            </a:r>
          </a:p>
          <a:p>
            <a:pPr algn="ctr"/>
            <a:r>
              <a:rPr lang="en-US" sz="3600" kern="10" dirty="0" smtClean="0">
                <a:ln w="22225">
                  <a:solidFill>
                    <a:srgbClr val="808080"/>
                  </a:solidFill>
                  <a:round/>
                  <a:headEnd/>
                  <a:tailEnd/>
                </a:ln>
                <a:solidFill>
                  <a:srgbClr val="FFFFFF"/>
                </a:solidFill>
                <a:latin typeface="Arial Black"/>
              </a:rPr>
              <a:t>Working</a:t>
            </a:r>
            <a:endParaRPr lang="en-US" sz="3600" kern="10" dirty="0">
              <a:ln w="22225">
                <a:solidFill>
                  <a:srgbClr val="808080"/>
                </a:solidFill>
                <a:round/>
                <a:headEnd/>
                <a:tailEnd/>
              </a:ln>
              <a:solidFill>
                <a:srgbClr val="FFFFFF"/>
              </a:solidFill>
              <a:latin typeface="Arial Black"/>
            </a:endParaRPr>
          </a:p>
          <a:p>
            <a:pPr algn="ctr"/>
            <a:r>
              <a:rPr lang="en-US" sz="3600" kern="10" dirty="0">
                <a:ln w="22225">
                  <a:solidFill>
                    <a:srgbClr val="808080"/>
                  </a:solidFill>
                  <a:round/>
                  <a:headEnd/>
                  <a:tailEnd/>
                </a:ln>
                <a:solidFill>
                  <a:srgbClr val="FFFFFF"/>
                </a:solidFill>
                <a:latin typeface="Arial Black"/>
              </a:rPr>
              <a:t>Scenario</a:t>
            </a:r>
            <a:endParaRPr lang="el-GR" sz="3600" kern="10" dirty="0">
              <a:ln w="22225">
                <a:solidFill>
                  <a:srgbClr val="808080"/>
                </a:solidFill>
                <a:round/>
                <a:headEnd/>
                <a:tailEnd/>
              </a:ln>
              <a:solidFill>
                <a:srgbClr val="FFFFFF"/>
              </a:solidFill>
              <a:latin typeface="Arial Black"/>
            </a:endParaRPr>
          </a:p>
        </p:txBody>
      </p:sp>
      <p:pic>
        <p:nvPicPr>
          <p:cNvPr id="35842" name="Picture 2"/>
          <p:cNvPicPr>
            <a:picLocks noChangeAspect="1" noChangeArrowheads="1"/>
          </p:cNvPicPr>
          <p:nvPr/>
        </p:nvPicPr>
        <p:blipFill>
          <a:blip r:embed="rId3" cstate="print"/>
          <a:srcRect r="1082"/>
          <a:stretch>
            <a:fillRect/>
          </a:stretch>
        </p:blipFill>
        <p:spPr bwMode="auto">
          <a:xfrm>
            <a:off x="0" y="-9525"/>
            <a:ext cx="5815013" cy="6858000"/>
          </a:xfrm>
          <a:prstGeom prst="rect">
            <a:avLst/>
          </a:prstGeom>
          <a:noFill/>
          <a:ln w="9525">
            <a:noFill/>
            <a:miter lim="800000"/>
            <a:headEnd/>
            <a:tailEnd/>
          </a:ln>
        </p:spPr>
      </p:pic>
      <p:pic>
        <p:nvPicPr>
          <p:cNvPr id="35843" name="Picture 3"/>
          <p:cNvPicPr>
            <a:picLocks noChangeAspect="1" noChangeArrowheads="1"/>
          </p:cNvPicPr>
          <p:nvPr/>
        </p:nvPicPr>
        <p:blipFill>
          <a:blip r:embed="rId4" cstate="print"/>
          <a:srcRect r="856"/>
          <a:stretch>
            <a:fillRect/>
          </a:stretch>
        </p:blipFill>
        <p:spPr bwMode="auto">
          <a:xfrm>
            <a:off x="5800725" y="4808538"/>
            <a:ext cx="3343275" cy="2049462"/>
          </a:xfrm>
          <a:prstGeom prst="rect">
            <a:avLst/>
          </a:prstGeom>
          <a:noFill/>
          <a:ln w="9525">
            <a:noFill/>
            <a:miter lim="800000"/>
            <a:headEnd/>
            <a:tailEnd/>
          </a:ln>
        </p:spPr>
      </p:pic>
      <p:pic>
        <p:nvPicPr>
          <p:cNvPr id="35844" name="Picture 4"/>
          <p:cNvPicPr>
            <a:picLocks noChangeAspect="1" noChangeArrowheads="1"/>
          </p:cNvPicPr>
          <p:nvPr/>
        </p:nvPicPr>
        <p:blipFill>
          <a:blip r:embed="rId5" cstate="print"/>
          <a:srcRect r="615"/>
          <a:stretch>
            <a:fillRect/>
          </a:stretch>
        </p:blipFill>
        <p:spPr bwMode="auto">
          <a:xfrm>
            <a:off x="5805488" y="0"/>
            <a:ext cx="3348037" cy="2522538"/>
          </a:xfrm>
          <a:prstGeom prst="rect">
            <a:avLst/>
          </a:prstGeom>
          <a:noFill/>
          <a:ln w="9525">
            <a:noFill/>
            <a:miter lim="800000"/>
            <a:headEnd/>
            <a:tailEnd/>
          </a:ln>
        </p:spPr>
      </p:pic>
      <p:pic>
        <p:nvPicPr>
          <p:cNvPr id="35845" name="Picture 5"/>
          <p:cNvPicPr>
            <a:picLocks noChangeAspect="1" noChangeArrowheads="1"/>
          </p:cNvPicPr>
          <p:nvPr/>
        </p:nvPicPr>
        <p:blipFill>
          <a:blip r:embed="rId6" cstate="print"/>
          <a:srcRect r="667"/>
          <a:stretch>
            <a:fillRect/>
          </a:stretch>
        </p:blipFill>
        <p:spPr bwMode="auto">
          <a:xfrm>
            <a:off x="5800725" y="2436813"/>
            <a:ext cx="3352800" cy="2382837"/>
          </a:xfrm>
          <a:prstGeom prst="rect">
            <a:avLst/>
          </a:prstGeom>
          <a:noFill/>
          <a:ln w="9525">
            <a:noFill/>
            <a:miter lim="800000"/>
            <a:headEnd/>
            <a:tailEnd/>
          </a:ln>
        </p:spPr>
      </p:pic>
      <p:sp>
        <p:nvSpPr>
          <p:cNvPr id="35846" name="Text Box 6"/>
          <p:cNvSpPr txBox="1">
            <a:spLocks noChangeArrowheads="1"/>
          </p:cNvSpPr>
          <p:nvPr/>
        </p:nvSpPr>
        <p:spPr bwMode="auto">
          <a:xfrm>
            <a:off x="5600700" y="996950"/>
            <a:ext cx="1847850" cy="366713"/>
          </a:xfrm>
          <a:prstGeom prst="rect">
            <a:avLst/>
          </a:prstGeom>
          <a:solidFill>
            <a:srgbClr val="800000"/>
          </a:solidFill>
          <a:ln w="9525">
            <a:noFill/>
            <a:miter lim="800000"/>
            <a:headEnd/>
            <a:tailEnd/>
          </a:ln>
        </p:spPr>
        <p:txBody>
          <a:bodyPr wrap="none">
            <a:spAutoFit/>
          </a:bodyPr>
          <a:lstStyle/>
          <a:p>
            <a:r>
              <a:rPr lang="en-US">
                <a:solidFill>
                  <a:srgbClr val="FFFF00"/>
                </a:solidFill>
                <a:latin typeface="Arial Black" pitchFamily="34" charset="0"/>
              </a:rPr>
              <a:t>MEGA</a:t>
            </a:r>
            <a:r>
              <a:rPr lang="en-US">
                <a:solidFill>
                  <a:schemeClr val="bg1"/>
                </a:solidFill>
                <a:latin typeface="Arial Black" pitchFamily="34" charset="0"/>
              </a:rPr>
              <a:t>QUAKE</a:t>
            </a:r>
            <a:endParaRPr lang="el-GR">
              <a:solidFill>
                <a:schemeClr val="bg1"/>
              </a:solidFill>
              <a:latin typeface="Arial Black" pitchFamily="34" charset="0"/>
            </a:endParaRPr>
          </a:p>
        </p:txBody>
      </p:sp>
      <p:sp>
        <p:nvSpPr>
          <p:cNvPr id="35847" name="Text Box 7"/>
          <p:cNvSpPr txBox="1">
            <a:spLocks noChangeArrowheads="1"/>
          </p:cNvSpPr>
          <p:nvPr/>
        </p:nvSpPr>
        <p:spPr bwMode="auto">
          <a:xfrm>
            <a:off x="5600700" y="3613150"/>
            <a:ext cx="2127250" cy="366713"/>
          </a:xfrm>
          <a:prstGeom prst="rect">
            <a:avLst/>
          </a:prstGeom>
          <a:solidFill>
            <a:srgbClr val="800000"/>
          </a:solidFill>
          <a:ln w="9525">
            <a:noFill/>
            <a:miter lim="800000"/>
            <a:headEnd/>
            <a:tailEnd/>
          </a:ln>
        </p:spPr>
        <p:txBody>
          <a:bodyPr wrap="none">
            <a:spAutoFit/>
          </a:bodyPr>
          <a:lstStyle/>
          <a:p>
            <a:r>
              <a:rPr lang="en-US" dirty="0">
                <a:solidFill>
                  <a:srgbClr val="FFFF00"/>
                </a:solidFill>
                <a:latin typeface="Arial Black" pitchFamily="34" charset="0"/>
              </a:rPr>
              <a:t>MEGA</a:t>
            </a:r>
            <a:r>
              <a:rPr lang="en-US" dirty="0">
                <a:solidFill>
                  <a:schemeClr val="bg1"/>
                </a:solidFill>
                <a:latin typeface="Arial Black" pitchFamily="34" charset="0"/>
              </a:rPr>
              <a:t>TSUNAMI</a:t>
            </a:r>
            <a:endParaRPr lang="el-GR" dirty="0">
              <a:solidFill>
                <a:schemeClr val="bg1"/>
              </a:solidFill>
              <a:latin typeface="Arial Black" pitchFamily="34" charset="0"/>
            </a:endParaRPr>
          </a:p>
        </p:txBody>
      </p:sp>
      <p:sp>
        <p:nvSpPr>
          <p:cNvPr id="35848" name="Text Box 8"/>
          <p:cNvSpPr txBox="1">
            <a:spLocks noChangeArrowheads="1"/>
          </p:cNvSpPr>
          <p:nvPr/>
        </p:nvSpPr>
        <p:spPr bwMode="auto">
          <a:xfrm>
            <a:off x="5600700" y="5918200"/>
            <a:ext cx="1670050" cy="366713"/>
          </a:xfrm>
          <a:prstGeom prst="rect">
            <a:avLst/>
          </a:prstGeom>
          <a:solidFill>
            <a:srgbClr val="800000"/>
          </a:solidFill>
          <a:ln w="9525">
            <a:noFill/>
            <a:miter lim="800000"/>
            <a:headEnd/>
            <a:tailEnd/>
          </a:ln>
        </p:spPr>
        <p:txBody>
          <a:bodyPr wrap="none">
            <a:spAutoFit/>
          </a:bodyPr>
          <a:lstStyle/>
          <a:p>
            <a:r>
              <a:rPr lang="en-US">
                <a:solidFill>
                  <a:srgbClr val="FFFF00"/>
                </a:solidFill>
                <a:latin typeface="Arial Black" pitchFamily="34" charset="0"/>
              </a:rPr>
              <a:t>MEGA</a:t>
            </a:r>
            <a:r>
              <a:rPr lang="en-US">
                <a:solidFill>
                  <a:schemeClr val="bg1"/>
                </a:solidFill>
                <a:latin typeface="Arial Black" pitchFamily="34" charset="0"/>
              </a:rPr>
              <a:t>NUKE</a:t>
            </a:r>
            <a:endParaRPr lang="el-GR">
              <a:solidFill>
                <a:schemeClr val="bg1"/>
              </a:solidFill>
              <a:latin typeface="Arial Black" pitchFamily="34" charset="0"/>
            </a:endParaRPr>
          </a:p>
        </p:txBody>
      </p:sp>
      <p:sp>
        <p:nvSpPr>
          <p:cNvPr id="35849" name="AutoShape 9"/>
          <p:cNvSpPr>
            <a:spLocks noChangeArrowheads="1"/>
          </p:cNvSpPr>
          <p:nvPr/>
        </p:nvSpPr>
        <p:spPr bwMode="auto">
          <a:xfrm>
            <a:off x="150813" y="4076700"/>
            <a:ext cx="2455862" cy="2643188"/>
          </a:xfrm>
          <a:prstGeom prst="star32">
            <a:avLst>
              <a:gd name="adj" fmla="val 37500"/>
            </a:avLst>
          </a:prstGeom>
          <a:solidFill>
            <a:srgbClr val="FF0000"/>
          </a:solidFill>
          <a:ln w="38100">
            <a:solidFill>
              <a:schemeClr val="tx1"/>
            </a:solidFill>
            <a:miter lim="800000"/>
            <a:headEnd/>
            <a:tailEnd/>
          </a:ln>
        </p:spPr>
        <p:txBody>
          <a:bodyPr wrap="none" anchor="ctr"/>
          <a:lstStyle/>
          <a:p>
            <a:pPr algn="ctr"/>
            <a:r>
              <a:rPr lang="en-US" dirty="0">
                <a:solidFill>
                  <a:schemeClr val="bg1"/>
                </a:solidFill>
                <a:latin typeface="Arial Black" pitchFamily="34" charset="0"/>
              </a:rPr>
              <a:t>IT</a:t>
            </a:r>
          </a:p>
          <a:p>
            <a:pPr algn="ctr"/>
            <a:r>
              <a:rPr lang="en-US" dirty="0">
                <a:solidFill>
                  <a:schemeClr val="bg1"/>
                </a:solidFill>
                <a:latin typeface="Arial Black" pitchFamily="34" charset="0"/>
              </a:rPr>
              <a:t>MIGHT</a:t>
            </a:r>
          </a:p>
          <a:p>
            <a:pPr algn="ctr"/>
            <a:r>
              <a:rPr lang="en-US" dirty="0">
                <a:solidFill>
                  <a:schemeClr val="bg1"/>
                </a:solidFill>
                <a:latin typeface="Arial Black" pitchFamily="34" charset="0"/>
              </a:rPr>
              <a:t>HAPPEN</a:t>
            </a:r>
          </a:p>
          <a:p>
            <a:pPr algn="ctr"/>
            <a:r>
              <a:rPr lang="en-US" dirty="0">
                <a:solidFill>
                  <a:schemeClr val="bg1"/>
                </a:solidFill>
                <a:latin typeface="Arial Black" pitchFamily="34" charset="0"/>
              </a:rPr>
              <a:t>TO US</a:t>
            </a:r>
          </a:p>
          <a:p>
            <a:pPr algn="ctr"/>
            <a:r>
              <a:rPr lang="en-US" dirty="0">
                <a:solidFill>
                  <a:schemeClr val="bg1"/>
                </a:solidFill>
                <a:latin typeface="Arial Black" pitchFamily="34" charset="0"/>
              </a:rPr>
              <a:t>AS WELL!</a:t>
            </a:r>
            <a:endParaRPr lang="el-GR" dirty="0">
              <a:solidFill>
                <a:schemeClr val="bg1"/>
              </a:solidFill>
              <a:latin typeface="Arial Black" pitchFamily="34" charset="0"/>
            </a:endParaRPr>
          </a:p>
        </p:txBody>
      </p:sp>
      <p:sp>
        <p:nvSpPr>
          <p:cNvPr id="69643" name="Text Box 16"/>
          <p:cNvSpPr txBox="1">
            <a:spLocks noChangeArrowheads="1"/>
          </p:cNvSpPr>
          <p:nvPr/>
        </p:nvSpPr>
        <p:spPr bwMode="auto">
          <a:xfrm>
            <a:off x="369887" y="452438"/>
            <a:ext cx="4359783" cy="1569660"/>
          </a:xfrm>
          <a:prstGeom prst="rect">
            <a:avLst/>
          </a:prstGeom>
          <a:solidFill>
            <a:schemeClr val="tx1"/>
          </a:solidFill>
          <a:ln w="9525">
            <a:noFill/>
            <a:miter lim="800000"/>
            <a:headEnd/>
            <a:tailEnd/>
          </a:ln>
          <a:effectLst>
            <a:glow rad="228600">
              <a:schemeClr val="accent1">
                <a:satMod val="175000"/>
                <a:alpha val="40000"/>
              </a:schemeClr>
            </a:glow>
          </a:effectLst>
        </p:spPr>
        <p:txBody>
          <a:bodyPr wrap="none">
            <a:spAutoFit/>
          </a:bodyPr>
          <a:lstStyle/>
          <a:p>
            <a:r>
              <a:rPr lang="el-GR" b="1" dirty="0">
                <a:solidFill>
                  <a:srgbClr val="00FFFF"/>
                </a:solidFill>
                <a:latin typeface="Arial Narrow" pitchFamily="34" charset="0"/>
              </a:rPr>
              <a:t>“</a:t>
            </a:r>
            <a:r>
              <a:rPr lang="el-GR" b="1" dirty="0" err="1">
                <a:solidFill>
                  <a:srgbClr val="00FFFF"/>
                </a:solidFill>
                <a:latin typeface="Arial Narrow" pitchFamily="34" charset="0"/>
              </a:rPr>
              <a:t>The</a:t>
            </a:r>
            <a:r>
              <a:rPr lang="el-GR" b="1" dirty="0">
                <a:solidFill>
                  <a:srgbClr val="00FFFF"/>
                </a:solidFill>
                <a:latin typeface="Arial Narrow" pitchFamily="34" charset="0"/>
              </a:rPr>
              <a:t> </a:t>
            </a:r>
            <a:r>
              <a:rPr lang="el-GR" b="1" dirty="0" err="1">
                <a:solidFill>
                  <a:srgbClr val="00FFFF"/>
                </a:solidFill>
                <a:latin typeface="Arial Narrow" pitchFamily="34" charset="0"/>
              </a:rPr>
              <a:t>nicest</a:t>
            </a:r>
            <a:r>
              <a:rPr lang="el-GR" b="1" dirty="0">
                <a:solidFill>
                  <a:srgbClr val="00FFFF"/>
                </a:solidFill>
                <a:latin typeface="Arial Narrow" pitchFamily="34" charset="0"/>
              </a:rPr>
              <a:t> </a:t>
            </a:r>
            <a:r>
              <a:rPr lang="el-GR" b="1" dirty="0" err="1">
                <a:solidFill>
                  <a:srgbClr val="00FFFF"/>
                </a:solidFill>
                <a:latin typeface="Arial Narrow" pitchFamily="34" charset="0"/>
              </a:rPr>
              <a:t>thing</a:t>
            </a:r>
            <a:r>
              <a:rPr lang="el-GR" b="1" dirty="0">
                <a:solidFill>
                  <a:srgbClr val="00FFFF"/>
                </a:solidFill>
                <a:latin typeface="Arial Narrow" pitchFamily="34" charset="0"/>
              </a:rPr>
              <a:t> </a:t>
            </a:r>
            <a:r>
              <a:rPr lang="el-GR" b="1" dirty="0" err="1">
                <a:solidFill>
                  <a:srgbClr val="00FFFF"/>
                </a:solidFill>
                <a:latin typeface="Arial Narrow" pitchFamily="34" charset="0"/>
              </a:rPr>
              <a:t>about</a:t>
            </a:r>
            <a:r>
              <a:rPr lang="el-GR" b="1" dirty="0">
                <a:solidFill>
                  <a:srgbClr val="00FFFF"/>
                </a:solidFill>
                <a:latin typeface="Arial Narrow" pitchFamily="34" charset="0"/>
              </a:rPr>
              <a:t> </a:t>
            </a:r>
            <a:r>
              <a:rPr lang="el-GR" b="1" dirty="0" err="1">
                <a:solidFill>
                  <a:srgbClr val="FFFF00"/>
                </a:solidFill>
                <a:latin typeface="Arial Narrow" pitchFamily="34" charset="0"/>
              </a:rPr>
              <a:t>not</a:t>
            </a:r>
            <a:r>
              <a:rPr lang="el-GR" b="1" dirty="0">
                <a:solidFill>
                  <a:srgbClr val="00FFFF"/>
                </a:solidFill>
                <a:latin typeface="Arial Narrow" pitchFamily="34" charset="0"/>
              </a:rPr>
              <a:t> </a:t>
            </a:r>
            <a:r>
              <a:rPr lang="el-GR" b="1" dirty="0" err="1">
                <a:solidFill>
                  <a:srgbClr val="00FFFF"/>
                </a:solidFill>
                <a:latin typeface="Arial Narrow" pitchFamily="34" charset="0"/>
              </a:rPr>
              <a:t>planning</a:t>
            </a:r>
            <a:r>
              <a:rPr lang="el-GR" b="1" dirty="0">
                <a:solidFill>
                  <a:srgbClr val="00FFFF"/>
                </a:solidFill>
                <a:latin typeface="Arial Narrow" pitchFamily="34" charset="0"/>
              </a:rPr>
              <a:t> </a:t>
            </a:r>
            <a:endParaRPr lang="en-US" b="1" dirty="0">
              <a:solidFill>
                <a:srgbClr val="00FFFF"/>
              </a:solidFill>
              <a:latin typeface="Arial Narrow" pitchFamily="34" charset="0"/>
            </a:endParaRPr>
          </a:p>
          <a:p>
            <a:r>
              <a:rPr lang="el-GR" b="1" dirty="0" err="1">
                <a:solidFill>
                  <a:srgbClr val="00FFFF"/>
                </a:solidFill>
                <a:latin typeface="Arial Narrow" pitchFamily="34" charset="0"/>
              </a:rPr>
              <a:t>is</a:t>
            </a:r>
            <a:r>
              <a:rPr lang="el-GR" b="1" dirty="0">
                <a:solidFill>
                  <a:srgbClr val="00FFFF"/>
                </a:solidFill>
                <a:latin typeface="Arial Narrow" pitchFamily="34" charset="0"/>
              </a:rPr>
              <a:t> </a:t>
            </a:r>
            <a:r>
              <a:rPr lang="el-GR" b="1" dirty="0" err="1">
                <a:solidFill>
                  <a:srgbClr val="00FFFF"/>
                </a:solidFill>
                <a:latin typeface="Arial Narrow" pitchFamily="34" charset="0"/>
              </a:rPr>
              <a:t>that</a:t>
            </a:r>
            <a:r>
              <a:rPr lang="en-US" b="1" dirty="0">
                <a:solidFill>
                  <a:srgbClr val="00FFFF"/>
                </a:solidFill>
                <a:latin typeface="Arial Narrow" pitchFamily="34" charset="0"/>
              </a:rPr>
              <a:t> </a:t>
            </a:r>
            <a:r>
              <a:rPr lang="el-GR" b="1" dirty="0" err="1">
                <a:solidFill>
                  <a:srgbClr val="00FFFF"/>
                </a:solidFill>
                <a:latin typeface="Arial Narrow" pitchFamily="34" charset="0"/>
              </a:rPr>
              <a:t>failure</a:t>
            </a:r>
            <a:r>
              <a:rPr lang="el-GR" b="1" dirty="0">
                <a:solidFill>
                  <a:srgbClr val="00FFFF"/>
                </a:solidFill>
                <a:latin typeface="Arial Narrow" pitchFamily="34" charset="0"/>
              </a:rPr>
              <a:t> </a:t>
            </a:r>
            <a:r>
              <a:rPr lang="el-GR" b="1" dirty="0" err="1">
                <a:solidFill>
                  <a:srgbClr val="00FFFF"/>
                </a:solidFill>
                <a:latin typeface="Arial Narrow" pitchFamily="34" charset="0"/>
              </a:rPr>
              <a:t>comes</a:t>
            </a:r>
            <a:r>
              <a:rPr lang="el-GR" b="1" dirty="0">
                <a:solidFill>
                  <a:srgbClr val="00FFFF"/>
                </a:solidFill>
                <a:latin typeface="Arial Narrow" pitchFamily="34" charset="0"/>
              </a:rPr>
              <a:t> </a:t>
            </a:r>
            <a:r>
              <a:rPr lang="el-GR" b="1" dirty="0" err="1">
                <a:solidFill>
                  <a:srgbClr val="00FFFF"/>
                </a:solidFill>
                <a:latin typeface="Arial Narrow" pitchFamily="34" charset="0"/>
              </a:rPr>
              <a:t>as</a:t>
            </a:r>
            <a:r>
              <a:rPr lang="el-GR" b="1" dirty="0">
                <a:solidFill>
                  <a:srgbClr val="00FFFF"/>
                </a:solidFill>
                <a:latin typeface="Arial Narrow" pitchFamily="34" charset="0"/>
              </a:rPr>
              <a:t> a </a:t>
            </a:r>
            <a:r>
              <a:rPr lang="el-GR" b="1" dirty="0" err="1">
                <a:solidFill>
                  <a:srgbClr val="00FFFF"/>
                </a:solidFill>
                <a:latin typeface="Arial Narrow" pitchFamily="34" charset="0"/>
              </a:rPr>
              <a:t>complete</a:t>
            </a:r>
            <a:r>
              <a:rPr lang="el-GR" b="1" dirty="0">
                <a:solidFill>
                  <a:srgbClr val="00FFFF"/>
                </a:solidFill>
                <a:latin typeface="Arial Narrow" pitchFamily="34" charset="0"/>
              </a:rPr>
              <a:t> </a:t>
            </a:r>
            <a:r>
              <a:rPr lang="el-GR" b="1" dirty="0" err="1">
                <a:solidFill>
                  <a:srgbClr val="00FFFF"/>
                </a:solidFill>
                <a:latin typeface="Arial Narrow" pitchFamily="34" charset="0"/>
              </a:rPr>
              <a:t>surprise</a:t>
            </a:r>
            <a:r>
              <a:rPr lang="el-GR" b="1" dirty="0">
                <a:solidFill>
                  <a:srgbClr val="00FFFF"/>
                </a:solidFill>
                <a:latin typeface="Arial Narrow" pitchFamily="34" charset="0"/>
              </a:rPr>
              <a:t>,</a:t>
            </a:r>
          </a:p>
          <a:p>
            <a:r>
              <a:rPr lang="el-GR" b="1" dirty="0" err="1">
                <a:solidFill>
                  <a:srgbClr val="00FFFF"/>
                </a:solidFill>
                <a:latin typeface="Arial Narrow" pitchFamily="34" charset="0"/>
              </a:rPr>
              <a:t>rather</a:t>
            </a:r>
            <a:r>
              <a:rPr lang="el-GR" b="1" dirty="0">
                <a:solidFill>
                  <a:srgbClr val="00FFFF"/>
                </a:solidFill>
                <a:latin typeface="Arial Narrow" pitchFamily="34" charset="0"/>
              </a:rPr>
              <a:t> </a:t>
            </a:r>
            <a:r>
              <a:rPr lang="el-GR" b="1" dirty="0" err="1">
                <a:solidFill>
                  <a:srgbClr val="00FFFF"/>
                </a:solidFill>
                <a:latin typeface="Arial Narrow" pitchFamily="34" charset="0"/>
              </a:rPr>
              <a:t>than</a:t>
            </a:r>
            <a:r>
              <a:rPr lang="el-GR" b="1" dirty="0">
                <a:solidFill>
                  <a:srgbClr val="00FFFF"/>
                </a:solidFill>
                <a:latin typeface="Arial Narrow" pitchFamily="34" charset="0"/>
              </a:rPr>
              <a:t> </a:t>
            </a:r>
            <a:r>
              <a:rPr lang="el-GR" b="1" dirty="0" err="1">
                <a:solidFill>
                  <a:srgbClr val="00FFFF"/>
                </a:solidFill>
                <a:latin typeface="Arial Narrow" pitchFamily="34" charset="0"/>
              </a:rPr>
              <a:t>being</a:t>
            </a:r>
            <a:r>
              <a:rPr lang="el-GR" b="1" dirty="0">
                <a:solidFill>
                  <a:srgbClr val="00FFFF"/>
                </a:solidFill>
                <a:latin typeface="Arial Narrow" pitchFamily="34" charset="0"/>
              </a:rPr>
              <a:t> </a:t>
            </a:r>
            <a:r>
              <a:rPr lang="el-GR" b="1" dirty="0" err="1">
                <a:solidFill>
                  <a:srgbClr val="00FFFF"/>
                </a:solidFill>
                <a:latin typeface="Arial Narrow" pitchFamily="34" charset="0"/>
              </a:rPr>
              <a:t>preceded</a:t>
            </a:r>
            <a:r>
              <a:rPr lang="el-GR" b="1" dirty="0">
                <a:solidFill>
                  <a:srgbClr val="00FFFF"/>
                </a:solidFill>
                <a:latin typeface="Arial Narrow" pitchFamily="34" charset="0"/>
              </a:rPr>
              <a:t> </a:t>
            </a:r>
            <a:endParaRPr lang="en-US" b="1" dirty="0">
              <a:solidFill>
                <a:srgbClr val="00FFFF"/>
              </a:solidFill>
              <a:latin typeface="Arial Narrow" pitchFamily="34" charset="0"/>
            </a:endParaRPr>
          </a:p>
          <a:p>
            <a:r>
              <a:rPr lang="el-GR" b="1" dirty="0" err="1">
                <a:solidFill>
                  <a:srgbClr val="00FFFF"/>
                </a:solidFill>
                <a:latin typeface="Arial Narrow" pitchFamily="34" charset="0"/>
              </a:rPr>
              <a:t>by</a:t>
            </a:r>
            <a:r>
              <a:rPr lang="el-GR" b="1" dirty="0">
                <a:solidFill>
                  <a:srgbClr val="00FFFF"/>
                </a:solidFill>
                <a:latin typeface="Arial Narrow" pitchFamily="34" charset="0"/>
              </a:rPr>
              <a:t> a </a:t>
            </a:r>
            <a:r>
              <a:rPr lang="el-GR" b="1" dirty="0" err="1">
                <a:solidFill>
                  <a:srgbClr val="00FFFF"/>
                </a:solidFill>
                <a:latin typeface="Arial Narrow" pitchFamily="34" charset="0"/>
              </a:rPr>
              <a:t>period</a:t>
            </a:r>
            <a:r>
              <a:rPr lang="el-GR" b="1" dirty="0">
                <a:solidFill>
                  <a:srgbClr val="00FFFF"/>
                </a:solidFill>
                <a:latin typeface="Arial Narrow" pitchFamily="34" charset="0"/>
              </a:rPr>
              <a:t> </a:t>
            </a:r>
            <a:r>
              <a:rPr lang="el-GR" b="1" dirty="0" err="1">
                <a:solidFill>
                  <a:srgbClr val="00FFFF"/>
                </a:solidFill>
                <a:latin typeface="Arial Narrow" pitchFamily="34" charset="0"/>
              </a:rPr>
              <a:t>of</a:t>
            </a:r>
            <a:r>
              <a:rPr lang="en-US" b="1" dirty="0">
                <a:solidFill>
                  <a:srgbClr val="00FFFF"/>
                </a:solidFill>
                <a:latin typeface="Arial Narrow" pitchFamily="34" charset="0"/>
              </a:rPr>
              <a:t> </a:t>
            </a:r>
            <a:r>
              <a:rPr lang="el-GR" b="1" dirty="0" err="1">
                <a:solidFill>
                  <a:srgbClr val="00FFFF"/>
                </a:solidFill>
                <a:latin typeface="Arial Narrow" pitchFamily="34" charset="0"/>
              </a:rPr>
              <a:t>worry</a:t>
            </a:r>
            <a:r>
              <a:rPr lang="el-GR" b="1" dirty="0">
                <a:solidFill>
                  <a:srgbClr val="00FFFF"/>
                </a:solidFill>
                <a:latin typeface="Arial Narrow" pitchFamily="34" charset="0"/>
              </a:rPr>
              <a:t> </a:t>
            </a:r>
            <a:r>
              <a:rPr lang="el-GR" b="1" dirty="0" err="1">
                <a:solidFill>
                  <a:srgbClr val="00FFFF"/>
                </a:solidFill>
                <a:latin typeface="Arial Narrow" pitchFamily="34" charset="0"/>
              </a:rPr>
              <a:t>and</a:t>
            </a:r>
            <a:r>
              <a:rPr lang="el-GR" b="1" dirty="0">
                <a:solidFill>
                  <a:srgbClr val="00FFFF"/>
                </a:solidFill>
                <a:latin typeface="Arial Narrow" pitchFamily="34" charset="0"/>
              </a:rPr>
              <a:t> </a:t>
            </a:r>
            <a:r>
              <a:rPr lang="el-GR" b="1" dirty="0" err="1">
                <a:solidFill>
                  <a:srgbClr val="00FFFF"/>
                </a:solidFill>
                <a:latin typeface="Arial Narrow" pitchFamily="34" charset="0"/>
              </a:rPr>
              <a:t>depression</a:t>
            </a:r>
            <a:r>
              <a:rPr lang="el-GR" b="1" dirty="0">
                <a:solidFill>
                  <a:srgbClr val="00FFFF"/>
                </a:solidFill>
                <a:latin typeface="Arial Narrow" pitchFamily="34" charset="0"/>
              </a:rPr>
              <a:t>.”</a:t>
            </a:r>
          </a:p>
          <a:p>
            <a:r>
              <a:rPr lang="en-US" sz="1200" b="1" dirty="0">
                <a:solidFill>
                  <a:schemeClr val="bg1"/>
                </a:solidFill>
                <a:latin typeface="Arial Narrow" pitchFamily="34" charset="0"/>
              </a:rPr>
              <a:t>                                                                         </a:t>
            </a:r>
            <a:r>
              <a:rPr lang="en-US" sz="1200" b="1" dirty="0" smtClean="0">
                <a:solidFill>
                  <a:schemeClr val="bg1"/>
                </a:solidFill>
                <a:latin typeface="Arial Narrow" pitchFamily="34" charset="0"/>
              </a:rPr>
              <a:t>    </a:t>
            </a:r>
            <a:r>
              <a:rPr lang="el-GR" sz="1200" b="1" dirty="0" err="1" smtClean="0">
                <a:solidFill>
                  <a:schemeClr val="bg1"/>
                </a:solidFill>
                <a:latin typeface="Arial Narrow" pitchFamily="34" charset="0"/>
              </a:rPr>
              <a:t>Sir</a:t>
            </a:r>
            <a:r>
              <a:rPr lang="el-GR" sz="1200" b="1" dirty="0" smtClean="0">
                <a:solidFill>
                  <a:schemeClr val="bg1"/>
                </a:solidFill>
                <a:latin typeface="Arial Narrow" pitchFamily="34" charset="0"/>
              </a:rPr>
              <a:t> </a:t>
            </a:r>
            <a:r>
              <a:rPr lang="el-GR" sz="1200" b="1" dirty="0" err="1">
                <a:solidFill>
                  <a:schemeClr val="bg1"/>
                </a:solidFill>
                <a:latin typeface="Arial Narrow" pitchFamily="34" charset="0"/>
              </a:rPr>
              <a:t>John</a:t>
            </a:r>
            <a:r>
              <a:rPr lang="el-GR" sz="1200" b="1" dirty="0">
                <a:solidFill>
                  <a:schemeClr val="bg1"/>
                </a:solidFill>
                <a:latin typeface="Arial Narrow" pitchFamily="34" charset="0"/>
              </a:rPr>
              <a:t> </a:t>
            </a:r>
            <a:r>
              <a:rPr lang="el-GR" sz="1200" b="1" dirty="0" err="1">
                <a:solidFill>
                  <a:schemeClr val="bg1"/>
                </a:solidFill>
                <a:latin typeface="Arial Narrow" pitchFamily="34" charset="0"/>
              </a:rPr>
              <a:t>Harvey</a:t>
            </a:r>
            <a:r>
              <a:rPr lang="el-GR" sz="1200" b="1" dirty="0">
                <a:solidFill>
                  <a:schemeClr val="bg1"/>
                </a:solidFill>
                <a:latin typeface="Arial Narrow" pitchFamily="34" charset="0"/>
              </a:rPr>
              <a:t>-</a:t>
            </a:r>
            <a:r>
              <a:rPr lang="el-GR" sz="1200" b="1" dirty="0" err="1">
                <a:solidFill>
                  <a:schemeClr val="bg1"/>
                </a:solidFill>
                <a:latin typeface="Arial Narrow" pitchFamily="34" charset="0"/>
              </a:rPr>
              <a:t>Jones</a:t>
            </a:r>
            <a:endParaRPr lang="en-US" sz="1200" b="1" dirty="0">
              <a:solidFill>
                <a:schemeClr val="bg1"/>
              </a:solidFill>
              <a:latin typeface="Arial Narrow" pitchFamily="34" charset="0"/>
            </a:endParaRPr>
          </a:p>
          <a:p>
            <a:r>
              <a:rPr lang="en-US" sz="1200" b="1" dirty="0">
                <a:solidFill>
                  <a:schemeClr val="bg1"/>
                </a:solidFill>
                <a:latin typeface="Arial Narrow" pitchFamily="34" charset="0"/>
              </a:rPr>
              <a:t>                                                                                 </a:t>
            </a:r>
            <a:r>
              <a:rPr lang="en-US" sz="1200" b="1" dirty="0" smtClean="0">
                <a:solidFill>
                  <a:schemeClr val="bg1"/>
                </a:solidFill>
                <a:latin typeface="Arial Narrow" pitchFamily="34" charset="0"/>
              </a:rPr>
              <a:t>    </a:t>
            </a:r>
            <a:r>
              <a:rPr lang="en-US" sz="1000" b="1" dirty="0" smtClean="0">
                <a:solidFill>
                  <a:schemeClr val="bg1"/>
                </a:solidFill>
                <a:latin typeface="Arial Narrow" pitchFamily="34" charset="0"/>
              </a:rPr>
              <a:t>BBC </a:t>
            </a:r>
            <a:r>
              <a:rPr lang="en-US" sz="1000" b="1" dirty="0">
                <a:solidFill>
                  <a:schemeClr val="bg1"/>
                </a:solidFill>
                <a:latin typeface="Arial Narrow" pitchFamily="34" charset="0"/>
              </a:rPr>
              <a:t>“Troubleshooter</a:t>
            </a:r>
            <a:r>
              <a:rPr lang="en-US" sz="1000" b="1" dirty="0">
                <a:solidFill>
                  <a:schemeClr val="bg1"/>
                </a:solidFill>
              </a:rPr>
              <a:t>”</a:t>
            </a:r>
            <a:endParaRPr lang="el-GR" sz="1000" b="1" dirty="0">
              <a:solidFill>
                <a:schemeClr val="bg1"/>
              </a:solidFill>
            </a:endParaRPr>
          </a:p>
        </p:txBody>
      </p:sp>
      <p:sp>
        <p:nvSpPr>
          <p:cNvPr id="35854" name="Text Box 14"/>
          <p:cNvSpPr txBox="1">
            <a:spLocks noChangeArrowheads="1"/>
          </p:cNvSpPr>
          <p:nvPr/>
        </p:nvSpPr>
        <p:spPr bwMode="auto">
          <a:xfrm>
            <a:off x="374650" y="2352264"/>
            <a:ext cx="4367032" cy="1569660"/>
          </a:xfrm>
          <a:prstGeom prst="rect">
            <a:avLst/>
          </a:prstGeom>
          <a:solidFill>
            <a:schemeClr val="tx1"/>
          </a:solidFill>
          <a:ln w="9525">
            <a:noFill/>
            <a:miter lim="800000"/>
            <a:headEnd/>
            <a:tailEnd/>
          </a:ln>
          <a:effectLst>
            <a:glow rad="228600">
              <a:schemeClr val="accent6">
                <a:satMod val="175000"/>
                <a:alpha val="40000"/>
              </a:schemeClr>
            </a:glow>
          </a:effectLst>
        </p:spPr>
        <p:txBody>
          <a:bodyPr wrap="square">
            <a:spAutoFit/>
          </a:bodyPr>
          <a:lstStyle/>
          <a:p>
            <a:r>
              <a:rPr lang="el-GR" b="1" dirty="0">
                <a:solidFill>
                  <a:schemeClr val="bg1"/>
                </a:solidFill>
                <a:latin typeface="Arial Narrow" pitchFamily="34" charset="0"/>
              </a:rPr>
              <a:t>"</a:t>
            </a:r>
            <a:r>
              <a:rPr lang="el-GR" b="1" dirty="0" err="1">
                <a:solidFill>
                  <a:schemeClr val="bg1"/>
                </a:solidFill>
                <a:latin typeface="Arial Narrow" pitchFamily="34" charset="0"/>
              </a:rPr>
              <a:t>We</a:t>
            </a:r>
            <a:r>
              <a:rPr lang="el-GR" b="1" dirty="0">
                <a:solidFill>
                  <a:schemeClr val="bg1"/>
                </a:solidFill>
                <a:latin typeface="Arial Narrow" pitchFamily="34" charset="0"/>
              </a:rPr>
              <a:t> </a:t>
            </a:r>
            <a:r>
              <a:rPr lang="el-GR" b="1" dirty="0" err="1">
                <a:solidFill>
                  <a:schemeClr val="bg1"/>
                </a:solidFill>
                <a:latin typeface="Arial Narrow" pitchFamily="34" charset="0"/>
              </a:rPr>
              <a:t>must</a:t>
            </a:r>
            <a:r>
              <a:rPr lang="el-GR" b="1" dirty="0">
                <a:solidFill>
                  <a:schemeClr val="bg1"/>
                </a:solidFill>
                <a:latin typeface="Arial Narrow" pitchFamily="34" charset="0"/>
              </a:rPr>
              <a:t> </a:t>
            </a:r>
            <a:r>
              <a:rPr lang="el-GR" b="1" dirty="0" err="1">
                <a:solidFill>
                  <a:schemeClr val="bg1"/>
                </a:solidFill>
                <a:latin typeface="Arial Narrow" pitchFamily="34" charset="0"/>
              </a:rPr>
              <a:t>dare</a:t>
            </a:r>
            <a:r>
              <a:rPr lang="el-GR" b="1" dirty="0">
                <a:solidFill>
                  <a:schemeClr val="bg1"/>
                </a:solidFill>
                <a:latin typeface="Arial Narrow" pitchFamily="34" charset="0"/>
              </a:rPr>
              <a:t> </a:t>
            </a:r>
            <a:r>
              <a:rPr lang="el-GR" b="1" dirty="0" err="1">
                <a:solidFill>
                  <a:schemeClr val="bg1"/>
                </a:solidFill>
                <a:latin typeface="Arial Narrow" pitchFamily="34" charset="0"/>
              </a:rPr>
              <a:t>to</a:t>
            </a:r>
            <a:r>
              <a:rPr lang="el-GR" b="1" dirty="0">
                <a:solidFill>
                  <a:schemeClr val="bg1"/>
                </a:solidFill>
                <a:latin typeface="Arial Narrow" pitchFamily="34" charset="0"/>
              </a:rPr>
              <a:t> </a:t>
            </a:r>
            <a:r>
              <a:rPr lang="el-GR" b="1" dirty="0" err="1">
                <a:solidFill>
                  <a:schemeClr val="bg1"/>
                </a:solidFill>
                <a:latin typeface="Arial Narrow" pitchFamily="34" charset="0"/>
              </a:rPr>
              <a:t>think</a:t>
            </a:r>
            <a:r>
              <a:rPr lang="el-GR" b="1" dirty="0">
                <a:solidFill>
                  <a:schemeClr val="bg1"/>
                </a:solidFill>
                <a:latin typeface="Arial Narrow" pitchFamily="34" charset="0"/>
              </a:rPr>
              <a:t> </a:t>
            </a:r>
            <a:r>
              <a:rPr lang="el-GR" b="1" dirty="0" err="1">
                <a:solidFill>
                  <a:schemeClr val="bg1"/>
                </a:solidFill>
                <a:latin typeface="Arial Narrow" pitchFamily="34" charset="0"/>
              </a:rPr>
              <a:t>about</a:t>
            </a:r>
            <a:r>
              <a:rPr lang="el-GR" b="1" dirty="0">
                <a:solidFill>
                  <a:schemeClr val="bg1"/>
                </a:solidFill>
                <a:latin typeface="Arial Narrow" pitchFamily="34" charset="0"/>
              </a:rPr>
              <a:t> '</a:t>
            </a:r>
            <a:r>
              <a:rPr lang="el-GR" b="1" dirty="0" err="1">
                <a:solidFill>
                  <a:schemeClr val="bg1"/>
                </a:solidFill>
                <a:latin typeface="Arial Narrow" pitchFamily="34" charset="0"/>
              </a:rPr>
              <a:t>unthinkable</a:t>
            </a:r>
            <a:r>
              <a:rPr lang="el-GR" b="1" dirty="0">
                <a:solidFill>
                  <a:schemeClr val="bg1"/>
                </a:solidFill>
                <a:latin typeface="Arial Narrow" pitchFamily="34" charset="0"/>
              </a:rPr>
              <a:t> </a:t>
            </a:r>
            <a:r>
              <a:rPr lang="el-GR" b="1" dirty="0" err="1">
                <a:solidFill>
                  <a:schemeClr val="bg1"/>
                </a:solidFill>
                <a:latin typeface="Arial Narrow" pitchFamily="34" charset="0"/>
              </a:rPr>
              <a:t>things</a:t>
            </a:r>
            <a:r>
              <a:rPr lang="el-GR" b="1" dirty="0">
                <a:solidFill>
                  <a:schemeClr val="bg1"/>
                </a:solidFill>
                <a:latin typeface="Arial Narrow" pitchFamily="34" charset="0"/>
              </a:rPr>
              <a:t>' </a:t>
            </a:r>
            <a:r>
              <a:rPr lang="el-GR" b="1" dirty="0" err="1">
                <a:solidFill>
                  <a:schemeClr val="bg1"/>
                </a:solidFill>
                <a:latin typeface="Arial Narrow" pitchFamily="34" charset="0"/>
              </a:rPr>
              <a:t>because</a:t>
            </a:r>
            <a:r>
              <a:rPr lang="el-GR" b="1" dirty="0">
                <a:solidFill>
                  <a:schemeClr val="bg1"/>
                </a:solidFill>
                <a:latin typeface="Arial Narrow" pitchFamily="34" charset="0"/>
              </a:rPr>
              <a:t> </a:t>
            </a:r>
            <a:r>
              <a:rPr lang="el-GR" b="1" dirty="0" err="1">
                <a:solidFill>
                  <a:srgbClr val="FFFF00"/>
                </a:solidFill>
                <a:latin typeface="Arial Narrow" pitchFamily="34" charset="0"/>
              </a:rPr>
              <a:t>when</a:t>
            </a:r>
            <a:r>
              <a:rPr lang="el-GR" b="1" dirty="0">
                <a:solidFill>
                  <a:srgbClr val="FFFF00"/>
                </a:solidFill>
                <a:latin typeface="Arial Narrow" pitchFamily="34" charset="0"/>
              </a:rPr>
              <a:t> </a:t>
            </a:r>
            <a:r>
              <a:rPr lang="el-GR" b="1" dirty="0" err="1">
                <a:solidFill>
                  <a:srgbClr val="FFFF00"/>
                </a:solidFill>
                <a:latin typeface="Arial Narrow" pitchFamily="34" charset="0"/>
              </a:rPr>
              <a:t>things</a:t>
            </a:r>
            <a:r>
              <a:rPr lang="el-GR" b="1" dirty="0">
                <a:solidFill>
                  <a:srgbClr val="FFFF00"/>
                </a:solidFill>
                <a:latin typeface="Arial Narrow" pitchFamily="34" charset="0"/>
              </a:rPr>
              <a:t> </a:t>
            </a:r>
            <a:r>
              <a:rPr lang="el-GR" b="1" dirty="0" err="1">
                <a:solidFill>
                  <a:srgbClr val="FFFF00"/>
                </a:solidFill>
                <a:latin typeface="Arial Narrow" pitchFamily="34" charset="0"/>
              </a:rPr>
              <a:t>become</a:t>
            </a:r>
            <a:r>
              <a:rPr lang="el-GR" b="1" dirty="0">
                <a:solidFill>
                  <a:srgbClr val="FFFF00"/>
                </a:solidFill>
                <a:latin typeface="Arial Narrow" pitchFamily="34" charset="0"/>
              </a:rPr>
              <a:t> '</a:t>
            </a:r>
            <a:r>
              <a:rPr lang="el-GR" b="1" dirty="0" err="1">
                <a:solidFill>
                  <a:srgbClr val="FFFF00"/>
                </a:solidFill>
                <a:latin typeface="Arial Narrow" pitchFamily="34" charset="0"/>
              </a:rPr>
              <a:t>unthinkable</a:t>
            </a:r>
            <a:r>
              <a:rPr lang="el-GR" b="1" dirty="0">
                <a:solidFill>
                  <a:srgbClr val="FFFF00"/>
                </a:solidFill>
                <a:latin typeface="Arial Narrow" pitchFamily="34" charset="0"/>
              </a:rPr>
              <a:t>'</a:t>
            </a:r>
            <a:r>
              <a:rPr lang="el-GR" b="1" dirty="0">
                <a:solidFill>
                  <a:schemeClr val="bg1"/>
                </a:solidFill>
                <a:latin typeface="Arial Narrow" pitchFamily="34" charset="0"/>
              </a:rPr>
              <a:t> </a:t>
            </a:r>
            <a:r>
              <a:rPr lang="el-GR" b="1" dirty="0" err="1">
                <a:solidFill>
                  <a:schemeClr val="bg1"/>
                </a:solidFill>
                <a:latin typeface="Arial Narrow" pitchFamily="34" charset="0"/>
              </a:rPr>
              <a:t>thinking</a:t>
            </a:r>
            <a:r>
              <a:rPr lang="el-GR" b="1" dirty="0">
                <a:solidFill>
                  <a:schemeClr val="bg1"/>
                </a:solidFill>
                <a:latin typeface="Arial Narrow" pitchFamily="34" charset="0"/>
              </a:rPr>
              <a:t> </a:t>
            </a:r>
            <a:r>
              <a:rPr lang="el-GR" b="1" dirty="0" err="1">
                <a:solidFill>
                  <a:schemeClr val="bg1"/>
                </a:solidFill>
                <a:latin typeface="Arial Narrow" pitchFamily="34" charset="0"/>
              </a:rPr>
              <a:t>stops</a:t>
            </a:r>
            <a:r>
              <a:rPr lang="el-GR" b="1" dirty="0">
                <a:solidFill>
                  <a:schemeClr val="bg1"/>
                </a:solidFill>
                <a:latin typeface="Arial Narrow" pitchFamily="34" charset="0"/>
              </a:rPr>
              <a:t> </a:t>
            </a:r>
            <a:r>
              <a:rPr lang="el-GR" b="1" dirty="0" err="1">
                <a:solidFill>
                  <a:schemeClr val="bg1"/>
                </a:solidFill>
                <a:latin typeface="Arial Narrow" pitchFamily="34" charset="0"/>
              </a:rPr>
              <a:t>and</a:t>
            </a:r>
            <a:r>
              <a:rPr lang="el-GR" b="1" dirty="0">
                <a:solidFill>
                  <a:schemeClr val="bg1"/>
                </a:solidFill>
                <a:latin typeface="Arial Narrow" pitchFamily="34" charset="0"/>
              </a:rPr>
              <a:t> </a:t>
            </a:r>
            <a:r>
              <a:rPr lang="el-GR" b="1" dirty="0" err="1">
                <a:solidFill>
                  <a:schemeClr val="bg1"/>
                </a:solidFill>
                <a:latin typeface="Arial Narrow" pitchFamily="34" charset="0"/>
              </a:rPr>
              <a:t>action</a:t>
            </a:r>
            <a:r>
              <a:rPr lang="el-GR" b="1" dirty="0">
                <a:solidFill>
                  <a:schemeClr val="bg1"/>
                </a:solidFill>
                <a:latin typeface="Arial Narrow" pitchFamily="34" charset="0"/>
              </a:rPr>
              <a:t> </a:t>
            </a:r>
            <a:r>
              <a:rPr lang="el-GR" b="1" dirty="0" err="1">
                <a:solidFill>
                  <a:schemeClr val="bg1"/>
                </a:solidFill>
                <a:latin typeface="Arial Narrow" pitchFamily="34" charset="0"/>
              </a:rPr>
              <a:t>becomes</a:t>
            </a:r>
            <a:r>
              <a:rPr lang="el-GR" b="1" dirty="0">
                <a:solidFill>
                  <a:schemeClr val="bg1"/>
                </a:solidFill>
                <a:latin typeface="Arial Narrow" pitchFamily="34" charset="0"/>
              </a:rPr>
              <a:t> </a:t>
            </a:r>
            <a:r>
              <a:rPr lang="el-GR" b="1" dirty="0" err="1">
                <a:solidFill>
                  <a:schemeClr val="bg1"/>
                </a:solidFill>
                <a:latin typeface="Arial Narrow" pitchFamily="34" charset="0"/>
              </a:rPr>
              <a:t>mindless</a:t>
            </a:r>
            <a:r>
              <a:rPr lang="el-GR" b="1" dirty="0">
                <a:solidFill>
                  <a:schemeClr val="bg1"/>
                </a:solidFill>
                <a:latin typeface="Arial Narrow" pitchFamily="34" charset="0"/>
              </a:rPr>
              <a:t>."</a:t>
            </a:r>
          </a:p>
          <a:p>
            <a:r>
              <a:rPr lang="en-US" sz="1200" b="1" dirty="0">
                <a:solidFill>
                  <a:schemeClr val="bg1"/>
                </a:solidFill>
                <a:latin typeface="Arial Narrow" pitchFamily="34" charset="0"/>
              </a:rPr>
              <a:t>                                                                       </a:t>
            </a:r>
            <a:r>
              <a:rPr lang="en-US" sz="1200" b="1" dirty="0" smtClean="0">
                <a:solidFill>
                  <a:schemeClr val="bg1"/>
                </a:solidFill>
                <a:latin typeface="Arial Narrow" pitchFamily="34" charset="0"/>
              </a:rPr>
              <a:t>  </a:t>
            </a:r>
            <a:r>
              <a:rPr lang="en-US" sz="1200" b="1" dirty="0">
                <a:solidFill>
                  <a:srgbClr val="00FFFF"/>
                </a:solidFill>
                <a:latin typeface="Arial Narrow" pitchFamily="34" charset="0"/>
              </a:rPr>
              <a:t>James</a:t>
            </a:r>
            <a:r>
              <a:rPr lang="el-GR" sz="1200" b="1" dirty="0">
                <a:solidFill>
                  <a:srgbClr val="00FFFF"/>
                </a:solidFill>
                <a:latin typeface="Arial Narrow" pitchFamily="34" charset="0"/>
              </a:rPr>
              <a:t> </a:t>
            </a:r>
            <a:r>
              <a:rPr lang="el-GR" sz="1200" b="1" dirty="0" err="1">
                <a:solidFill>
                  <a:srgbClr val="00FFFF"/>
                </a:solidFill>
                <a:latin typeface="Arial Narrow" pitchFamily="34" charset="0"/>
              </a:rPr>
              <a:t>William</a:t>
            </a:r>
            <a:r>
              <a:rPr lang="el-GR" sz="1200" b="1" dirty="0">
                <a:solidFill>
                  <a:srgbClr val="00FFFF"/>
                </a:solidFill>
                <a:latin typeface="Arial Narrow" pitchFamily="34" charset="0"/>
              </a:rPr>
              <a:t> </a:t>
            </a:r>
            <a:r>
              <a:rPr lang="el-GR" sz="1200" b="1" dirty="0" err="1">
                <a:solidFill>
                  <a:srgbClr val="00FFFF"/>
                </a:solidFill>
                <a:latin typeface="Arial Narrow" pitchFamily="34" charset="0"/>
              </a:rPr>
              <a:t>Fulbright</a:t>
            </a:r>
            <a:endParaRPr lang="en-US" sz="1200" b="1" dirty="0">
              <a:solidFill>
                <a:srgbClr val="00FFFF"/>
              </a:solidFill>
              <a:latin typeface="Arial Narrow" pitchFamily="34" charset="0"/>
            </a:endParaRPr>
          </a:p>
          <a:p>
            <a:r>
              <a:rPr lang="en-US" sz="1200" b="1" dirty="0">
                <a:solidFill>
                  <a:schemeClr val="bg1"/>
                </a:solidFill>
                <a:latin typeface="Arial Narrow" pitchFamily="34" charset="0"/>
              </a:rPr>
              <a:t>                                                      </a:t>
            </a:r>
            <a:r>
              <a:rPr lang="en-US" sz="1200" b="1" dirty="0" smtClean="0">
                <a:solidFill>
                  <a:schemeClr val="bg1"/>
                </a:solidFill>
                <a:latin typeface="Arial Narrow" pitchFamily="34" charset="0"/>
              </a:rPr>
              <a:t>                                </a:t>
            </a:r>
            <a:r>
              <a:rPr lang="en-US" sz="1000" b="1" dirty="0" smtClean="0">
                <a:solidFill>
                  <a:schemeClr val="bg1"/>
                </a:solidFill>
                <a:latin typeface="Arial Narrow" pitchFamily="34" charset="0"/>
              </a:rPr>
              <a:t>Arkansas </a:t>
            </a:r>
            <a:r>
              <a:rPr lang="en-US" sz="1000" b="1" dirty="0">
                <a:solidFill>
                  <a:schemeClr val="bg1"/>
                </a:solidFill>
                <a:latin typeface="Arial Narrow" pitchFamily="34" charset="0"/>
              </a:rPr>
              <a:t>US Senator</a:t>
            </a:r>
            <a:endParaRPr lang="el-GR" sz="1000" b="1" dirty="0">
              <a:solidFill>
                <a:schemeClr val="bg1"/>
              </a:solidFill>
              <a:latin typeface="Arial Narrow" pitchFamily="34" charset="0"/>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35842"/>
                                        </p:tgtEl>
                                        <p:attrNameLst>
                                          <p:attrName>style.visibility</p:attrName>
                                        </p:attrNameLst>
                                      </p:cBhvr>
                                      <p:to>
                                        <p:strVal val="visible"/>
                                      </p:to>
                                    </p:set>
                                    <p:animEffect transition="in" filter="blinds(vertical)">
                                      <p:cBhvr>
                                        <p:cTn id="7" dur="500"/>
                                        <p:tgtEl>
                                          <p:spTgt spid="3584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69643"/>
                                        </p:tgtEl>
                                        <p:attrNameLst>
                                          <p:attrName>style.visibility</p:attrName>
                                        </p:attrNameLst>
                                      </p:cBhvr>
                                      <p:to>
                                        <p:strVal val="visible"/>
                                      </p:to>
                                    </p:set>
                                    <p:anim calcmode="lin" valueType="num">
                                      <p:cBhvr>
                                        <p:cTn id="12" dur="1000" fill="hold"/>
                                        <p:tgtEl>
                                          <p:spTgt spid="69643"/>
                                        </p:tgtEl>
                                        <p:attrNameLst>
                                          <p:attrName>ppt_w</p:attrName>
                                        </p:attrNameLst>
                                      </p:cBhvr>
                                      <p:tavLst>
                                        <p:tav tm="0">
                                          <p:val>
                                            <p:fltVal val="0"/>
                                          </p:val>
                                        </p:tav>
                                        <p:tav tm="100000">
                                          <p:val>
                                            <p:strVal val="#ppt_w"/>
                                          </p:val>
                                        </p:tav>
                                      </p:tavLst>
                                    </p:anim>
                                    <p:anim calcmode="lin" valueType="num">
                                      <p:cBhvr>
                                        <p:cTn id="13" dur="1000" fill="hold"/>
                                        <p:tgtEl>
                                          <p:spTgt spid="69643"/>
                                        </p:tgtEl>
                                        <p:attrNameLst>
                                          <p:attrName>ppt_h</p:attrName>
                                        </p:attrNameLst>
                                      </p:cBhvr>
                                      <p:tavLst>
                                        <p:tav tm="0">
                                          <p:val>
                                            <p:fltVal val="0"/>
                                          </p:val>
                                        </p:tav>
                                        <p:tav tm="100000">
                                          <p:val>
                                            <p:strVal val="#ppt_h"/>
                                          </p:val>
                                        </p:tav>
                                      </p:tavLst>
                                    </p:anim>
                                    <p:animEffect transition="in" filter="fade">
                                      <p:cBhvr>
                                        <p:cTn id="14" dur="1000"/>
                                        <p:tgtEl>
                                          <p:spTgt spid="69643"/>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32" fill="hold" grpId="0" nodeType="clickEffect">
                                  <p:stCondLst>
                                    <p:cond delay="0"/>
                                  </p:stCondLst>
                                  <p:childTnLst>
                                    <p:set>
                                      <p:cBhvr>
                                        <p:cTn id="18" dur="1" fill="hold">
                                          <p:stCondLst>
                                            <p:cond delay="0"/>
                                          </p:stCondLst>
                                        </p:cTn>
                                        <p:tgtEl>
                                          <p:spTgt spid="35854"/>
                                        </p:tgtEl>
                                        <p:attrNameLst>
                                          <p:attrName>style.visibility</p:attrName>
                                        </p:attrNameLst>
                                      </p:cBhvr>
                                      <p:to>
                                        <p:strVal val="visible"/>
                                      </p:to>
                                    </p:set>
                                    <p:animEffect transition="in" filter="box(out)">
                                      <p:cBhvr>
                                        <p:cTn id="19" dur="1000"/>
                                        <p:tgtEl>
                                          <p:spTgt spid="35854"/>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32" fill="hold" grpId="0" nodeType="clickEffect">
                                  <p:stCondLst>
                                    <p:cond delay="0"/>
                                  </p:stCondLst>
                                  <p:childTnLst>
                                    <p:set>
                                      <p:cBhvr>
                                        <p:cTn id="23" dur="1" fill="hold">
                                          <p:stCondLst>
                                            <p:cond delay="0"/>
                                          </p:stCondLst>
                                        </p:cTn>
                                        <p:tgtEl>
                                          <p:spTgt spid="35849"/>
                                        </p:tgtEl>
                                        <p:attrNameLst>
                                          <p:attrName>style.visibility</p:attrName>
                                        </p:attrNameLst>
                                      </p:cBhvr>
                                      <p:to>
                                        <p:strVal val="visible"/>
                                      </p:to>
                                    </p:set>
                                    <p:animEffect transition="in" filter="box(out)">
                                      <p:cBhvr>
                                        <p:cTn id="24" dur="1000"/>
                                        <p:tgtEl>
                                          <p:spTgt spid="358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9" grpId="0" animBg="1"/>
      <p:bldP spid="3585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7" name="Picture 5"/>
          <p:cNvPicPr>
            <a:picLocks noChangeAspect="1" noChangeArrowheads="1"/>
          </p:cNvPicPr>
          <p:nvPr/>
        </p:nvPicPr>
        <p:blipFill>
          <a:blip r:embed="rId2" cstate="print"/>
          <a:srcRect/>
          <a:stretch>
            <a:fillRect/>
          </a:stretch>
        </p:blipFill>
        <p:spPr bwMode="auto">
          <a:xfrm>
            <a:off x="0" y="0"/>
            <a:ext cx="9144000" cy="6845300"/>
          </a:xfrm>
          <a:prstGeom prst="rect">
            <a:avLst/>
          </a:prstGeom>
          <a:noFill/>
          <a:ln w="9525">
            <a:noFill/>
            <a:miter lim="800000"/>
            <a:headEnd/>
            <a:tailEnd/>
          </a:ln>
        </p:spPr>
      </p:pic>
      <p:sp>
        <p:nvSpPr>
          <p:cNvPr id="58378" name="Rectangle 6"/>
          <p:cNvSpPr>
            <a:spLocks noChangeArrowheads="1"/>
          </p:cNvSpPr>
          <p:nvPr/>
        </p:nvSpPr>
        <p:spPr bwMode="auto">
          <a:xfrm>
            <a:off x="0" y="0"/>
            <a:ext cx="2195513" cy="587375"/>
          </a:xfrm>
          <a:prstGeom prst="rect">
            <a:avLst/>
          </a:prstGeom>
          <a:solidFill>
            <a:srgbClr val="D6DAE0"/>
          </a:solidFill>
          <a:ln w="9525">
            <a:noFill/>
            <a:miter lim="800000"/>
            <a:headEnd/>
            <a:tailEnd/>
          </a:ln>
        </p:spPr>
        <p:txBody>
          <a:bodyPr wrap="none" anchor="ctr"/>
          <a:lstStyle/>
          <a:p>
            <a:endParaRPr lang="en-US"/>
          </a:p>
        </p:txBody>
      </p:sp>
      <p:sp>
        <p:nvSpPr>
          <p:cNvPr id="58379" name="Rectangle 7"/>
          <p:cNvSpPr>
            <a:spLocks noChangeArrowheads="1"/>
          </p:cNvSpPr>
          <p:nvPr/>
        </p:nvSpPr>
        <p:spPr bwMode="auto">
          <a:xfrm>
            <a:off x="0" y="582613"/>
            <a:ext cx="280988" cy="5988050"/>
          </a:xfrm>
          <a:prstGeom prst="rect">
            <a:avLst/>
          </a:prstGeom>
          <a:solidFill>
            <a:srgbClr val="D6DAE0"/>
          </a:solidFill>
          <a:ln w="9525">
            <a:noFill/>
            <a:miter lim="800000"/>
            <a:headEnd/>
            <a:tailEnd/>
          </a:ln>
        </p:spPr>
        <p:txBody>
          <a:bodyPr wrap="none" anchor="ctr"/>
          <a:lstStyle/>
          <a:p>
            <a:endParaRPr lang="en-US"/>
          </a:p>
        </p:txBody>
      </p:sp>
      <p:sp>
        <p:nvSpPr>
          <p:cNvPr id="58380" name="Rectangle 8"/>
          <p:cNvSpPr>
            <a:spLocks noChangeArrowheads="1"/>
          </p:cNvSpPr>
          <p:nvPr/>
        </p:nvSpPr>
        <p:spPr bwMode="auto">
          <a:xfrm>
            <a:off x="0" y="6461125"/>
            <a:ext cx="2195513" cy="396875"/>
          </a:xfrm>
          <a:prstGeom prst="rect">
            <a:avLst/>
          </a:prstGeom>
          <a:solidFill>
            <a:srgbClr val="D6DAE0"/>
          </a:solidFill>
          <a:ln w="9525">
            <a:noFill/>
            <a:miter lim="800000"/>
            <a:headEnd/>
            <a:tailEnd/>
          </a:ln>
        </p:spPr>
        <p:txBody>
          <a:bodyPr wrap="none" anchor="ctr"/>
          <a:lstStyle/>
          <a:p>
            <a:endParaRPr lang="en-US"/>
          </a:p>
        </p:txBody>
      </p:sp>
      <p:pic>
        <p:nvPicPr>
          <p:cNvPr id="13" name="Picture 6" descr="wave"/>
          <p:cNvPicPr>
            <a:picLocks noChangeAspect="1" noChangeArrowheads="1" noCrop="1"/>
          </p:cNvPicPr>
          <p:nvPr/>
        </p:nvPicPr>
        <p:blipFill>
          <a:blip r:embed="rId3" cstate="print"/>
          <a:srcRect/>
          <a:stretch>
            <a:fillRect/>
          </a:stretch>
        </p:blipFill>
        <p:spPr bwMode="auto">
          <a:xfrm>
            <a:off x="0" y="5695951"/>
            <a:ext cx="9144000" cy="1189038"/>
          </a:xfrm>
          <a:prstGeom prst="rect">
            <a:avLst/>
          </a:prstGeom>
          <a:noFill/>
        </p:spPr>
      </p:pic>
      <p:cxnSp>
        <p:nvCxnSpPr>
          <p:cNvPr id="15" name="14 - Ευθεία γραμμή σύνδεσης"/>
          <p:cNvCxnSpPr/>
          <p:nvPr/>
        </p:nvCxnSpPr>
        <p:spPr>
          <a:xfrm flipV="1">
            <a:off x="5476875" y="5324475"/>
            <a:ext cx="3295650" cy="47625"/>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6" name="15 - TextBox"/>
          <p:cNvSpPr txBox="1"/>
          <p:nvPr/>
        </p:nvSpPr>
        <p:spPr>
          <a:xfrm>
            <a:off x="6450354" y="2809875"/>
            <a:ext cx="2243819" cy="1323439"/>
          </a:xfrm>
          <a:prstGeom prst="rect">
            <a:avLst/>
          </a:prstGeom>
          <a:noFill/>
        </p:spPr>
        <p:txBody>
          <a:bodyPr wrap="none" rtlCol="0">
            <a:spAutoFit/>
          </a:bodyPr>
          <a:lstStyle/>
          <a:p>
            <a:pPr algn="r"/>
            <a:r>
              <a:rPr lang="en-US" sz="2000" dirty="0" smtClean="0">
                <a:solidFill>
                  <a:schemeClr val="accent5">
                    <a:lumMod val="60000"/>
                    <a:lumOff val="40000"/>
                  </a:schemeClr>
                </a:solidFill>
                <a:latin typeface="Arial Black" pitchFamily="34" charset="0"/>
              </a:rPr>
              <a:t>Thank you</a:t>
            </a:r>
          </a:p>
          <a:p>
            <a:pPr algn="r"/>
            <a:r>
              <a:rPr lang="en-US" sz="2000" dirty="0" smtClean="0">
                <a:solidFill>
                  <a:schemeClr val="accent5">
                    <a:lumMod val="60000"/>
                    <a:lumOff val="40000"/>
                  </a:schemeClr>
                </a:solidFill>
                <a:latin typeface="Arial Black" pitchFamily="34" charset="0"/>
              </a:rPr>
              <a:t>very much</a:t>
            </a:r>
          </a:p>
          <a:p>
            <a:pPr algn="r"/>
            <a:r>
              <a:rPr lang="en-US" sz="2000" dirty="0" smtClean="0">
                <a:solidFill>
                  <a:schemeClr val="accent5">
                    <a:lumMod val="60000"/>
                    <a:lumOff val="40000"/>
                  </a:schemeClr>
                </a:solidFill>
                <a:latin typeface="Arial Black" pitchFamily="34" charset="0"/>
              </a:rPr>
              <a:t>for</a:t>
            </a:r>
          </a:p>
          <a:p>
            <a:pPr algn="r"/>
            <a:r>
              <a:rPr lang="en-US" sz="2000" dirty="0" smtClean="0">
                <a:solidFill>
                  <a:schemeClr val="accent5">
                    <a:lumMod val="60000"/>
                    <a:lumOff val="40000"/>
                  </a:schemeClr>
                </a:solidFill>
                <a:latin typeface="Arial Black" pitchFamily="34" charset="0"/>
              </a:rPr>
              <a:t>your attention!</a:t>
            </a:r>
            <a:endParaRPr lang="el-GR" sz="2000" dirty="0">
              <a:solidFill>
                <a:schemeClr val="accent5">
                  <a:lumMod val="60000"/>
                  <a:lumOff val="40000"/>
                </a:schemeClr>
              </a:solidFill>
              <a:latin typeface="Arial Black" pitchFamily="34" charset="0"/>
            </a:endParaRPr>
          </a:p>
        </p:txBody>
      </p:sp>
      <p:sp>
        <p:nvSpPr>
          <p:cNvPr id="17" name="16 - TextBox"/>
          <p:cNvSpPr txBox="1"/>
          <p:nvPr/>
        </p:nvSpPr>
        <p:spPr>
          <a:xfrm>
            <a:off x="0" y="6550223"/>
            <a:ext cx="1656223" cy="307777"/>
          </a:xfrm>
          <a:prstGeom prst="rect">
            <a:avLst/>
          </a:prstGeom>
          <a:noFill/>
        </p:spPr>
        <p:txBody>
          <a:bodyPr wrap="none" rtlCol="0">
            <a:spAutoFit/>
          </a:bodyPr>
          <a:lstStyle/>
          <a:p>
            <a:r>
              <a:rPr lang="en-US" sz="1400" b="1" dirty="0" smtClean="0">
                <a:latin typeface="Arial Narrow" pitchFamily="34" charset="0"/>
              </a:rPr>
              <a:t>igalatas@yahoo.com</a:t>
            </a:r>
            <a:endParaRPr lang="el-GR" sz="1400" b="1" dirty="0">
              <a:latin typeface="Arial Narrow" pitchFamily="34"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5"/>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5" name="Rectangle 14"/>
          <p:cNvSpPr/>
          <p:nvPr/>
        </p:nvSpPr>
        <p:spPr>
          <a:xfrm>
            <a:off x="0" y="0"/>
            <a:ext cx="9144000" cy="6858000"/>
          </a:xfrm>
          <a:prstGeom prst="rect">
            <a:avLst/>
          </a:prstGeom>
          <a:solidFill>
            <a:schemeClr val="tx2">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buClr>
                <a:srgbClr val="FFFF00"/>
              </a:buClr>
              <a:defRPr/>
            </a:pPr>
            <a:endParaRPr lang="en-US" dirty="0">
              <a:solidFill>
                <a:schemeClr val="bg1"/>
              </a:solidFill>
              <a:latin typeface="Arial Black" pitchFamily="34" charset="0"/>
            </a:endParaRPr>
          </a:p>
          <a:p>
            <a:pPr marL="263525">
              <a:buClr>
                <a:srgbClr val="FFFF00"/>
              </a:buClr>
              <a:defRPr/>
            </a:pPr>
            <a:endParaRPr lang="en-US" dirty="0">
              <a:solidFill>
                <a:schemeClr val="bg1"/>
              </a:solidFill>
              <a:latin typeface="Arial Black" pitchFamily="34" charset="0"/>
            </a:endParaRPr>
          </a:p>
          <a:p>
            <a:pPr marL="263525">
              <a:buClr>
                <a:srgbClr val="FFFF00"/>
              </a:buClr>
              <a:defRPr/>
            </a:pPr>
            <a:endParaRPr lang="en-US" dirty="0">
              <a:solidFill>
                <a:schemeClr val="bg1"/>
              </a:solidFill>
              <a:latin typeface="Arial Black" pitchFamily="34" charset="0"/>
            </a:endParaRPr>
          </a:p>
          <a:p>
            <a:pPr marL="263525">
              <a:buClr>
                <a:srgbClr val="FFFF00"/>
              </a:buClr>
              <a:defRPr/>
            </a:pPr>
            <a:endParaRPr lang="en-US" dirty="0">
              <a:solidFill>
                <a:schemeClr val="bg1"/>
              </a:solidFill>
              <a:latin typeface="Arial Black" pitchFamily="34" charset="0"/>
            </a:endParaRPr>
          </a:p>
          <a:p>
            <a:pPr marL="263525">
              <a:buClr>
                <a:srgbClr val="FFFF00"/>
              </a:buClr>
              <a:defRPr/>
            </a:pPr>
            <a:endParaRPr lang="en-US" dirty="0">
              <a:solidFill>
                <a:schemeClr val="bg1"/>
              </a:solidFill>
              <a:latin typeface="Arial Black" pitchFamily="34" charset="0"/>
            </a:endParaRPr>
          </a:p>
          <a:p>
            <a:pPr marL="263525">
              <a:buClr>
                <a:srgbClr val="FFFF00"/>
              </a:buClr>
              <a:defRPr/>
            </a:pPr>
            <a:endParaRPr lang="en-US" dirty="0">
              <a:solidFill>
                <a:schemeClr val="bg1"/>
              </a:solidFill>
              <a:latin typeface="Arial Black" pitchFamily="34" charset="0"/>
            </a:endParaRPr>
          </a:p>
          <a:p>
            <a:pPr marL="263525">
              <a:buClr>
                <a:srgbClr val="FFFF00"/>
              </a:buClr>
              <a:defRPr/>
            </a:pPr>
            <a:endParaRPr lang="en-US" dirty="0">
              <a:solidFill>
                <a:schemeClr val="bg1"/>
              </a:solidFill>
              <a:latin typeface="Arial Black" pitchFamily="34" charset="0"/>
            </a:endParaRPr>
          </a:p>
          <a:p>
            <a:pPr marL="263525">
              <a:buClr>
                <a:srgbClr val="FFFF00"/>
              </a:buClr>
              <a:defRPr/>
            </a:pPr>
            <a:endParaRPr lang="en-US" dirty="0">
              <a:solidFill>
                <a:schemeClr val="bg1"/>
              </a:solidFill>
              <a:latin typeface="Arial Black" pitchFamily="34" charset="0"/>
            </a:endParaRPr>
          </a:p>
          <a:p>
            <a:pPr marL="263525">
              <a:buClr>
                <a:srgbClr val="FFFF00"/>
              </a:buClr>
              <a:defRPr/>
            </a:pPr>
            <a:endParaRPr lang="en-US" dirty="0">
              <a:solidFill>
                <a:schemeClr val="bg1"/>
              </a:solidFill>
              <a:latin typeface="Arial Black" pitchFamily="34" charset="0"/>
            </a:endParaRPr>
          </a:p>
          <a:p>
            <a:pPr marL="263525">
              <a:buClr>
                <a:srgbClr val="FFFF00"/>
              </a:buClr>
              <a:defRPr/>
            </a:pPr>
            <a:endParaRPr lang="en-US" dirty="0">
              <a:solidFill>
                <a:schemeClr val="bg1"/>
              </a:solidFill>
              <a:latin typeface="Arial Black" pitchFamily="34" charset="0"/>
            </a:endParaRPr>
          </a:p>
        </p:txBody>
      </p:sp>
      <p:sp>
        <p:nvSpPr>
          <p:cNvPr id="40964" name="Rectangle 7"/>
          <p:cNvSpPr>
            <a:spLocks noChangeArrowheads="1"/>
          </p:cNvSpPr>
          <p:nvPr/>
        </p:nvSpPr>
        <p:spPr bwMode="auto">
          <a:xfrm>
            <a:off x="0" y="2541901"/>
            <a:ext cx="6096000" cy="514350"/>
          </a:xfrm>
          <a:prstGeom prst="rect">
            <a:avLst/>
          </a:prstGeom>
          <a:solidFill>
            <a:schemeClr val="accent1">
              <a:lumMod val="75000"/>
            </a:schemeClr>
          </a:solidFill>
          <a:ln w="9525">
            <a:noFill/>
            <a:miter lim="800000"/>
            <a:headEnd/>
            <a:tailEnd/>
          </a:ln>
        </p:spPr>
        <p:txBody>
          <a:bodyPr wrap="none" anchor="ctr"/>
          <a:lstStyle/>
          <a:p>
            <a:endParaRPr lang="en-US">
              <a:solidFill>
                <a:schemeClr val="bg1"/>
              </a:solidFill>
            </a:endParaRPr>
          </a:p>
        </p:txBody>
      </p:sp>
      <p:sp>
        <p:nvSpPr>
          <p:cNvPr id="40965" name="Text Box 5"/>
          <p:cNvSpPr txBox="1">
            <a:spLocks noChangeArrowheads="1"/>
          </p:cNvSpPr>
          <p:nvPr/>
        </p:nvSpPr>
        <p:spPr bwMode="auto">
          <a:xfrm>
            <a:off x="195929" y="1490682"/>
            <a:ext cx="5469959" cy="5109091"/>
          </a:xfrm>
          <a:prstGeom prst="rect">
            <a:avLst/>
          </a:prstGeom>
          <a:noFill/>
          <a:ln w="9525">
            <a:noFill/>
            <a:miter lim="800000"/>
            <a:headEnd/>
            <a:tailEnd/>
          </a:ln>
        </p:spPr>
        <p:txBody>
          <a:bodyPr wrap="none">
            <a:spAutoFit/>
          </a:bodyPr>
          <a:lstStyle/>
          <a:p>
            <a:r>
              <a:rPr lang="en-US" dirty="0">
                <a:solidFill>
                  <a:srgbClr val="FFC000"/>
                </a:solidFill>
                <a:latin typeface="Arial Black" pitchFamily="34" charset="0"/>
              </a:rPr>
              <a:t>Have a look at</a:t>
            </a:r>
          </a:p>
          <a:p>
            <a:endParaRPr lang="en-US" dirty="0">
              <a:latin typeface="Arial Black" pitchFamily="34" charset="0"/>
            </a:endParaRPr>
          </a:p>
          <a:p>
            <a:r>
              <a:rPr lang="en-US" sz="2000" dirty="0">
                <a:solidFill>
                  <a:schemeClr val="bg1"/>
                </a:solidFill>
                <a:latin typeface="Arial Black" pitchFamily="34" charset="0"/>
              </a:rPr>
              <a:t>CBRNE TERRORISM NEWSLETTER</a:t>
            </a:r>
          </a:p>
          <a:p>
            <a:endParaRPr lang="en-US" dirty="0">
              <a:latin typeface="Arial Black" pitchFamily="34" charset="0"/>
            </a:endParaRPr>
          </a:p>
          <a:p>
            <a:r>
              <a:rPr lang="en-US" dirty="0">
                <a:solidFill>
                  <a:schemeClr val="bg1"/>
                </a:solidFill>
                <a:latin typeface="Arial Black" pitchFamily="34" charset="0"/>
              </a:rPr>
              <a:t>www.cbrne-terrorism-newsletter.com</a:t>
            </a:r>
          </a:p>
          <a:p>
            <a:endParaRPr lang="en-US" dirty="0">
              <a:solidFill>
                <a:schemeClr val="bg1"/>
              </a:solidFill>
              <a:latin typeface="Arial Black" pitchFamily="34" charset="0"/>
            </a:endParaRPr>
          </a:p>
          <a:p>
            <a:endParaRPr lang="en-US" dirty="0">
              <a:solidFill>
                <a:schemeClr val="bg1"/>
              </a:solidFill>
              <a:latin typeface="Arial Black" pitchFamily="34" charset="0"/>
            </a:endParaRPr>
          </a:p>
          <a:p>
            <a:endParaRPr lang="en-US" dirty="0">
              <a:solidFill>
                <a:schemeClr val="bg1"/>
              </a:solidFill>
              <a:latin typeface="Arial Black" pitchFamily="34" charset="0"/>
            </a:endParaRPr>
          </a:p>
          <a:p>
            <a:pPr>
              <a:buSzPct val="150000"/>
              <a:buFont typeface="Wingdings" pitchFamily="2" charset="2"/>
              <a:buChar char="þ"/>
            </a:pPr>
            <a:r>
              <a:rPr lang="en-US" dirty="0">
                <a:solidFill>
                  <a:schemeClr val="bg1"/>
                </a:solidFill>
                <a:latin typeface="Arial Black" pitchFamily="34" charset="0"/>
              </a:rPr>
              <a:t> Complimentary </a:t>
            </a:r>
            <a:r>
              <a:rPr lang="en-US" dirty="0">
                <a:solidFill>
                  <a:srgbClr val="FFC000"/>
                </a:solidFill>
                <a:latin typeface="Arial Black" pitchFamily="34" charset="0"/>
              </a:rPr>
              <a:t>free</a:t>
            </a:r>
            <a:r>
              <a:rPr lang="en-US" dirty="0">
                <a:solidFill>
                  <a:schemeClr val="bg1"/>
                </a:solidFill>
                <a:latin typeface="Arial Black" pitchFamily="34" charset="0"/>
              </a:rPr>
              <a:t> download</a:t>
            </a:r>
          </a:p>
          <a:p>
            <a:pPr>
              <a:buSzPct val="150000"/>
              <a:buFont typeface="Wingdings" pitchFamily="2" charset="2"/>
              <a:buChar char="þ"/>
            </a:pPr>
            <a:endParaRPr lang="en-US" dirty="0">
              <a:solidFill>
                <a:schemeClr val="bg1"/>
              </a:solidFill>
              <a:latin typeface="Arial Black" pitchFamily="34" charset="0"/>
            </a:endParaRPr>
          </a:p>
          <a:p>
            <a:pPr>
              <a:buSzPct val="150000"/>
              <a:buFont typeface="Wingdings" pitchFamily="2" charset="2"/>
              <a:buChar char="þ"/>
            </a:pPr>
            <a:r>
              <a:rPr lang="en-US" dirty="0">
                <a:solidFill>
                  <a:schemeClr val="bg1"/>
                </a:solidFill>
                <a:latin typeface="Arial Black" pitchFamily="34" charset="0"/>
              </a:rPr>
              <a:t> </a:t>
            </a:r>
            <a:r>
              <a:rPr lang="en-US" dirty="0" smtClean="0">
                <a:solidFill>
                  <a:schemeClr val="bg1"/>
                </a:solidFill>
                <a:latin typeface="Arial Black" pitchFamily="34" charset="0"/>
              </a:rPr>
              <a:t>Read in </a:t>
            </a:r>
            <a:r>
              <a:rPr lang="en-US" dirty="0">
                <a:solidFill>
                  <a:schemeClr val="bg1"/>
                </a:solidFill>
                <a:latin typeface="Arial Black" pitchFamily="34" charset="0"/>
              </a:rPr>
              <a:t>more than </a:t>
            </a:r>
            <a:r>
              <a:rPr lang="en-US" dirty="0">
                <a:solidFill>
                  <a:srgbClr val="FFC000"/>
                </a:solidFill>
                <a:latin typeface="Arial Black" pitchFamily="34" charset="0"/>
              </a:rPr>
              <a:t>60</a:t>
            </a:r>
            <a:r>
              <a:rPr lang="en-US" dirty="0">
                <a:solidFill>
                  <a:schemeClr val="bg1"/>
                </a:solidFill>
                <a:latin typeface="Arial Black" pitchFamily="34" charset="0"/>
              </a:rPr>
              <a:t> countries</a:t>
            </a:r>
          </a:p>
          <a:p>
            <a:pPr>
              <a:buSzPct val="150000"/>
              <a:buFont typeface="Wingdings" pitchFamily="2" charset="2"/>
              <a:buChar char="þ"/>
            </a:pPr>
            <a:endParaRPr lang="en-US" dirty="0">
              <a:solidFill>
                <a:schemeClr val="bg1"/>
              </a:solidFill>
              <a:latin typeface="Arial Black" pitchFamily="34" charset="0"/>
            </a:endParaRPr>
          </a:p>
          <a:p>
            <a:pPr>
              <a:buSzPct val="150000"/>
              <a:buFont typeface="Wingdings" pitchFamily="2" charset="2"/>
              <a:buChar char="þ"/>
            </a:pPr>
            <a:r>
              <a:rPr lang="en-US" dirty="0">
                <a:solidFill>
                  <a:schemeClr val="bg1"/>
                </a:solidFill>
                <a:latin typeface="Arial Black" pitchFamily="34" charset="0"/>
              </a:rPr>
              <a:t> </a:t>
            </a:r>
            <a:r>
              <a:rPr lang="en-US" dirty="0" smtClean="0">
                <a:solidFill>
                  <a:schemeClr val="bg1"/>
                </a:solidFill>
                <a:latin typeface="Arial Black" pitchFamily="34" charset="0"/>
              </a:rPr>
              <a:t>Distributed to </a:t>
            </a:r>
            <a:r>
              <a:rPr lang="en-US" dirty="0">
                <a:solidFill>
                  <a:schemeClr val="bg1"/>
                </a:solidFill>
                <a:latin typeface="Arial Black" pitchFamily="34" charset="0"/>
              </a:rPr>
              <a:t>more than </a:t>
            </a:r>
            <a:r>
              <a:rPr lang="en-US" dirty="0">
                <a:solidFill>
                  <a:srgbClr val="FFC000"/>
                </a:solidFill>
                <a:latin typeface="Arial Black" pitchFamily="34" charset="0"/>
              </a:rPr>
              <a:t>700</a:t>
            </a:r>
            <a:r>
              <a:rPr lang="en-US" dirty="0">
                <a:solidFill>
                  <a:schemeClr val="bg1"/>
                </a:solidFill>
                <a:latin typeface="Arial Black" pitchFamily="34" charset="0"/>
              </a:rPr>
              <a:t> </a:t>
            </a:r>
            <a:r>
              <a:rPr lang="en-US" dirty="0" smtClean="0">
                <a:solidFill>
                  <a:schemeClr val="bg1"/>
                </a:solidFill>
                <a:latin typeface="Arial Black" pitchFamily="34" charset="0"/>
              </a:rPr>
              <a:t>defense</a:t>
            </a:r>
          </a:p>
          <a:p>
            <a:pPr>
              <a:buSzPct val="150000"/>
            </a:pPr>
            <a:r>
              <a:rPr lang="en-US" dirty="0" smtClean="0">
                <a:solidFill>
                  <a:schemeClr val="bg1"/>
                </a:solidFill>
                <a:latin typeface="Arial Black" pitchFamily="34" charset="0"/>
              </a:rPr>
              <a:t>     companies, organizations</a:t>
            </a:r>
            <a:r>
              <a:rPr lang="en-US" dirty="0">
                <a:solidFill>
                  <a:schemeClr val="bg1"/>
                </a:solidFill>
                <a:latin typeface="Arial Black" pitchFamily="34" charset="0"/>
              </a:rPr>
              <a:t>, </a:t>
            </a:r>
            <a:r>
              <a:rPr lang="en-US" dirty="0" smtClean="0">
                <a:solidFill>
                  <a:schemeClr val="bg1"/>
                </a:solidFill>
                <a:latin typeface="Arial Black" pitchFamily="34" charset="0"/>
              </a:rPr>
              <a:t>institutions,</a:t>
            </a:r>
          </a:p>
          <a:p>
            <a:pPr>
              <a:buSzPct val="150000"/>
              <a:buFont typeface="Wingdings" pitchFamily="2" charset="2"/>
              <a:buNone/>
            </a:pPr>
            <a:r>
              <a:rPr lang="en-US" dirty="0" smtClean="0">
                <a:solidFill>
                  <a:schemeClr val="bg1"/>
                </a:solidFill>
                <a:latin typeface="Arial Black" pitchFamily="34" charset="0"/>
              </a:rPr>
              <a:t>     </a:t>
            </a:r>
            <a:r>
              <a:rPr lang="en-US" dirty="0">
                <a:solidFill>
                  <a:schemeClr val="bg1"/>
                </a:solidFill>
                <a:latin typeface="Arial Black" pitchFamily="34" charset="0"/>
              </a:rPr>
              <a:t>state entities, universities</a:t>
            </a:r>
            <a:r>
              <a:rPr lang="en-US" dirty="0">
                <a:solidFill>
                  <a:schemeClr val="bg1"/>
                </a:solidFill>
              </a:rPr>
              <a:t> </a:t>
            </a:r>
          </a:p>
          <a:p>
            <a:pPr>
              <a:buSzPct val="150000"/>
              <a:buFont typeface="Wingdings" pitchFamily="2" charset="2"/>
              <a:buNone/>
            </a:pPr>
            <a:endParaRPr lang="en-US" dirty="0">
              <a:solidFill>
                <a:schemeClr val="bg1"/>
              </a:solidFill>
            </a:endParaRPr>
          </a:p>
          <a:p>
            <a:pPr>
              <a:buSzPct val="150000"/>
              <a:buFont typeface="Wingdings" pitchFamily="2" charset="2"/>
              <a:buNone/>
            </a:pPr>
            <a:r>
              <a:rPr lang="en-US" dirty="0" smtClean="0">
                <a:solidFill>
                  <a:schemeClr val="bg1"/>
                </a:solidFill>
                <a:sym typeface="Wingdings 3" pitchFamily="18" charset="2"/>
              </a:rPr>
              <a:t>         </a:t>
            </a:r>
            <a:r>
              <a:rPr lang="en-US" dirty="0" smtClean="0">
                <a:solidFill>
                  <a:srgbClr val="FFC000"/>
                </a:solidFill>
                <a:latin typeface="Arial Black" pitchFamily="34" charset="0"/>
                <a:sym typeface="Wingdings 3" pitchFamily="18" charset="2"/>
              </a:rPr>
              <a:t>As of January 2012: </a:t>
            </a:r>
            <a:r>
              <a:rPr lang="en-US" dirty="0" smtClean="0">
                <a:solidFill>
                  <a:schemeClr val="bg1"/>
                </a:solidFill>
                <a:latin typeface="Arial Black" pitchFamily="34" charset="0"/>
                <a:sym typeface="Wingdings 3" pitchFamily="18" charset="2"/>
              </a:rPr>
              <a:t>bimonthly</a:t>
            </a:r>
          </a:p>
          <a:p>
            <a:pPr>
              <a:buSzPct val="150000"/>
              <a:buFont typeface="Wingdings" pitchFamily="2" charset="2"/>
              <a:buNone/>
            </a:pPr>
            <a:r>
              <a:rPr lang="en-US" dirty="0" smtClean="0">
                <a:solidFill>
                  <a:schemeClr val="bg1"/>
                </a:solidFill>
                <a:latin typeface="Arial Black" pitchFamily="34" charset="0"/>
                <a:sym typeface="Wingdings 3" pitchFamily="18" charset="2"/>
              </a:rPr>
              <a:t>                                             </a:t>
            </a:r>
            <a:endParaRPr lang="el-GR" dirty="0">
              <a:solidFill>
                <a:schemeClr val="bg1"/>
              </a:solidFill>
            </a:endParaRPr>
          </a:p>
        </p:txBody>
      </p:sp>
      <p:pic>
        <p:nvPicPr>
          <p:cNvPr id="71686" name="Picture 9" descr="0330ARRC"/>
          <p:cNvPicPr>
            <a:picLocks noChangeAspect="1" noChangeArrowheads="1"/>
          </p:cNvPicPr>
          <p:nvPr/>
        </p:nvPicPr>
        <p:blipFill>
          <a:blip r:embed="rId3" cstate="print"/>
          <a:srcRect/>
          <a:stretch>
            <a:fillRect/>
          </a:stretch>
        </p:blipFill>
        <p:spPr bwMode="auto">
          <a:xfrm>
            <a:off x="-9119" y="29184"/>
            <a:ext cx="1162050" cy="1393825"/>
          </a:xfrm>
          <a:prstGeom prst="rect">
            <a:avLst/>
          </a:prstGeom>
          <a:noFill/>
          <a:ln w="9525">
            <a:noFill/>
            <a:miter lim="800000"/>
            <a:headEnd/>
            <a:tailEnd/>
          </a:ln>
          <a:effectLst>
            <a:glow rad="139700">
              <a:schemeClr val="accent3">
                <a:satMod val="175000"/>
                <a:alpha val="40000"/>
              </a:schemeClr>
            </a:glow>
          </a:effectLst>
        </p:spPr>
      </p:pic>
      <p:sp>
        <p:nvSpPr>
          <p:cNvPr id="40970" name="Rectangle 10"/>
          <p:cNvSpPr>
            <a:spLocks noChangeArrowheads="1"/>
          </p:cNvSpPr>
          <p:nvPr/>
        </p:nvSpPr>
        <p:spPr bwMode="auto">
          <a:xfrm>
            <a:off x="8248552" y="2522949"/>
            <a:ext cx="904875" cy="514350"/>
          </a:xfrm>
          <a:prstGeom prst="rect">
            <a:avLst/>
          </a:prstGeom>
          <a:solidFill>
            <a:schemeClr val="accent1">
              <a:lumMod val="75000"/>
            </a:schemeClr>
          </a:solidFill>
          <a:ln w="9525">
            <a:solidFill>
              <a:schemeClr val="tx1"/>
            </a:solidFill>
            <a:miter lim="800000"/>
            <a:headEnd/>
            <a:tailEnd/>
          </a:ln>
          <a:effectLst/>
        </p:spPr>
        <p:txBody>
          <a:bodyPr wrap="none" anchor="ctr"/>
          <a:lstStyle/>
          <a:p>
            <a:endParaRPr lang="el-GR"/>
          </a:p>
        </p:txBody>
      </p:sp>
      <p:sp>
        <p:nvSpPr>
          <p:cNvPr id="11" name="10 - TextBox"/>
          <p:cNvSpPr txBox="1"/>
          <p:nvPr/>
        </p:nvSpPr>
        <p:spPr>
          <a:xfrm>
            <a:off x="4226614" y="348791"/>
            <a:ext cx="1281120" cy="430887"/>
          </a:xfrm>
          <a:prstGeom prst="rect">
            <a:avLst/>
          </a:prstGeom>
          <a:noFill/>
        </p:spPr>
        <p:txBody>
          <a:bodyPr wrap="none" rtlCol="0">
            <a:spAutoFit/>
          </a:bodyPr>
          <a:lstStyle/>
          <a:p>
            <a:pPr algn="r"/>
            <a:r>
              <a:rPr lang="en-US" sz="1100" b="1" dirty="0" smtClean="0">
                <a:solidFill>
                  <a:schemeClr val="accent5">
                    <a:lumMod val="60000"/>
                    <a:lumOff val="40000"/>
                  </a:schemeClr>
                </a:solidFill>
                <a:latin typeface="Arial Narrow" pitchFamily="34" charset="0"/>
              </a:rPr>
              <a:t>Editor-in-Chief</a:t>
            </a:r>
          </a:p>
          <a:p>
            <a:pPr algn="r"/>
            <a:r>
              <a:rPr lang="en-US" sz="1100" b="1" dirty="0" err="1" smtClean="0">
                <a:solidFill>
                  <a:schemeClr val="bg1"/>
                </a:solidFill>
                <a:latin typeface="Arial Narrow" pitchFamily="34" charset="0"/>
              </a:rPr>
              <a:t>Ioannis</a:t>
            </a:r>
            <a:r>
              <a:rPr lang="en-US" sz="1100" b="1" dirty="0" smtClean="0">
                <a:solidFill>
                  <a:schemeClr val="bg1"/>
                </a:solidFill>
                <a:latin typeface="Arial Narrow" pitchFamily="34" charset="0"/>
              </a:rPr>
              <a:t> </a:t>
            </a:r>
            <a:r>
              <a:rPr lang="en-US" sz="1100" b="1" dirty="0" err="1" smtClean="0">
                <a:solidFill>
                  <a:schemeClr val="bg1"/>
                </a:solidFill>
                <a:latin typeface="Arial Narrow" pitchFamily="34" charset="0"/>
              </a:rPr>
              <a:t>Galatas</a:t>
            </a:r>
            <a:r>
              <a:rPr lang="en-US" sz="1100" b="1" dirty="0" smtClean="0">
                <a:solidFill>
                  <a:schemeClr val="bg1"/>
                </a:solidFill>
                <a:latin typeface="Arial Narrow" pitchFamily="34" charset="0"/>
              </a:rPr>
              <a:t>, MD</a:t>
            </a:r>
            <a:endParaRPr lang="el-GR" sz="1100" b="1" dirty="0">
              <a:solidFill>
                <a:schemeClr val="bg1"/>
              </a:solidFill>
              <a:latin typeface="Arial Narrow" pitchFamily="34" charset="0"/>
            </a:endParaRPr>
          </a:p>
        </p:txBody>
      </p:sp>
      <p:pic>
        <p:nvPicPr>
          <p:cNvPr id="13" name="12 - Εικόνα" descr="bgrd.jpg"/>
          <p:cNvPicPr>
            <a:picLocks noChangeAspect="1"/>
          </p:cNvPicPr>
          <p:nvPr/>
        </p:nvPicPr>
        <p:blipFill>
          <a:blip r:embed="rId4" cstate="print"/>
          <a:stretch>
            <a:fillRect/>
          </a:stretch>
        </p:blipFill>
        <p:spPr>
          <a:xfrm>
            <a:off x="5071621" y="254523"/>
            <a:ext cx="3799002" cy="4600281"/>
          </a:xfrm>
          <a:prstGeom prst="rect">
            <a:avLst/>
          </a:prstGeom>
          <a:solidFill>
            <a:srgbClr val="FFFFFF">
              <a:shade val="85000"/>
            </a:srgbClr>
          </a:solidFill>
          <a:ln w="38100" cap="rnd">
            <a:solidFill>
              <a:schemeClr val="accent1">
                <a:lumMod val="60000"/>
                <a:lumOff val="40000"/>
              </a:schemeClr>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40968" name="AutoShape 6"/>
          <p:cNvSpPr>
            <a:spLocks noChangeArrowheads="1"/>
          </p:cNvSpPr>
          <p:nvPr/>
        </p:nvSpPr>
        <p:spPr bwMode="auto">
          <a:xfrm>
            <a:off x="7136091" y="4873658"/>
            <a:ext cx="1868209" cy="1774792"/>
          </a:xfrm>
          <a:prstGeom prst="star32">
            <a:avLst>
              <a:gd name="adj" fmla="val 35935"/>
            </a:avLst>
          </a:prstGeom>
          <a:solidFill>
            <a:srgbClr val="FFFF00"/>
          </a:solidFill>
          <a:ln w="38100">
            <a:solidFill>
              <a:srgbClr val="FF0000"/>
            </a:solidFill>
            <a:miter lim="800000"/>
            <a:headEnd/>
            <a:tailEnd/>
          </a:ln>
        </p:spPr>
        <p:txBody>
          <a:bodyPr wrap="none" anchor="ctr"/>
          <a:lstStyle/>
          <a:p>
            <a:pPr algn="ctr"/>
            <a:r>
              <a:rPr lang="en-US" sz="1600" dirty="0" smtClean="0">
                <a:latin typeface="Arial Black" pitchFamily="34" charset="0"/>
              </a:rPr>
              <a:t>Latest</a:t>
            </a:r>
          </a:p>
          <a:p>
            <a:pPr algn="ctr"/>
            <a:r>
              <a:rPr lang="en-US" sz="1600" dirty="0" smtClean="0">
                <a:latin typeface="Arial Black" pitchFamily="34" charset="0"/>
              </a:rPr>
              <a:t>issue</a:t>
            </a:r>
          </a:p>
          <a:p>
            <a:pPr algn="ctr"/>
            <a:r>
              <a:rPr lang="en-US" sz="1600" dirty="0" smtClean="0">
                <a:solidFill>
                  <a:srgbClr val="800000"/>
                </a:solidFill>
                <a:latin typeface="Arial Black" pitchFamily="34" charset="0"/>
              </a:rPr>
              <a:t>AUGUST</a:t>
            </a:r>
          </a:p>
          <a:p>
            <a:pPr algn="ctr"/>
            <a:r>
              <a:rPr lang="en-US" sz="1600" dirty="0" smtClean="0">
                <a:solidFill>
                  <a:srgbClr val="800000"/>
                </a:solidFill>
                <a:latin typeface="Arial Black" pitchFamily="34" charset="0"/>
              </a:rPr>
              <a:t>2012</a:t>
            </a:r>
            <a:endParaRPr lang="el-GR" sz="1600" dirty="0">
              <a:solidFill>
                <a:srgbClr val="800000"/>
              </a:solidFill>
              <a:latin typeface="Arial Black" pitchFamily="34" charset="0"/>
            </a:endParaRPr>
          </a:p>
        </p:txBody>
      </p:sp>
    </p:spTree>
  </p:cSld>
  <p:clrMapOvr>
    <a:masterClrMapping/>
  </p:clrMapOvr>
  <p:transition spd="med">
    <p:newsflash/>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14" descr="ALT"/>
          <p:cNvPicPr>
            <a:picLocks noChangeAspect="1" noChangeArrowheads="1"/>
          </p:cNvPicPr>
          <p:nvPr/>
        </p:nvPicPr>
        <p:blipFill>
          <a:blip r:embed="rId2" cstate="print"/>
          <a:srcRect/>
          <a:stretch>
            <a:fillRect/>
          </a:stretch>
        </p:blipFill>
        <p:spPr bwMode="auto">
          <a:xfrm>
            <a:off x="2247900" y="1882775"/>
            <a:ext cx="4622800" cy="2805113"/>
          </a:xfrm>
          <a:prstGeom prst="rect">
            <a:avLst/>
          </a:prstGeom>
          <a:ln>
            <a:noFill/>
          </a:ln>
          <a:effectLst>
            <a:outerShdw blurRad="190500" algn="tl" rotWithShape="0">
              <a:srgbClr val="000000">
                <a:alpha val="70000"/>
              </a:srgbClr>
            </a:outerShdw>
          </a:effectLst>
        </p:spPr>
      </p:pic>
      <p:grpSp>
        <p:nvGrpSpPr>
          <p:cNvPr id="2" name="1 - Ομάδα"/>
          <p:cNvGrpSpPr/>
          <p:nvPr/>
        </p:nvGrpSpPr>
        <p:grpSpPr>
          <a:xfrm>
            <a:off x="4572000" y="113122"/>
            <a:ext cx="4572000" cy="618716"/>
            <a:chOff x="4572000" y="113122"/>
            <a:chExt cx="4572000" cy="618716"/>
          </a:xfrm>
        </p:grpSpPr>
        <p:pic>
          <p:nvPicPr>
            <p:cNvPr id="3" name="Picture 2" descr="http://img.bhs4.com/C9/A/C9A1120077E665111FBC70B29CFB0421E05FD8F3_lis.jpg"/>
            <p:cNvPicPr>
              <a:picLocks noChangeAspect="1" noChangeArrowheads="1"/>
            </p:cNvPicPr>
            <p:nvPr/>
          </p:nvPicPr>
          <p:blipFill>
            <a:blip r:embed="rId3" cstate="print"/>
            <a:srcRect l="6020" t="3696" r="4083" b="18293"/>
            <a:stretch>
              <a:fillRect/>
            </a:stretch>
          </p:blipFill>
          <p:spPr bwMode="auto">
            <a:xfrm flipH="1">
              <a:off x="7814815" y="113122"/>
              <a:ext cx="1150205" cy="329937"/>
            </a:xfrm>
            <a:prstGeom prst="rect">
              <a:avLst/>
            </a:prstGeom>
            <a:noFill/>
          </p:spPr>
        </p:pic>
        <p:sp>
          <p:nvSpPr>
            <p:cNvPr id="4" name="3 - Ορθογώνιο"/>
            <p:cNvSpPr/>
            <p:nvPr/>
          </p:nvSpPr>
          <p:spPr>
            <a:xfrm>
              <a:off x="4572000" y="435047"/>
              <a:ext cx="4572000" cy="4571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5" name="4 - Εικόνα" descr="Symbols.PNG"/>
            <p:cNvPicPr>
              <a:picLocks noChangeAspect="1"/>
            </p:cNvPicPr>
            <p:nvPr/>
          </p:nvPicPr>
          <p:blipFill>
            <a:blip r:embed="rId4" cstate="print"/>
            <a:srcRect b="66236"/>
            <a:stretch>
              <a:fillRect/>
            </a:stretch>
          </p:blipFill>
          <p:spPr>
            <a:xfrm>
              <a:off x="7842792" y="369772"/>
              <a:ext cx="375812" cy="362066"/>
            </a:xfrm>
            <a:prstGeom prst="rect">
              <a:avLst/>
            </a:prstGeom>
          </p:spPr>
        </p:pic>
        <p:pic>
          <p:nvPicPr>
            <p:cNvPr id="6" name="5 - Εικόνα" descr="Symbols.PNG"/>
            <p:cNvPicPr>
              <a:picLocks noChangeAspect="1"/>
            </p:cNvPicPr>
            <p:nvPr/>
          </p:nvPicPr>
          <p:blipFill>
            <a:blip r:embed="rId4" cstate="print"/>
            <a:srcRect t="65688" b="1119"/>
            <a:stretch>
              <a:fillRect/>
            </a:stretch>
          </p:blipFill>
          <p:spPr>
            <a:xfrm>
              <a:off x="8541946" y="375898"/>
              <a:ext cx="375812" cy="355940"/>
            </a:xfrm>
            <a:prstGeom prst="rect">
              <a:avLst/>
            </a:prstGeom>
          </p:spPr>
        </p:pic>
        <p:pic>
          <p:nvPicPr>
            <p:cNvPr id="7" name="6 - Εικόνα" descr="Symbols.PNG"/>
            <p:cNvPicPr>
              <a:picLocks noChangeAspect="1"/>
            </p:cNvPicPr>
            <p:nvPr/>
          </p:nvPicPr>
          <p:blipFill>
            <a:blip r:embed="rId4" cstate="print"/>
            <a:srcRect t="33257" b="33994"/>
            <a:stretch>
              <a:fillRect/>
            </a:stretch>
          </p:blipFill>
          <p:spPr>
            <a:xfrm>
              <a:off x="8194726" y="380661"/>
              <a:ext cx="375812" cy="351177"/>
            </a:xfrm>
            <a:prstGeom prst="rect">
              <a:avLst/>
            </a:prstGeom>
          </p:spPr>
        </p:pic>
      </p:grpSp>
      <p:pic>
        <p:nvPicPr>
          <p:cNvPr id="8" name="Picture 6" descr="wave"/>
          <p:cNvPicPr>
            <a:picLocks noChangeAspect="1" noChangeArrowheads="1" noCrop="1"/>
          </p:cNvPicPr>
          <p:nvPr/>
        </p:nvPicPr>
        <p:blipFill>
          <a:blip r:embed="rId5" cstate="print"/>
          <a:srcRect/>
          <a:stretch>
            <a:fillRect/>
          </a:stretch>
        </p:blipFill>
        <p:spPr bwMode="auto">
          <a:xfrm>
            <a:off x="0" y="5951538"/>
            <a:ext cx="9144000" cy="933450"/>
          </a:xfrm>
          <a:prstGeom prst="rect">
            <a:avLst/>
          </a:prstGeom>
          <a:noFill/>
        </p:spPr>
      </p:pic>
      <p:sp>
        <p:nvSpPr>
          <p:cNvPr id="10" name="9 - TextBox"/>
          <p:cNvSpPr txBox="1"/>
          <p:nvPr/>
        </p:nvSpPr>
        <p:spPr>
          <a:xfrm>
            <a:off x="5420390" y="141405"/>
            <a:ext cx="2400144" cy="369332"/>
          </a:xfrm>
          <a:prstGeom prst="rect">
            <a:avLst/>
          </a:prstGeom>
          <a:noFill/>
        </p:spPr>
        <p:txBody>
          <a:bodyPr wrap="none" rtlCol="0">
            <a:spAutoFit/>
          </a:bodyPr>
          <a:lstStyle/>
          <a:p>
            <a:r>
              <a:rPr lang="en-US" dirty="0" smtClean="0">
                <a:latin typeface="Arial Black" pitchFamily="34" charset="0"/>
              </a:rPr>
              <a:t>THREATS (Urban)</a:t>
            </a:r>
            <a:endParaRPr lang="el-GR" dirty="0">
              <a:latin typeface="Arial Black" pitchFamily="34" charset="0"/>
            </a:endParaRPr>
          </a:p>
        </p:txBody>
      </p:sp>
      <p:sp>
        <p:nvSpPr>
          <p:cNvPr id="11" name="AutoShape 9"/>
          <p:cNvSpPr>
            <a:spLocks noChangeArrowheads="1"/>
          </p:cNvSpPr>
          <p:nvPr/>
        </p:nvSpPr>
        <p:spPr bwMode="auto">
          <a:xfrm>
            <a:off x="317500" y="1736725"/>
            <a:ext cx="1828800" cy="952500"/>
          </a:xfrm>
          <a:prstGeom prst="rightArrowCallout">
            <a:avLst>
              <a:gd name="adj1" fmla="val 25000"/>
              <a:gd name="adj2" fmla="val 25000"/>
              <a:gd name="adj3" fmla="val 32000"/>
              <a:gd name="adj4" fmla="val 66667"/>
            </a:avLst>
          </a:prstGeom>
          <a:solidFill>
            <a:srgbClr val="800000"/>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a:r>
              <a:rPr lang="en-US">
                <a:latin typeface="Arial" pitchFamily="34" charset="0"/>
                <a:cs typeface="Arial" pitchFamily="34" charset="0"/>
              </a:rPr>
              <a:t>Biological</a:t>
            </a:r>
            <a:endParaRPr lang="el-GR">
              <a:latin typeface="Arial" pitchFamily="34" charset="0"/>
              <a:cs typeface="Arial" pitchFamily="34" charset="0"/>
            </a:endParaRPr>
          </a:p>
          <a:p>
            <a:pPr algn="ctr"/>
            <a:r>
              <a:rPr lang="en-US">
                <a:latin typeface="Arial" pitchFamily="34" charset="0"/>
                <a:cs typeface="Arial" pitchFamily="34" charset="0"/>
              </a:rPr>
              <a:t>warfare</a:t>
            </a:r>
            <a:endParaRPr lang="el-GR">
              <a:latin typeface="Arial" pitchFamily="34" charset="0"/>
              <a:cs typeface="Arial" pitchFamily="34" charset="0"/>
            </a:endParaRPr>
          </a:p>
          <a:p>
            <a:pPr algn="ctr"/>
            <a:r>
              <a:rPr lang="en-US">
                <a:latin typeface="Arial" pitchFamily="34" charset="0"/>
                <a:cs typeface="Arial" pitchFamily="34" charset="0"/>
              </a:rPr>
              <a:t>agents</a:t>
            </a:r>
            <a:endParaRPr lang="el-GR">
              <a:latin typeface="Arial" pitchFamily="34" charset="0"/>
              <a:cs typeface="Arial" pitchFamily="34" charset="0"/>
            </a:endParaRPr>
          </a:p>
        </p:txBody>
      </p:sp>
      <p:sp>
        <p:nvSpPr>
          <p:cNvPr id="12" name="AutoShape 10"/>
          <p:cNvSpPr>
            <a:spLocks noChangeArrowheads="1"/>
          </p:cNvSpPr>
          <p:nvPr/>
        </p:nvSpPr>
        <p:spPr bwMode="auto">
          <a:xfrm>
            <a:off x="304800" y="2803525"/>
            <a:ext cx="1828800" cy="952500"/>
          </a:xfrm>
          <a:prstGeom prst="rightArrowCallout">
            <a:avLst>
              <a:gd name="adj1" fmla="val 25000"/>
              <a:gd name="adj2" fmla="val 25000"/>
              <a:gd name="adj3" fmla="val 32000"/>
              <a:gd name="adj4" fmla="val 66667"/>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a:r>
              <a:rPr lang="en-US" sz="1700">
                <a:latin typeface="Arial" pitchFamily="34" charset="0"/>
                <a:cs typeface="Arial" pitchFamily="34" charset="0"/>
              </a:rPr>
              <a:t>Epidemics/</a:t>
            </a:r>
            <a:endParaRPr lang="el-GR" sz="1700">
              <a:latin typeface="Arial" pitchFamily="34" charset="0"/>
              <a:cs typeface="Arial" pitchFamily="34" charset="0"/>
            </a:endParaRPr>
          </a:p>
          <a:p>
            <a:pPr algn="ctr"/>
            <a:r>
              <a:rPr lang="en-US" sz="1700">
                <a:latin typeface="Arial" pitchFamily="34" charset="0"/>
                <a:cs typeface="Arial" pitchFamily="34" charset="0"/>
              </a:rPr>
              <a:t>Pandemics</a:t>
            </a:r>
            <a:endParaRPr lang="el-GR" sz="1700">
              <a:latin typeface="Arial" pitchFamily="34" charset="0"/>
              <a:cs typeface="Arial" pitchFamily="34" charset="0"/>
            </a:endParaRPr>
          </a:p>
        </p:txBody>
      </p:sp>
      <p:sp>
        <p:nvSpPr>
          <p:cNvPr id="13" name="AutoShape 11"/>
          <p:cNvSpPr>
            <a:spLocks noChangeArrowheads="1"/>
          </p:cNvSpPr>
          <p:nvPr/>
        </p:nvSpPr>
        <p:spPr bwMode="auto">
          <a:xfrm>
            <a:off x="6972300" y="1812925"/>
            <a:ext cx="1905000" cy="914400"/>
          </a:xfrm>
          <a:prstGeom prst="leftArrowCallout">
            <a:avLst>
              <a:gd name="adj1" fmla="val 25000"/>
              <a:gd name="adj2" fmla="val 25000"/>
              <a:gd name="adj3" fmla="val 34722"/>
              <a:gd name="adj4" fmla="val 66667"/>
            </a:avLst>
          </a:prstGeom>
          <a:solidFill>
            <a:srgbClr val="430086"/>
          </a:solidFill>
          <a:ln>
            <a:headEnd/>
            <a:tailEnd/>
          </a:ln>
        </p:spPr>
        <p:style>
          <a:lnRef idx="0">
            <a:schemeClr val="accent4"/>
          </a:lnRef>
          <a:fillRef idx="3">
            <a:schemeClr val="accent4"/>
          </a:fillRef>
          <a:effectRef idx="3">
            <a:schemeClr val="accent4"/>
          </a:effectRef>
          <a:fontRef idx="minor">
            <a:schemeClr val="lt1"/>
          </a:fontRef>
        </p:style>
        <p:txBody>
          <a:bodyPr wrap="none" anchor="ctr"/>
          <a:lstStyle/>
          <a:p>
            <a:pPr algn="ctr"/>
            <a:r>
              <a:rPr lang="en-US" dirty="0">
                <a:latin typeface="Arial" pitchFamily="34" charset="0"/>
                <a:cs typeface="Arial" pitchFamily="34" charset="0"/>
              </a:rPr>
              <a:t>Dirty</a:t>
            </a:r>
            <a:endParaRPr lang="el-GR" dirty="0">
              <a:latin typeface="Arial" pitchFamily="34" charset="0"/>
              <a:cs typeface="Arial" pitchFamily="34" charset="0"/>
            </a:endParaRPr>
          </a:p>
          <a:p>
            <a:pPr algn="ctr"/>
            <a:r>
              <a:rPr lang="en-US" dirty="0">
                <a:latin typeface="Arial" pitchFamily="34" charset="0"/>
                <a:cs typeface="Arial" pitchFamily="34" charset="0"/>
              </a:rPr>
              <a:t>bomb</a:t>
            </a:r>
            <a:endParaRPr lang="el-GR" dirty="0">
              <a:latin typeface="Arial" pitchFamily="34" charset="0"/>
              <a:cs typeface="Arial" pitchFamily="34" charset="0"/>
            </a:endParaRPr>
          </a:p>
        </p:txBody>
      </p:sp>
      <p:sp>
        <p:nvSpPr>
          <p:cNvPr id="14" name="AutoShape 12"/>
          <p:cNvSpPr>
            <a:spLocks noChangeArrowheads="1"/>
          </p:cNvSpPr>
          <p:nvPr/>
        </p:nvSpPr>
        <p:spPr bwMode="auto">
          <a:xfrm>
            <a:off x="6972300" y="2828925"/>
            <a:ext cx="1905000" cy="914400"/>
          </a:xfrm>
          <a:prstGeom prst="leftArrowCallout">
            <a:avLst>
              <a:gd name="adj1" fmla="val 25000"/>
              <a:gd name="adj2" fmla="val 25000"/>
              <a:gd name="adj3" fmla="val 34722"/>
              <a:gd name="adj4" fmla="val 66667"/>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pPr algn="ctr"/>
            <a:r>
              <a:rPr lang="en-US">
                <a:latin typeface="Arial" pitchFamily="34" charset="0"/>
                <a:cs typeface="Arial" pitchFamily="34" charset="0"/>
              </a:rPr>
              <a:t>Nuclear</a:t>
            </a:r>
            <a:endParaRPr lang="el-GR">
              <a:latin typeface="Arial" pitchFamily="34" charset="0"/>
              <a:cs typeface="Arial" pitchFamily="34" charset="0"/>
            </a:endParaRPr>
          </a:p>
          <a:p>
            <a:pPr algn="ctr"/>
            <a:r>
              <a:rPr lang="en-US">
                <a:latin typeface="Arial" pitchFamily="34" charset="0"/>
                <a:cs typeface="Arial" pitchFamily="34" charset="0"/>
              </a:rPr>
              <a:t>weapon</a:t>
            </a:r>
            <a:endParaRPr lang="el-GR">
              <a:latin typeface="Arial" pitchFamily="34" charset="0"/>
              <a:cs typeface="Arial" pitchFamily="34" charset="0"/>
            </a:endParaRPr>
          </a:p>
        </p:txBody>
      </p:sp>
      <p:sp>
        <p:nvSpPr>
          <p:cNvPr id="15" name="AutoShape 13"/>
          <p:cNvSpPr>
            <a:spLocks noChangeArrowheads="1"/>
          </p:cNvSpPr>
          <p:nvPr/>
        </p:nvSpPr>
        <p:spPr bwMode="auto">
          <a:xfrm>
            <a:off x="2195513" y="4746625"/>
            <a:ext cx="1108075" cy="1054100"/>
          </a:xfrm>
          <a:prstGeom prst="upArrowCallout">
            <a:avLst>
              <a:gd name="adj1" fmla="val 26280"/>
              <a:gd name="adj2" fmla="val 26280"/>
              <a:gd name="adj3" fmla="val 16667"/>
              <a:gd name="adj4" fmla="val 66667"/>
            </a:avLst>
          </a:prstGeom>
          <a:solidFill>
            <a:schemeClr val="accent1">
              <a:lumMod val="75000"/>
            </a:schemeClr>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r>
              <a:rPr lang="en-US">
                <a:solidFill>
                  <a:schemeClr val="bg1"/>
                </a:solidFill>
                <a:latin typeface="Arial" pitchFamily="34" charset="0"/>
                <a:cs typeface="Arial" pitchFamily="34" charset="0"/>
              </a:rPr>
              <a:t>TICs</a:t>
            </a:r>
            <a:endParaRPr lang="el-GR">
              <a:solidFill>
                <a:schemeClr val="bg1"/>
              </a:solidFill>
              <a:latin typeface="Arial" pitchFamily="34" charset="0"/>
              <a:cs typeface="Arial" pitchFamily="34" charset="0"/>
            </a:endParaRPr>
          </a:p>
        </p:txBody>
      </p:sp>
      <p:sp>
        <p:nvSpPr>
          <p:cNvPr id="17" name="AutoShape 15"/>
          <p:cNvSpPr>
            <a:spLocks noChangeArrowheads="1"/>
          </p:cNvSpPr>
          <p:nvPr/>
        </p:nvSpPr>
        <p:spPr bwMode="auto">
          <a:xfrm>
            <a:off x="6972300" y="3832225"/>
            <a:ext cx="1905000" cy="914400"/>
          </a:xfrm>
          <a:prstGeom prst="leftArrowCallout">
            <a:avLst>
              <a:gd name="adj1" fmla="val 25000"/>
              <a:gd name="adj2" fmla="val 25000"/>
              <a:gd name="adj3" fmla="val 34722"/>
              <a:gd name="adj4" fmla="val 66667"/>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pPr algn="ctr"/>
            <a:r>
              <a:rPr lang="en-US">
                <a:latin typeface="Arial" pitchFamily="34" charset="0"/>
                <a:cs typeface="Arial" pitchFamily="34" charset="0"/>
              </a:rPr>
              <a:t>Nuclear</a:t>
            </a:r>
            <a:endParaRPr lang="el-GR">
              <a:latin typeface="Arial" pitchFamily="34" charset="0"/>
              <a:cs typeface="Arial" pitchFamily="34" charset="0"/>
            </a:endParaRPr>
          </a:p>
          <a:p>
            <a:pPr algn="ctr"/>
            <a:r>
              <a:rPr lang="en-US">
                <a:latin typeface="Arial" pitchFamily="34" charset="0"/>
                <a:cs typeface="Arial" pitchFamily="34" charset="0"/>
              </a:rPr>
              <a:t>accident</a:t>
            </a:r>
            <a:endParaRPr lang="el-GR">
              <a:latin typeface="Arial" pitchFamily="34" charset="0"/>
              <a:cs typeface="Arial" pitchFamily="34" charset="0"/>
            </a:endParaRPr>
          </a:p>
        </p:txBody>
      </p:sp>
      <p:sp>
        <p:nvSpPr>
          <p:cNvPr id="18" name="AutoShape 16"/>
          <p:cNvSpPr>
            <a:spLocks noChangeArrowheads="1"/>
          </p:cNvSpPr>
          <p:nvPr/>
        </p:nvSpPr>
        <p:spPr bwMode="auto">
          <a:xfrm>
            <a:off x="4927600" y="4746625"/>
            <a:ext cx="1943100" cy="1054100"/>
          </a:xfrm>
          <a:prstGeom prst="upArrowCallout">
            <a:avLst>
              <a:gd name="adj1" fmla="val 46084"/>
              <a:gd name="adj2" fmla="val 46084"/>
              <a:gd name="adj3" fmla="val 16667"/>
              <a:gd name="adj4" fmla="val 66667"/>
            </a:avLst>
          </a:prstGeom>
          <a:solidFill>
            <a:srgbClr val="00206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r>
              <a:rPr lang="en-US">
                <a:solidFill>
                  <a:schemeClr val="bg1"/>
                </a:solidFill>
                <a:latin typeface="Arial" pitchFamily="34" charset="0"/>
                <a:cs typeface="Arial" pitchFamily="34" charset="0"/>
              </a:rPr>
              <a:t>Chemical warfare</a:t>
            </a:r>
            <a:endParaRPr lang="el-GR">
              <a:solidFill>
                <a:schemeClr val="bg1"/>
              </a:solidFill>
              <a:latin typeface="Arial" pitchFamily="34" charset="0"/>
              <a:cs typeface="Arial" pitchFamily="34" charset="0"/>
            </a:endParaRPr>
          </a:p>
          <a:p>
            <a:pPr algn="ctr"/>
            <a:r>
              <a:rPr lang="en-US">
                <a:solidFill>
                  <a:schemeClr val="bg1"/>
                </a:solidFill>
                <a:latin typeface="Arial" pitchFamily="34" charset="0"/>
                <a:cs typeface="Arial" pitchFamily="34" charset="0"/>
              </a:rPr>
              <a:t>agents</a:t>
            </a:r>
            <a:endParaRPr lang="el-GR">
              <a:solidFill>
                <a:schemeClr val="bg1"/>
              </a:solidFill>
              <a:latin typeface="Arial" pitchFamily="34" charset="0"/>
              <a:cs typeface="Arial" pitchFamily="34" charset="0"/>
            </a:endParaRPr>
          </a:p>
        </p:txBody>
      </p:sp>
      <p:sp>
        <p:nvSpPr>
          <p:cNvPr id="19" name="AutoShape 17"/>
          <p:cNvSpPr>
            <a:spLocks noChangeArrowheads="1"/>
          </p:cNvSpPr>
          <p:nvPr/>
        </p:nvSpPr>
        <p:spPr bwMode="auto">
          <a:xfrm>
            <a:off x="312738" y="3879850"/>
            <a:ext cx="1828800" cy="952500"/>
          </a:xfrm>
          <a:prstGeom prst="rightArrowCallout">
            <a:avLst>
              <a:gd name="adj1" fmla="val 25000"/>
              <a:gd name="adj2" fmla="val 25000"/>
              <a:gd name="adj3" fmla="val 32000"/>
              <a:gd name="adj4" fmla="val 66667"/>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a:r>
              <a:rPr lang="en-US">
                <a:latin typeface="Arial" pitchFamily="34" charset="0"/>
                <a:cs typeface="Arial" pitchFamily="34" charset="0"/>
              </a:rPr>
              <a:t>New</a:t>
            </a:r>
          </a:p>
          <a:p>
            <a:pPr algn="ctr"/>
            <a:r>
              <a:rPr lang="en-US">
                <a:latin typeface="Arial" pitchFamily="34" charset="0"/>
                <a:cs typeface="Arial" pitchFamily="34" charset="0"/>
              </a:rPr>
              <a:t>emerging</a:t>
            </a:r>
            <a:endParaRPr lang="el-GR">
              <a:latin typeface="Arial" pitchFamily="34" charset="0"/>
              <a:cs typeface="Arial" pitchFamily="34" charset="0"/>
            </a:endParaRPr>
          </a:p>
          <a:p>
            <a:pPr algn="ctr"/>
            <a:r>
              <a:rPr lang="en-US">
                <a:latin typeface="Arial" pitchFamily="34" charset="0"/>
                <a:cs typeface="Arial" pitchFamily="34" charset="0"/>
              </a:rPr>
              <a:t>diseases</a:t>
            </a:r>
            <a:endParaRPr lang="el-GR">
              <a:latin typeface="Arial" pitchFamily="34" charset="0"/>
              <a:cs typeface="Arial" pitchFamily="34" charset="0"/>
            </a:endParaRPr>
          </a:p>
        </p:txBody>
      </p:sp>
      <p:sp>
        <p:nvSpPr>
          <p:cNvPr id="20" name="AutoShape 18"/>
          <p:cNvSpPr>
            <a:spLocks noChangeArrowheads="1"/>
          </p:cNvSpPr>
          <p:nvPr/>
        </p:nvSpPr>
        <p:spPr bwMode="auto">
          <a:xfrm>
            <a:off x="3459163" y="4746625"/>
            <a:ext cx="1295400" cy="1054100"/>
          </a:xfrm>
          <a:prstGeom prst="upArrowCallout">
            <a:avLst>
              <a:gd name="adj1" fmla="val 30723"/>
              <a:gd name="adj2" fmla="val 30723"/>
              <a:gd name="adj3" fmla="val 16667"/>
              <a:gd name="adj4" fmla="val 66667"/>
            </a:avLst>
          </a:prstGeom>
          <a:solidFill>
            <a:schemeClr val="accent1">
              <a:lumMod val="75000"/>
            </a:schemeClr>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r>
              <a:rPr lang="en-US">
                <a:solidFill>
                  <a:schemeClr val="bg1"/>
                </a:solidFill>
                <a:latin typeface="Arial" pitchFamily="34" charset="0"/>
                <a:cs typeface="Arial" pitchFamily="34" charset="0"/>
              </a:rPr>
              <a:t>Chemical</a:t>
            </a:r>
          </a:p>
          <a:p>
            <a:pPr algn="ctr"/>
            <a:r>
              <a:rPr lang="en-US">
                <a:solidFill>
                  <a:schemeClr val="bg1"/>
                </a:solidFill>
                <a:latin typeface="Arial" pitchFamily="34" charset="0"/>
                <a:cs typeface="Arial" pitchFamily="34" charset="0"/>
              </a:rPr>
              <a:t>accidents</a:t>
            </a:r>
            <a:endParaRPr lang="el-GR">
              <a:solidFill>
                <a:schemeClr val="bg1"/>
              </a:solidFill>
              <a:latin typeface="Arial" pitchFamily="34" charset="0"/>
              <a:cs typeface="Arial" pitchFamily="34" charset="0"/>
            </a:endParaRPr>
          </a:p>
        </p:txBody>
      </p:sp>
      <p:sp>
        <p:nvSpPr>
          <p:cNvPr id="21" name="AutoShape 22"/>
          <p:cNvSpPr>
            <a:spLocks noChangeArrowheads="1"/>
          </p:cNvSpPr>
          <p:nvPr/>
        </p:nvSpPr>
        <p:spPr bwMode="auto">
          <a:xfrm>
            <a:off x="4019550" y="3419475"/>
            <a:ext cx="107950" cy="79375"/>
          </a:xfrm>
          <a:prstGeom prst="rtTriangle">
            <a:avLst/>
          </a:prstGeom>
          <a:solidFill>
            <a:schemeClr val="tx1"/>
          </a:solidFill>
          <a:ln w="9525">
            <a:solidFill>
              <a:schemeClr val="tx1"/>
            </a:solidFill>
            <a:miter lim="800000"/>
            <a:headEnd/>
            <a:tailEnd/>
          </a:ln>
          <a:effectLst/>
        </p:spPr>
        <p:txBody>
          <a:bodyPr wrap="none" anchor="ctr"/>
          <a:lstStyle/>
          <a:p>
            <a:endParaRPr lang="el-GR"/>
          </a:p>
        </p:txBody>
      </p:sp>
      <p:sp>
        <p:nvSpPr>
          <p:cNvPr id="22" name="AutoShape 23"/>
          <p:cNvSpPr>
            <a:spLocks noChangeArrowheads="1"/>
          </p:cNvSpPr>
          <p:nvPr/>
        </p:nvSpPr>
        <p:spPr bwMode="auto">
          <a:xfrm rot="-5400000">
            <a:off x="4935538" y="3406775"/>
            <a:ext cx="98425" cy="98425"/>
          </a:xfrm>
          <a:prstGeom prst="rtTriangle">
            <a:avLst/>
          </a:prstGeom>
          <a:solidFill>
            <a:schemeClr val="tx1"/>
          </a:solidFill>
          <a:ln w="9525">
            <a:solidFill>
              <a:schemeClr val="tx1"/>
            </a:solidFill>
            <a:miter lim="800000"/>
            <a:headEnd/>
            <a:tailEnd/>
          </a:ln>
          <a:effectLst/>
        </p:spPr>
        <p:txBody>
          <a:bodyPr wrap="none" anchor="ctr"/>
          <a:lstStyle/>
          <a:p>
            <a:endParaRPr lang="el-GR"/>
          </a:p>
        </p:txBody>
      </p:sp>
      <p:sp>
        <p:nvSpPr>
          <p:cNvPr id="25" name="AutoShape 32"/>
          <p:cNvSpPr>
            <a:spLocks noChangeArrowheads="1"/>
          </p:cNvSpPr>
          <p:nvPr/>
        </p:nvSpPr>
        <p:spPr bwMode="auto">
          <a:xfrm>
            <a:off x="7607300" y="5254625"/>
            <a:ext cx="990600" cy="381000"/>
          </a:xfrm>
          <a:prstGeom prst="wedgeRectCallout">
            <a:avLst>
              <a:gd name="adj1" fmla="val -148556"/>
              <a:gd name="adj2" fmla="val -256667"/>
            </a:avLst>
          </a:prstGeom>
          <a:ln>
            <a:headEnd/>
            <a:tailEnd/>
          </a:ln>
        </p:spPr>
        <p:style>
          <a:lnRef idx="0">
            <a:schemeClr val="accent4"/>
          </a:lnRef>
          <a:fillRef idx="3">
            <a:schemeClr val="accent4"/>
          </a:fillRef>
          <a:effectRef idx="3">
            <a:schemeClr val="accent4"/>
          </a:effectRef>
          <a:fontRef idx="minor">
            <a:schemeClr val="lt1"/>
          </a:fontRef>
        </p:style>
        <p:txBody>
          <a:bodyPr/>
          <a:lstStyle/>
          <a:p>
            <a:pPr algn="ctr"/>
            <a:r>
              <a:rPr lang="en-US" dirty="0">
                <a:solidFill>
                  <a:schemeClr val="bg1"/>
                </a:solidFill>
                <a:latin typeface="Arial" pitchFamily="34" charset="0"/>
                <a:cs typeface="Arial" pitchFamily="34" charset="0"/>
              </a:rPr>
              <a:t>EMP*</a:t>
            </a:r>
            <a:endParaRPr lang="el-GR" dirty="0">
              <a:solidFill>
                <a:schemeClr val="bg1"/>
              </a:solidFill>
              <a:latin typeface="Arial" pitchFamily="34" charset="0"/>
              <a:cs typeface="Arial" pitchFamily="34" charset="0"/>
            </a:endParaRPr>
          </a:p>
        </p:txBody>
      </p:sp>
      <p:sp>
        <p:nvSpPr>
          <p:cNvPr id="26" name="Text Box 33"/>
          <p:cNvSpPr txBox="1">
            <a:spLocks noChangeArrowheads="1"/>
          </p:cNvSpPr>
          <p:nvPr/>
        </p:nvSpPr>
        <p:spPr bwMode="auto">
          <a:xfrm>
            <a:off x="7530412" y="6282998"/>
            <a:ext cx="1490663" cy="244475"/>
          </a:xfrm>
          <a:prstGeom prst="rect">
            <a:avLst/>
          </a:prstGeom>
          <a:noFill/>
          <a:ln w="9525">
            <a:noFill/>
            <a:miter lim="800000"/>
            <a:headEnd/>
            <a:tailEnd/>
          </a:ln>
          <a:effectLst/>
        </p:spPr>
        <p:txBody>
          <a:bodyPr wrap="none">
            <a:spAutoFit/>
          </a:bodyPr>
          <a:lstStyle/>
          <a:p>
            <a:r>
              <a:rPr lang="en-US" sz="1000" dirty="0">
                <a:latin typeface="Arial" pitchFamily="34" charset="0"/>
                <a:cs typeface="Arial" pitchFamily="34" charset="0"/>
              </a:rPr>
              <a:t>*</a:t>
            </a:r>
            <a:r>
              <a:rPr lang="en-US" sz="1000" b="1" dirty="0" err="1">
                <a:latin typeface="Arial" pitchFamily="34" charset="0"/>
                <a:cs typeface="Arial" pitchFamily="34" charset="0"/>
              </a:rPr>
              <a:t>E</a:t>
            </a:r>
            <a:r>
              <a:rPr lang="en-US" sz="1000" dirty="0" err="1">
                <a:latin typeface="Arial" pitchFamily="34" charset="0"/>
                <a:cs typeface="Arial" pitchFamily="34" charset="0"/>
              </a:rPr>
              <a:t>lectro</a:t>
            </a:r>
            <a:r>
              <a:rPr lang="en-US" sz="1000" b="1" dirty="0" err="1">
                <a:latin typeface="Arial" pitchFamily="34" charset="0"/>
                <a:cs typeface="Arial" pitchFamily="34" charset="0"/>
              </a:rPr>
              <a:t>M</a:t>
            </a:r>
            <a:r>
              <a:rPr lang="en-US" sz="1000" dirty="0" err="1">
                <a:latin typeface="Arial" pitchFamily="34" charset="0"/>
                <a:cs typeface="Arial" pitchFamily="34" charset="0"/>
              </a:rPr>
              <a:t>agnetic</a:t>
            </a:r>
            <a:r>
              <a:rPr lang="en-US" sz="1000" dirty="0">
                <a:latin typeface="Arial" pitchFamily="34" charset="0"/>
                <a:cs typeface="Arial" pitchFamily="34" charset="0"/>
              </a:rPr>
              <a:t> </a:t>
            </a:r>
            <a:r>
              <a:rPr lang="en-US" sz="1000" b="1" dirty="0">
                <a:latin typeface="Arial" pitchFamily="34" charset="0"/>
                <a:cs typeface="Arial" pitchFamily="34" charset="0"/>
              </a:rPr>
              <a:t>P</a:t>
            </a:r>
            <a:r>
              <a:rPr lang="en-US" sz="1000" dirty="0">
                <a:latin typeface="Arial" pitchFamily="34" charset="0"/>
                <a:cs typeface="Arial" pitchFamily="34" charset="0"/>
              </a:rPr>
              <a:t>ulse</a:t>
            </a:r>
            <a:endParaRPr lang="el-GR" sz="1000" dirty="0">
              <a:latin typeface="Arial" pitchFamily="34" charset="0"/>
              <a:cs typeface="Arial" pitchFamily="34" charset="0"/>
            </a:endParaRPr>
          </a:p>
        </p:txBody>
      </p:sp>
      <p:sp>
        <p:nvSpPr>
          <p:cNvPr id="27" name="AutoShape 35"/>
          <p:cNvSpPr>
            <a:spLocks noChangeArrowheads="1"/>
          </p:cNvSpPr>
          <p:nvPr/>
        </p:nvSpPr>
        <p:spPr bwMode="auto">
          <a:xfrm>
            <a:off x="3835400" y="1141413"/>
            <a:ext cx="1473200" cy="939800"/>
          </a:xfrm>
          <a:prstGeom prst="downArrowCallout">
            <a:avLst>
              <a:gd name="adj1" fmla="val 39189"/>
              <a:gd name="adj2" fmla="val 39189"/>
              <a:gd name="adj3" fmla="val 16667"/>
              <a:gd name="adj4" fmla="val 66667"/>
            </a:avLst>
          </a:prstGeom>
          <a:solidFill>
            <a:schemeClr val="accent6">
              <a:lumMod val="75000"/>
            </a:schemeClr>
          </a:solidFill>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algn="ctr"/>
            <a:r>
              <a:rPr lang="en-US" b="1">
                <a:solidFill>
                  <a:schemeClr val="tx1"/>
                </a:solidFill>
                <a:latin typeface="Arial" pitchFamily="34" charset="0"/>
                <a:cs typeface="Arial" pitchFamily="34" charset="0"/>
              </a:rPr>
              <a:t>Explosives</a:t>
            </a:r>
            <a:endParaRPr lang="el-GR" b="1">
              <a:solidFill>
                <a:schemeClr val="tx1"/>
              </a:solidFill>
              <a:latin typeface="Arial" pitchFamily="34" charset="0"/>
              <a:cs typeface="Arial" pitchFamily="34" charset="0"/>
            </a:endParaRPr>
          </a:p>
        </p:txBody>
      </p:sp>
      <p:sp>
        <p:nvSpPr>
          <p:cNvPr id="28" name="AutoShape 32"/>
          <p:cNvSpPr>
            <a:spLocks noChangeArrowheads="1"/>
          </p:cNvSpPr>
          <p:nvPr/>
        </p:nvSpPr>
        <p:spPr bwMode="auto">
          <a:xfrm>
            <a:off x="491634" y="5292725"/>
            <a:ext cx="990600" cy="381000"/>
          </a:xfrm>
          <a:prstGeom prst="wedgeRectCallout">
            <a:avLst>
              <a:gd name="adj1" fmla="val 151207"/>
              <a:gd name="adj2" fmla="val -273987"/>
            </a:avLst>
          </a:prstGeom>
          <a:solidFill>
            <a:srgbClr val="006600"/>
          </a:solidFill>
          <a:ln>
            <a:headEnd/>
            <a:tailEnd/>
          </a:ln>
        </p:spPr>
        <p:style>
          <a:lnRef idx="0">
            <a:schemeClr val="accent4"/>
          </a:lnRef>
          <a:fillRef idx="3">
            <a:schemeClr val="accent4"/>
          </a:fillRef>
          <a:effectRef idx="3">
            <a:schemeClr val="accent4"/>
          </a:effectRef>
          <a:fontRef idx="minor">
            <a:schemeClr val="lt1"/>
          </a:fontRef>
        </p:style>
        <p:txBody>
          <a:bodyPr/>
          <a:lstStyle/>
          <a:p>
            <a:pPr algn="ctr"/>
            <a:r>
              <a:rPr lang="en-US" dirty="0" smtClean="0">
                <a:solidFill>
                  <a:schemeClr val="bg1"/>
                </a:solidFill>
                <a:latin typeface="Arial" pitchFamily="34" charset="0"/>
                <a:cs typeface="Arial" pitchFamily="34" charset="0"/>
              </a:rPr>
              <a:t>Cyber</a:t>
            </a:r>
            <a:endParaRPr lang="el-GR" dirty="0">
              <a:solidFill>
                <a:schemeClr val="bg1"/>
              </a:solidFill>
              <a:latin typeface="Arial" pitchFamily="34" charset="0"/>
              <a:cs typeface="Arial" pitchFamily="34" charset="0"/>
            </a:endParaRPr>
          </a:p>
        </p:txBody>
      </p:sp>
      <p:pic>
        <p:nvPicPr>
          <p:cNvPr id="29" name="Picture 21" descr="Explode-04-june"/>
          <p:cNvPicPr>
            <a:picLocks noChangeAspect="1" noChangeArrowheads="1" noCrop="1"/>
          </p:cNvPicPr>
          <p:nvPr/>
        </p:nvPicPr>
        <p:blipFill>
          <a:blip r:embed="rId6" cstate="print"/>
          <a:srcRect/>
          <a:stretch>
            <a:fillRect/>
          </a:stretch>
        </p:blipFill>
        <p:spPr bwMode="auto">
          <a:xfrm>
            <a:off x="4297306" y="857838"/>
            <a:ext cx="549387" cy="773784"/>
          </a:xfrm>
          <a:prstGeom prst="rect">
            <a:avLst/>
          </a:prstGeom>
          <a:noFill/>
        </p:spPr>
      </p:pic>
      <p:sp>
        <p:nvSpPr>
          <p:cNvPr id="30" name="29 - Ορθογώνιο"/>
          <p:cNvSpPr/>
          <p:nvPr/>
        </p:nvSpPr>
        <p:spPr>
          <a:xfrm>
            <a:off x="3136352" y="2967335"/>
            <a:ext cx="2871300"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CBRNe</a:t>
            </a:r>
            <a:endParaRPr lang="el-GR"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www.battleships-cruisers.co.uk/images/hmsliverpool10.jpg"/>
          <p:cNvPicPr>
            <a:picLocks noChangeAspect="1" noChangeArrowheads="1"/>
          </p:cNvPicPr>
          <p:nvPr/>
        </p:nvPicPr>
        <p:blipFill>
          <a:blip r:embed="rId2" cstate="print"/>
          <a:srcRect/>
          <a:stretch>
            <a:fillRect/>
          </a:stretch>
        </p:blipFill>
        <p:spPr bwMode="auto">
          <a:xfrm>
            <a:off x="2253007" y="1819373"/>
            <a:ext cx="4675694" cy="2856322"/>
          </a:xfrm>
          <a:prstGeom prst="rect">
            <a:avLst/>
          </a:prstGeom>
          <a:ln>
            <a:noFill/>
          </a:ln>
          <a:effectLst>
            <a:softEdge rad="112500"/>
          </a:effectLst>
        </p:spPr>
      </p:pic>
      <p:grpSp>
        <p:nvGrpSpPr>
          <p:cNvPr id="2" name="1 - Ομάδα"/>
          <p:cNvGrpSpPr/>
          <p:nvPr/>
        </p:nvGrpSpPr>
        <p:grpSpPr>
          <a:xfrm>
            <a:off x="4572000" y="113122"/>
            <a:ext cx="4572000" cy="618716"/>
            <a:chOff x="4572000" y="113122"/>
            <a:chExt cx="4572000" cy="618716"/>
          </a:xfrm>
        </p:grpSpPr>
        <p:pic>
          <p:nvPicPr>
            <p:cNvPr id="3" name="Picture 2" descr="http://img.bhs4.com/C9/A/C9A1120077E665111FBC70B29CFB0421E05FD8F3_lis.jpg"/>
            <p:cNvPicPr>
              <a:picLocks noChangeAspect="1" noChangeArrowheads="1"/>
            </p:cNvPicPr>
            <p:nvPr/>
          </p:nvPicPr>
          <p:blipFill>
            <a:blip r:embed="rId3" cstate="print"/>
            <a:srcRect l="6020" t="3696" r="4083" b="18293"/>
            <a:stretch>
              <a:fillRect/>
            </a:stretch>
          </p:blipFill>
          <p:spPr bwMode="auto">
            <a:xfrm flipH="1">
              <a:off x="7814815" y="113122"/>
              <a:ext cx="1150205" cy="329937"/>
            </a:xfrm>
            <a:prstGeom prst="rect">
              <a:avLst/>
            </a:prstGeom>
            <a:noFill/>
          </p:spPr>
        </p:pic>
        <p:sp>
          <p:nvSpPr>
            <p:cNvPr id="4" name="3 - Ορθογώνιο"/>
            <p:cNvSpPr/>
            <p:nvPr/>
          </p:nvSpPr>
          <p:spPr>
            <a:xfrm>
              <a:off x="4572000" y="435047"/>
              <a:ext cx="4572000" cy="4571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5" name="4 - Εικόνα" descr="Symbols.PNG"/>
            <p:cNvPicPr>
              <a:picLocks noChangeAspect="1"/>
            </p:cNvPicPr>
            <p:nvPr/>
          </p:nvPicPr>
          <p:blipFill>
            <a:blip r:embed="rId4" cstate="print"/>
            <a:srcRect b="66236"/>
            <a:stretch>
              <a:fillRect/>
            </a:stretch>
          </p:blipFill>
          <p:spPr>
            <a:xfrm>
              <a:off x="7842792" y="369772"/>
              <a:ext cx="375812" cy="362066"/>
            </a:xfrm>
            <a:prstGeom prst="rect">
              <a:avLst/>
            </a:prstGeom>
          </p:spPr>
        </p:pic>
        <p:pic>
          <p:nvPicPr>
            <p:cNvPr id="6" name="5 - Εικόνα" descr="Symbols.PNG"/>
            <p:cNvPicPr>
              <a:picLocks noChangeAspect="1"/>
            </p:cNvPicPr>
            <p:nvPr/>
          </p:nvPicPr>
          <p:blipFill>
            <a:blip r:embed="rId4" cstate="print"/>
            <a:srcRect t="65688" b="1119"/>
            <a:stretch>
              <a:fillRect/>
            </a:stretch>
          </p:blipFill>
          <p:spPr>
            <a:xfrm>
              <a:off x="8541946" y="375898"/>
              <a:ext cx="375812" cy="355940"/>
            </a:xfrm>
            <a:prstGeom prst="rect">
              <a:avLst/>
            </a:prstGeom>
          </p:spPr>
        </p:pic>
        <p:pic>
          <p:nvPicPr>
            <p:cNvPr id="7" name="6 - Εικόνα" descr="Symbols.PNG"/>
            <p:cNvPicPr>
              <a:picLocks noChangeAspect="1"/>
            </p:cNvPicPr>
            <p:nvPr/>
          </p:nvPicPr>
          <p:blipFill>
            <a:blip r:embed="rId4" cstate="print"/>
            <a:srcRect t="33257" b="33994"/>
            <a:stretch>
              <a:fillRect/>
            </a:stretch>
          </p:blipFill>
          <p:spPr>
            <a:xfrm>
              <a:off x="8194726" y="380661"/>
              <a:ext cx="375812" cy="351177"/>
            </a:xfrm>
            <a:prstGeom prst="rect">
              <a:avLst/>
            </a:prstGeom>
          </p:spPr>
        </p:pic>
      </p:grpSp>
      <p:pic>
        <p:nvPicPr>
          <p:cNvPr id="8" name="Picture 6" descr="wave"/>
          <p:cNvPicPr>
            <a:picLocks noChangeAspect="1" noChangeArrowheads="1" noCrop="1"/>
          </p:cNvPicPr>
          <p:nvPr/>
        </p:nvPicPr>
        <p:blipFill>
          <a:blip r:embed="rId5" cstate="print"/>
          <a:srcRect/>
          <a:stretch>
            <a:fillRect/>
          </a:stretch>
        </p:blipFill>
        <p:spPr bwMode="auto">
          <a:xfrm>
            <a:off x="0" y="5951538"/>
            <a:ext cx="9144000" cy="933450"/>
          </a:xfrm>
          <a:prstGeom prst="rect">
            <a:avLst/>
          </a:prstGeom>
          <a:noFill/>
        </p:spPr>
      </p:pic>
      <p:sp>
        <p:nvSpPr>
          <p:cNvPr id="10" name="9 - TextBox"/>
          <p:cNvSpPr txBox="1"/>
          <p:nvPr/>
        </p:nvSpPr>
        <p:spPr>
          <a:xfrm>
            <a:off x="5448671" y="141405"/>
            <a:ext cx="2357697" cy="369332"/>
          </a:xfrm>
          <a:prstGeom prst="rect">
            <a:avLst/>
          </a:prstGeom>
          <a:noFill/>
        </p:spPr>
        <p:txBody>
          <a:bodyPr wrap="none" rtlCol="0">
            <a:spAutoFit/>
          </a:bodyPr>
          <a:lstStyle/>
          <a:p>
            <a:r>
              <a:rPr lang="en-US" dirty="0" smtClean="0">
                <a:latin typeface="Arial Black" pitchFamily="34" charset="0"/>
              </a:rPr>
              <a:t>THREATS (Naval)</a:t>
            </a:r>
            <a:endParaRPr lang="el-GR" dirty="0">
              <a:latin typeface="Arial Black" pitchFamily="34" charset="0"/>
            </a:endParaRPr>
          </a:p>
        </p:txBody>
      </p:sp>
      <p:sp>
        <p:nvSpPr>
          <p:cNvPr id="11" name="AutoShape 9"/>
          <p:cNvSpPr>
            <a:spLocks noChangeArrowheads="1"/>
          </p:cNvSpPr>
          <p:nvPr/>
        </p:nvSpPr>
        <p:spPr bwMode="auto">
          <a:xfrm>
            <a:off x="317500" y="1736725"/>
            <a:ext cx="1828800" cy="952500"/>
          </a:xfrm>
          <a:prstGeom prst="rightArrowCallout">
            <a:avLst>
              <a:gd name="adj1" fmla="val 25000"/>
              <a:gd name="adj2" fmla="val 25000"/>
              <a:gd name="adj3" fmla="val 32000"/>
              <a:gd name="adj4" fmla="val 66667"/>
            </a:avLst>
          </a:prstGeom>
          <a:solidFill>
            <a:srgbClr val="800000"/>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a:r>
              <a:rPr lang="en-US">
                <a:latin typeface="Arial" pitchFamily="34" charset="0"/>
                <a:cs typeface="Arial" pitchFamily="34" charset="0"/>
              </a:rPr>
              <a:t>Biological</a:t>
            </a:r>
            <a:endParaRPr lang="el-GR">
              <a:latin typeface="Arial" pitchFamily="34" charset="0"/>
              <a:cs typeface="Arial" pitchFamily="34" charset="0"/>
            </a:endParaRPr>
          </a:p>
          <a:p>
            <a:pPr algn="ctr"/>
            <a:r>
              <a:rPr lang="en-US">
                <a:latin typeface="Arial" pitchFamily="34" charset="0"/>
                <a:cs typeface="Arial" pitchFamily="34" charset="0"/>
              </a:rPr>
              <a:t>warfare</a:t>
            </a:r>
            <a:endParaRPr lang="el-GR">
              <a:latin typeface="Arial" pitchFamily="34" charset="0"/>
              <a:cs typeface="Arial" pitchFamily="34" charset="0"/>
            </a:endParaRPr>
          </a:p>
          <a:p>
            <a:pPr algn="ctr"/>
            <a:r>
              <a:rPr lang="en-US">
                <a:latin typeface="Arial" pitchFamily="34" charset="0"/>
                <a:cs typeface="Arial" pitchFamily="34" charset="0"/>
              </a:rPr>
              <a:t>agents</a:t>
            </a:r>
            <a:endParaRPr lang="el-GR">
              <a:latin typeface="Arial" pitchFamily="34" charset="0"/>
              <a:cs typeface="Arial" pitchFamily="34" charset="0"/>
            </a:endParaRPr>
          </a:p>
        </p:txBody>
      </p:sp>
      <p:sp>
        <p:nvSpPr>
          <p:cNvPr id="12" name="AutoShape 10"/>
          <p:cNvSpPr>
            <a:spLocks noChangeArrowheads="1"/>
          </p:cNvSpPr>
          <p:nvPr/>
        </p:nvSpPr>
        <p:spPr bwMode="auto">
          <a:xfrm>
            <a:off x="304800" y="2803525"/>
            <a:ext cx="1828800" cy="952500"/>
          </a:xfrm>
          <a:prstGeom prst="rightArrowCallout">
            <a:avLst>
              <a:gd name="adj1" fmla="val 25000"/>
              <a:gd name="adj2" fmla="val 25000"/>
              <a:gd name="adj3" fmla="val 32000"/>
              <a:gd name="adj4" fmla="val 66667"/>
            </a:avLst>
          </a:prstGeom>
          <a:solidFill>
            <a:schemeClr val="bg1">
              <a:lumMod val="65000"/>
            </a:schemeClr>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a:r>
              <a:rPr lang="en-US" sz="1700">
                <a:latin typeface="Arial" pitchFamily="34" charset="0"/>
                <a:cs typeface="Arial" pitchFamily="34" charset="0"/>
              </a:rPr>
              <a:t>Epidemics/</a:t>
            </a:r>
            <a:endParaRPr lang="el-GR" sz="1700">
              <a:latin typeface="Arial" pitchFamily="34" charset="0"/>
              <a:cs typeface="Arial" pitchFamily="34" charset="0"/>
            </a:endParaRPr>
          </a:p>
          <a:p>
            <a:pPr algn="ctr"/>
            <a:r>
              <a:rPr lang="en-US" sz="1700">
                <a:latin typeface="Arial" pitchFamily="34" charset="0"/>
                <a:cs typeface="Arial" pitchFamily="34" charset="0"/>
              </a:rPr>
              <a:t>Pandemics</a:t>
            </a:r>
            <a:endParaRPr lang="el-GR" sz="1700">
              <a:latin typeface="Arial" pitchFamily="34" charset="0"/>
              <a:cs typeface="Arial" pitchFamily="34" charset="0"/>
            </a:endParaRPr>
          </a:p>
        </p:txBody>
      </p:sp>
      <p:sp>
        <p:nvSpPr>
          <p:cNvPr id="13" name="AutoShape 11"/>
          <p:cNvSpPr>
            <a:spLocks noChangeArrowheads="1"/>
          </p:cNvSpPr>
          <p:nvPr/>
        </p:nvSpPr>
        <p:spPr bwMode="auto">
          <a:xfrm>
            <a:off x="6972300" y="1812925"/>
            <a:ext cx="1905000" cy="914400"/>
          </a:xfrm>
          <a:prstGeom prst="leftArrowCallout">
            <a:avLst>
              <a:gd name="adj1" fmla="val 25000"/>
              <a:gd name="adj2" fmla="val 25000"/>
              <a:gd name="adj3" fmla="val 34722"/>
              <a:gd name="adj4" fmla="val 66667"/>
            </a:avLst>
          </a:prstGeom>
          <a:solidFill>
            <a:srgbClr val="430086"/>
          </a:solidFill>
          <a:ln>
            <a:headEnd/>
            <a:tailEnd/>
          </a:ln>
        </p:spPr>
        <p:style>
          <a:lnRef idx="0">
            <a:schemeClr val="accent4"/>
          </a:lnRef>
          <a:fillRef idx="3">
            <a:schemeClr val="accent4"/>
          </a:fillRef>
          <a:effectRef idx="3">
            <a:schemeClr val="accent4"/>
          </a:effectRef>
          <a:fontRef idx="minor">
            <a:schemeClr val="lt1"/>
          </a:fontRef>
        </p:style>
        <p:txBody>
          <a:bodyPr wrap="none" anchor="ctr"/>
          <a:lstStyle/>
          <a:p>
            <a:pPr algn="ctr"/>
            <a:r>
              <a:rPr lang="en-US" dirty="0">
                <a:latin typeface="Arial" pitchFamily="34" charset="0"/>
                <a:cs typeface="Arial" pitchFamily="34" charset="0"/>
              </a:rPr>
              <a:t>Dirty</a:t>
            </a:r>
            <a:endParaRPr lang="el-GR" dirty="0">
              <a:latin typeface="Arial" pitchFamily="34" charset="0"/>
              <a:cs typeface="Arial" pitchFamily="34" charset="0"/>
            </a:endParaRPr>
          </a:p>
          <a:p>
            <a:pPr algn="ctr"/>
            <a:r>
              <a:rPr lang="en-US" dirty="0">
                <a:latin typeface="Arial" pitchFamily="34" charset="0"/>
                <a:cs typeface="Arial" pitchFamily="34" charset="0"/>
              </a:rPr>
              <a:t>bomb</a:t>
            </a:r>
            <a:endParaRPr lang="el-GR" dirty="0">
              <a:latin typeface="Arial" pitchFamily="34" charset="0"/>
              <a:cs typeface="Arial" pitchFamily="34" charset="0"/>
            </a:endParaRPr>
          </a:p>
        </p:txBody>
      </p:sp>
      <p:sp>
        <p:nvSpPr>
          <p:cNvPr id="14" name="AutoShape 12"/>
          <p:cNvSpPr>
            <a:spLocks noChangeArrowheads="1"/>
          </p:cNvSpPr>
          <p:nvPr/>
        </p:nvSpPr>
        <p:spPr bwMode="auto">
          <a:xfrm>
            <a:off x="6972300" y="2828925"/>
            <a:ext cx="1905000" cy="914400"/>
          </a:xfrm>
          <a:prstGeom prst="leftArrowCallout">
            <a:avLst>
              <a:gd name="adj1" fmla="val 25000"/>
              <a:gd name="adj2" fmla="val 25000"/>
              <a:gd name="adj3" fmla="val 34722"/>
              <a:gd name="adj4" fmla="val 66667"/>
            </a:avLst>
          </a:prstGeom>
          <a:ln>
            <a:headEnd/>
            <a:tailEnd/>
          </a:ln>
        </p:spPr>
        <p:style>
          <a:lnRef idx="0">
            <a:schemeClr val="accent4"/>
          </a:lnRef>
          <a:fillRef idx="3">
            <a:schemeClr val="accent4"/>
          </a:fillRef>
          <a:effectRef idx="3">
            <a:schemeClr val="accent4"/>
          </a:effectRef>
          <a:fontRef idx="minor">
            <a:schemeClr val="lt1"/>
          </a:fontRef>
        </p:style>
        <p:txBody>
          <a:bodyPr wrap="none" anchor="ctr"/>
          <a:lstStyle/>
          <a:p>
            <a:pPr algn="ctr"/>
            <a:r>
              <a:rPr lang="en-US">
                <a:latin typeface="Arial" pitchFamily="34" charset="0"/>
                <a:cs typeface="Arial" pitchFamily="34" charset="0"/>
              </a:rPr>
              <a:t>Nuclear</a:t>
            </a:r>
            <a:endParaRPr lang="el-GR">
              <a:latin typeface="Arial" pitchFamily="34" charset="0"/>
              <a:cs typeface="Arial" pitchFamily="34" charset="0"/>
            </a:endParaRPr>
          </a:p>
          <a:p>
            <a:pPr algn="ctr"/>
            <a:r>
              <a:rPr lang="en-US">
                <a:latin typeface="Arial" pitchFamily="34" charset="0"/>
                <a:cs typeface="Arial" pitchFamily="34" charset="0"/>
              </a:rPr>
              <a:t>weapon</a:t>
            </a:r>
            <a:endParaRPr lang="el-GR">
              <a:latin typeface="Arial" pitchFamily="34" charset="0"/>
              <a:cs typeface="Arial" pitchFamily="34" charset="0"/>
            </a:endParaRPr>
          </a:p>
        </p:txBody>
      </p:sp>
      <p:sp>
        <p:nvSpPr>
          <p:cNvPr id="15" name="AutoShape 13"/>
          <p:cNvSpPr>
            <a:spLocks noChangeArrowheads="1"/>
          </p:cNvSpPr>
          <p:nvPr/>
        </p:nvSpPr>
        <p:spPr bwMode="auto">
          <a:xfrm>
            <a:off x="2195513" y="4746625"/>
            <a:ext cx="1108075" cy="1054100"/>
          </a:xfrm>
          <a:prstGeom prst="upArrowCallout">
            <a:avLst>
              <a:gd name="adj1" fmla="val 26280"/>
              <a:gd name="adj2" fmla="val 26280"/>
              <a:gd name="adj3" fmla="val 16667"/>
              <a:gd name="adj4" fmla="val 66667"/>
            </a:avLst>
          </a:prstGeom>
          <a:solidFill>
            <a:schemeClr val="bg1">
              <a:lumMod val="65000"/>
            </a:schemeClr>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r>
              <a:rPr lang="en-US">
                <a:solidFill>
                  <a:schemeClr val="bg1"/>
                </a:solidFill>
                <a:latin typeface="Arial" pitchFamily="34" charset="0"/>
                <a:cs typeface="Arial" pitchFamily="34" charset="0"/>
              </a:rPr>
              <a:t>TICs</a:t>
            </a:r>
            <a:endParaRPr lang="el-GR">
              <a:solidFill>
                <a:schemeClr val="bg1"/>
              </a:solidFill>
              <a:latin typeface="Arial" pitchFamily="34" charset="0"/>
              <a:cs typeface="Arial" pitchFamily="34" charset="0"/>
            </a:endParaRPr>
          </a:p>
        </p:txBody>
      </p:sp>
      <p:sp>
        <p:nvSpPr>
          <p:cNvPr id="17" name="AutoShape 15"/>
          <p:cNvSpPr>
            <a:spLocks noChangeArrowheads="1"/>
          </p:cNvSpPr>
          <p:nvPr/>
        </p:nvSpPr>
        <p:spPr bwMode="auto">
          <a:xfrm>
            <a:off x="6972300" y="3832225"/>
            <a:ext cx="1905000" cy="914400"/>
          </a:xfrm>
          <a:prstGeom prst="leftArrowCallout">
            <a:avLst>
              <a:gd name="adj1" fmla="val 25000"/>
              <a:gd name="adj2" fmla="val 25000"/>
              <a:gd name="adj3" fmla="val 34722"/>
              <a:gd name="adj4" fmla="val 66667"/>
            </a:avLst>
          </a:prstGeom>
          <a:solidFill>
            <a:schemeClr val="bg1">
              <a:lumMod val="65000"/>
            </a:schemeClr>
          </a:solidFill>
          <a:ln>
            <a:headEnd/>
            <a:tailEnd/>
          </a:ln>
        </p:spPr>
        <p:style>
          <a:lnRef idx="0">
            <a:schemeClr val="accent4"/>
          </a:lnRef>
          <a:fillRef idx="3">
            <a:schemeClr val="accent4"/>
          </a:fillRef>
          <a:effectRef idx="3">
            <a:schemeClr val="accent4"/>
          </a:effectRef>
          <a:fontRef idx="minor">
            <a:schemeClr val="lt1"/>
          </a:fontRef>
        </p:style>
        <p:txBody>
          <a:bodyPr wrap="none" anchor="ctr"/>
          <a:lstStyle/>
          <a:p>
            <a:pPr algn="ctr"/>
            <a:r>
              <a:rPr lang="en-US">
                <a:latin typeface="Arial" pitchFamily="34" charset="0"/>
                <a:cs typeface="Arial" pitchFamily="34" charset="0"/>
              </a:rPr>
              <a:t>Nuclear</a:t>
            </a:r>
            <a:endParaRPr lang="el-GR">
              <a:latin typeface="Arial" pitchFamily="34" charset="0"/>
              <a:cs typeface="Arial" pitchFamily="34" charset="0"/>
            </a:endParaRPr>
          </a:p>
          <a:p>
            <a:pPr algn="ctr"/>
            <a:r>
              <a:rPr lang="en-US">
                <a:latin typeface="Arial" pitchFamily="34" charset="0"/>
                <a:cs typeface="Arial" pitchFamily="34" charset="0"/>
              </a:rPr>
              <a:t>accident</a:t>
            </a:r>
            <a:endParaRPr lang="el-GR">
              <a:latin typeface="Arial" pitchFamily="34" charset="0"/>
              <a:cs typeface="Arial" pitchFamily="34" charset="0"/>
            </a:endParaRPr>
          </a:p>
        </p:txBody>
      </p:sp>
      <p:sp>
        <p:nvSpPr>
          <p:cNvPr id="18" name="AutoShape 16"/>
          <p:cNvSpPr>
            <a:spLocks noChangeArrowheads="1"/>
          </p:cNvSpPr>
          <p:nvPr/>
        </p:nvSpPr>
        <p:spPr bwMode="auto">
          <a:xfrm>
            <a:off x="4927600" y="4746625"/>
            <a:ext cx="1943100" cy="1054100"/>
          </a:xfrm>
          <a:prstGeom prst="upArrowCallout">
            <a:avLst>
              <a:gd name="adj1" fmla="val 46084"/>
              <a:gd name="adj2" fmla="val 46084"/>
              <a:gd name="adj3" fmla="val 16667"/>
              <a:gd name="adj4" fmla="val 66667"/>
            </a:avLst>
          </a:prstGeom>
          <a:solidFill>
            <a:srgbClr val="002060"/>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r>
              <a:rPr lang="en-US">
                <a:solidFill>
                  <a:schemeClr val="bg1"/>
                </a:solidFill>
                <a:latin typeface="Arial" pitchFamily="34" charset="0"/>
                <a:cs typeface="Arial" pitchFamily="34" charset="0"/>
              </a:rPr>
              <a:t>Chemical warfare</a:t>
            </a:r>
            <a:endParaRPr lang="el-GR">
              <a:solidFill>
                <a:schemeClr val="bg1"/>
              </a:solidFill>
              <a:latin typeface="Arial" pitchFamily="34" charset="0"/>
              <a:cs typeface="Arial" pitchFamily="34" charset="0"/>
            </a:endParaRPr>
          </a:p>
          <a:p>
            <a:pPr algn="ctr"/>
            <a:r>
              <a:rPr lang="en-US">
                <a:solidFill>
                  <a:schemeClr val="bg1"/>
                </a:solidFill>
                <a:latin typeface="Arial" pitchFamily="34" charset="0"/>
                <a:cs typeface="Arial" pitchFamily="34" charset="0"/>
              </a:rPr>
              <a:t>agents</a:t>
            </a:r>
            <a:endParaRPr lang="el-GR">
              <a:solidFill>
                <a:schemeClr val="bg1"/>
              </a:solidFill>
              <a:latin typeface="Arial" pitchFamily="34" charset="0"/>
              <a:cs typeface="Arial" pitchFamily="34" charset="0"/>
            </a:endParaRPr>
          </a:p>
        </p:txBody>
      </p:sp>
      <p:sp>
        <p:nvSpPr>
          <p:cNvPr id="19" name="AutoShape 17"/>
          <p:cNvSpPr>
            <a:spLocks noChangeArrowheads="1"/>
          </p:cNvSpPr>
          <p:nvPr/>
        </p:nvSpPr>
        <p:spPr bwMode="auto">
          <a:xfrm>
            <a:off x="312738" y="3879850"/>
            <a:ext cx="1828800" cy="952500"/>
          </a:xfrm>
          <a:prstGeom prst="rightArrowCallout">
            <a:avLst>
              <a:gd name="adj1" fmla="val 25000"/>
              <a:gd name="adj2" fmla="val 25000"/>
              <a:gd name="adj3" fmla="val 32000"/>
              <a:gd name="adj4" fmla="val 66667"/>
            </a:avLst>
          </a:prstGeom>
          <a:solidFill>
            <a:schemeClr val="bg1">
              <a:lumMod val="65000"/>
            </a:schemeClr>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a:r>
              <a:rPr lang="en-US">
                <a:latin typeface="Arial" pitchFamily="34" charset="0"/>
                <a:cs typeface="Arial" pitchFamily="34" charset="0"/>
              </a:rPr>
              <a:t>New</a:t>
            </a:r>
          </a:p>
          <a:p>
            <a:pPr algn="ctr"/>
            <a:r>
              <a:rPr lang="en-US">
                <a:latin typeface="Arial" pitchFamily="34" charset="0"/>
                <a:cs typeface="Arial" pitchFamily="34" charset="0"/>
              </a:rPr>
              <a:t>emerging</a:t>
            </a:r>
            <a:endParaRPr lang="el-GR">
              <a:latin typeface="Arial" pitchFamily="34" charset="0"/>
              <a:cs typeface="Arial" pitchFamily="34" charset="0"/>
            </a:endParaRPr>
          </a:p>
          <a:p>
            <a:pPr algn="ctr"/>
            <a:r>
              <a:rPr lang="en-US">
                <a:latin typeface="Arial" pitchFamily="34" charset="0"/>
                <a:cs typeface="Arial" pitchFamily="34" charset="0"/>
              </a:rPr>
              <a:t>diseases</a:t>
            </a:r>
            <a:endParaRPr lang="el-GR">
              <a:latin typeface="Arial" pitchFamily="34" charset="0"/>
              <a:cs typeface="Arial" pitchFamily="34" charset="0"/>
            </a:endParaRPr>
          </a:p>
        </p:txBody>
      </p:sp>
      <p:sp>
        <p:nvSpPr>
          <p:cNvPr id="20" name="AutoShape 18"/>
          <p:cNvSpPr>
            <a:spLocks noChangeArrowheads="1"/>
          </p:cNvSpPr>
          <p:nvPr/>
        </p:nvSpPr>
        <p:spPr bwMode="auto">
          <a:xfrm>
            <a:off x="3459163" y="4746625"/>
            <a:ext cx="1295400" cy="1054100"/>
          </a:xfrm>
          <a:prstGeom prst="upArrowCallout">
            <a:avLst>
              <a:gd name="adj1" fmla="val 30723"/>
              <a:gd name="adj2" fmla="val 30723"/>
              <a:gd name="adj3" fmla="val 16667"/>
              <a:gd name="adj4" fmla="val 66667"/>
            </a:avLst>
          </a:prstGeom>
          <a:solidFill>
            <a:schemeClr val="bg1">
              <a:lumMod val="65000"/>
            </a:schemeClr>
          </a:solidFill>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a:r>
              <a:rPr lang="en-US">
                <a:solidFill>
                  <a:schemeClr val="bg1"/>
                </a:solidFill>
                <a:latin typeface="Arial" pitchFamily="34" charset="0"/>
                <a:cs typeface="Arial" pitchFamily="34" charset="0"/>
              </a:rPr>
              <a:t>Chemical</a:t>
            </a:r>
          </a:p>
          <a:p>
            <a:pPr algn="ctr"/>
            <a:r>
              <a:rPr lang="en-US">
                <a:solidFill>
                  <a:schemeClr val="bg1"/>
                </a:solidFill>
                <a:latin typeface="Arial" pitchFamily="34" charset="0"/>
                <a:cs typeface="Arial" pitchFamily="34" charset="0"/>
              </a:rPr>
              <a:t>accidents</a:t>
            </a:r>
            <a:endParaRPr lang="el-GR">
              <a:solidFill>
                <a:schemeClr val="bg1"/>
              </a:solidFill>
              <a:latin typeface="Arial" pitchFamily="34" charset="0"/>
              <a:cs typeface="Arial" pitchFamily="34" charset="0"/>
            </a:endParaRPr>
          </a:p>
        </p:txBody>
      </p:sp>
      <p:sp>
        <p:nvSpPr>
          <p:cNvPr id="21" name="AutoShape 22"/>
          <p:cNvSpPr>
            <a:spLocks noChangeArrowheads="1"/>
          </p:cNvSpPr>
          <p:nvPr/>
        </p:nvSpPr>
        <p:spPr bwMode="auto">
          <a:xfrm>
            <a:off x="4019550" y="3419475"/>
            <a:ext cx="107950" cy="79375"/>
          </a:xfrm>
          <a:prstGeom prst="rtTriangle">
            <a:avLst/>
          </a:prstGeom>
          <a:solidFill>
            <a:schemeClr val="tx1"/>
          </a:solidFill>
          <a:ln w="9525">
            <a:solidFill>
              <a:schemeClr val="tx1"/>
            </a:solidFill>
            <a:miter lim="800000"/>
            <a:headEnd/>
            <a:tailEnd/>
          </a:ln>
          <a:effectLst/>
        </p:spPr>
        <p:txBody>
          <a:bodyPr wrap="none" anchor="ctr"/>
          <a:lstStyle/>
          <a:p>
            <a:endParaRPr lang="el-GR"/>
          </a:p>
        </p:txBody>
      </p:sp>
      <p:sp>
        <p:nvSpPr>
          <p:cNvPr id="22" name="AutoShape 23"/>
          <p:cNvSpPr>
            <a:spLocks noChangeArrowheads="1"/>
          </p:cNvSpPr>
          <p:nvPr/>
        </p:nvSpPr>
        <p:spPr bwMode="auto">
          <a:xfrm rot="-5400000">
            <a:off x="4935538" y="3406775"/>
            <a:ext cx="98425" cy="98425"/>
          </a:xfrm>
          <a:prstGeom prst="rtTriangle">
            <a:avLst/>
          </a:prstGeom>
          <a:solidFill>
            <a:schemeClr val="tx1"/>
          </a:solidFill>
          <a:ln w="9525">
            <a:solidFill>
              <a:schemeClr val="tx1"/>
            </a:solidFill>
            <a:miter lim="800000"/>
            <a:headEnd/>
            <a:tailEnd/>
          </a:ln>
          <a:effectLst/>
        </p:spPr>
        <p:txBody>
          <a:bodyPr wrap="none" anchor="ctr"/>
          <a:lstStyle/>
          <a:p>
            <a:endParaRPr lang="el-GR"/>
          </a:p>
        </p:txBody>
      </p:sp>
      <p:sp>
        <p:nvSpPr>
          <p:cNvPr id="24" name="AutoShape 25"/>
          <p:cNvSpPr>
            <a:spLocks noChangeArrowheads="1"/>
          </p:cNvSpPr>
          <p:nvPr/>
        </p:nvSpPr>
        <p:spPr bwMode="auto">
          <a:xfrm rot="-16200000">
            <a:off x="4019550" y="2486025"/>
            <a:ext cx="98425" cy="98425"/>
          </a:xfrm>
          <a:prstGeom prst="rtTriangle">
            <a:avLst/>
          </a:prstGeom>
          <a:solidFill>
            <a:srgbClr val="4D4D4D"/>
          </a:solidFill>
          <a:ln w="9525">
            <a:solidFill>
              <a:srgbClr val="4D4D4D"/>
            </a:solidFill>
            <a:miter lim="800000"/>
            <a:headEnd/>
            <a:tailEnd/>
          </a:ln>
          <a:effectLst/>
        </p:spPr>
        <p:txBody>
          <a:bodyPr wrap="none" anchor="ctr"/>
          <a:lstStyle/>
          <a:p>
            <a:endParaRPr lang="el-GR"/>
          </a:p>
        </p:txBody>
      </p:sp>
      <p:sp>
        <p:nvSpPr>
          <p:cNvPr id="25" name="AutoShape 32"/>
          <p:cNvSpPr>
            <a:spLocks noChangeArrowheads="1"/>
          </p:cNvSpPr>
          <p:nvPr/>
        </p:nvSpPr>
        <p:spPr bwMode="auto">
          <a:xfrm>
            <a:off x="7607300" y="5254625"/>
            <a:ext cx="990600" cy="381000"/>
          </a:xfrm>
          <a:prstGeom prst="wedgeRectCallout">
            <a:avLst>
              <a:gd name="adj1" fmla="val -148556"/>
              <a:gd name="adj2" fmla="val -256667"/>
            </a:avLst>
          </a:prstGeom>
          <a:ln>
            <a:headEnd/>
            <a:tailEnd/>
          </a:ln>
        </p:spPr>
        <p:style>
          <a:lnRef idx="0">
            <a:schemeClr val="accent4"/>
          </a:lnRef>
          <a:fillRef idx="3">
            <a:schemeClr val="accent4"/>
          </a:fillRef>
          <a:effectRef idx="3">
            <a:schemeClr val="accent4"/>
          </a:effectRef>
          <a:fontRef idx="minor">
            <a:schemeClr val="lt1"/>
          </a:fontRef>
        </p:style>
        <p:txBody>
          <a:bodyPr/>
          <a:lstStyle/>
          <a:p>
            <a:pPr algn="ctr"/>
            <a:r>
              <a:rPr lang="en-US" dirty="0">
                <a:solidFill>
                  <a:schemeClr val="bg1"/>
                </a:solidFill>
                <a:latin typeface="Arial" pitchFamily="34" charset="0"/>
                <a:cs typeface="Arial" pitchFamily="34" charset="0"/>
              </a:rPr>
              <a:t>EMP*</a:t>
            </a:r>
            <a:endParaRPr lang="el-GR" dirty="0">
              <a:solidFill>
                <a:schemeClr val="bg1"/>
              </a:solidFill>
              <a:latin typeface="Arial" pitchFamily="34" charset="0"/>
              <a:cs typeface="Arial" pitchFamily="34" charset="0"/>
            </a:endParaRPr>
          </a:p>
        </p:txBody>
      </p:sp>
      <p:sp>
        <p:nvSpPr>
          <p:cNvPr id="26" name="Text Box 33"/>
          <p:cNvSpPr txBox="1">
            <a:spLocks noChangeArrowheads="1"/>
          </p:cNvSpPr>
          <p:nvPr/>
        </p:nvSpPr>
        <p:spPr bwMode="auto">
          <a:xfrm>
            <a:off x="7530412" y="6282998"/>
            <a:ext cx="1490663" cy="244475"/>
          </a:xfrm>
          <a:prstGeom prst="rect">
            <a:avLst/>
          </a:prstGeom>
          <a:noFill/>
          <a:ln w="9525">
            <a:noFill/>
            <a:miter lim="800000"/>
            <a:headEnd/>
            <a:tailEnd/>
          </a:ln>
          <a:effectLst/>
        </p:spPr>
        <p:txBody>
          <a:bodyPr wrap="none">
            <a:spAutoFit/>
          </a:bodyPr>
          <a:lstStyle/>
          <a:p>
            <a:r>
              <a:rPr lang="en-US" sz="1000" dirty="0">
                <a:latin typeface="Arial" pitchFamily="34" charset="0"/>
                <a:cs typeface="Arial" pitchFamily="34" charset="0"/>
              </a:rPr>
              <a:t>*</a:t>
            </a:r>
            <a:r>
              <a:rPr lang="en-US" sz="1000" b="1" dirty="0" err="1">
                <a:latin typeface="Arial" pitchFamily="34" charset="0"/>
                <a:cs typeface="Arial" pitchFamily="34" charset="0"/>
              </a:rPr>
              <a:t>E</a:t>
            </a:r>
            <a:r>
              <a:rPr lang="en-US" sz="1000" dirty="0" err="1">
                <a:latin typeface="Arial" pitchFamily="34" charset="0"/>
                <a:cs typeface="Arial" pitchFamily="34" charset="0"/>
              </a:rPr>
              <a:t>lectro</a:t>
            </a:r>
            <a:r>
              <a:rPr lang="en-US" sz="1000" b="1" dirty="0" err="1">
                <a:latin typeface="Arial" pitchFamily="34" charset="0"/>
                <a:cs typeface="Arial" pitchFamily="34" charset="0"/>
              </a:rPr>
              <a:t>M</a:t>
            </a:r>
            <a:r>
              <a:rPr lang="en-US" sz="1000" dirty="0" err="1">
                <a:latin typeface="Arial" pitchFamily="34" charset="0"/>
                <a:cs typeface="Arial" pitchFamily="34" charset="0"/>
              </a:rPr>
              <a:t>agnetic</a:t>
            </a:r>
            <a:r>
              <a:rPr lang="en-US" sz="1000" dirty="0">
                <a:latin typeface="Arial" pitchFamily="34" charset="0"/>
                <a:cs typeface="Arial" pitchFamily="34" charset="0"/>
              </a:rPr>
              <a:t> </a:t>
            </a:r>
            <a:r>
              <a:rPr lang="en-US" sz="1000" b="1" dirty="0">
                <a:latin typeface="Arial" pitchFamily="34" charset="0"/>
                <a:cs typeface="Arial" pitchFamily="34" charset="0"/>
              </a:rPr>
              <a:t>P</a:t>
            </a:r>
            <a:r>
              <a:rPr lang="en-US" sz="1000" dirty="0">
                <a:latin typeface="Arial" pitchFamily="34" charset="0"/>
                <a:cs typeface="Arial" pitchFamily="34" charset="0"/>
              </a:rPr>
              <a:t>ulse</a:t>
            </a:r>
            <a:endParaRPr lang="el-GR" sz="1000" dirty="0">
              <a:latin typeface="Arial" pitchFamily="34" charset="0"/>
              <a:cs typeface="Arial" pitchFamily="34" charset="0"/>
            </a:endParaRPr>
          </a:p>
        </p:txBody>
      </p:sp>
      <p:sp>
        <p:nvSpPr>
          <p:cNvPr id="27" name="AutoShape 35"/>
          <p:cNvSpPr>
            <a:spLocks noChangeArrowheads="1"/>
          </p:cNvSpPr>
          <p:nvPr/>
        </p:nvSpPr>
        <p:spPr bwMode="auto">
          <a:xfrm>
            <a:off x="3835400" y="1141413"/>
            <a:ext cx="1473200" cy="939800"/>
          </a:xfrm>
          <a:prstGeom prst="downArrowCallout">
            <a:avLst>
              <a:gd name="adj1" fmla="val 39189"/>
              <a:gd name="adj2" fmla="val 39189"/>
              <a:gd name="adj3" fmla="val 16667"/>
              <a:gd name="adj4" fmla="val 66667"/>
            </a:avLst>
          </a:prstGeom>
          <a:solidFill>
            <a:schemeClr val="accent6">
              <a:lumMod val="75000"/>
            </a:schemeClr>
          </a:solidFill>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algn="ctr"/>
            <a:r>
              <a:rPr lang="en-US" b="1">
                <a:solidFill>
                  <a:schemeClr val="tx1"/>
                </a:solidFill>
                <a:latin typeface="Arial" pitchFamily="34" charset="0"/>
                <a:cs typeface="Arial" pitchFamily="34" charset="0"/>
              </a:rPr>
              <a:t>Explosives</a:t>
            </a:r>
            <a:endParaRPr lang="el-GR" b="1">
              <a:solidFill>
                <a:schemeClr val="tx1"/>
              </a:solidFill>
              <a:latin typeface="Arial" pitchFamily="34" charset="0"/>
              <a:cs typeface="Arial" pitchFamily="34" charset="0"/>
            </a:endParaRPr>
          </a:p>
        </p:txBody>
      </p:sp>
      <p:sp>
        <p:nvSpPr>
          <p:cNvPr id="28" name="AutoShape 32"/>
          <p:cNvSpPr>
            <a:spLocks noChangeArrowheads="1"/>
          </p:cNvSpPr>
          <p:nvPr/>
        </p:nvSpPr>
        <p:spPr bwMode="auto">
          <a:xfrm>
            <a:off x="491634" y="5292725"/>
            <a:ext cx="990600" cy="381000"/>
          </a:xfrm>
          <a:prstGeom prst="wedgeRectCallout">
            <a:avLst>
              <a:gd name="adj1" fmla="val 151207"/>
              <a:gd name="adj2" fmla="val -273987"/>
            </a:avLst>
          </a:prstGeom>
          <a:solidFill>
            <a:srgbClr val="006600"/>
          </a:solidFill>
          <a:ln>
            <a:headEnd/>
            <a:tailEnd/>
          </a:ln>
        </p:spPr>
        <p:style>
          <a:lnRef idx="0">
            <a:schemeClr val="accent4"/>
          </a:lnRef>
          <a:fillRef idx="3">
            <a:schemeClr val="accent4"/>
          </a:fillRef>
          <a:effectRef idx="3">
            <a:schemeClr val="accent4"/>
          </a:effectRef>
          <a:fontRef idx="minor">
            <a:schemeClr val="lt1"/>
          </a:fontRef>
        </p:style>
        <p:txBody>
          <a:bodyPr/>
          <a:lstStyle/>
          <a:p>
            <a:pPr algn="ctr"/>
            <a:r>
              <a:rPr lang="en-US" dirty="0" smtClean="0">
                <a:solidFill>
                  <a:schemeClr val="bg1"/>
                </a:solidFill>
                <a:latin typeface="Arial" pitchFamily="34" charset="0"/>
                <a:cs typeface="Arial" pitchFamily="34" charset="0"/>
              </a:rPr>
              <a:t>Cyber</a:t>
            </a:r>
            <a:endParaRPr lang="el-GR" dirty="0">
              <a:solidFill>
                <a:schemeClr val="bg1"/>
              </a:solidFill>
              <a:latin typeface="Arial" pitchFamily="34" charset="0"/>
              <a:cs typeface="Arial" pitchFamily="34" charset="0"/>
            </a:endParaRPr>
          </a:p>
        </p:txBody>
      </p:sp>
      <p:pic>
        <p:nvPicPr>
          <p:cNvPr id="29" name="Picture 21" descr="Explode-04-june"/>
          <p:cNvPicPr>
            <a:picLocks noChangeAspect="1" noChangeArrowheads="1" noCrop="1"/>
          </p:cNvPicPr>
          <p:nvPr/>
        </p:nvPicPr>
        <p:blipFill>
          <a:blip r:embed="rId6" cstate="print"/>
          <a:srcRect/>
          <a:stretch>
            <a:fillRect/>
          </a:stretch>
        </p:blipFill>
        <p:spPr bwMode="auto">
          <a:xfrm>
            <a:off x="4297306" y="857838"/>
            <a:ext cx="549387" cy="773784"/>
          </a:xfrm>
          <a:prstGeom prst="rect">
            <a:avLst/>
          </a:prstGeom>
          <a:noFill/>
        </p:spPr>
      </p:pic>
      <p:sp>
        <p:nvSpPr>
          <p:cNvPr id="30" name="29 - Ορθογώνιο"/>
          <p:cNvSpPr/>
          <p:nvPr/>
        </p:nvSpPr>
        <p:spPr>
          <a:xfrm>
            <a:off x="3136352" y="2967335"/>
            <a:ext cx="2871300"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CBRNe</a:t>
            </a:r>
            <a:endParaRPr lang="el-GR"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maineimaging.smugmug.com/Aerials/Rhode-Island/Newport-RI-aerial-photos/MG8586-NAVAL-STATION-NEWPORT/979347649_gEYjo-L-1.jpg"/>
          <p:cNvPicPr>
            <a:picLocks noChangeAspect="1" noChangeArrowheads="1"/>
          </p:cNvPicPr>
          <p:nvPr/>
        </p:nvPicPr>
        <p:blipFill>
          <a:blip r:embed="rId2" cstate="print"/>
          <a:srcRect r="29978" b="29992"/>
          <a:stretch>
            <a:fillRect/>
          </a:stretch>
        </p:blipFill>
        <p:spPr bwMode="auto">
          <a:xfrm>
            <a:off x="4572000" y="838986"/>
            <a:ext cx="4572000" cy="6019014"/>
          </a:xfrm>
          <a:prstGeom prst="rect">
            <a:avLst/>
          </a:prstGeom>
          <a:noFill/>
          <a:ln>
            <a:noFill/>
          </a:ln>
        </p:spPr>
      </p:pic>
      <p:grpSp>
        <p:nvGrpSpPr>
          <p:cNvPr id="13" name="12 - Ομάδα"/>
          <p:cNvGrpSpPr/>
          <p:nvPr/>
        </p:nvGrpSpPr>
        <p:grpSpPr>
          <a:xfrm>
            <a:off x="0" y="838986"/>
            <a:ext cx="4572000" cy="6019014"/>
            <a:chOff x="0" y="838986"/>
            <a:chExt cx="4572000" cy="6019014"/>
          </a:xfrm>
        </p:grpSpPr>
        <p:pic>
          <p:nvPicPr>
            <p:cNvPr id="4" name="Picture 2" descr="http://www.hellenicnavy.gr/images/Articles/ships/psara/psara1.JPG"/>
            <p:cNvPicPr>
              <a:picLocks noChangeAspect="1" noChangeArrowheads="1"/>
            </p:cNvPicPr>
            <p:nvPr/>
          </p:nvPicPr>
          <p:blipFill>
            <a:blip r:embed="rId3" cstate="print"/>
            <a:srcRect t="84101" r="30151"/>
            <a:stretch>
              <a:fillRect/>
            </a:stretch>
          </p:blipFill>
          <p:spPr bwMode="auto">
            <a:xfrm>
              <a:off x="0" y="5130265"/>
              <a:ext cx="4572000" cy="1727735"/>
            </a:xfrm>
            <a:prstGeom prst="rect">
              <a:avLst/>
            </a:prstGeom>
            <a:noFill/>
            <a:ln>
              <a:noFill/>
            </a:ln>
          </p:spPr>
        </p:pic>
        <p:pic>
          <p:nvPicPr>
            <p:cNvPr id="3" name="Picture 2" descr="http://www.hellenicnavy.gr/images/Articles/ships/psara/psara1.JPG"/>
            <p:cNvPicPr>
              <a:picLocks noChangeAspect="1" noChangeArrowheads="1"/>
            </p:cNvPicPr>
            <p:nvPr/>
          </p:nvPicPr>
          <p:blipFill>
            <a:blip r:embed="rId3" cstate="print"/>
            <a:srcRect r="30151"/>
            <a:stretch>
              <a:fillRect/>
            </a:stretch>
          </p:blipFill>
          <p:spPr bwMode="auto">
            <a:xfrm>
              <a:off x="0" y="838986"/>
              <a:ext cx="4572000" cy="4449897"/>
            </a:xfrm>
            <a:prstGeom prst="rect">
              <a:avLst/>
            </a:prstGeom>
            <a:noFill/>
            <a:ln>
              <a:noFill/>
            </a:ln>
          </p:spPr>
        </p:pic>
      </p:grpSp>
      <p:grpSp>
        <p:nvGrpSpPr>
          <p:cNvPr id="6" name="5 - Ομάδα"/>
          <p:cNvGrpSpPr/>
          <p:nvPr/>
        </p:nvGrpSpPr>
        <p:grpSpPr>
          <a:xfrm>
            <a:off x="4260915" y="113122"/>
            <a:ext cx="4883085" cy="618716"/>
            <a:chOff x="4260915" y="113122"/>
            <a:chExt cx="4883085" cy="618716"/>
          </a:xfrm>
        </p:grpSpPr>
        <p:pic>
          <p:nvPicPr>
            <p:cNvPr id="7" name="Picture 2" descr="http://img.bhs4.com/C9/A/C9A1120077E665111FBC70B29CFB0421E05FD8F3_lis.jpg"/>
            <p:cNvPicPr>
              <a:picLocks noChangeAspect="1" noChangeArrowheads="1"/>
            </p:cNvPicPr>
            <p:nvPr/>
          </p:nvPicPr>
          <p:blipFill>
            <a:blip r:embed="rId4" cstate="print"/>
            <a:srcRect l="6020" t="3696" r="4083" b="18293"/>
            <a:stretch>
              <a:fillRect/>
            </a:stretch>
          </p:blipFill>
          <p:spPr bwMode="auto">
            <a:xfrm flipH="1">
              <a:off x="7814815" y="113122"/>
              <a:ext cx="1150205" cy="329937"/>
            </a:xfrm>
            <a:prstGeom prst="rect">
              <a:avLst/>
            </a:prstGeom>
            <a:noFill/>
          </p:spPr>
        </p:pic>
        <p:sp>
          <p:nvSpPr>
            <p:cNvPr id="8" name="7 - Ορθογώνιο"/>
            <p:cNvSpPr/>
            <p:nvPr/>
          </p:nvSpPr>
          <p:spPr>
            <a:xfrm>
              <a:off x="4260915" y="435047"/>
              <a:ext cx="4883085" cy="5514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9" name="8 - Εικόνα" descr="Symbols.PNG"/>
            <p:cNvPicPr>
              <a:picLocks noChangeAspect="1"/>
            </p:cNvPicPr>
            <p:nvPr/>
          </p:nvPicPr>
          <p:blipFill>
            <a:blip r:embed="rId5" cstate="print"/>
            <a:srcRect b="66236"/>
            <a:stretch>
              <a:fillRect/>
            </a:stretch>
          </p:blipFill>
          <p:spPr>
            <a:xfrm>
              <a:off x="7842792" y="369772"/>
              <a:ext cx="375812" cy="362066"/>
            </a:xfrm>
            <a:prstGeom prst="rect">
              <a:avLst/>
            </a:prstGeom>
          </p:spPr>
        </p:pic>
        <p:pic>
          <p:nvPicPr>
            <p:cNvPr id="10" name="9 - Εικόνα" descr="Symbols.PNG"/>
            <p:cNvPicPr>
              <a:picLocks noChangeAspect="1"/>
            </p:cNvPicPr>
            <p:nvPr/>
          </p:nvPicPr>
          <p:blipFill>
            <a:blip r:embed="rId5" cstate="print"/>
            <a:srcRect t="65688" b="1119"/>
            <a:stretch>
              <a:fillRect/>
            </a:stretch>
          </p:blipFill>
          <p:spPr>
            <a:xfrm>
              <a:off x="8541946" y="375898"/>
              <a:ext cx="375812" cy="355940"/>
            </a:xfrm>
            <a:prstGeom prst="rect">
              <a:avLst/>
            </a:prstGeom>
          </p:spPr>
        </p:pic>
        <p:pic>
          <p:nvPicPr>
            <p:cNvPr id="11" name="10 - Εικόνα" descr="Symbols.PNG"/>
            <p:cNvPicPr>
              <a:picLocks noChangeAspect="1"/>
            </p:cNvPicPr>
            <p:nvPr/>
          </p:nvPicPr>
          <p:blipFill>
            <a:blip r:embed="rId5" cstate="print"/>
            <a:srcRect t="33257" b="33994"/>
            <a:stretch>
              <a:fillRect/>
            </a:stretch>
          </p:blipFill>
          <p:spPr>
            <a:xfrm>
              <a:off x="8194726" y="380661"/>
              <a:ext cx="375812" cy="351177"/>
            </a:xfrm>
            <a:prstGeom prst="rect">
              <a:avLst/>
            </a:prstGeom>
          </p:spPr>
        </p:pic>
      </p:grpSp>
      <p:sp>
        <p:nvSpPr>
          <p:cNvPr id="12" name="11 - TextBox"/>
          <p:cNvSpPr txBox="1"/>
          <p:nvPr/>
        </p:nvSpPr>
        <p:spPr>
          <a:xfrm>
            <a:off x="4194880" y="141405"/>
            <a:ext cx="3749360" cy="369332"/>
          </a:xfrm>
          <a:prstGeom prst="rect">
            <a:avLst/>
          </a:prstGeom>
          <a:noFill/>
        </p:spPr>
        <p:txBody>
          <a:bodyPr wrap="none" rtlCol="0">
            <a:spAutoFit/>
          </a:bodyPr>
          <a:lstStyle/>
          <a:p>
            <a:r>
              <a:rPr lang="en-US" dirty="0" smtClean="0">
                <a:latin typeface="Arial Black" pitchFamily="34" charset="0"/>
              </a:rPr>
              <a:t>CASUALTIES MANAGEMENT</a:t>
            </a:r>
            <a:endParaRPr lang="el-GR" dirty="0">
              <a:latin typeface="Arial Black" pitchFamily="34" charset="0"/>
            </a:endParaRPr>
          </a:p>
        </p:txBody>
      </p:sp>
      <p:graphicFrame>
        <p:nvGraphicFramePr>
          <p:cNvPr id="14" name="13 - Πίνακας"/>
          <p:cNvGraphicFramePr>
            <a:graphicFrameLocks noGrp="1"/>
          </p:cNvGraphicFramePr>
          <p:nvPr/>
        </p:nvGraphicFramePr>
        <p:xfrm>
          <a:off x="637880" y="4479565"/>
          <a:ext cx="1087225" cy="1483360"/>
        </p:xfrm>
        <a:graphic>
          <a:graphicData uri="http://schemas.openxmlformats.org/drawingml/2006/table">
            <a:tbl>
              <a:tblPr firstRow="1" bandRow="1">
                <a:tableStyleId>{5C22544A-7EE6-4342-B048-85BDC9FD1C3A}</a:tableStyleId>
              </a:tblPr>
              <a:tblGrid>
                <a:gridCol w="474482"/>
                <a:gridCol w="612743"/>
              </a:tblGrid>
              <a:tr h="370840">
                <a:tc>
                  <a:txBody>
                    <a:bodyPr/>
                    <a:lstStyle/>
                    <a:p>
                      <a:r>
                        <a:rPr lang="en-US" dirty="0" smtClean="0">
                          <a:latin typeface="Arial Black" pitchFamily="34" charset="0"/>
                        </a:rPr>
                        <a:t>C</a:t>
                      </a:r>
                      <a:endParaRPr lang="el-GR" dirty="0">
                        <a:latin typeface="Arial Black" pitchFamily="34" charset="0"/>
                      </a:endParaRPr>
                    </a:p>
                  </a:txBody>
                  <a:tcPr>
                    <a:solidFill>
                      <a:srgbClr val="FF0000"/>
                    </a:solidFill>
                  </a:tcPr>
                </a:tc>
                <a:tc>
                  <a:txBody>
                    <a:bodyPr/>
                    <a:lstStyle/>
                    <a:p>
                      <a:r>
                        <a:rPr lang="el-GR" dirty="0" smtClean="0">
                          <a:latin typeface="Arial Black" pitchFamily="34" charset="0"/>
                          <a:sym typeface="Wingdings"/>
                        </a:rPr>
                        <a:t></a:t>
                      </a:r>
                      <a:endParaRPr lang="el-GR" dirty="0">
                        <a:latin typeface="Arial Black" pitchFamily="34" charset="0"/>
                      </a:endParaRPr>
                    </a:p>
                  </a:txBody>
                  <a:tcPr>
                    <a:solidFill>
                      <a:srgbClr val="FF0000"/>
                    </a:solidFill>
                  </a:tcPr>
                </a:tc>
              </a:tr>
              <a:tr h="370840">
                <a:tc>
                  <a:txBody>
                    <a:bodyPr/>
                    <a:lstStyle/>
                    <a:p>
                      <a:r>
                        <a:rPr lang="en-US" dirty="0" smtClean="0">
                          <a:solidFill>
                            <a:schemeClr val="bg1"/>
                          </a:solidFill>
                          <a:latin typeface="Arial Black" pitchFamily="34" charset="0"/>
                        </a:rPr>
                        <a:t>B</a:t>
                      </a:r>
                      <a:endParaRPr lang="el-GR" dirty="0">
                        <a:solidFill>
                          <a:schemeClr val="bg1"/>
                        </a:solidFill>
                        <a:latin typeface="Arial Black" pitchFamily="34" charset="0"/>
                      </a:endParaRPr>
                    </a:p>
                  </a:txBody>
                  <a:tcPr>
                    <a:solidFill>
                      <a:srgbClr val="006600"/>
                    </a:solidFill>
                  </a:tcPr>
                </a:tc>
                <a:tc>
                  <a:txBody>
                    <a:bodyPr/>
                    <a:lstStyle/>
                    <a:p>
                      <a:r>
                        <a:rPr lang="el-GR" dirty="0" smtClean="0">
                          <a:solidFill>
                            <a:schemeClr val="bg1"/>
                          </a:solidFill>
                          <a:latin typeface="Arial Black" pitchFamily="34" charset="0"/>
                          <a:sym typeface="Wingdings"/>
                        </a:rPr>
                        <a:t></a:t>
                      </a:r>
                      <a:endParaRPr lang="el-GR" dirty="0">
                        <a:solidFill>
                          <a:schemeClr val="bg1"/>
                        </a:solidFill>
                        <a:latin typeface="Arial Black" pitchFamily="34" charset="0"/>
                      </a:endParaRPr>
                    </a:p>
                  </a:txBody>
                  <a:tcPr>
                    <a:solidFill>
                      <a:srgbClr val="006600"/>
                    </a:solidFill>
                  </a:tcPr>
                </a:tc>
              </a:tr>
              <a:tr h="370840">
                <a:tc>
                  <a:txBody>
                    <a:bodyPr/>
                    <a:lstStyle/>
                    <a:p>
                      <a:r>
                        <a:rPr lang="en-US" dirty="0" smtClean="0">
                          <a:solidFill>
                            <a:schemeClr val="bg1"/>
                          </a:solidFill>
                          <a:latin typeface="Arial Black" pitchFamily="34" charset="0"/>
                        </a:rPr>
                        <a:t>R</a:t>
                      </a:r>
                      <a:endParaRPr lang="el-GR" dirty="0">
                        <a:solidFill>
                          <a:schemeClr val="bg1"/>
                        </a:solidFill>
                        <a:latin typeface="Arial Black" pitchFamily="34" charset="0"/>
                      </a:endParaRPr>
                    </a:p>
                  </a:txBody>
                  <a:tcPr>
                    <a:solidFill>
                      <a:srgbClr val="0066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solidFill>
                            <a:schemeClr val="bg1"/>
                          </a:solidFill>
                          <a:latin typeface="Arial Black" pitchFamily="34" charset="0"/>
                          <a:sym typeface="Wingdings"/>
                        </a:rPr>
                        <a:t></a:t>
                      </a:r>
                      <a:endParaRPr lang="el-GR" dirty="0" smtClean="0">
                        <a:solidFill>
                          <a:schemeClr val="bg1"/>
                        </a:solidFill>
                        <a:latin typeface="Arial Black" pitchFamily="34" charset="0"/>
                      </a:endParaRPr>
                    </a:p>
                  </a:txBody>
                  <a:tcPr>
                    <a:solidFill>
                      <a:srgbClr val="006600"/>
                    </a:solidFill>
                  </a:tcPr>
                </a:tc>
              </a:tr>
              <a:tr h="370840">
                <a:tc>
                  <a:txBody>
                    <a:bodyPr/>
                    <a:lstStyle/>
                    <a:p>
                      <a:r>
                        <a:rPr lang="en-US" dirty="0" smtClean="0">
                          <a:solidFill>
                            <a:schemeClr val="bg1"/>
                          </a:solidFill>
                          <a:latin typeface="Arial Black" pitchFamily="34" charset="0"/>
                        </a:rPr>
                        <a:t>N</a:t>
                      </a:r>
                      <a:endParaRPr lang="el-GR" dirty="0">
                        <a:solidFill>
                          <a:schemeClr val="bg1"/>
                        </a:solidFill>
                        <a:latin typeface="Arial Black" pitchFamily="34" charset="0"/>
                      </a:endParaRPr>
                    </a:p>
                  </a:txBody>
                  <a:tcPr>
                    <a:solidFill>
                      <a:srgbClr val="FF0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solidFill>
                            <a:schemeClr val="bg1"/>
                          </a:solidFill>
                          <a:latin typeface="Arial Black" pitchFamily="34" charset="0"/>
                          <a:sym typeface="Wingdings"/>
                        </a:rPr>
                        <a:t></a:t>
                      </a:r>
                      <a:endParaRPr lang="el-GR" dirty="0" smtClean="0">
                        <a:solidFill>
                          <a:schemeClr val="bg1"/>
                        </a:solidFill>
                        <a:latin typeface="Arial Black" pitchFamily="34" charset="0"/>
                      </a:endParaRPr>
                    </a:p>
                  </a:txBody>
                  <a:tcPr>
                    <a:solidFill>
                      <a:srgbClr val="FF0000"/>
                    </a:solidFill>
                  </a:tcPr>
                </a:tc>
              </a:tr>
            </a:tbl>
          </a:graphicData>
        </a:graphic>
      </p:graphicFrame>
      <p:graphicFrame>
        <p:nvGraphicFramePr>
          <p:cNvPr id="15" name="14 - Πίνακας"/>
          <p:cNvGraphicFramePr>
            <a:graphicFrameLocks noGrp="1"/>
          </p:cNvGraphicFramePr>
          <p:nvPr/>
        </p:nvGraphicFramePr>
        <p:xfrm>
          <a:off x="7747262" y="2341251"/>
          <a:ext cx="1087225" cy="1483360"/>
        </p:xfrm>
        <a:graphic>
          <a:graphicData uri="http://schemas.openxmlformats.org/drawingml/2006/table">
            <a:tbl>
              <a:tblPr firstRow="1" bandRow="1">
                <a:tableStyleId>{5C22544A-7EE6-4342-B048-85BDC9FD1C3A}</a:tableStyleId>
              </a:tblPr>
              <a:tblGrid>
                <a:gridCol w="474482"/>
                <a:gridCol w="612743"/>
              </a:tblGrid>
              <a:tr h="370840">
                <a:tc>
                  <a:txBody>
                    <a:bodyPr/>
                    <a:lstStyle/>
                    <a:p>
                      <a:r>
                        <a:rPr lang="en-US" dirty="0" smtClean="0">
                          <a:solidFill>
                            <a:schemeClr val="bg1"/>
                          </a:solidFill>
                          <a:latin typeface="Arial Black" pitchFamily="34" charset="0"/>
                        </a:rPr>
                        <a:t>C</a:t>
                      </a:r>
                      <a:endParaRPr lang="el-GR" dirty="0">
                        <a:solidFill>
                          <a:schemeClr val="bg1"/>
                        </a:solidFill>
                        <a:latin typeface="Arial Black" pitchFamily="34" charset="0"/>
                      </a:endParaRPr>
                    </a:p>
                  </a:txBody>
                  <a:tcPr>
                    <a:solidFill>
                      <a:srgbClr val="FF0000"/>
                    </a:solidFill>
                  </a:tcPr>
                </a:tc>
                <a:tc>
                  <a:txBody>
                    <a:bodyPr/>
                    <a:lstStyle/>
                    <a:p>
                      <a:r>
                        <a:rPr lang="el-GR" dirty="0" smtClean="0">
                          <a:solidFill>
                            <a:schemeClr val="bg1"/>
                          </a:solidFill>
                          <a:latin typeface="Arial Black" pitchFamily="34" charset="0"/>
                          <a:sym typeface="Wingdings"/>
                        </a:rPr>
                        <a:t></a:t>
                      </a:r>
                      <a:endParaRPr lang="el-GR" dirty="0">
                        <a:solidFill>
                          <a:schemeClr val="bg1"/>
                        </a:solidFill>
                        <a:latin typeface="Arial Black" pitchFamily="34" charset="0"/>
                      </a:endParaRPr>
                    </a:p>
                  </a:txBody>
                  <a:tcPr>
                    <a:solidFill>
                      <a:srgbClr val="FF0000"/>
                    </a:solidFill>
                  </a:tcPr>
                </a:tc>
              </a:tr>
              <a:tr h="370840">
                <a:tc>
                  <a:txBody>
                    <a:bodyPr/>
                    <a:lstStyle/>
                    <a:p>
                      <a:r>
                        <a:rPr lang="en-US" dirty="0" smtClean="0">
                          <a:solidFill>
                            <a:schemeClr val="bg1"/>
                          </a:solidFill>
                          <a:latin typeface="Arial Black" pitchFamily="34" charset="0"/>
                        </a:rPr>
                        <a:t>B</a:t>
                      </a:r>
                      <a:endParaRPr lang="el-GR" dirty="0">
                        <a:solidFill>
                          <a:schemeClr val="bg1"/>
                        </a:solidFill>
                        <a:latin typeface="Arial Black" pitchFamily="34" charset="0"/>
                      </a:endParaRPr>
                    </a:p>
                  </a:txBody>
                  <a:tcPr>
                    <a:solidFill>
                      <a:srgbClr val="FF0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solidFill>
                            <a:schemeClr val="bg1"/>
                          </a:solidFill>
                          <a:latin typeface="Arial Black" pitchFamily="34" charset="0"/>
                          <a:sym typeface="Wingdings"/>
                        </a:rPr>
                        <a:t></a:t>
                      </a:r>
                      <a:endParaRPr lang="el-GR" dirty="0" smtClean="0">
                        <a:solidFill>
                          <a:schemeClr val="bg1"/>
                        </a:solidFill>
                        <a:latin typeface="Arial Black" pitchFamily="34" charset="0"/>
                      </a:endParaRPr>
                    </a:p>
                  </a:txBody>
                  <a:tcPr>
                    <a:solidFill>
                      <a:srgbClr val="FF0000"/>
                    </a:solidFill>
                  </a:tcPr>
                </a:tc>
              </a:tr>
              <a:tr h="370840">
                <a:tc>
                  <a:txBody>
                    <a:bodyPr/>
                    <a:lstStyle/>
                    <a:p>
                      <a:r>
                        <a:rPr lang="en-US" dirty="0" smtClean="0">
                          <a:solidFill>
                            <a:schemeClr val="bg1"/>
                          </a:solidFill>
                          <a:latin typeface="Arial Black" pitchFamily="34" charset="0"/>
                        </a:rPr>
                        <a:t>R</a:t>
                      </a:r>
                      <a:endParaRPr lang="el-GR" dirty="0">
                        <a:solidFill>
                          <a:schemeClr val="bg1"/>
                        </a:solidFill>
                        <a:latin typeface="Arial Black" pitchFamily="34" charset="0"/>
                      </a:endParaRPr>
                    </a:p>
                  </a:txBody>
                  <a:tcPr>
                    <a:solidFill>
                      <a:srgbClr val="FF0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solidFill>
                            <a:schemeClr val="bg1"/>
                          </a:solidFill>
                          <a:latin typeface="Arial Black" pitchFamily="34" charset="0"/>
                          <a:sym typeface="Wingdings"/>
                        </a:rPr>
                        <a:t></a:t>
                      </a:r>
                      <a:endParaRPr lang="el-GR" dirty="0" smtClean="0">
                        <a:solidFill>
                          <a:schemeClr val="bg1"/>
                        </a:solidFill>
                        <a:latin typeface="Arial Black" pitchFamily="34" charset="0"/>
                      </a:endParaRPr>
                    </a:p>
                  </a:txBody>
                  <a:tcPr>
                    <a:solidFill>
                      <a:srgbClr val="FF0000"/>
                    </a:solidFill>
                  </a:tcPr>
                </a:tc>
              </a:tr>
              <a:tr h="370840">
                <a:tc>
                  <a:txBody>
                    <a:bodyPr/>
                    <a:lstStyle/>
                    <a:p>
                      <a:r>
                        <a:rPr lang="en-US" dirty="0" smtClean="0">
                          <a:solidFill>
                            <a:schemeClr val="bg1"/>
                          </a:solidFill>
                          <a:latin typeface="Arial Black" pitchFamily="34" charset="0"/>
                        </a:rPr>
                        <a:t>N</a:t>
                      </a:r>
                      <a:endParaRPr lang="el-GR" dirty="0">
                        <a:solidFill>
                          <a:schemeClr val="bg1"/>
                        </a:solidFill>
                        <a:latin typeface="Arial Black" pitchFamily="34" charset="0"/>
                      </a:endParaRPr>
                    </a:p>
                  </a:txBody>
                  <a:tcPr>
                    <a:solidFill>
                      <a:srgbClr val="FF0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solidFill>
                            <a:schemeClr val="bg1"/>
                          </a:solidFill>
                          <a:latin typeface="Arial Black" pitchFamily="34" charset="0"/>
                          <a:sym typeface="Wingdings"/>
                        </a:rPr>
                        <a:t></a:t>
                      </a:r>
                      <a:endParaRPr lang="el-GR" dirty="0" smtClean="0">
                        <a:solidFill>
                          <a:schemeClr val="bg1"/>
                        </a:solidFill>
                        <a:latin typeface="Arial Black" pitchFamily="34" charset="0"/>
                      </a:endParaRPr>
                    </a:p>
                  </a:txBody>
                  <a:tcPr>
                    <a:solidFill>
                      <a:srgbClr val="FF0000"/>
                    </a:solidFill>
                  </a:tcPr>
                </a:tc>
              </a:tr>
            </a:tbl>
          </a:graphicData>
        </a:graphic>
      </p:graphicFrame>
      <p:sp>
        <p:nvSpPr>
          <p:cNvPr id="16" name="15 - TextBox"/>
          <p:cNvSpPr txBox="1"/>
          <p:nvPr/>
        </p:nvSpPr>
        <p:spPr>
          <a:xfrm>
            <a:off x="584461" y="4128941"/>
            <a:ext cx="1159292" cy="369332"/>
          </a:xfrm>
          <a:prstGeom prst="rect">
            <a:avLst/>
          </a:prstGeom>
          <a:noFill/>
        </p:spPr>
        <p:txBody>
          <a:bodyPr wrap="none" rtlCol="0">
            <a:spAutoFit/>
          </a:bodyPr>
          <a:lstStyle/>
          <a:p>
            <a:r>
              <a:rPr lang="en-US" dirty="0" smtClean="0">
                <a:solidFill>
                  <a:schemeClr val="accent1">
                    <a:lumMod val="20000"/>
                    <a:lumOff val="80000"/>
                  </a:schemeClr>
                </a:solidFill>
                <a:latin typeface="Arial Black" pitchFamily="34" charset="0"/>
              </a:rPr>
              <a:t>On Ship</a:t>
            </a:r>
            <a:endParaRPr lang="el-GR" dirty="0">
              <a:solidFill>
                <a:schemeClr val="accent1">
                  <a:lumMod val="20000"/>
                  <a:lumOff val="80000"/>
                </a:schemeClr>
              </a:solidFill>
              <a:latin typeface="Arial Black" pitchFamily="34" charset="0"/>
            </a:endParaRPr>
          </a:p>
        </p:txBody>
      </p:sp>
      <p:sp>
        <p:nvSpPr>
          <p:cNvPr id="17" name="16 - TextBox"/>
          <p:cNvSpPr txBox="1"/>
          <p:nvPr/>
        </p:nvSpPr>
        <p:spPr>
          <a:xfrm>
            <a:off x="7627853" y="1990628"/>
            <a:ext cx="1342547" cy="369332"/>
          </a:xfrm>
          <a:prstGeom prst="rect">
            <a:avLst/>
          </a:prstGeom>
          <a:noFill/>
        </p:spPr>
        <p:txBody>
          <a:bodyPr wrap="none" rtlCol="0">
            <a:spAutoFit/>
          </a:bodyPr>
          <a:lstStyle/>
          <a:p>
            <a:r>
              <a:rPr lang="en-US" dirty="0" smtClean="0">
                <a:solidFill>
                  <a:schemeClr val="bg1"/>
                </a:solidFill>
                <a:latin typeface="Arial Black" pitchFamily="34" charset="0"/>
              </a:rPr>
              <a:t>On Shore</a:t>
            </a:r>
            <a:endParaRPr lang="el-GR" dirty="0">
              <a:solidFill>
                <a:schemeClr val="bg1"/>
              </a:solidFill>
              <a:latin typeface="Arial Black" pitchFamily="34" charset="0"/>
            </a:endParaRPr>
          </a:p>
        </p:txBody>
      </p:sp>
      <p:sp>
        <p:nvSpPr>
          <p:cNvPr id="18" name="17 - Ορθογώνιο"/>
          <p:cNvSpPr/>
          <p:nvPr/>
        </p:nvSpPr>
        <p:spPr>
          <a:xfrm>
            <a:off x="641021" y="5203595"/>
            <a:ext cx="1084083" cy="47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18 - Ορθογώνιο"/>
          <p:cNvSpPr/>
          <p:nvPr/>
        </p:nvSpPr>
        <p:spPr>
          <a:xfrm>
            <a:off x="642592" y="5572812"/>
            <a:ext cx="1084083" cy="47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19 - Ορθογώνιο"/>
          <p:cNvSpPr/>
          <p:nvPr/>
        </p:nvSpPr>
        <p:spPr>
          <a:xfrm>
            <a:off x="7750402" y="3049161"/>
            <a:ext cx="1084083" cy="47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20 - Ορθογώνιο"/>
          <p:cNvSpPr/>
          <p:nvPr/>
        </p:nvSpPr>
        <p:spPr>
          <a:xfrm>
            <a:off x="7751973" y="3418378"/>
            <a:ext cx="1084083" cy="47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22" name="Picture 6" descr="wave"/>
          <p:cNvPicPr>
            <a:picLocks noChangeAspect="1" noChangeArrowheads="1" noCrop="1"/>
          </p:cNvPicPr>
          <p:nvPr/>
        </p:nvPicPr>
        <p:blipFill>
          <a:blip r:embed="rId6" cstate="print"/>
          <a:srcRect/>
          <a:stretch>
            <a:fillRect/>
          </a:stretch>
        </p:blipFill>
        <p:spPr bwMode="auto">
          <a:xfrm>
            <a:off x="0" y="5951538"/>
            <a:ext cx="9144000" cy="9334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ox(out)">
                                      <p:cBhvr>
                                        <p:cTn id="7" dur="500"/>
                                        <p:tgtEl>
                                          <p:spTgt spid="15"/>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ox(out)">
                                      <p:cBhvr>
                                        <p:cTn id="10" dur="500"/>
                                        <p:tgtEl>
                                          <p:spTgt spid="17"/>
                                        </p:tgtEl>
                                      </p:cBhvr>
                                    </p:animEffect>
                                  </p:childTnLst>
                                </p:cTn>
                              </p:par>
                              <p:par>
                                <p:cTn id="11" presetID="4" presetClass="entr" presetSubtype="32"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ox(out)">
                                      <p:cBhvr>
                                        <p:cTn id="13" dur="500"/>
                                        <p:tgtEl>
                                          <p:spTgt spid="20"/>
                                        </p:tgtEl>
                                      </p:cBhvr>
                                    </p:animEffect>
                                  </p:childTnLst>
                                </p:cTn>
                              </p:par>
                              <p:par>
                                <p:cTn id="14" presetID="4" presetClass="entr" presetSubtype="32"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ox(out)">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lum bright="8000"/>
          </a:blip>
          <a:stretch>
            <a:fillRect/>
          </a:stretch>
        </p:blipFill>
        <p:spPr bwMode="auto">
          <a:xfrm>
            <a:off x="-2" y="0"/>
            <a:ext cx="9144002" cy="6888100"/>
          </a:xfrm>
          <a:prstGeom prst="rect">
            <a:avLst/>
          </a:prstGeom>
          <a:noFill/>
          <a:ln>
            <a:noFill/>
          </a:ln>
        </p:spPr>
      </p:pic>
      <p:sp>
        <p:nvSpPr>
          <p:cNvPr id="3" name="2 - Ορθογώνιο"/>
          <p:cNvSpPr/>
          <p:nvPr/>
        </p:nvSpPr>
        <p:spPr>
          <a:xfrm>
            <a:off x="2832581" y="2910809"/>
            <a:ext cx="3478837"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On Ship</a:t>
            </a:r>
            <a:endParaRPr lang="el-GR" sz="6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 Ομάδα"/>
          <p:cNvGrpSpPr/>
          <p:nvPr/>
        </p:nvGrpSpPr>
        <p:grpSpPr>
          <a:xfrm>
            <a:off x="4572000" y="113122"/>
            <a:ext cx="4572000" cy="618716"/>
            <a:chOff x="4572000" y="113122"/>
            <a:chExt cx="4572000" cy="618716"/>
          </a:xfrm>
        </p:grpSpPr>
        <p:pic>
          <p:nvPicPr>
            <p:cNvPr id="3" name="Picture 2" descr="http://img.bhs4.com/C9/A/C9A1120077E665111FBC70B29CFB0421E05FD8F3_lis.jpg"/>
            <p:cNvPicPr>
              <a:picLocks noChangeAspect="1" noChangeArrowheads="1"/>
            </p:cNvPicPr>
            <p:nvPr/>
          </p:nvPicPr>
          <p:blipFill>
            <a:blip r:embed="rId2" cstate="print"/>
            <a:srcRect l="6020" t="3696" r="4083" b="18293"/>
            <a:stretch>
              <a:fillRect/>
            </a:stretch>
          </p:blipFill>
          <p:spPr bwMode="auto">
            <a:xfrm flipH="1">
              <a:off x="7814815" y="113122"/>
              <a:ext cx="1150205" cy="329937"/>
            </a:xfrm>
            <a:prstGeom prst="rect">
              <a:avLst/>
            </a:prstGeom>
            <a:noFill/>
          </p:spPr>
        </p:pic>
        <p:sp>
          <p:nvSpPr>
            <p:cNvPr id="4" name="3 - Ορθογώνιο"/>
            <p:cNvSpPr/>
            <p:nvPr/>
          </p:nvSpPr>
          <p:spPr>
            <a:xfrm>
              <a:off x="4572000" y="435047"/>
              <a:ext cx="4572000" cy="4571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5" name="4 - Εικόνα" descr="Symbols.PNG"/>
            <p:cNvPicPr>
              <a:picLocks noChangeAspect="1"/>
            </p:cNvPicPr>
            <p:nvPr/>
          </p:nvPicPr>
          <p:blipFill>
            <a:blip r:embed="rId3" cstate="print"/>
            <a:srcRect b="66236"/>
            <a:stretch>
              <a:fillRect/>
            </a:stretch>
          </p:blipFill>
          <p:spPr>
            <a:xfrm>
              <a:off x="7842792" y="369772"/>
              <a:ext cx="375812" cy="362066"/>
            </a:xfrm>
            <a:prstGeom prst="rect">
              <a:avLst/>
            </a:prstGeom>
          </p:spPr>
        </p:pic>
        <p:pic>
          <p:nvPicPr>
            <p:cNvPr id="6" name="5 - Εικόνα" descr="Symbols.PNG"/>
            <p:cNvPicPr>
              <a:picLocks noChangeAspect="1"/>
            </p:cNvPicPr>
            <p:nvPr/>
          </p:nvPicPr>
          <p:blipFill>
            <a:blip r:embed="rId3" cstate="print"/>
            <a:srcRect t="65688" b="1119"/>
            <a:stretch>
              <a:fillRect/>
            </a:stretch>
          </p:blipFill>
          <p:spPr>
            <a:xfrm>
              <a:off x="8541946" y="375898"/>
              <a:ext cx="375812" cy="355940"/>
            </a:xfrm>
            <a:prstGeom prst="rect">
              <a:avLst/>
            </a:prstGeom>
          </p:spPr>
        </p:pic>
        <p:pic>
          <p:nvPicPr>
            <p:cNvPr id="7" name="6 - Εικόνα" descr="Symbols.PNG"/>
            <p:cNvPicPr>
              <a:picLocks noChangeAspect="1"/>
            </p:cNvPicPr>
            <p:nvPr/>
          </p:nvPicPr>
          <p:blipFill>
            <a:blip r:embed="rId3" cstate="print"/>
            <a:srcRect t="33257" b="33994"/>
            <a:stretch>
              <a:fillRect/>
            </a:stretch>
          </p:blipFill>
          <p:spPr>
            <a:xfrm>
              <a:off x="8194726" y="380661"/>
              <a:ext cx="375812" cy="351177"/>
            </a:xfrm>
            <a:prstGeom prst="rect">
              <a:avLst/>
            </a:prstGeom>
          </p:spPr>
        </p:pic>
      </p:grpSp>
      <p:pic>
        <p:nvPicPr>
          <p:cNvPr id="49156" name="Picture 4" descr="http://2.bp.blogspot.com/-psnqabTsgps/T_W-P-J38iI/AAAAAAAAKGw/txccBATfVbY/s1600/prince+of+wales.jpg"/>
          <p:cNvPicPr>
            <a:picLocks noChangeAspect="1" noChangeArrowheads="1"/>
          </p:cNvPicPr>
          <p:nvPr/>
        </p:nvPicPr>
        <p:blipFill>
          <a:blip r:embed="rId4" cstate="print"/>
          <a:srcRect/>
          <a:stretch>
            <a:fillRect/>
          </a:stretch>
        </p:blipFill>
        <p:spPr bwMode="auto">
          <a:xfrm>
            <a:off x="0" y="744718"/>
            <a:ext cx="9144000" cy="5002309"/>
          </a:xfrm>
          <a:prstGeom prst="rect">
            <a:avLst/>
          </a:prstGeom>
          <a:ln>
            <a:noFill/>
          </a:ln>
          <a:effectLst>
            <a:softEdge rad="112500"/>
          </a:effectLst>
        </p:spPr>
      </p:pic>
      <p:pic>
        <p:nvPicPr>
          <p:cNvPr id="49158" name="Picture 6" descr="http://www.g2mil.com/saar1.jpg"/>
          <p:cNvPicPr>
            <a:picLocks noChangeAspect="1" noChangeArrowheads="1"/>
          </p:cNvPicPr>
          <p:nvPr/>
        </p:nvPicPr>
        <p:blipFill>
          <a:blip r:embed="rId5" cstate="print"/>
          <a:srcRect/>
          <a:stretch>
            <a:fillRect/>
          </a:stretch>
        </p:blipFill>
        <p:spPr bwMode="auto">
          <a:xfrm>
            <a:off x="801277" y="4887886"/>
            <a:ext cx="4081806" cy="1677302"/>
          </a:xfrm>
          <a:prstGeom prst="rect">
            <a:avLst/>
          </a:prstGeom>
          <a:ln>
            <a:noFill/>
          </a:ln>
          <a:effectLst>
            <a:softEdge rad="112500"/>
          </a:effectLst>
        </p:spPr>
      </p:pic>
      <p:pic>
        <p:nvPicPr>
          <p:cNvPr id="49160" name="Picture 8" descr="http://media.defenseindustrydaily.com/images/SHIP_T-AKE-2_USNS_Sacagawea_Atlantic_COMPUTEX08_lg.jpg"/>
          <p:cNvPicPr>
            <a:picLocks noChangeAspect="1" noChangeArrowheads="1"/>
          </p:cNvPicPr>
          <p:nvPr/>
        </p:nvPicPr>
        <p:blipFill>
          <a:blip r:embed="rId6" cstate="print"/>
          <a:srcRect t="14102" b="26138"/>
          <a:stretch>
            <a:fillRect/>
          </a:stretch>
        </p:blipFill>
        <p:spPr bwMode="auto">
          <a:xfrm>
            <a:off x="5627805" y="5252801"/>
            <a:ext cx="3374796" cy="1327109"/>
          </a:xfrm>
          <a:prstGeom prst="rect">
            <a:avLst/>
          </a:prstGeom>
          <a:ln>
            <a:noFill/>
          </a:ln>
          <a:effectLst>
            <a:softEdge rad="112500"/>
          </a:effectLst>
        </p:spPr>
      </p:pic>
      <p:pic>
        <p:nvPicPr>
          <p:cNvPr id="8" name="Picture 6" descr="wave"/>
          <p:cNvPicPr>
            <a:picLocks noChangeAspect="1" noChangeArrowheads="1" noCrop="1"/>
          </p:cNvPicPr>
          <p:nvPr/>
        </p:nvPicPr>
        <p:blipFill>
          <a:blip r:embed="rId7" cstate="print"/>
          <a:srcRect/>
          <a:stretch>
            <a:fillRect/>
          </a:stretch>
        </p:blipFill>
        <p:spPr bwMode="auto">
          <a:xfrm>
            <a:off x="0" y="5951538"/>
            <a:ext cx="9144000" cy="933450"/>
          </a:xfrm>
          <a:prstGeom prst="rect">
            <a:avLst/>
          </a:prstGeom>
          <a:noFill/>
        </p:spPr>
      </p:pic>
      <p:sp>
        <p:nvSpPr>
          <p:cNvPr id="14" name="13 - TextBox"/>
          <p:cNvSpPr txBox="1"/>
          <p:nvPr/>
        </p:nvSpPr>
        <p:spPr>
          <a:xfrm>
            <a:off x="6561045" y="131978"/>
            <a:ext cx="1261884" cy="369332"/>
          </a:xfrm>
          <a:prstGeom prst="rect">
            <a:avLst/>
          </a:prstGeom>
          <a:noFill/>
        </p:spPr>
        <p:txBody>
          <a:bodyPr wrap="none" rtlCol="0">
            <a:spAutoFit/>
          </a:bodyPr>
          <a:lstStyle/>
          <a:p>
            <a:r>
              <a:rPr lang="en-US" dirty="0" smtClean="0">
                <a:latin typeface="Arial Black" pitchFamily="34" charset="0"/>
              </a:rPr>
              <a:t>ON SHIP</a:t>
            </a:r>
            <a:endParaRPr lang="el-GR" dirty="0">
              <a:latin typeface="Arial Black" pitchFamily="34" charset="0"/>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OWER3D TRANSITION" val="DemoSlabRot.p3d 0"/>
  <p:tag name="POWER3D OPTIONS" val="Medium "/>
  <p:tag name="POWER3D IMAGE0" val="PINBUMP.TGA"/>
  <p:tag name="POWER3D IMAGE1" val="PWRTRANS.TGA"/>
  <p:tag name="POWER3D SOUND" val="Slab Rotate"/>
</p:tagLst>
</file>

<file path=ppt/tags/tag2.xml><?xml version="1.0" encoding="utf-8"?>
<p:tagLst xmlns:a="http://schemas.openxmlformats.org/drawingml/2006/main" xmlns:r="http://schemas.openxmlformats.org/officeDocument/2006/relationships" xmlns:p="http://schemas.openxmlformats.org/presentationml/2006/main">
  <p:tag name="POWER3D TRANSITION" val="DemoSlabRot.p3d 0"/>
  <p:tag name="POWER3D OPTIONS" val="Medium "/>
  <p:tag name="POWER3D IMAGE0" val="PINBUMP.TGA"/>
  <p:tag name="POWER3D IMAGE1" val="PWRTRANS.TGA"/>
  <p:tag name="POWER3D SOUND" val="Slab Rotate"/>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4373</TotalTime>
  <Words>2787</Words>
  <Application>Microsoft Office PowerPoint</Application>
  <PresentationFormat>Προβολή στην οθόνη (4:3)</PresentationFormat>
  <Paragraphs>729</Paragraphs>
  <Slides>49</Slides>
  <Notes>1</Notes>
  <HiddenSlides>0</HiddenSlides>
  <MMClips>0</MMClips>
  <ScaleCrop>false</ScaleCrop>
  <HeadingPairs>
    <vt:vector size="4" baseType="variant">
      <vt:variant>
        <vt:lpstr>Θέμα</vt:lpstr>
      </vt:variant>
      <vt:variant>
        <vt:i4>1</vt:i4>
      </vt:variant>
      <vt:variant>
        <vt:lpstr>Τίτλοι διαφανειών</vt:lpstr>
      </vt:variant>
      <vt:variant>
        <vt:i4>49</vt:i4>
      </vt:variant>
    </vt:vector>
  </HeadingPairs>
  <TitlesOfParts>
    <vt:vector size="50" baseType="lpstr">
      <vt:lpstr>Θέμα του Office</vt:lpstr>
      <vt:lpstr>Διαφάνεια 1</vt:lpstr>
      <vt:lpstr>Διαφάνεια 2</vt:lpstr>
      <vt:lpstr>Διαφάνεια 3</vt:lpstr>
      <vt:lpstr>Διαφάνεια 4</vt:lpstr>
      <vt:lpstr>Διαφάνεια 5</vt:lpstr>
      <vt:lpstr>Διαφάνεια 6</vt:lpstr>
      <vt:lpstr>Διαφάνεια 7</vt:lpstr>
      <vt:lpstr>Διαφάνεια 8</vt:lpstr>
      <vt:lpstr>Διαφάνεια 9</vt:lpstr>
      <vt:lpstr>Διαφάνεια 10</vt:lpstr>
      <vt:lpstr>Διαφάνεια 11</vt:lpstr>
      <vt:lpstr>Διαφάνεια 12</vt:lpstr>
      <vt:lpstr>Διαφάνεια 13</vt:lpstr>
      <vt:lpstr>Διαφάνεια 14</vt:lpstr>
      <vt:lpstr>Διαφάνεια 15</vt:lpstr>
      <vt:lpstr>Διαφάνεια 16</vt:lpstr>
      <vt:lpstr>Διαφάνεια 17</vt:lpstr>
      <vt:lpstr>Διαφάνεια 18</vt:lpstr>
      <vt:lpstr>Διαφάνεια 19</vt:lpstr>
      <vt:lpstr>Διαφάνεια 20</vt:lpstr>
      <vt:lpstr>Διαφάνεια 21</vt:lpstr>
      <vt:lpstr>Διαφάνεια 22</vt:lpstr>
      <vt:lpstr>Διαφάνεια 23</vt:lpstr>
      <vt:lpstr>Διαφάνεια 24</vt:lpstr>
      <vt:lpstr>Διαφάνεια 25</vt:lpstr>
      <vt:lpstr>Διαφάνεια 26</vt:lpstr>
      <vt:lpstr>Διαφάνεια 27</vt:lpstr>
      <vt:lpstr>Διαφάνεια 28</vt:lpstr>
      <vt:lpstr>Διαφάνεια 29</vt:lpstr>
      <vt:lpstr>Διαφάνεια 30</vt:lpstr>
      <vt:lpstr>Διαφάνεια 31</vt:lpstr>
      <vt:lpstr>Διαφάνεια 32</vt:lpstr>
      <vt:lpstr>Διαφάνεια 33</vt:lpstr>
      <vt:lpstr>Διαφάνεια 34</vt:lpstr>
      <vt:lpstr>Διαφάνεια 35</vt:lpstr>
      <vt:lpstr>Διαφάνεια 36</vt:lpstr>
      <vt:lpstr>Διαφάνεια 37</vt:lpstr>
      <vt:lpstr>Διαφάνεια 38</vt:lpstr>
      <vt:lpstr>Διαφάνεια 39</vt:lpstr>
      <vt:lpstr>Διαφάνεια 40</vt:lpstr>
      <vt:lpstr>Διαφάνεια 41</vt:lpstr>
      <vt:lpstr>Διαφάνεια 42</vt:lpstr>
      <vt:lpstr>Διαφάνεια 43</vt:lpstr>
      <vt:lpstr>Διαφάνεια 44</vt:lpstr>
      <vt:lpstr>Διαφάνεια 45</vt:lpstr>
      <vt:lpstr>Διαφάνεια 46</vt:lpstr>
      <vt:lpstr>Διαφάνεια 47</vt:lpstr>
      <vt:lpstr>Διαφάνεια 48</vt:lpstr>
      <vt:lpstr>Διαφάνεια 49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turbo_x</dc:creator>
  <cp:lastModifiedBy>turbo_x</cp:lastModifiedBy>
  <cp:revision>147</cp:revision>
  <dcterms:created xsi:type="dcterms:W3CDTF">2012-06-19T16:28:17Z</dcterms:created>
  <dcterms:modified xsi:type="dcterms:W3CDTF">2012-09-13T09:36:13Z</dcterms:modified>
</cp:coreProperties>
</file>