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9" r:id="rId3"/>
    <p:sldId id="269" r:id="rId4"/>
    <p:sldId id="257" r:id="rId5"/>
    <p:sldId id="258" r:id="rId6"/>
    <p:sldId id="266" r:id="rId7"/>
    <p:sldId id="260" r:id="rId8"/>
    <p:sldId id="262" r:id="rId9"/>
    <p:sldId id="277" r:id="rId10"/>
    <p:sldId id="264" r:id="rId11"/>
    <p:sldId id="274" r:id="rId12"/>
    <p:sldId id="268" r:id="rId13"/>
    <p:sldId id="278" r:id="rId14"/>
    <p:sldId id="286" r:id="rId15"/>
    <p:sldId id="272" r:id="rId16"/>
    <p:sldId id="265" r:id="rId17"/>
    <p:sldId id="287" r:id="rId18"/>
    <p:sldId id="280" r:id="rId19"/>
    <p:sldId id="284" r:id="rId20"/>
    <p:sldId id="273" r:id="rId21"/>
    <p:sldId id="261" r:id="rId22"/>
    <p:sldId id="267" r:id="rId23"/>
    <p:sldId id="270" r:id="rId24"/>
    <p:sldId id="289" r:id="rId25"/>
    <p:sldId id="275" r:id="rId26"/>
    <p:sldId id="276" r:id="rId27"/>
    <p:sldId id="290" r:id="rId28"/>
    <p:sldId id="279" r:id="rId29"/>
    <p:sldId id="263" r:id="rId30"/>
    <p:sldId id="281" r:id="rId31"/>
    <p:sldId id="285" r:id="rId32"/>
    <p:sldId id="271" r:id="rId33"/>
    <p:sldId id="288" r:id="rId34"/>
    <p:sldId id="283"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8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1" d="100"/>
          <a:sy n="101" d="100"/>
        </p:scale>
        <p:origin x="-11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40BB8-98C8-4E9D-AD31-D7C3E19C3AED}" type="datetimeFigureOut">
              <a:rPr lang="el-GR" smtClean="0"/>
              <a:pPr/>
              <a:t>17/4/2014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E643E-F9A5-45FD-95A6-0016BFF7A01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http://www.medscape.com/viewarticle/814322_1</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http://www.medscape.com/viewarticle/814109?nlid=40744_1243&amp;src=wnl_edit_medp_aimm&amp;uac=82598DG&amp;spon=38</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http://www.medscape.com/viewarticle/819413?nlid=50506_1243&amp;src=wnl_edit_medp_aimm&amp;spon=38</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13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http://www.medscape.com/viewarticle/815109?nlid=40744_1243&amp;src=wnl_edit_medp_aimm&amp;uac=82598DG&amp;spon=38</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16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http://www.medscape.com/viewarticle/813721_1</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22</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http://www.medscape.com/viewarticle/813722_1</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23</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Read more at: </a:t>
            </a:r>
            <a:r>
              <a:rPr lang="en-US" dirty="0" smtClean="0"/>
              <a:t>http://www.medscape.com/viewarticle/817432_1</a:t>
            </a:r>
            <a:endParaRPr lang="el-GR" dirty="0"/>
          </a:p>
        </p:txBody>
      </p:sp>
      <p:sp>
        <p:nvSpPr>
          <p:cNvPr id="4" name="3 - Θέση αριθμού διαφάνειας"/>
          <p:cNvSpPr>
            <a:spLocks noGrp="1"/>
          </p:cNvSpPr>
          <p:nvPr>
            <p:ph type="sldNum" sz="quarter" idx="10"/>
          </p:nvPr>
        </p:nvSpPr>
        <p:spPr/>
        <p:txBody>
          <a:bodyPr/>
          <a:lstStyle/>
          <a:p>
            <a:fld id="{700E643E-F9A5-45FD-95A6-0016BFF7A011}" type="slidenum">
              <a:rPr lang="el-GR" smtClean="0"/>
              <a:pPr/>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D71F721-2A88-4A5E-B97D-C234E090860A}" type="datetimeFigureOut">
              <a:rPr lang="el-GR" smtClean="0"/>
              <a:pPr/>
              <a:t>17/4/2014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B1812A-544A-448A-A6BA-F0B25CEFA86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1F721-2A88-4A5E-B97D-C234E090860A}" type="datetimeFigureOut">
              <a:rPr lang="el-GR" smtClean="0"/>
              <a:pPr/>
              <a:t>17/4/2014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1812A-544A-448A-A6BA-F0B25CEFA86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1081.photobucket.com/albums/j341/zaoltryence/animals/wallpaper-350438.jpg"/>
          <p:cNvPicPr>
            <a:picLocks noChangeAspect="1" noChangeArrowheads="1"/>
          </p:cNvPicPr>
          <p:nvPr/>
        </p:nvPicPr>
        <p:blipFill>
          <a:blip r:embed="rId2" cstate="print"/>
          <a:srcRect/>
          <a:stretch>
            <a:fillRect/>
          </a:stretch>
        </p:blipFill>
        <p:spPr bwMode="auto">
          <a:xfrm>
            <a:off x="0" y="1085850"/>
            <a:ext cx="9144000" cy="5772150"/>
          </a:xfrm>
          <a:prstGeom prst="rect">
            <a:avLst/>
          </a:prstGeom>
          <a:noFill/>
        </p:spPr>
      </p:pic>
      <p:sp>
        <p:nvSpPr>
          <p:cNvPr id="5" name="4 - Ορθογώνιο"/>
          <p:cNvSpPr/>
          <p:nvPr/>
        </p:nvSpPr>
        <p:spPr>
          <a:xfrm>
            <a:off x="0" y="0"/>
            <a:ext cx="9144000" cy="1223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318" name="Picture 6" descr="http://r60.cooltext.com/rendered/cooltext1524344719.png"/>
          <p:cNvPicPr>
            <a:picLocks noChangeAspect="1" noChangeArrowheads="1"/>
          </p:cNvPicPr>
          <p:nvPr/>
        </p:nvPicPr>
        <p:blipFill>
          <a:blip r:embed="rId3" cstate="print"/>
          <a:srcRect/>
          <a:stretch>
            <a:fillRect/>
          </a:stretch>
        </p:blipFill>
        <p:spPr bwMode="auto">
          <a:xfrm>
            <a:off x="206515" y="1313765"/>
            <a:ext cx="5391150" cy="676276"/>
          </a:xfrm>
          <a:prstGeom prst="rect">
            <a:avLst/>
          </a:prstGeom>
          <a:noFill/>
        </p:spPr>
      </p:pic>
      <p:sp>
        <p:nvSpPr>
          <p:cNvPr id="8" name="7 - TextBox"/>
          <p:cNvSpPr txBox="1"/>
          <p:nvPr/>
        </p:nvSpPr>
        <p:spPr>
          <a:xfrm>
            <a:off x="206515" y="2078850"/>
            <a:ext cx="3241080" cy="830997"/>
          </a:xfrm>
          <a:prstGeom prst="rect">
            <a:avLst/>
          </a:prstGeom>
          <a:noFill/>
        </p:spPr>
        <p:txBody>
          <a:bodyPr wrap="none" rtlCol="0">
            <a:spAutoFit/>
          </a:bodyPr>
          <a:lstStyle/>
          <a:p>
            <a:r>
              <a:rPr lang="en-US" sz="1200" b="1" dirty="0" smtClean="0">
                <a:solidFill>
                  <a:schemeClr val="bg1"/>
                </a:solidFill>
                <a:latin typeface="Arial Narrow" pitchFamily="34" charset="0"/>
              </a:rPr>
              <a:t>Brig General (</a:t>
            </a:r>
            <a:r>
              <a:rPr lang="en-US" sz="1200" b="1" dirty="0" err="1" smtClean="0">
                <a:solidFill>
                  <a:schemeClr val="bg1"/>
                </a:solidFill>
                <a:latin typeface="Arial Narrow" pitchFamily="34" charset="0"/>
              </a:rPr>
              <a:t>ret’d</a:t>
            </a:r>
            <a:r>
              <a:rPr lang="en-US" sz="1200" b="1" dirty="0" smtClean="0">
                <a:solidFill>
                  <a:schemeClr val="bg1"/>
                </a:solidFill>
                <a:latin typeface="Arial Narrow" pitchFamily="34" charset="0"/>
              </a:rPr>
              <a:t>) </a:t>
            </a:r>
            <a:r>
              <a:rPr lang="en-US" sz="1200" b="1" dirty="0" err="1" smtClean="0">
                <a:solidFill>
                  <a:schemeClr val="bg1"/>
                </a:solidFill>
                <a:latin typeface="Arial Narrow" pitchFamily="34" charset="0"/>
              </a:rPr>
              <a:t>Ioannis</a:t>
            </a:r>
            <a:r>
              <a:rPr lang="en-US" sz="1200" b="1" dirty="0" smtClean="0">
                <a:solidFill>
                  <a:schemeClr val="bg1"/>
                </a:solidFill>
                <a:latin typeface="Arial Narrow" pitchFamily="34" charset="0"/>
              </a:rPr>
              <a:t> </a:t>
            </a:r>
            <a:r>
              <a:rPr lang="en-US" sz="1200" b="1" dirty="0" err="1" smtClean="0">
                <a:solidFill>
                  <a:schemeClr val="bg1"/>
                </a:solidFill>
                <a:latin typeface="Arial Narrow" pitchFamily="34" charset="0"/>
              </a:rPr>
              <a:t>Galatas</a:t>
            </a:r>
            <a:r>
              <a:rPr lang="en-US" sz="1200" b="1" dirty="0" smtClean="0">
                <a:solidFill>
                  <a:schemeClr val="bg1"/>
                </a:solidFill>
                <a:latin typeface="Arial Narrow" pitchFamily="34" charset="0"/>
              </a:rPr>
              <a:t>, MD</a:t>
            </a:r>
          </a:p>
          <a:p>
            <a:r>
              <a:rPr lang="en-US" sz="1200" i="1" dirty="0">
                <a:solidFill>
                  <a:schemeClr val="bg1"/>
                </a:solidFill>
                <a:latin typeface="Arial Narrow" pitchFamily="34" charset="0"/>
              </a:rPr>
              <a:t>e</a:t>
            </a:r>
            <a:r>
              <a:rPr lang="en-US" sz="1200" i="1" dirty="0" smtClean="0">
                <a:solidFill>
                  <a:schemeClr val="bg1"/>
                </a:solidFill>
                <a:latin typeface="Arial Narrow" pitchFamily="34" charset="0"/>
              </a:rPr>
              <a:t>x</a:t>
            </a:r>
            <a:r>
              <a:rPr lang="en-US" sz="1200" dirty="0" smtClean="0">
                <a:solidFill>
                  <a:schemeClr val="bg1"/>
                </a:solidFill>
                <a:latin typeface="Arial Narrow" pitchFamily="34" charset="0"/>
              </a:rPr>
              <a:t> Head, Department of Allergy &amp; Clinical Immunology</a:t>
            </a:r>
          </a:p>
          <a:p>
            <a:r>
              <a:rPr lang="en-US" sz="1200" dirty="0" smtClean="0">
                <a:solidFill>
                  <a:schemeClr val="bg1"/>
                </a:solidFill>
                <a:latin typeface="Arial Narrow" pitchFamily="34" charset="0"/>
              </a:rPr>
              <a:t>Army General Hospital of Athens</a:t>
            </a:r>
          </a:p>
          <a:p>
            <a:r>
              <a:rPr lang="en-US" sz="1200" dirty="0" smtClean="0">
                <a:solidFill>
                  <a:schemeClr val="bg1"/>
                </a:solidFill>
                <a:latin typeface="Arial Narrow" pitchFamily="34" charset="0"/>
              </a:rPr>
              <a:t>Greece</a:t>
            </a:r>
            <a:endParaRPr lang="el-GR" sz="1200" dirty="0">
              <a:solidFill>
                <a:schemeClr val="bg1"/>
              </a:solidFill>
              <a:latin typeface="Arial Narrow" pitchFamily="34" charset="0"/>
            </a:endParaRPr>
          </a:p>
        </p:txBody>
      </p:sp>
      <p:pic>
        <p:nvPicPr>
          <p:cNvPr id="13320" name="Picture 8" descr="https://cdn1.iconfinder.com/data/icons/3D-shapes-psd/256/ball-6x6.png"/>
          <p:cNvPicPr>
            <a:picLocks noChangeAspect="1" noChangeArrowheads="1"/>
          </p:cNvPicPr>
          <p:nvPr/>
        </p:nvPicPr>
        <p:blipFill>
          <a:blip r:embed="rId4" cstate="print"/>
          <a:srcRect/>
          <a:stretch>
            <a:fillRect/>
          </a:stretch>
        </p:blipFill>
        <p:spPr bwMode="auto">
          <a:xfrm>
            <a:off x="7227295" y="458670"/>
            <a:ext cx="1673315" cy="1673315"/>
          </a:xfrm>
          <a:prstGeom prst="rect">
            <a:avLst/>
          </a:prstGeom>
          <a:noFill/>
        </p:spPr>
      </p:pic>
      <p:sp>
        <p:nvSpPr>
          <p:cNvPr id="10" name="9 - TextBox"/>
          <p:cNvSpPr txBox="1"/>
          <p:nvPr/>
        </p:nvSpPr>
        <p:spPr>
          <a:xfrm>
            <a:off x="7317305" y="773705"/>
            <a:ext cx="1471044" cy="923330"/>
          </a:xfrm>
          <a:prstGeom prst="rect">
            <a:avLst/>
          </a:prstGeom>
          <a:noFill/>
        </p:spPr>
        <p:txBody>
          <a:bodyPr wrap="none" rtlCol="0">
            <a:spAutoFit/>
          </a:bodyPr>
          <a:lstStyle/>
          <a:p>
            <a:pPr algn="ctr"/>
            <a:r>
              <a:rPr lang="en-US" dirty="0" smtClean="0">
                <a:solidFill>
                  <a:srgbClr val="FF0000"/>
                </a:solidFill>
                <a:latin typeface="Arial Black" pitchFamily="34" charset="0"/>
              </a:rPr>
              <a:t>PART I</a:t>
            </a:r>
          </a:p>
          <a:p>
            <a:pPr algn="ctr"/>
            <a:r>
              <a:rPr lang="en-US" dirty="0" smtClean="0">
                <a:latin typeface="Arial Black" pitchFamily="34" charset="0"/>
              </a:rPr>
              <a:t>End 2013</a:t>
            </a:r>
          </a:p>
          <a:p>
            <a:pPr algn="ctr"/>
            <a:r>
              <a:rPr lang="en-US" dirty="0" smtClean="0">
                <a:latin typeface="Arial Black" pitchFamily="34" charset="0"/>
              </a:rPr>
              <a:t>April 2014</a:t>
            </a:r>
            <a:endParaRPr lang="el-GR"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268760"/>
            <a:ext cx="8820980" cy="5293757"/>
          </a:xfrm>
          <a:prstGeom prst="rect">
            <a:avLst/>
          </a:prstGeom>
        </p:spPr>
        <p:txBody>
          <a:bodyPr wrap="square">
            <a:spAutoFit/>
          </a:bodyPr>
          <a:lstStyle/>
          <a:p>
            <a:r>
              <a:rPr lang="en-US" sz="1600" b="1" dirty="0" smtClean="0">
                <a:latin typeface="Arial Black" pitchFamily="34" charset="0"/>
              </a:rPr>
              <a:t>Flu Vaccine Allergy May Be Attributed to Gelatin, </a:t>
            </a:r>
            <a:r>
              <a:rPr lang="en-US" sz="1600" b="1" dirty="0" smtClean="0">
                <a:solidFill>
                  <a:srgbClr val="FF0000"/>
                </a:solidFill>
                <a:latin typeface="Arial Black" pitchFamily="34" charset="0"/>
              </a:rPr>
              <a:t>Not Egg</a:t>
            </a:r>
          </a:p>
          <a:p>
            <a:r>
              <a:rPr lang="en-US" sz="1600" i="1" dirty="0" smtClean="0">
                <a:latin typeface="Arial Narrow" pitchFamily="34" charset="0"/>
              </a:rPr>
              <a:t>Nov 2013 Annual ACAAI Scientific Meeting. Abstract P104</a:t>
            </a:r>
          </a:p>
          <a:p>
            <a:endParaRPr lang="en-US" sz="1200" dirty="0" smtClean="0">
              <a:latin typeface="Arial Narrow" pitchFamily="34" charset="0"/>
            </a:endParaRPr>
          </a:p>
          <a:p>
            <a:r>
              <a:rPr lang="en-US" sz="1600" dirty="0" smtClean="0">
                <a:latin typeface="Arial Narrow" pitchFamily="34" charset="0"/>
              </a:rPr>
              <a:t>A new allergy risk to a common ingredient has been identified in a recent case study that has implications for vaccination. Gelatin, often found in lunchmeats, jellies, and gummy candies, is also used in vaccines, and allergy — though </a:t>
            </a:r>
            <a:r>
              <a:rPr lang="en-US" sz="1600" u="sng" dirty="0" smtClean="0">
                <a:latin typeface="Arial Narrow" pitchFamily="34" charset="0"/>
              </a:rPr>
              <a:t>rare</a:t>
            </a:r>
            <a:r>
              <a:rPr lang="en-US" sz="1600" dirty="0" smtClean="0">
                <a:latin typeface="Arial Narrow" pitchFamily="34" charset="0"/>
              </a:rPr>
              <a:t> — can trigger anaphylaxis.</a:t>
            </a:r>
          </a:p>
          <a:p>
            <a:endParaRPr lang="en-US" sz="1200" dirty="0" smtClean="0">
              <a:latin typeface="Arial Narrow" pitchFamily="34" charset="0"/>
            </a:endParaRPr>
          </a:p>
          <a:p>
            <a:r>
              <a:rPr lang="en-US" sz="1600" b="1" dirty="0" smtClean="0">
                <a:solidFill>
                  <a:srgbClr val="FF0000"/>
                </a:solidFill>
                <a:latin typeface="Arial Narrow" pitchFamily="34" charset="0"/>
              </a:rPr>
              <a:t>Gelatin</a:t>
            </a:r>
            <a:r>
              <a:rPr lang="en-US" sz="1600" dirty="0" smtClean="0">
                <a:latin typeface="Arial Narrow" pitchFamily="34" charset="0"/>
              </a:rPr>
              <a:t> is a mixture of peptides and proteins produced by partial hydrolysis of collagen extracted from cow, pig, and fish. Patients with gelatin allergy do not react to meat because gelatin is derived from tendons and bones rather than the flesh. And gelatin in vaccines is more likely to cause an allergic reaction because it is concentrated, purified, and processed and has direct access to the immune system through injection.</a:t>
            </a:r>
          </a:p>
          <a:p>
            <a:endParaRPr lang="en-US" sz="1200" dirty="0" smtClean="0">
              <a:latin typeface="Arial Narrow" pitchFamily="34" charset="0"/>
            </a:endParaRPr>
          </a:p>
          <a:p>
            <a:r>
              <a:rPr lang="en-US" sz="1600" b="1" dirty="0" smtClean="0">
                <a:solidFill>
                  <a:srgbClr val="FF0000"/>
                </a:solidFill>
                <a:latin typeface="Arial Narrow" pitchFamily="34" charset="0"/>
              </a:rPr>
              <a:t>Vaccines</a:t>
            </a:r>
            <a:r>
              <a:rPr lang="en-US" sz="1600" dirty="0" smtClean="0">
                <a:latin typeface="Arial Narrow" pitchFamily="34" charset="0"/>
              </a:rPr>
              <a:t> that contain gelatin include those against influenza; measles, mumps, and rubella (MMR); </a:t>
            </a:r>
            <a:r>
              <a:rPr lang="en-US" sz="1600" dirty="0" err="1" smtClean="0">
                <a:latin typeface="Arial Narrow" pitchFamily="34" charset="0"/>
              </a:rPr>
              <a:t>varicella</a:t>
            </a:r>
            <a:r>
              <a:rPr lang="en-US" sz="1600" dirty="0" smtClean="0">
                <a:latin typeface="Arial Narrow" pitchFamily="34" charset="0"/>
              </a:rPr>
              <a:t>; yellow fever; zoster; rabies; Japanese encephalitis; and diphtheria, tetanus, and </a:t>
            </a:r>
            <a:r>
              <a:rPr lang="en-US" sz="1600" dirty="0" err="1" smtClean="0">
                <a:latin typeface="Arial Narrow" pitchFamily="34" charset="0"/>
              </a:rPr>
              <a:t>pertussis</a:t>
            </a:r>
            <a:r>
              <a:rPr lang="en-US" sz="1600" dirty="0" smtClean="0">
                <a:latin typeface="Arial Narrow" pitchFamily="34" charset="0"/>
              </a:rPr>
              <a:t> (</a:t>
            </a:r>
            <a:r>
              <a:rPr lang="en-US" sz="1600" dirty="0" err="1" smtClean="0">
                <a:latin typeface="Arial Narrow" pitchFamily="34" charset="0"/>
              </a:rPr>
              <a:t>DTaP</a:t>
            </a:r>
            <a:r>
              <a:rPr lang="en-US" sz="1600" dirty="0" smtClean="0">
                <a:latin typeface="Arial Narrow" pitchFamily="34" charset="0"/>
              </a:rPr>
              <a:t>). There are </a:t>
            </a:r>
            <a:r>
              <a:rPr lang="en-US" sz="1600" b="1" dirty="0" smtClean="0">
                <a:solidFill>
                  <a:srgbClr val="FF0000"/>
                </a:solidFill>
                <a:latin typeface="Arial Narrow" pitchFamily="34" charset="0"/>
              </a:rPr>
              <a:t>gelatin-free</a:t>
            </a:r>
            <a:r>
              <a:rPr lang="en-US" sz="1600" dirty="0" smtClean="0">
                <a:latin typeface="Arial Narrow" pitchFamily="34" charset="0"/>
              </a:rPr>
              <a:t> alternatives to some vaccines, including those against influenza and </a:t>
            </a:r>
            <a:r>
              <a:rPr lang="en-US" sz="1600" dirty="0" err="1" smtClean="0">
                <a:latin typeface="Arial Narrow" pitchFamily="34" charset="0"/>
              </a:rPr>
              <a:t>DTaP</a:t>
            </a:r>
            <a:r>
              <a:rPr lang="en-US" sz="1600" dirty="0" smtClean="0">
                <a:latin typeface="Arial Narrow" pitchFamily="34" charset="0"/>
              </a:rPr>
              <a:t>, but not to others, including those against zoster and MMR.</a:t>
            </a:r>
          </a:p>
          <a:p>
            <a:endParaRPr lang="en-US" sz="1200" dirty="0" smtClean="0">
              <a:latin typeface="Arial Narrow" pitchFamily="34" charset="0"/>
            </a:endParaRPr>
          </a:p>
          <a:p>
            <a:r>
              <a:rPr lang="en-US" sz="1600" dirty="0" smtClean="0">
                <a:latin typeface="Arial Narrow" pitchFamily="34" charset="0"/>
              </a:rPr>
              <a:t>A recent update from the American Academy of Allergy, Asthma &amp; Immunology and ACAAI Joint Task Force on Practice Parameters say that </a:t>
            </a:r>
            <a:r>
              <a:rPr lang="en-US" sz="1600" b="1" u="sng" dirty="0" smtClean="0">
                <a:solidFill>
                  <a:srgbClr val="FF0000"/>
                </a:solidFill>
                <a:latin typeface="Arial Narrow" pitchFamily="34" charset="0"/>
              </a:rPr>
              <a:t>patients with any severity of egg allergy can safely receive the influenza vaccine with no special precautions</a:t>
            </a:r>
            <a:r>
              <a:rPr lang="en-US" sz="1600" dirty="0" smtClean="0">
                <a:latin typeface="Arial Narrow" pitchFamily="34" charset="0"/>
              </a:rPr>
              <a:t> (</a:t>
            </a:r>
            <a:r>
              <a:rPr lang="en-US" sz="1600" i="1" dirty="0" smtClean="0">
                <a:latin typeface="Arial Narrow" pitchFamily="34" charset="0"/>
              </a:rPr>
              <a:t>Ann Allergy Asthma </a:t>
            </a:r>
            <a:r>
              <a:rPr lang="en-US" sz="1600" i="1" dirty="0" err="1" smtClean="0">
                <a:latin typeface="Arial Narrow" pitchFamily="34" charset="0"/>
              </a:rPr>
              <a:t>Immunol</a:t>
            </a:r>
            <a:r>
              <a:rPr lang="en-US" sz="1600" dirty="0" smtClean="0">
                <a:latin typeface="Arial Narrow" pitchFamily="34" charset="0"/>
              </a:rPr>
              <a:t>. 2013;111:301-302). A new warning may end up replacing the previous egg allergy precautions after a case report of pediatric anaphylaxis to the influenza vaccine was traced back to gelatin allergy.</a:t>
            </a:r>
            <a:endParaRPr lang="en-US" sz="1600" b="1" dirty="0">
              <a:latin typeface="Arial Narrow" pitchFamily="34" charset="0"/>
            </a:endParaRPr>
          </a:p>
        </p:txBody>
      </p:sp>
      <p:sp>
        <p:nvSpPr>
          <p:cNvPr id="3" name="2 - TextBox"/>
          <p:cNvSpPr txBox="1"/>
          <p:nvPr/>
        </p:nvSpPr>
        <p:spPr>
          <a:xfrm>
            <a:off x="7182116" y="188640"/>
            <a:ext cx="196188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FOOD ALLERGY</a:t>
            </a:r>
            <a:endParaRPr lang="el-GR" sz="1600" dirty="0">
              <a:solidFill>
                <a:schemeClr val="bg1"/>
              </a:solidFill>
              <a:latin typeface="Arial Black" pitchFamily="34" charset="0"/>
            </a:endParaRPr>
          </a:p>
        </p:txBody>
      </p:sp>
      <p:pic>
        <p:nvPicPr>
          <p:cNvPr id="19458" name="Picture 2" descr="http://ahrcanum.wordpress.com/files/2009/10/flu-shot-notification.png"/>
          <p:cNvPicPr>
            <a:picLocks noChangeAspect="1" noChangeArrowheads="1"/>
          </p:cNvPicPr>
          <p:nvPr/>
        </p:nvPicPr>
        <p:blipFill>
          <a:blip r:embed="rId2" cstate="print"/>
          <a:srcRect/>
          <a:stretch>
            <a:fillRect/>
          </a:stretch>
        </p:blipFill>
        <p:spPr bwMode="auto">
          <a:xfrm>
            <a:off x="7857365" y="773705"/>
            <a:ext cx="1170129" cy="11701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99" y="1209810"/>
            <a:ext cx="6615735" cy="5324535"/>
          </a:xfrm>
          <a:prstGeom prst="rect">
            <a:avLst/>
          </a:prstGeom>
        </p:spPr>
        <p:txBody>
          <a:bodyPr wrap="square">
            <a:spAutoFit/>
          </a:bodyPr>
          <a:lstStyle/>
          <a:p>
            <a:r>
              <a:rPr lang="en-US" sz="1400" b="1" dirty="0">
                <a:latin typeface="Arial Black" pitchFamily="34" charset="0"/>
              </a:rPr>
              <a:t>N</a:t>
            </a:r>
            <a:r>
              <a:rPr lang="en-US" sz="1400" b="1" dirty="0" smtClean="0">
                <a:latin typeface="Arial Black" pitchFamily="34" charset="0"/>
              </a:rPr>
              <a:t>asal filter looks promising for allergy sufferers</a:t>
            </a:r>
          </a:p>
          <a:p>
            <a:r>
              <a:rPr lang="en-US" sz="1400" i="1" dirty="0" smtClean="0">
                <a:latin typeface="Arial Narrow" pitchFamily="34" charset="0"/>
              </a:rPr>
              <a:t>Journal of Allergy and Clinical Immunology; 133:2 (Supplement; p. AB186, February 2014)</a:t>
            </a:r>
          </a:p>
          <a:p>
            <a:endParaRPr lang="en-US" sz="1100" b="1" dirty="0" smtClean="0">
              <a:latin typeface="Arial Narrow" pitchFamily="34" charset="0"/>
            </a:endParaRPr>
          </a:p>
          <a:p>
            <a:r>
              <a:rPr lang="en-US" sz="1400" dirty="0" smtClean="0">
                <a:latin typeface="Arial Narrow" pitchFamily="34" charset="0"/>
              </a:rPr>
              <a:t>A clinical study from Aarhus University concludes that a newly developed Danish mini-filter - </a:t>
            </a:r>
            <a:r>
              <a:rPr lang="en-US" sz="1400" b="1" dirty="0" err="1" smtClean="0">
                <a:solidFill>
                  <a:srgbClr val="FF0000"/>
                </a:solidFill>
                <a:latin typeface="Arial Narrow" pitchFamily="34" charset="0"/>
              </a:rPr>
              <a:t>Rhinix</a:t>
            </a:r>
            <a:r>
              <a:rPr lang="en-US" sz="1400" dirty="0" smtClean="0">
                <a:latin typeface="Arial Narrow" pitchFamily="34" charset="0"/>
              </a:rPr>
              <a:t> - appears to be significantly more effective against the discomfort of seasonal hay fever than a </a:t>
            </a:r>
            <a:r>
              <a:rPr lang="en-US" sz="1400" dirty="0" err="1" smtClean="0">
                <a:latin typeface="Arial Narrow" pitchFamily="34" charset="0"/>
              </a:rPr>
              <a:t>filterless</a:t>
            </a:r>
            <a:r>
              <a:rPr lang="en-US" sz="1400" dirty="0" smtClean="0">
                <a:latin typeface="Arial Narrow" pitchFamily="34" charset="0"/>
              </a:rPr>
              <a:t> placebo. </a:t>
            </a:r>
          </a:p>
          <a:p>
            <a:endParaRPr lang="en-US" sz="1100" dirty="0" smtClean="0">
              <a:latin typeface="Arial Narrow" pitchFamily="34" charset="0"/>
            </a:endParaRPr>
          </a:p>
          <a:p>
            <a:r>
              <a:rPr lang="en-US" sz="1400" b="1" dirty="0" smtClean="0">
                <a:latin typeface="Arial Narrow" pitchFamily="34" charset="0"/>
              </a:rPr>
              <a:t>Filter blocks pollen</a:t>
            </a:r>
            <a:r>
              <a:rPr lang="en-US" sz="1400" dirty="0" smtClean="0">
                <a:latin typeface="Arial Narrow" pitchFamily="34" charset="0"/>
              </a:rPr>
              <a:t> </a:t>
            </a:r>
          </a:p>
          <a:p>
            <a:r>
              <a:rPr lang="en-US" sz="1400" dirty="0" smtClean="0">
                <a:latin typeface="Arial Narrow" pitchFamily="34" charset="0"/>
              </a:rPr>
              <a:t>The filter, which is not yet in production, works by being inserted in </a:t>
            </a:r>
            <a:r>
              <a:rPr lang="en-US" sz="1400" b="1" dirty="0" smtClean="0">
                <a:solidFill>
                  <a:srgbClr val="FF0000"/>
                </a:solidFill>
                <a:latin typeface="Arial Narrow" pitchFamily="34" charset="0"/>
              </a:rPr>
              <a:t>both</a:t>
            </a:r>
            <a:r>
              <a:rPr lang="en-US" sz="1400" dirty="0" smtClean="0">
                <a:latin typeface="Arial Narrow" pitchFamily="34" charset="0"/>
              </a:rPr>
              <a:t> nostrils. Depending on the filter's density, it blocks specific particles in the air - including pollen from grass, which is one of the most frequent causes of hay fever (seasonal allergic rhinitis). </a:t>
            </a:r>
          </a:p>
          <a:p>
            <a:r>
              <a:rPr lang="en-US" sz="1400" dirty="0" smtClean="0">
                <a:latin typeface="Arial Narrow" pitchFamily="34" charset="0"/>
              </a:rPr>
              <a:t>Preliminary tests in allergy chamber show that the filter can both alleviate typical symptoms, and that patients will not experience unacceptable discomfort when using it.</a:t>
            </a:r>
          </a:p>
          <a:p>
            <a:r>
              <a:rPr lang="en-US" sz="1400" dirty="0" smtClean="0">
                <a:latin typeface="Arial Narrow" pitchFamily="34" charset="0"/>
              </a:rPr>
              <a:t>And even though the test subjects still had mild symptoms after the treatment, regardless of whether they were in the placebo- or active group, the researchers demonstrated what they describe as "clinically relevant reductions in daily nasal symptoms compared to placebo, in particular supported by reductions in sneezing, itching of the nose and runny nose symptoms." </a:t>
            </a:r>
          </a:p>
          <a:p>
            <a:endParaRPr lang="en-US" sz="1000" dirty="0" smtClean="0">
              <a:latin typeface="Arial Narrow" pitchFamily="34" charset="0"/>
            </a:endParaRPr>
          </a:p>
          <a:p>
            <a:r>
              <a:rPr lang="en-US" sz="1400" b="1" dirty="0" smtClean="0">
                <a:latin typeface="Arial Narrow" pitchFamily="34" charset="0"/>
              </a:rPr>
              <a:t>Less discomfort in the throat</a:t>
            </a:r>
            <a:r>
              <a:rPr lang="en-US" sz="1400" dirty="0" smtClean="0">
                <a:latin typeface="Arial Narrow" pitchFamily="34" charset="0"/>
              </a:rPr>
              <a:t> </a:t>
            </a:r>
          </a:p>
          <a:p>
            <a:r>
              <a:rPr lang="en-US" sz="1400" dirty="0" smtClean="0">
                <a:latin typeface="Arial Narrow" pitchFamily="34" charset="0"/>
              </a:rPr>
              <a:t>One of the crucial points has been to examine whether the test subjects ceased breathing through the nose when the filter was inserted and instead breathed through their mouth. </a:t>
            </a:r>
          </a:p>
          <a:p>
            <a:r>
              <a:rPr lang="en-US" sz="1400" dirty="0" smtClean="0">
                <a:latin typeface="Arial Narrow" pitchFamily="34" charset="0"/>
              </a:rPr>
              <a:t>But the project showed that, on the contrary, the test subjects' throat irritation was significantly lowered when using the nasal filter, with an average reduction of 75 percent. At the same time, measurements showed that there was no difference in airflow between the placebo filter and the </a:t>
            </a:r>
            <a:r>
              <a:rPr lang="en-US" sz="1400" dirty="0" err="1" smtClean="0">
                <a:latin typeface="Arial Narrow" pitchFamily="34" charset="0"/>
              </a:rPr>
              <a:t>Rhinix</a:t>
            </a:r>
            <a:r>
              <a:rPr lang="en-US" sz="1400" dirty="0" smtClean="0">
                <a:latin typeface="Arial Narrow" pitchFamily="34" charset="0"/>
              </a:rPr>
              <a:t> filter.</a:t>
            </a:r>
            <a:endParaRPr lang="en-US" sz="1400" dirty="0">
              <a:latin typeface="Arial Narrow" pitchFamily="34" charset="0"/>
            </a:endParaRPr>
          </a:p>
        </p:txBody>
      </p:sp>
      <p:pic>
        <p:nvPicPr>
          <p:cNvPr id="38914" name="Picture 2" descr="http://media.npr.org/assets/img/2014/03/11/rhinix-nasal-filter-0dd23a0bf2efe84441ea41397d150297e3187131-s6-c30.jpeg"/>
          <p:cNvPicPr>
            <a:picLocks noChangeAspect="1" noChangeArrowheads="1"/>
          </p:cNvPicPr>
          <p:nvPr/>
        </p:nvPicPr>
        <p:blipFill>
          <a:blip r:embed="rId2" cstate="print"/>
          <a:srcRect l="15750" t="10236" r="20668" b="8676"/>
          <a:stretch>
            <a:fillRect/>
          </a:stretch>
        </p:blipFill>
        <p:spPr bwMode="auto">
          <a:xfrm>
            <a:off x="6435381" y="998730"/>
            <a:ext cx="2547110" cy="2430270"/>
          </a:xfrm>
          <a:prstGeom prst="rect">
            <a:avLst/>
          </a:prstGeom>
          <a:noFill/>
        </p:spPr>
      </p:pic>
      <p:pic>
        <p:nvPicPr>
          <p:cNvPr id="38916" name="Picture 4" descr="http://www.genosail.com/img/nasal-filter.jpg"/>
          <p:cNvPicPr>
            <a:picLocks noChangeAspect="1" noChangeArrowheads="1"/>
          </p:cNvPicPr>
          <p:nvPr/>
        </p:nvPicPr>
        <p:blipFill>
          <a:blip r:embed="rId3" cstate="print"/>
          <a:srcRect l="12600" r="11801"/>
          <a:stretch>
            <a:fillRect/>
          </a:stretch>
        </p:blipFill>
        <p:spPr bwMode="auto">
          <a:xfrm>
            <a:off x="6822251" y="3609020"/>
            <a:ext cx="2070230" cy="2738438"/>
          </a:xfrm>
          <a:prstGeom prst="rect">
            <a:avLst/>
          </a:prstGeom>
          <a:noFill/>
        </p:spPr>
      </p:pic>
      <p:sp>
        <p:nvSpPr>
          <p:cNvPr id="5" name="4 - TextBox"/>
          <p:cNvSpPr txBox="1"/>
          <p:nvPr/>
        </p:nvSpPr>
        <p:spPr>
          <a:xfrm>
            <a:off x="7047849" y="188640"/>
            <a:ext cx="2096151"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NASAL ALLERGY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313765"/>
            <a:ext cx="8820980" cy="5478423"/>
          </a:xfrm>
          <a:prstGeom prst="rect">
            <a:avLst/>
          </a:prstGeom>
        </p:spPr>
        <p:txBody>
          <a:bodyPr wrap="square">
            <a:spAutoFit/>
          </a:bodyPr>
          <a:lstStyle/>
          <a:p>
            <a:r>
              <a:rPr lang="en-US" sz="1600" dirty="0" smtClean="0">
                <a:latin typeface="Arial Black" pitchFamily="34" charset="0"/>
              </a:rPr>
              <a:t>Dogs in the house protect against asthma, infection</a:t>
            </a:r>
          </a:p>
          <a:p>
            <a:r>
              <a:rPr lang="en-US" sz="1400" i="1" dirty="0" smtClean="0"/>
              <a:t>Proceedings of the National Academy of Sciences (online Early Edition: Kei E. Fujimura, </a:t>
            </a:r>
            <a:r>
              <a:rPr lang="en-US" sz="1400" i="1" dirty="0" err="1" smtClean="0"/>
              <a:t>doi</a:t>
            </a:r>
            <a:r>
              <a:rPr lang="en-US" sz="1400" i="1" dirty="0" smtClean="0"/>
              <a:t>: 10.1073/pnas.1310750111 </a:t>
            </a:r>
          </a:p>
          <a:p>
            <a:endParaRPr lang="en-US" sz="1600" dirty="0" smtClean="0">
              <a:latin typeface="Arial Narrow" pitchFamily="34" charset="0"/>
            </a:endParaRPr>
          </a:p>
          <a:p>
            <a:r>
              <a:rPr lang="en-US" sz="1600" dirty="0" smtClean="0">
                <a:latin typeface="Arial Narrow" pitchFamily="34" charset="0"/>
              </a:rPr>
              <a:t>There have been several studies suggesting that when exposed to a dog regularly in early infancy, children's risk for developing allergies and asthma decreases. And now, researchers from the University of California-San Francisco (UCSF) and the University of Michigan point to changes in gut microbes as the mechanism behind this safeguard.</a:t>
            </a:r>
          </a:p>
          <a:p>
            <a:endParaRPr lang="en-US" sz="1600" dirty="0" smtClean="0">
              <a:latin typeface="Arial Narrow" pitchFamily="34" charset="0"/>
            </a:endParaRPr>
          </a:p>
          <a:p>
            <a:r>
              <a:rPr lang="en-US" sz="1600" dirty="0" smtClean="0">
                <a:latin typeface="Arial Narrow" pitchFamily="34" charset="0"/>
              </a:rPr>
              <a:t>In the study, the investigators introduced cockroach or protein allergens to the mice and found that inflammatory responses in the lungs - which are associated with asthma - were significantly reduced in mice that had been exposed to dust associated with dogs, compared with those who were exposed to dust from </a:t>
            </a:r>
            <a:r>
              <a:rPr lang="en-US" sz="1600" dirty="0" err="1" smtClean="0">
                <a:latin typeface="Arial Narrow" pitchFamily="34" charset="0"/>
              </a:rPr>
              <a:t>dogless</a:t>
            </a:r>
            <a:r>
              <a:rPr lang="en-US" sz="1600" dirty="0" smtClean="0">
                <a:latin typeface="Arial Narrow" pitchFamily="34" charset="0"/>
              </a:rPr>
              <a:t> homes. </a:t>
            </a:r>
          </a:p>
          <a:p>
            <a:r>
              <a:rPr lang="en-US" sz="1600" dirty="0" smtClean="0">
                <a:latin typeface="Arial Narrow" pitchFamily="34" charset="0"/>
              </a:rPr>
              <a:t>In particular, the researchers singled out one species of bacteria called </a:t>
            </a:r>
            <a:r>
              <a:rPr lang="en-US" sz="1600" b="1" i="1" dirty="0" smtClean="0">
                <a:solidFill>
                  <a:srgbClr val="FF0000"/>
                </a:solidFill>
                <a:latin typeface="Arial Narrow" pitchFamily="34" charset="0"/>
              </a:rPr>
              <a:t>Lactobacillus </a:t>
            </a:r>
            <a:r>
              <a:rPr lang="en-US" sz="1600" b="1" i="1" dirty="0" err="1" smtClean="0">
                <a:solidFill>
                  <a:srgbClr val="FF0000"/>
                </a:solidFill>
                <a:latin typeface="Arial Narrow" pitchFamily="34" charset="0"/>
              </a:rPr>
              <a:t>johnsonii</a:t>
            </a:r>
            <a:r>
              <a:rPr lang="en-US" sz="1600" dirty="0" smtClean="0">
                <a:latin typeface="Arial Narrow" pitchFamily="34" charset="0"/>
              </a:rPr>
              <a:t>. Lab animals exhibit reduced Th2 cytokine production, fewer activated T cells, and a distinct gut </a:t>
            </a:r>
            <a:r>
              <a:rPr lang="en-US" sz="1600" dirty="0" err="1" smtClean="0">
                <a:latin typeface="Arial Narrow" pitchFamily="34" charset="0"/>
              </a:rPr>
              <a:t>microbiome</a:t>
            </a:r>
            <a:r>
              <a:rPr lang="en-US" sz="1600" dirty="0" smtClean="0">
                <a:latin typeface="Arial Narrow" pitchFamily="34" charset="0"/>
              </a:rPr>
              <a:t> composition, highly enriched for </a:t>
            </a:r>
            <a:r>
              <a:rPr lang="en-US" sz="1600" i="1" dirty="0" smtClean="0">
                <a:latin typeface="Arial Narrow" pitchFamily="34" charset="0"/>
              </a:rPr>
              <a:t>Lactobacillus </a:t>
            </a:r>
            <a:r>
              <a:rPr lang="en-US" sz="1600" i="1" dirty="0" err="1" smtClean="0">
                <a:latin typeface="Arial Narrow" pitchFamily="34" charset="0"/>
              </a:rPr>
              <a:t>johnsonii</a:t>
            </a:r>
            <a:r>
              <a:rPr lang="en-US" sz="1600" dirty="0" smtClean="0">
                <a:latin typeface="Arial Narrow" pitchFamily="34" charset="0"/>
              </a:rPr>
              <a:t>, which itself can confer airway protection when orally supplemented as a single species. </a:t>
            </a:r>
          </a:p>
          <a:p>
            <a:r>
              <a:rPr lang="en-US" sz="1600" dirty="0" smtClean="0">
                <a:latin typeface="Arial Narrow" pitchFamily="34" charset="0"/>
              </a:rPr>
              <a:t>This study supports the possibility that host–environment interactions that govern allergic or infectious airway disease may be mediated, at least in part, by the impact of environmental exposures on the gastrointestinal </a:t>
            </a:r>
            <a:r>
              <a:rPr lang="en-US" sz="1600" dirty="0" err="1" smtClean="0">
                <a:latin typeface="Arial Narrow" pitchFamily="34" charset="0"/>
              </a:rPr>
              <a:t>microbiome</a:t>
            </a:r>
            <a:r>
              <a:rPr lang="en-US" sz="1600" dirty="0" smtClean="0">
                <a:latin typeface="Arial Narrow" pitchFamily="34" charset="0"/>
              </a:rPr>
              <a:t> composition and, by extension, its impact on the host immune response. Though the study showed that mice exposed to dog-associated house dust are protected against allergies and asthma, the team says their</a:t>
            </a:r>
          </a:p>
          <a:p>
            <a:r>
              <a:rPr lang="en-US" sz="1600" dirty="0" smtClean="0">
                <a:latin typeface="Arial Narrow" pitchFamily="34" charset="0"/>
              </a:rPr>
              <a:t>findings likely explain why children raised in houses with dogs from birth have a reduced allergy risk. </a:t>
            </a:r>
          </a:p>
          <a:p>
            <a:endParaRPr lang="en-US" sz="1600" dirty="0" smtClean="0">
              <a:latin typeface="Arial Narrow" pitchFamily="34" charset="0"/>
            </a:endParaRPr>
          </a:p>
          <a:p>
            <a:r>
              <a:rPr lang="en-US" sz="1600" dirty="0" smtClean="0">
                <a:latin typeface="Arial Narrow" pitchFamily="34" charset="0"/>
              </a:rPr>
              <a:t>According to researchers gut </a:t>
            </a:r>
            <a:r>
              <a:rPr lang="en-US" sz="1600" dirty="0" err="1" smtClean="0">
                <a:latin typeface="Arial Narrow" pitchFamily="34" charset="0"/>
              </a:rPr>
              <a:t>microbiome</a:t>
            </a:r>
            <a:r>
              <a:rPr lang="en-US" sz="1600" dirty="0" smtClean="0">
                <a:latin typeface="Arial Narrow" pitchFamily="34" charset="0"/>
              </a:rPr>
              <a:t> manipulation represents a promising </a:t>
            </a:r>
            <a:r>
              <a:rPr lang="en-US" sz="1600" b="1" dirty="0" smtClean="0">
                <a:solidFill>
                  <a:srgbClr val="FF0000"/>
                </a:solidFill>
                <a:latin typeface="Arial Narrow" pitchFamily="34" charset="0"/>
              </a:rPr>
              <a:t>new therapeutic</a:t>
            </a:r>
          </a:p>
          <a:p>
            <a:r>
              <a:rPr lang="en-US" sz="1600" b="1" dirty="0">
                <a:solidFill>
                  <a:srgbClr val="FF0000"/>
                </a:solidFill>
                <a:latin typeface="Arial Narrow" pitchFamily="34" charset="0"/>
              </a:rPr>
              <a:t>s</a:t>
            </a:r>
            <a:r>
              <a:rPr lang="en-US" sz="1600" b="1" dirty="0" smtClean="0">
                <a:solidFill>
                  <a:srgbClr val="FF0000"/>
                </a:solidFill>
                <a:latin typeface="Arial Narrow" pitchFamily="34" charset="0"/>
              </a:rPr>
              <a:t>trategy</a:t>
            </a:r>
            <a:r>
              <a:rPr lang="en-US" sz="1600" dirty="0" smtClean="0">
                <a:latin typeface="Arial Narrow" pitchFamily="34" charset="0"/>
              </a:rPr>
              <a:t> to protect individuals against both pulmonary infection and allergic airway disease. </a:t>
            </a:r>
          </a:p>
          <a:p>
            <a:endParaRPr lang="en-US" sz="1600" b="1" dirty="0">
              <a:latin typeface="Arial Narrow" pitchFamily="34" charset="0"/>
            </a:endParaRPr>
          </a:p>
        </p:txBody>
      </p:sp>
      <p:pic>
        <p:nvPicPr>
          <p:cNvPr id="30722" name="Picture 2" descr="http://gallery.yopriceville.com/var/albums/Free-Clipart-Pictures/Animals-PNG/Cute_Dog_Clipart.png?m=1363762647"/>
          <p:cNvPicPr>
            <a:picLocks noChangeAspect="1" noChangeArrowheads="1"/>
          </p:cNvPicPr>
          <p:nvPr/>
        </p:nvPicPr>
        <p:blipFill>
          <a:blip r:embed="rId2" cstate="print"/>
          <a:srcRect/>
          <a:stretch>
            <a:fillRect/>
          </a:stretch>
        </p:blipFill>
        <p:spPr bwMode="auto">
          <a:xfrm>
            <a:off x="8082390" y="5043878"/>
            <a:ext cx="1035115" cy="1541228"/>
          </a:xfrm>
          <a:prstGeom prst="rect">
            <a:avLst/>
          </a:prstGeom>
          <a:noFill/>
        </p:spPr>
      </p:pic>
      <p:sp>
        <p:nvSpPr>
          <p:cNvPr id="4" name="3 - TextBox"/>
          <p:cNvSpPr txBox="1"/>
          <p:nvPr/>
        </p:nvSpPr>
        <p:spPr>
          <a:xfrm>
            <a:off x="7978296" y="188640"/>
            <a:ext cx="116570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ASTHMA</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978296" y="188640"/>
            <a:ext cx="116570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ASTHMA</a:t>
            </a:r>
            <a:endParaRPr lang="el-GR" sz="1600" dirty="0">
              <a:solidFill>
                <a:schemeClr val="bg1"/>
              </a:solidFill>
              <a:latin typeface="Arial Black" pitchFamily="34" charset="0"/>
            </a:endParaRPr>
          </a:p>
        </p:txBody>
      </p:sp>
      <p:sp>
        <p:nvSpPr>
          <p:cNvPr id="3" name="2 - Ορθογώνιο"/>
          <p:cNvSpPr/>
          <p:nvPr/>
        </p:nvSpPr>
        <p:spPr>
          <a:xfrm>
            <a:off x="206514" y="1313765"/>
            <a:ext cx="8775975" cy="5355312"/>
          </a:xfrm>
          <a:prstGeom prst="rect">
            <a:avLst/>
          </a:prstGeom>
        </p:spPr>
        <p:txBody>
          <a:bodyPr wrap="square">
            <a:spAutoFit/>
          </a:bodyPr>
          <a:lstStyle/>
          <a:p>
            <a:r>
              <a:rPr lang="en-US" b="1" dirty="0" smtClean="0">
                <a:latin typeface="Arial Black" pitchFamily="34" charset="0"/>
              </a:rPr>
              <a:t>Galectin-3: Its Role in Asthma and Potential as an Anti-inflammatory Target</a:t>
            </a:r>
          </a:p>
          <a:p>
            <a:r>
              <a:rPr lang="en-US" i="1" dirty="0" smtClean="0">
                <a:latin typeface="Arial Narrow" pitchFamily="34" charset="0"/>
              </a:rPr>
              <a:t>Respiratory Research. 2013;14(136)</a:t>
            </a:r>
          </a:p>
          <a:p>
            <a:endParaRPr lang="en-US" sz="1400" b="1" dirty="0">
              <a:latin typeface="Arial Narrow" pitchFamily="34" charset="0"/>
            </a:endParaRPr>
          </a:p>
          <a:p>
            <a:r>
              <a:rPr lang="en-US" dirty="0" err="1" smtClean="0">
                <a:latin typeface="Arial Narrow" pitchFamily="34" charset="0"/>
              </a:rPr>
              <a:t>Galectins</a:t>
            </a:r>
            <a:r>
              <a:rPr lang="en-US" dirty="0" smtClean="0">
                <a:latin typeface="Arial Narrow" pitchFamily="34" charset="0"/>
              </a:rPr>
              <a:t> (a family of evolutionary conserved animal </a:t>
            </a:r>
            <a:r>
              <a:rPr lang="en-US" dirty="0" err="1" smtClean="0">
                <a:latin typeface="Arial Narrow" pitchFamily="34" charset="0"/>
              </a:rPr>
              <a:t>lectins</a:t>
            </a:r>
            <a:r>
              <a:rPr lang="en-US" dirty="0" smtClean="0">
                <a:latin typeface="Arial Narrow" pitchFamily="34" charset="0"/>
              </a:rPr>
              <a:t> that bind to β-</a:t>
            </a:r>
            <a:r>
              <a:rPr lang="en-US" dirty="0" err="1" smtClean="0">
                <a:latin typeface="Arial Narrow" pitchFamily="34" charset="0"/>
              </a:rPr>
              <a:t>galactosides</a:t>
            </a:r>
            <a:r>
              <a:rPr lang="en-US" dirty="0">
                <a:latin typeface="Arial Narrow" pitchFamily="34" charset="0"/>
              </a:rPr>
              <a:t>;</a:t>
            </a:r>
            <a:r>
              <a:rPr lang="en-US" dirty="0" smtClean="0">
                <a:latin typeface="Arial Narrow" pitchFamily="34" charset="0"/>
              </a:rPr>
              <a:t>  ubiquitous in mammals and other vertebrate </a:t>
            </a:r>
            <a:r>
              <a:rPr lang="en-US" dirty="0" err="1" smtClean="0">
                <a:latin typeface="Arial Narrow" pitchFamily="34" charset="0"/>
              </a:rPr>
              <a:t>taxa</a:t>
            </a:r>
            <a:r>
              <a:rPr lang="en-US" dirty="0" smtClean="0">
                <a:latin typeface="Arial Narrow" pitchFamily="34" charset="0"/>
              </a:rPr>
              <a:t>, invertebrates, and fungi) constitute an evolutionary conserved family that bind to β-</a:t>
            </a:r>
            <a:r>
              <a:rPr lang="en-US" dirty="0" err="1" smtClean="0">
                <a:latin typeface="Arial Narrow" pitchFamily="34" charset="0"/>
              </a:rPr>
              <a:t>galactosides</a:t>
            </a:r>
            <a:r>
              <a:rPr lang="en-US" dirty="0" smtClean="0">
                <a:latin typeface="Arial Narrow" pitchFamily="34" charset="0"/>
              </a:rPr>
              <a:t>. Increasing evidence shows that </a:t>
            </a:r>
            <a:r>
              <a:rPr lang="en-US" b="1" dirty="0" err="1" smtClean="0">
                <a:solidFill>
                  <a:srgbClr val="FF0000"/>
                </a:solidFill>
                <a:latin typeface="Arial Narrow" pitchFamily="34" charset="0"/>
              </a:rPr>
              <a:t>galectins</a:t>
            </a:r>
            <a:r>
              <a:rPr lang="en-US" b="1" dirty="0" smtClean="0">
                <a:solidFill>
                  <a:srgbClr val="FF0000"/>
                </a:solidFill>
                <a:latin typeface="Arial Narrow" pitchFamily="34" charset="0"/>
              </a:rPr>
              <a:t> are involved </a:t>
            </a:r>
            <a:r>
              <a:rPr lang="en-US" dirty="0" smtClean="0">
                <a:latin typeface="Arial Narrow" pitchFamily="34" charset="0"/>
              </a:rPr>
              <a:t>in many fundamental biological processes such as cellular communication, inflammation, differentiation and apoptosis. Changes in galectin-3 (Gal-3) expression are commonly seen in cancer and pre-cancerous conditions, and Gal-3 may be involved in the regulation of diverse cancer cell activities that contribute to </a:t>
            </a:r>
            <a:r>
              <a:rPr lang="en-US" dirty="0" err="1" smtClean="0">
                <a:latin typeface="Arial Narrow" pitchFamily="34" charset="0"/>
              </a:rPr>
              <a:t>tumourigenesis</a:t>
            </a:r>
            <a:r>
              <a:rPr lang="en-US" dirty="0" smtClean="0">
                <a:latin typeface="Arial Narrow" pitchFamily="34" charset="0"/>
              </a:rPr>
              <a:t>, cancer progression and metastasis. In addition, Gal-3 is a pro-inflammatory regulator in rheumatoid arthritis. Gal-3 has been shown to be involved in many aspects in allergic inflammation, such as </a:t>
            </a:r>
            <a:r>
              <a:rPr lang="en-US" dirty="0" err="1" smtClean="0">
                <a:latin typeface="Arial Narrow" pitchFamily="34" charset="0"/>
              </a:rPr>
              <a:t>eosinophil</a:t>
            </a:r>
            <a:r>
              <a:rPr lang="en-US" dirty="0" smtClean="0">
                <a:latin typeface="Arial Narrow" pitchFamily="34" charset="0"/>
              </a:rPr>
              <a:t> recruitment, airway remodeling, development of a Th2 phenotype as well as increased expression of inflammatory mediators. In an </a:t>
            </a:r>
            <a:r>
              <a:rPr lang="en-US" i="1" dirty="0" smtClean="0">
                <a:latin typeface="Arial Narrow" pitchFamily="34" charset="0"/>
              </a:rPr>
              <a:t>in vivo</a:t>
            </a:r>
            <a:r>
              <a:rPr lang="en-US" dirty="0" smtClean="0">
                <a:latin typeface="Arial Narrow" pitchFamily="34" charset="0"/>
              </a:rPr>
              <a:t> model it was shown that </a:t>
            </a:r>
            <a:r>
              <a:rPr lang="en-US" dirty="0" err="1" smtClean="0">
                <a:latin typeface="Arial Narrow" pitchFamily="34" charset="0"/>
              </a:rPr>
              <a:t>bronchoalveolar</a:t>
            </a:r>
            <a:r>
              <a:rPr lang="en-US" dirty="0" smtClean="0">
                <a:latin typeface="Arial Narrow" pitchFamily="34" charset="0"/>
              </a:rPr>
              <a:t> </a:t>
            </a:r>
            <a:r>
              <a:rPr lang="en-US" dirty="0" err="1" smtClean="0">
                <a:latin typeface="Arial Narrow" pitchFamily="34" charset="0"/>
              </a:rPr>
              <a:t>lavage</a:t>
            </a:r>
            <a:r>
              <a:rPr lang="en-US" dirty="0" smtClean="0">
                <a:latin typeface="Arial Narrow" pitchFamily="34" charset="0"/>
              </a:rPr>
              <a:t> (BAL) fluid from </a:t>
            </a:r>
            <a:r>
              <a:rPr lang="en-US" dirty="0" err="1" smtClean="0">
                <a:latin typeface="Arial Narrow" pitchFamily="34" charset="0"/>
              </a:rPr>
              <a:t>ovalbumin</a:t>
            </a:r>
            <a:r>
              <a:rPr lang="en-US" dirty="0" smtClean="0">
                <a:latin typeface="Arial Narrow" pitchFamily="34" charset="0"/>
              </a:rPr>
              <a:t>-challenged mice contained significantly higher levels of Gal-3 compared to control mice.</a:t>
            </a:r>
          </a:p>
          <a:p>
            <a:r>
              <a:rPr lang="en-US" dirty="0" smtClean="0">
                <a:latin typeface="Arial Narrow" pitchFamily="34" charset="0"/>
              </a:rPr>
              <a:t>The molecular mechanisms of Gal-3 in human asthma have not been fully elucidated. This review will focus on what is known about the Gal-3 and its role in the </a:t>
            </a:r>
            <a:r>
              <a:rPr lang="en-US" dirty="0" err="1" smtClean="0">
                <a:latin typeface="Arial Narrow" pitchFamily="34" charset="0"/>
              </a:rPr>
              <a:t>pathophysiological</a:t>
            </a:r>
            <a:r>
              <a:rPr lang="en-US" dirty="0" smtClean="0">
                <a:latin typeface="Arial Narrow" pitchFamily="34" charset="0"/>
              </a:rPr>
              <a:t> mechanisms of asthma to evaluate the potential of Gal-3 as a biomarker and therapeutic target of asthma.</a:t>
            </a:r>
            <a:endParaRPr lang="en-US" b="1" dirty="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medscape.com/article/819/413/819413-fig1.jpg"/>
          <p:cNvPicPr>
            <a:picLocks noChangeAspect="1" noChangeArrowheads="1"/>
          </p:cNvPicPr>
          <p:nvPr/>
        </p:nvPicPr>
        <p:blipFill>
          <a:blip r:embed="rId2" cstate="print"/>
          <a:srcRect t="5431" b="6587"/>
          <a:stretch>
            <a:fillRect/>
          </a:stretch>
        </p:blipFill>
        <p:spPr bwMode="auto">
          <a:xfrm>
            <a:off x="5244920" y="811009"/>
            <a:ext cx="3899080" cy="2617991"/>
          </a:xfrm>
          <a:prstGeom prst="rect">
            <a:avLst/>
          </a:prstGeom>
          <a:noFill/>
          <a:ln>
            <a:solidFill>
              <a:schemeClr val="accent1">
                <a:lumMod val="50000"/>
              </a:schemeClr>
            </a:solidFill>
          </a:ln>
        </p:spPr>
      </p:pic>
      <p:grpSp>
        <p:nvGrpSpPr>
          <p:cNvPr id="3" name="2 - Ομάδα"/>
          <p:cNvGrpSpPr/>
          <p:nvPr/>
        </p:nvGrpSpPr>
        <p:grpSpPr>
          <a:xfrm>
            <a:off x="71501" y="2573905"/>
            <a:ext cx="5265584" cy="3993376"/>
            <a:chOff x="71500" y="2168860"/>
            <a:chExt cx="5985665" cy="4402634"/>
          </a:xfrm>
        </p:grpSpPr>
        <p:pic>
          <p:nvPicPr>
            <p:cNvPr id="4" name="Picture 4" descr="http://img.medscape.com/article/819/413/819413-fig2.jpg"/>
            <p:cNvPicPr>
              <a:picLocks noChangeAspect="1" noChangeArrowheads="1"/>
            </p:cNvPicPr>
            <p:nvPr/>
          </p:nvPicPr>
          <p:blipFill>
            <a:blip r:embed="rId3" cstate="print"/>
            <a:srcRect t="4660" b="4942"/>
            <a:stretch>
              <a:fillRect/>
            </a:stretch>
          </p:blipFill>
          <p:spPr bwMode="auto">
            <a:xfrm>
              <a:off x="113565" y="2168860"/>
              <a:ext cx="5943600" cy="4365485"/>
            </a:xfrm>
            <a:prstGeom prst="rect">
              <a:avLst/>
            </a:prstGeom>
            <a:noFill/>
            <a:ln>
              <a:solidFill>
                <a:schemeClr val="accent1">
                  <a:lumMod val="50000"/>
                </a:schemeClr>
              </a:solidFill>
            </a:ln>
          </p:spPr>
        </p:pic>
        <p:sp>
          <p:nvSpPr>
            <p:cNvPr id="5" name="4 - Ορθογώνιο"/>
            <p:cNvSpPr/>
            <p:nvPr/>
          </p:nvSpPr>
          <p:spPr>
            <a:xfrm>
              <a:off x="71500" y="5634207"/>
              <a:ext cx="1575175" cy="937287"/>
            </a:xfrm>
            <a:prstGeom prst="rect">
              <a:avLst/>
            </a:prstGeom>
          </p:spPr>
          <p:txBody>
            <a:bodyPr wrap="square">
              <a:spAutoFit/>
            </a:bodyPr>
            <a:lstStyle/>
            <a:p>
              <a:r>
                <a:rPr lang="en-US" sz="1200" b="1" dirty="0" smtClean="0">
                  <a:latin typeface="Arial Narrow" pitchFamily="34" charset="0"/>
                </a:rPr>
                <a:t>Intracellular</a:t>
              </a:r>
            </a:p>
            <a:p>
              <a:r>
                <a:rPr lang="en-US" sz="1200" b="1" dirty="0" smtClean="0">
                  <a:latin typeface="Arial Narrow" pitchFamily="34" charset="0"/>
                </a:rPr>
                <a:t>a</a:t>
              </a:r>
              <a:r>
                <a:rPr lang="en-US" sz="1200" b="1" dirty="0" smtClean="0">
                  <a:latin typeface="Arial Narrow" pitchFamily="34" charset="0"/>
                </a:rPr>
                <a:t>nd extracellular </a:t>
              </a:r>
              <a:r>
                <a:rPr lang="en-US" sz="1200" b="1" dirty="0" smtClean="0">
                  <a:latin typeface="Arial Narrow" pitchFamily="34" charset="0"/>
                </a:rPr>
                <a:t>functions</a:t>
              </a:r>
            </a:p>
            <a:p>
              <a:r>
                <a:rPr lang="en-US" sz="1200" b="1" dirty="0" smtClean="0">
                  <a:latin typeface="Arial Narrow" pitchFamily="34" charset="0"/>
                </a:rPr>
                <a:t>of galectin-3</a:t>
              </a:r>
              <a:endParaRPr lang="el-GR" sz="1200" dirty="0">
                <a:latin typeface="Arial Narrow" pitchFamily="34" charset="0"/>
              </a:endParaRPr>
            </a:p>
          </p:txBody>
        </p:sp>
      </p:grpSp>
      <p:sp>
        <p:nvSpPr>
          <p:cNvPr id="6" name="5 - TextBox"/>
          <p:cNvSpPr txBox="1"/>
          <p:nvPr/>
        </p:nvSpPr>
        <p:spPr>
          <a:xfrm>
            <a:off x="7978296" y="188640"/>
            <a:ext cx="116570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ASTHMA</a:t>
            </a:r>
            <a:endParaRPr lang="el-GR" sz="1600" dirty="0">
              <a:solidFill>
                <a:schemeClr val="bg1"/>
              </a:solidFill>
              <a:latin typeface="Arial Black" pitchFamily="34" charset="0"/>
            </a:endParaRPr>
          </a:p>
        </p:txBody>
      </p:sp>
      <p:sp>
        <p:nvSpPr>
          <p:cNvPr id="7" name="6 - Ορθογώνιο"/>
          <p:cNvSpPr/>
          <p:nvPr/>
        </p:nvSpPr>
        <p:spPr>
          <a:xfrm>
            <a:off x="116505" y="1268760"/>
            <a:ext cx="4572000" cy="923330"/>
          </a:xfrm>
          <a:prstGeom prst="rect">
            <a:avLst/>
          </a:prstGeom>
        </p:spPr>
        <p:txBody>
          <a:bodyPr>
            <a:spAutoFit/>
          </a:bodyPr>
          <a:lstStyle/>
          <a:p>
            <a:r>
              <a:rPr lang="en-US" b="1" dirty="0" smtClean="0">
                <a:latin typeface="Arial Black" pitchFamily="34" charset="0"/>
              </a:rPr>
              <a:t>Galectin-3: Its Role in Asthma and Potential as an Anti-inflammatory Target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1" y="1268760"/>
            <a:ext cx="8820980" cy="5724644"/>
          </a:xfrm>
          <a:prstGeom prst="rect">
            <a:avLst/>
          </a:prstGeom>
        </p:spPr>
        <p:txBody>
          <a:bodyPr wrap="square">
            <a:spAutoFit/>
          </a:bodyPr>
          <a:lstStyle/>
          <a:p>
            <a:r>
              <a:rPr lang="en-US" sz="1600" b="1" dirty="0" smtClean="0">
                <a:latin typeface="Arial Black" pitchFamily="34" charset="0"/>
              </a:rPr>
              <a:t>Idiopathic anaphylaxis: The hidden allergy?</a:t>
            </a:r>
          </a:p>
          <a:p>
            <a:r>
              <a:rPr lang="en-US" sz="1400" i="1" dirty="0" smtClean="0">
                <a:latin typeface="Arial Narrow" pitchFamily="34" charset="0"/>
              </a:rPr>
              <a:t>UK Allergy Campaign</a:t>
            </a:r>
          </a:p>
          <a:p>
            <a:endParaRPr lang="en-US" sz="1400" b="1" dirty="0">
              <a:latin typeface="Arial Narrow" pitchFamily="34" charset="0"/>
            </a:endParaRPr>
          </a:p>
          <a:p>
            <a:r>
              <a:rPr lang="en-US" sz="1400" dirty="0" smtClean="0">
                <a:latin typeface="Arial Narrow" pitchFamily="34" charset="0"/>
              </a:rPr>
              <a:t>Anaphylaxis is the most severe form of allergic reaction and can be fatal in the worst cases.</a:t>
            </a:r>
          </a:p>
          <a:p>
            <a:r>
              <a:rPr lang="en-US" sz="1400" b="1" dirty="0" smtClean="0">
                <a:solidFill>
                  <a:srgbClr val="FF0000"/>
                </a:solidFill>
                <a:latin typeface="Arial Narrow" pitchFamily="34" charset="0"/>
              </a:rPr>
              <a:t>Food allergy alone is thought to affect 1 - 2% of the adult population and 4-6% of children </a:t>
            </a:r>
            <a:r>
              <a:rPr lang="en-US" sz="1400" dirty="0" smtClean="0">
                <a:latin typeface="Arial Narrow" pitchFamily="34" charset="0"/>
              </a:rPr>
              <a:t>and there are estimated to be </a:t>
            </a:r>
            <a:r>
              <a:rPr lang="en-US" sz="1400" b="1" dirty="0" smtClean="0">
                <a:solidFill>
                  <a:srgbClr val="FF0000"/>
                </a:solidFill>
                <a:latin typeface="Arial Narrow" pitchFamily="34" charset="0"/>
              </a:rPr>
              <a:t>around 30,000 cases of hospitalization due to anaphylaxis every year. </a:t>
            </a:r>
            <a:r>
              <a:rPr lang="en-US" sz="1400" dirty="0" smtClean="0">
                <a:latin typeface="Arial Narrow" pitchFamily="34" charset="0"/>
              </a:rPr>
              <a:t>In some cases, these reactions will be termed idiopathic, as even after intense diagnostic investigation, no discernible cause can be found.</a:t>
            </a:r>
          </a:p>
          <a:p>
            <a:endParaRPr lang="en-US" sz="1400" b="1" dirty="0" smtClean="0">
              <a:latin typeface="Arial Narrow" pitchFamily="34" charset="0"/>
            </a:endParaRPr>
          </a:p>
          <a:p>
            <a:r>
              <a:rPr lang="en-US" sz="1400" b="1" dirty="0" smtClean="0">
                <a:latin typeface="Arial Narrow" pitchFamily="34" charset="0"/>
              </a:rPr>
              <a:t>What is behind Idiopathic anaphylaxis?</a:t>
            </a:r>
            <a:endParaRPr lang="en-US" sz="1400" dirty="0" smtClean="0">
              <a:latin typeface="Arial Narrow" pitchFamily="34" charset="0"/>
            </a:endParaRPr>
          </a:p>
          <a:p>
            <a:r>
              <a:rPr lang="en-US" sz="1400" dirty="0" smtClean="0">
                <a:latin typeface="Arial Narrow" pitchFamily="34" charset="0"/>
              </a:rPr>
              <a:t>This curious and frustrating diagnosis can occur for two main reasons. Firstly, no trigger can be identified because, while an external trigger (such as a food) might be present, tests may fail to pick it up. Secondly however, it could also mean that there is no external trigger at all and the cause is a temporary increase in the reactivity of the body's immune system. If an external trigger is present, it may be one of a few possibilities, including:</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Food - </a:t>
            </a:r>
            <a:r>
              <a:rPr lang="en-US" sz="1400" dirty="0" smtClean="0">
                <a:latin typeface="Arial Narrow" pitchFamily="34" charset="0"/>
              </a:rPr>
              <a:t>this should be considered a prime suspect, especially foods eaten shortly before the start of an attack</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Lupine - </a:t>
            </a:r>
            <a:r>
              <a:rPr lang="en-US" sz="1400" dirty="0" smtClean="0">
                <a:latin typeface="Arial Narrow" pitchFamily="34" charset="0"/>
              </a:rPr>
              <a:t>the seeds from some varieties of lupine are milled to make flour, which is used in baked goods such as pastries, pies, pancakes and in pasta</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Latex - </a:t>
            </a:r>
            <a:r>
              <a:rPr lang="en-US" sz="1400" dirty="0" smtClean="0">
                <a:latin typeface="Arial Narrow" pitchFamily="34" charset="0"/>
              </a:rPr>
              <a:t>found in thousands of everyday consumer and healthcare items, with allergy to latex becoming increasingly common over the past 25 years</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Flour contaminated by mites - </a:t>
            </a:r>
            <a:r>
              <a:rPr lang="en-US" sz="1400" dirty="0" smtClean="0">
                <a:latin typeface="Arial Narrow" pitchFamily="34" charset="0"/>
              </a:rPr>
              <a:t>this condition is known colloquially as Pancake Syndrome; the medical term is Oral Mite Anaphylaxis, with anaphylaxis occurring shortly after the intake of foods made with mite-contaminated wheat flour</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Cold induced </a:t>
            </a:r>
            <a:r>
              <a:rPr lang="en-US" sz="1400" b="1" dirty="0" err="1" smtClean="0">
                <a:solidFill>
                  <a:srgbClr val="FF0000"/>
                </a:solidFill>
                <a:latin typeface="Arial Narrow" pitchFamily="34" charset="0"/>
              </a:rPr>
              <a:t>urticaria</a:t>
            </a:r>
            <a:r>
              <a:rPr lang="en-US" sz="1400" b="1" dirty="0" smtClean="0">
                <a:solidFill>
                  <a:srgbClr val="FF0000"/>
                </a:solidFill>
                <a:latin typeface="Arial Narrow" pitchFamily="34" charset="0"/>
              </a:rPr>
              <a:t>/anaphylaxis - </a:t>
            </a:r>
            <a:r>
              <a:rPr lang="en-US" sz="1400" dirty="0" smtClean="0">
                <a:latin typeface="Arial Narrow" pitchFamily="34" charset="0"/>
              </a:rPr>
              <a:t>in rare cases, anaphylaxis can be caused by chilling. For example, a nine-year-old girl suffered </a:t>
            </a:r>
            <a:r>
              <a:rPr lang="en-US" sz="1400" dirty="0" err="1" smtClean="0">
                <a:latin typeface="Arial Narrow" pitchFamily="34" charset="0"/>
              </a:rPr>
              <a:t>urticaria</a:t>
            </a:r>
            <a:r>
              <a:rPr lang="en-US" sz="1400" dirty="0" smtClean="0">
                <a:latin typeface="Arial Narrow" pitchFamily="34" charset="0"/>
              </a:rPr>
              <a:t> and lost consciousness while swimming in cold water. She was immediately removed from the water and regained consciousness. She had a preceding two-year history of multiple episodes of </a:t>
            </a:r>
            <a:r>
              <a:rPr lang="en-US" sz="1400" dirty="0" err="1" smtClean="0">
                <a:latin typeface="Arial Narrow" pitchFamily="34" charset="0"/>
              </a:rPr>
              <a:t>urticaria</a:t>
            </a:r>
            <a:r>
              <a:rPr lang="en-US" sz="1400" dirty="0" smtClean="0">
                <a:latin typeface="Arial Narrow" pitchFamily="34" charset="0"/>
              </a:rPr>
              <a:t> while swimming in unheated water (Fernando SL, 2009)</a:t>
            </a:r>
          </a:p>
          <a:p>
            <a:endParaRPr lang="en-US" sz="1400" b="1" dirty="0">
              <a:latin typeface="Arial Narrow" pitchFamily="34" charset="0"/>
            </a:endParaRPr>
          </a:p>
        </p:txBody>
      </p:sp>
      <p:pic>
        <p:nvPicPr>
          <p:cNvPr id="40962" name="Picture 2" descr="http://content.answcdn.com/main/content/img/wiley/visualfood/08_Legumineuses/40851-Lupin.jpg"/>
          <p:cNvPicPr>
            <a:picLocks noChangeAspect="1" noChangeArrowheads="1"/>
          </p:cNvPicPr>
          <p:nvPr/>
        </p:nvPicPr>
        <p:blipFill>
          <a:blip r:embed="rId2" cstate="print"/>
          <a:srcRect/>
          <a:stretch>
            <a:fillRect/>
          </a:stretch>
        </p:blipFill>
        <p:spPr bwMode="auto">
          <a:xfrm>
            <a:off x="7022727" y="818709"/>
            <a:ext cx="1977492" cy="1305145"/>
          </a:xfrm>
          <a:prstGeom prst="rect">
            <a:avLst/>
          </a:prstGeom>
          <a:noFill/>
        </p:spPr>
      </p:pic>
      <p:sp>
        <p:nvSpPr>
          <p:cNvPr id="4" name="3 - TextBox"/>
          <p:cNvSpPr txBox="1"/>
          <p:nvPr/>
        </p:nvSpPr>
        <p:spPr>
          <a:xfrm>
            <a:off x="6597225" y="1448780"/>
            <a:ext cx="992579" cy="276999"/>
          </a:xfrm>
          <a:prstGeom prst="rect">
            <a:avLst/>
          </a:prstGeom>
          <a:noFill/>
        </p:spPr>
        <p:txBody>
          <a:bodyPr wrap="none" rtlCol="0">
            <a:spAutoFit/>
          </a:bodyPr>
          <a:lstStyle/>
          <a:p>
            <a:r>
              <a:rPr lang="en-US" sz="1200" b="1" dirty="0" smtClean="0">
                <a:latin typeface="Arial Narrow" pitchFamily="34" charset="0"/>
              </a:rPr>
              <a:t>Lupine seeds</a:t>
            </a:r>
            <a:endParaRPr lang="el-GR" sz="1200" b="1" dirty="0">
              <a:latin typeface="Arial Narrow" pitchFamily="34" charset="0"/>
            </a:endParaRPr>
          </a:p>
        </p:txBody>
      </p:sp>
      <p:sp>
        <p:nvSpPr>
          <p:cNvPr id="5" name="4 - TextBox"/>
          <p:cNvSpPr txBox="1"/>
          <p:nvPr/>
        </p:nvSpPr>
        <p:spPr>
          <a:xfrm>
            <a:off x="7305420" y="188640"/>
            <a:ext cx="1838580"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ANAPHYLAXIS</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6505" y="1178750"/>
            <a:ext cx="8910990" cy="4772076"/>
          </a:xfrm>
          <a:prstGeom prst="rect">
            <a:avLst/>
          </a:prstGeom>
        </p:spPr>
        <p:txBody>
          <a:bodyPr wrap="square">
            <a:spAutoFit/>
          </a:bodyPr>
          <a:lstStyle/>
          <a:p>
            <a:r>
              <a:rPr lang="en-US" sz="1600" b="1" dirty="0" smtClean="0">
                <a:latin typeface="Arial Narrow" pitchFamily="34" charset="0"/>
              </a:rPr>
              <a:t>Allergies and Hematologic Cancer Risk: Is There a Link?</a:t>
            </a:r>
          </a:p>
          <a:p>
            <a:r>
              <a:rPr lang="en-US" sz="1600" i="1" dirty="0" smtClean="0">
                <a:latin typeface="Arial Narrow" pitchFamily="34" charset="0"/>
              </a:rPr>
              <a:t>American Journal of Hematology; 88:12, pp. 1050-54 (2013)</a:t>
            </a:r>
          </a:p>
          <a:p>
            <a:endParaRPr lang="en-US" sz="1200" b="1" dirty="0" smtClean="0">
              <a:latin typeface="Arial Narrow" pitchFamily="34" charset="0"/>
            </a:endParaRPr>
          </a:p>
          <a:p>
            <a:r>
              <a:rPr lang="en-US" sz="1530" b="1" dirty="0" smtClean="0">
                <a:solidFill>
                  <a:srgbClr val="FF0000"/>
                </a:solidFill>
                <a:latin typeface="Arial Narrow" pitchFamily="34" charset="0"/>
              </a:rPr>
              <a:t>Women with airborne allergies could be at higher risk for hematologic malignancies than women without allergies.</a:t>
            </a:r>
          </a:p>
          <a:p>
            <a:r>
              <a:rPr lang="en-US" sz="1530" dirty="0" smtClean="0">
                <a:latin typeface="Arial Narrow" pitchFamily="34" charset="0"/>
              </a:rPr>
              <a:t>Data </a:t>
            </a:r>
            <a:r>
              <a:rPr lang="en-US" sz="1530" dirty="0" smtClean="0">
                <a:latin typeface="Arial Narrow" pitchFamily="34" charset="0"/>
              </a:rPr>
              <a:t>from a prospective cohort study of more than 66,000 older adults in Washington state found that women with any airborne allergen had a 47% increase in risk for a hematologic cancer. In addition, women who hit the allergy </a:t>
            </a:r>
            <a:r>
              <a:rPr lang="en-US" sz="1530" dirty="0" err="1" smtClean="0">
                <a:latin typeface="Arial Narrow" pitchFamily="34" charset="0"/>
              </a:rPr>
              <a:t>trifecta</a:t>
            </a:r>
            <a:r>
              <a:rPr lang="en-US" sz="1530" dirty="0" smtClean="0">
                <a:latin typeface="Arial Narrow" pitchFamily="34" charset="0"/>
              </a:rPr>
              <a:t> of sensitivity to plants, grass, and trees had a 73% greater chance of developing a mature B-cell lymphoma or related disorder.</a:t>
            </a:r>
          </a:p>
          <a:p>
            <a:r>
              <a:rPr lang="en-US" sz="1530" dirty="0" smtClean="0">
                <a:latin typeface="Arial Narrow" pitchFamily="34" charset="0"/>
              </a:rPr>
              <a:t>Overall, men were more likely than women to develop a hematologic malignancy, but the risk in men was not significantly associated with allergic status.</a:t>
            </a:r>
          </a:p>
          <a:p>
            <a:r>
              <a:rPr lang="en-US" sz="1530" dirty="0" smtClean="0">
                <a:latin typeface="Arial Narrow" pitchFamily="34" charset="0"/>
              </a:rPr>
              <a:t>The overall incidence of hematologic malignancies in the cohort was 1.03%, and was significantly higher in men than in women (</a:t>
            </a:r>
            <a:r>
              <a:rPr lang="en-US" sz="1530" i="1" dirty="0" smtClean="0">
                <a:latin typeface="Arial Narrow" pitchFamily="34" charset="0"/>
              </a:rPr>
              <a:t>P </a:t>
            </a:r>
            <a:r>
              <a:rPr lang="en-US" sz="1530" dirty="0" smtClean="0">
                <a:latin typeface="Arial Narrow" pitchFamily="34" charset="0"/>
              </a:rPr>
              <a:t>&lt; .001).</a:t>
            </a:r>
          </a:p>
          <a:p>
            <a:r>
              <a:rPr lang="en-US" sz="1530" b="1" dirty="0" smtClean="0">
                <a:solidFill>
                  <a:srgbClr val="FF0000"/>
                </a:solidFill>
                <a:latin typeface="Arial Narrow" pitchFamily="34" charset="0"/>
              </a:rPr>
              <a:t>The most common cancer was mature B-cell neoplasm</a:t>
            </a:r>
            <a:r>
              <a:rPr lang="en-US" sz="1530" dirty="0" smtClean="0">
                <a:latin typeface="Arial Narrow" pitchFamily="34" charset="0"/>
              </a:rPr>
              <a:t>, followed by myeloid neoplasm, chronic lymphocytic leukemia or small lymphocytic lymphoma, and plasma cell disorders.</a:t>
            </a:r>
          </a:p>
          <a:p>
            <a:r>
              <a:rPr lang="en-US" sz="1530" dirty="0" smtClean="0">
                <a:latin typeface="Arial Narrow" pitchFamily="34" charset="0"/>
              </a:rPr>
              <a:t>Although the study was large and had comprehensive baseline data, it was </a:t>
            </a:r>
            <a:r>
              <a:rPr lang="en-US" sz="1530" b="1" u="sng" dirty="0" smtClean="0">
                <a:latin typeface="Arial Narrow" pitchFamily="34" charset="0"/>
              </a:rPr>
              <a:t>limited</a:t>
            </a:r>
            <a:r>
              <a:rPr lang="en-US" sz="1530" dirty="0" smtClean="0">
                <a:latin typeface="Arial Narrow" pitchFamily="34" charset="0"/>
              </a:rPr>
              <a:t> by its reliance on self-reporting of allergies and by the inclusion of data only on current allergies, rather than allergic history.</a:t>
            </a:r>
          </a:p>
          <a:p>
            <a:endParaRPr lang="en-US" sz="1530" dirty="0" smtClean="0">
              <a:latin typeface="Arial Narrow" pitchFamily="34" charset="0"/>
            </a:endParaRPr>
          </a:p>
          <a:p>
            <a:r>
              <a:rPr lang="en-US" sz="1530" dirty="0">
                <a:latin typeface="Arial Narrow" pitchFamily="34" charset="0"/>
              </a:rPr>
              <a:t>P</a:t>
            </a:r>
            <a:r>
              <a:rPr lang="en-US" sz="1530" dirty="0" smtClean="0">
                <a:latin typeface="Arial Narrow" pitchFamily="34" charset="0"/>
              </a:rPr>
              <a:t>revious studies have found </a:t>
            </a:r>
            <a:r>
              <a:rPr lang="en-US" sz="1530" b="1" dirty="0" smtClean="0">
                <a:solidFill>
                  <a:srgbClr val="FF0000"/>
                </a:solidFill>
                <a:latin typeface="Arial Narrow" pitchFamily="34" charset="0"/>
              </a:rPr>
              <a:t>sex differences </a:t>
            </a:r>
            <a:r>
              <a:rPr lang="en-US" sz="1530" dirty="0" smtClean="0">
                <a:latin typeface="Arial Narrow" pitchFamily="34" charset="0"/>
              </a:rPr>
              <a:t>in the association of allergies with head and neck cancers (</a:t>
            </a:r>
            <a:r>
              <a:rPr lang="en-US" sz="1530" dirty="0" err="1" smtClean="0">
                <a:latin typeface="Arial Narrow" pitchFamily="34" charset="0"/>
              </a:rPr>
              <a:t>PloS</a:t>
            </a:r>
            <a:r>
              <a:rPr lang="en-US" sz="1530" dirty="0" smtClean="0">
                <a:latin typeface="Arial Narrow" pitchFamily="34" charset="0"/>
              </a:rPr>
              <a:t> One. 2013;8:e55138) and in allergen-specific immunoglobulin E levels and </a:t>
            </a:r>
            <a:r>
              <a:rPr lang="en-US" sz="1530" dirty="0" err="1" smtClean="0">
                <a:latin typeface="Arial Narrow" pitchFamily="34" charset="0"/>
              </a:rPr>
              <a:t>glioblastoma</a:t>
            </a:r>
            <a:r>
              <a:rPr lang="en-US" sz="1530" dirty="0" smtClean="0">
                <a:latin typeface="Arial Narrow" pitchFamily="34" charset="0"/>
              </a:rPr>
              <a:t> (</a:t>
            </a:r>
            <a:r>
              <a:rPr lang="en-US" sz="1530" i="1" dirty="0" smtClean="0">
                <a:latin typeface="Arial Narrow" pitchFamily="34" charset="0"/>
              </a:rPr>
              <a:t>J </a:t>
            </a:r>
            <a:r>
              <a:rPr lang="en-US" sz="1530" i="1" dirty="0" err="1" smtClean="0">
                <a:latin typeface="Arial Narrow" pitchFamily="34" charset="0"/>
              </a:rPr>
              <a:t>Natl</a:t>
            </a:r>
            <a:r>
              <a:rPr lang="en-US" sz="1530" i="1" dirty="0" smtClean="0">
                <a:latin typeface="Arial Narrow" pitchFamily="34" charset="0"/>
              </a:rPr>
              <a:t> Cancer Inst</a:t>
            </a:r>
            <a:r>
              <a:rPr lang="en-US" sz="1530" dirty="0" smtClean="0">
                <a:latin typeface="Arial Narrow" pitchFamily="34" charset="0"/>
              </a:rPr>
              <a:t>. 2012;104:1251-1259).</a:t>
            </a:r>
            <a:endParaRPr lang="en-US" sz="1530" b="1" dirty="0">
              <a:latin typeface="Arial Narrow" pitchFamily="34" charset="0"/>
            </a:endParaRPr>
          </a:p>
        </p:txBody>
      </p:sp>
      <p:sp>
        <p:nvSpPr>
          <p:cNvPr id="4" name="3 - TextBox"/>
          <p:cNvSpPr txBox="1"/>
          <p:nvPr/>
        </p:nvSpPr>
        <p:spPr>
          <a:xfrm>
            <a:off x="6609845" y="188640"/>
            <a:ext cx="253415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&amp; CANCER</a:t>
            </a:r>
            <a:endParaRPr lang="el-GR" sz="1600" dirty="0">
              <a:solidFill>
                <a:schemeClr val="bg1"/>
              </a:solidFill>
              <a:latin typeface="Arial Black" pitchFamily="34" charset="0"/>
            </a:endParaRPr>
          </a:p>
        </p:txBody>
      </p:sp>
      <p:sp>
        <p:nvSpPr>
          <p:cNvPr id="18435" name="Rectangle 3"/>
          <p:cNvSpPr>
            <a:spLocks noChangeArrowheads="1"/>
          </p:cNvSpPr>
          <p:nvPr/>
        </p:nvSpPr>
        <p:spPr bwMode="auto">
          <a:xfrm>
            <a:off x="116505" y="5949280"/>
            <a:ext cx="8865985" cy="430887"/>
          </a:xfrm>
          <a:prstGeom prst="rect">
            <a:avLst/>
          </a:prstGeom>
          <a:solidFill>
            <a:srgbClr val="FFFF0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GB"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Ionnidou</a:t>
            </a:r>
            <a:r>
              <a:rPr kumimoji="0" lang="en-US"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t>
            </a:r>
            <a:r>
              <a:rPr kumimoji="0" lang="en-GB"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Mouzaka</a:t>
            </a:r>
            <a:r>
              <a:rPr kumimoji="0" lang="en-GB"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L</a:t>
            </a:r>
            <a:r>
              <a:rPr kumimoji="0" lang="en-US"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en-GB" sz="1100" b="1" i="0" u="none" strike="noStrike" cap="none" normalizeH="0" baseline="0" dirty="0" err="1" smtClean="0">
                <a:ln>
                  <a:noFill/>
                </a:ln>
                <a:solidFill>
                  <a:srgbClr val="FF0000"/>
                </a:solidFill>
                <a:effectLst/>
                <a:latin typeface="Arial Narrow" pitchFamily="34" charset="0"/>
                <a:ea typeface="Calibri" pitchFamily="34" charset="0"/>
                <a:cs typeface="Times New Roman" pitchFamily="18" charset="0"/>
              </a:rPr>
              <a:t>Galatas</a:t>
            </a:r>
            <a:r>
              <a:rPr kumimoji="0" lang="en-GB" sz="1100" b="1" i="0"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 I</a:t>
            </a:r>
            <a:r>
              <a:rPr kumimoji="0" lang="en-US" sz="1100" b="1" i="0"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 </a:t>
            </a:r>
            <a:r>
              <a:rPr kumimoji="0" lang="en-GB"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Papaioannou</a:t>
            </a:r>
            <a:r>
              <a:rPr kumimoji="0" lang="en-GB"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D</a:t>
            </a:r>
            <a:r>
              <a:rPr kumimoji="0" lang="en-US"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en-GB"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Galata</a:t>
            </a:r>
            <a:r>
              <a:rPr kumimoji="0" lang="en-GB"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M</a:t>
            </a:r>
            <a:r>
              <a:rPr kumimoji="0" lang="en-US" sz="1100" b="0"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en-GB" sz="11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Breast cancer</a:t>
            </a:r>
            <a:r>
              <a:rPr kumimoji="0" lang="en-US" sz="11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en-GB" sz="1100" b="1" i="1"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atopy</a:t>
            </a:r>
            <a:r>
              <a:rPr kumimoji="0" lang="en-GB" sz="11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and total </a:t>
            </a:r>
            <a:r>
              <a:rPr kumimoji="0" lang="en-GB" sz="1100" b="1" i="1"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IgE</a:t>
            </a:r>
            <a:r>
              <a:rPr kumimoji="0" lang="en-US" sz="1100" b="1" i="1"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t>
            </a:r>
            <a:r>
              <a:rPr kumimoji="0" lang="en-US" sz="11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en-GB"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Abst</a:t>
            </a:r>
            <a:r>
              <a:rPr kumimoji="0" lang="en-GB"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01135. 1991 Annual Meeting of the European Academy of </a:t>
            </a:r>
            <a:r>
              <a:rPr kumimoji="0" lang="en-GB"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Allergology</a:t>
            </a:r>
            <a:r>
              <a:rPr kumimoji="0" lang="en-GB"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&amp; Clinical Immunology. </a:t>
            </a:r>
            <a:r>
              <a:rPr kumimoji="0" lang="el-GR"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May</a:t>
            </a:r>
            <a:r>
              <a:rPr kumimoji="0" lang="el-GR"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1991, </a:t>
            </a:r>
            <a:r>
              <a:rPr kumimoji="0" lang="el-GR"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Zϋrich</a:t>
            </a:r>
            <a:r>
              <a:rPr kumimoji="0" lang="el-GR"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r>
              <a:rPr kumimoji="0" lang="el-GR" sz="11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Switzerland</a:t>
            </a:r>
            <a:r>
              <a:rPr kumimoji="0" lang="el-GR" sz="11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20134" t="32936" r="49210" b="39164"/>
          <a:stretch>
            <a:fillRect/>
          </a:stretch>
        </p:blipFill>
        <p:spPr bwMode="auto">
          <a:xfrm>
            <a:off x="611560" y="1853825"/>
            <a:ext cx="8100900" cy="4410491"/>
          </a:xfrm>
          <a:prstGeom prst="rect">
            <a:avLst/>
          </a:prstGeom>
          <a:noFill/>
          <a:ln w="38100">
            <a:solidFill>
              <a:srgbClr val="FF0000"/>
            </a:solidFill>
            <a:miter lim="800000"/>
            <a:headEnd/>
            <a:tailEnd/>
          </a:ln>
        </p:spPr>
      </p:pic>
      <p:sp>
        <p:nvSpPr>
          <p:cNvPr id="3" name="2 - TextBox"/>
          <p:cNvSpPr txBox="1"/>
          <p:nvPr/>
        </p:nvSpPr>
        <p:spPr>
          <a:xfrm>
            <a:off x="6609845" y="188640"/>
            <a:ext cx="253415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&amp; CANCER</a:t>
            </a:r>
            <a:endParaRPr lang="el-GR" sz="1600" dirty="0">
              <a:solidFill>
                <a:schemeClr val="bg1"/>
              </a:solidFill>
              <a:latin typeface="Arial Black" pitchFamily="34" charset="0"/>
            </a:endParaRPr>
          </a:p>
        </p:txBody>
      </p:sp>
      <p:sp>
        <p:nvSpPr>
          <p:cNvPr id="4" name="3 - Ορθογώνιο"/>
          <p:cNvSpPr/>
          <p:nvPr/>
        </p:nvSpPr>
        <p:spPr>
          <a:xfrm>
            <a:off x="566555" y="1133745"/>
            <a:ext cx="5670630" cy="369332"/>
          </a:xfrm>
          <a:prstGeom prst="rect">
            <a:avLst/>
          </a:prstGeom>
        </p:spPr>
        <p:txBody>
          <a:bodyPr wrap="square">
            <a:spAutoFit/>
          </a:bodyPr>
          <a:lstStyle/>
          <a:p>
            <a:r>
              <a:rPr lang="en-US" b="1" dirty="0" smtClean="0">
                <a:latin typeface="Arial Narrow" pitchFamily="34" charset="0"/>
              </a:rPr>
              <a:t>Allergies and Hematologic Cancer Risk: Is There a Link?</a:t>
            </a:r>
            <a:endParaRPr lang="en-US" b="1" dirty="0" smtClean="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223755"/>
            <a:ext cx="8820980" cy="5647700"/>
          </a:xfrm>
          <a:prstGeom prst="rect">
            <a:avLst/>
          </a:prstGeom>
        </p:spPr>
        <p:txBody>
          <a:bodyPr wrap="square">
            <a:spAutoFit/>
          </a:bodyPr>
          <a:lstStyle/>
          <a:p>
            <a:r>
              <a:rPr lang="en-US" sz="1600" b="1" dirty="0" smtClean="0">
                <a:latin typeface="Arial Black" pitchFamily="34" charset="0"/>
              </a:rPr>
              <a:t>Allergy-cancer connection discovered</a:t>
            </a:r>
          </a:p>
          <a:p>
            <a:r>
              <a:rPr lang="en-US" sz="1500" i="1" dirty="0" smtClean="0">
                <a:latin typeface="Arial Narrow" pitchFamily="34" charset="0"/>
              </a:rPr>
              <a:t>J </a:t>
            </a:r>
            <a:r>
              <a:rPr lang="en-US" sz="1500" i="1" dirty="0" err="1" smtClean="0">
                <a:latin typeface="Arial Narrow" pitchFamily="34" charset="0"/>
              </a:rPr>
              <a:t>Leukoc</a:t>
            </a:r>
            <a:r>
              <a:rPr lang="en-US" sz="1500" i="1" dirty="0" smtClean="0">
                <a:latin typeface="Arial Narrow" pitchFamily="34" charset="0"/>
              </a:rPr>
              <a:t> </a:t>
            </a:r>
            <a:r>
              <a:rPr lang="en-US" sz="1500" i="1" dirty="0" err="1" smtClean="0">
                <a:latin typeface="Arial Narrow" pitchFamily="34" charset="0"/>
              </a:rPr>
              <a:t>Biol</a:t>
            </a:r>
            <a:r>
              <a:rPr lang="en-US" sz="1500" i="1" dirty="0" smtClean="0">
                <a:latin typeface="Arial Narrow" pitchFamily="34" charset="0"/>
              </a:rPr>
              <a:t> (2014); jlb.5A1213-644R</a:t>
            </a:r>
          </a:p>
          <a:p>
            <a:endParaRPr lang="en-US" sz="1500" b="1" i="1" dirty="0">
              <a:latin typeface="Arial Narrow" pitchFamily="34" charset="0"/>
            </a:endParaRPr>
          </a:p>
          <a:p>
            <a:r>
              <a:rPr lang="en-US" sz="1500" dirty="0" smtClean="0">
                <a:latin typeface="Arial Narrow" pitchFamily="34" charset="0"/>
              </a:rPr>
              <a:t>While many are stocking up on allergy medicine in preparation for spring, a new study from researchers at Virginia Commonwealth University Massey Cancer Center has uncovered a new connection between allergy and cancer that could potentially lead to therapies involving common antihistamines. </a:t>
            </a:r>
          </a:p>
          <a:p>
            <a:r>
              <a:rPr lang="en-US" sz="1500" dirty="0" smtClean="0">
                <a:latin typeface="Arial Narrow" pitchFamily="34" charset="0"/>
              </a:rPr>
              <a:t>The study demonstrated that </a:t>
            </a:r>
            <a:r>
              <a:rPr lang="en-US" sz="1500" b="1" dirty="0" smtClean="0">
                <a:solidFill>
                  <a:srgbClr val="FF0000"/>
                </a:solidFill>
                <a:latin typeface="Arial Narrow" pitchFamily="34" charset="0"/>
              </a:rPr>
              <a:t>histamine</a:t>
            </a:r>
            <a:r>
              <a:rPr lang="en-US" sz="1500" dirty="0" smtClean="0">
                <a:latin typeface="Arial Narrow" pitchFamily="34" charset="0"/>
              </a:rPr>
              <a:t>, a component of the immune system that responds to allergens and foreign pathogens and is also linked to inflammation, plays a role in protecting tumors from the immune system. By blocking the production of histamine in animal models, the researchers were able to interrupt a process that promotes </a:t>
            </a:r>
            <a:r>
              <a:rPr lang="en-US" sz="1500" b="1" dirty="0" smtClean="0">
                <a:solidFill>
                  <a:srgbClr val="FF0000"/>
                </a:solidFill>
                <a:latin typeface="Arial Narrow" pitchFamily="34" charset="0"/>
              </a:rPr>
              <a:t>melanoma</a:t>
            </a:r>
            <a:r>
              <a:rPr lang="en-US" sz="1500" dirty="0" smtClean="0">
                <a:latin typeface="Arial Narrow" pitchFamily="34" charset="0"/>
              </a:rPr>
              <a:t> growth. </a:t>
            </a:r>
          </a:p>
          <a:p>
            <a:r>
              <a:rPr lang="en-US" sz="1500" dirty="0" smtClean="0">
                <a:latin typeface="Arial Narrow" pitchFamily="34" charset="0"/>
              </a:rPr>
              <a:t>Histamine is produced by mast cells, which are especially numerous in the nose, mouth and blood vessels to help defend against pathogens and aid in wound healing. The researchers found that histamine induces the activation, survival and proliferation of myeloid derived suppressor cells (MDSCs), which help promote tumor growth by suppressing the immune system. They also discovered that MDSCs tend to migrate toward mast cells, which help traffic the MDSCs to sites of inflammation such as the liver and tumors. The cycle continues as histamine released by mast cells further promotes the survival and proliferation of MDSCs. This occurs in two subpopulations of MDSCs, but most dramatically in the </a:t>
            </a:r>
            <a:r>
              <a:rPr lang="en-US" sz="1500" dirty="0" err="1" smtClean="0">
                <a:latin typeface="Arial Narrow" pitchFamily="34" charset="0"/>
              </a:rPr>
              <a:t>monocytic</a:t>
            </a:r>
            <a:r>
              <a:rPr lang="en-US" sz="1500" dirty="0" smtClean="0">
                <a:latin typeface="Arial Narrow" pitchFamily="34" charset="0"/>
              </a:rPr>
              <a:t> subpopulation. Through their experiments, the researchers showed that </a:t>
            </a:r>
            <a:r>
              <a:rPr lang="en-US" sz="1500" b="1" dirty="0" err="1" smtClean="0">
                <a:solidFill>
                  <a:srgbClr val="FF0000"/>
                </a:solidFill>
                <a:latin typeface="Arial Narrow" pitchFamily="34" charset="0"/>
              </a:rPr>
              <a:t>monocytic</a:t>
            </a:r>
            <a:r>
              <a:rPr lang="en-US" sz="1500" b="1" dirty="0" smtClean="0">
                <a:solidFill>
                  <a:srgbClr val="FF0000"/>
                </a:solidFill>
                <a:latin typeface="Arial Narrow" pitchFamily="34" charset="0"/>
              </a:rPr>
              <a:t> MDSCs can be decreased by over-the-counter antihistamines</a:t>
            </a:r>
            <a:r>
              <a:rPr lang="en-US" sz="1500" dirty="0" smtClean="0">
                <a:latin typeface="Arial Narrow" pitchFamily="34" charset="0"/>
              </a:rPr>
              <a:t> such as </a:t>
            </a:r>
            <a:r>
              <a:rPr lang="en-US" sz="1500" dirty="0" err="1" smtClean="0">
                <a:latin typeface="Arial Narrow" pitchFamily="34" charset="0"/>
              </a:rPr>
              <a:t>cetirizine</a:t>
            </a:r>
            <a:r>
              <a:rPr lang="en-US" sz="1500" dirty="0" smtClean="0">
                <a:latin typeface="Arial Narrow" pitchFamily="34" charset="0"/>
              </a:rPr>
              <a:t> (</a:t>
            </a:r>
            <a:r>
              <a:rPr lang="en-US" sz="1500" dirty="0" err="1" smtClean="0">
                <a:latin typeface="Arial Narrow" pitchFamily="34" charset="0"/>
              </a:rPr>
              <a:t>Zyrtec</a:t>
            </a:r>
            <a:r>
              <a:rPr lang="en-US" sz="1500" dirty="0" smtClean="0">
                <a:latin typeface="Arial Narrow" pitchFamily="34" charset="0"/>
              </a:rPr>
              <a:t>) and </a:t>
            </a:r>
            <a:r>
              <a:rPr lang="en-US" sz="1500" dirty="0" err="1" smtClean="0">
                <a:latin typeface="Arial Narrow" pitchFamily="34" charset="0"/>
              </a:rPr>
              <a:t>cimetidine</a:t>
            </a:r>
            <a:r>
              <a:rPr lang="en-US" sz="1500" dirty="0" smtClean="0">
                <a:latin typeface="Arial Narrow" pitchFamily="34" charset="0"/>
              </a:rPr>
              <a:t> (</a:t>
            </a:r>
            <a:r>
              <a:rPr lang="en-US" sz="1500" dirty="0" err="1" smtClean="0">
                <a:latin typeface="Arial Narrow" pitchFamily="34" charset="0"/>
              </a:rPr>
              <a:t>Tagamet</a:t>
            </a:r>
            <a:r>
              <a:rPr lang="en-US" sz="1500" dirty="0" smtClean="0">
                <a:latin typeface="Arial Narrow" pitchFamily="34" charset="0"/>
              </a:rPr>
              <a:t>). </a:t>
            </a:r>
          </a:p>
          <a:p>
            <a:r>
              <a:rPr lang="en-US" sz="1500" dirty="0" smtClean="0">
                <a:latin typeface="Arial Narrow" pitchFamily="34" charset="0"/>
              </a:rPr>
              <a:t>In addition, the researchers found that patients experiencing allergic symptoms have more MDSCs circulating in their bloodstream than non-allergic patients. </a:t>
            </a:r>
          </a:p>
          <a:p>
            <a:endParaRPr lang="en-US" sz="1500" dirty="0" smtClean="0">
              <a:latin typeface="Arial Narrow" pitchFamily="34" charset="0"/>
            </a:endParaRPr>
          </a:p>
          <a:p>
            <a:r>
              <a:rPr lang="en-US" sz="1500" dirty="0" smtClean="0">
                <a:latin typeface="Arial Narrow" pitchFamily="34" charset="0"/>
              </a:rPr>
              <a:t>Previously, the research team found that mast cells were essential for MDSC activity. Their next step is to further dissect the mechanism of the mast cell and MDSC interaction and the involvement of other mast cell mediators, like histamine, in MDSC function. </a:t>
            </a:r>
          </a:p>
          <a:p>
            <a:endParaRPr lang="en-US" sz="1500" b="1" dirty="0">
              <a:latin typeface="Arial Narrow" pitchFamily="34" charset="0"/>
            </a:endParaRPr>
          </a:p>
        </p:txBody>
      </p:sp>
      <p:sp>
        <p:nvSpPr>
          <p:cNvPr id="3" name="2 - TextBox"/>
          <p:cNvSpPr txBox="1"/>
          <p:nvPr/>
        </p:nvSpPr>
        <p:spPr>
          <a:xfrm>
            <a:off x="6609845" y="188640"/>
            <a:ext cx="253415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&amp; CANCER</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06514" y="1268760"/>
            <a:ext cx="8775975" cy="5047536"/>
          </a:xfrm>
          <a:prstGeom prst="rect">
            <a:avLst/>
          </a:prstGeom>
        </p:spPr>
        <p:txBody>
          <a:bodyPr wrap="square">
            <a:spAutoFit/>
          </a:bodyPr>
          <a:lstStyle/>
          <a:p>
            <a:r>
              <a:rPr lang="en-US" sz="1600" b="1" dirty="0" smtClean="0">
                <a:latin typeface="Arial Black" pitchFamily="34" charset="0"/>
              </a:rPr>
              <a:t>History of allergic diseases and lung cancer risk</a:t>
            </a:r>
          </a:p>
          <a:p>
            <a:r>
              <a:rPr lang="en-US" sz="1400" i="1" dirty="0" smtClean="0">
                <a:latin typeface="Arial Narrow" pitchFamily="34" charset="0"/>
              </a:rPr>
              <a:t>Annals of Allergy, Asthma &amp; Immunology; 112:3, pp.230-36 (March 2014)</a:t>
            </a:r>
          </a:p>
          <a:p>
            <a:endParaRPr lang="en-US" sz="1400" b="1" dirty="0" smtClean="0">
              <a:latin typeface="Arial Narrow" pitchFamily="34" charset="0"/>
            </a:endParaRPr>
          </a:p>
          <a:p>
            <a:r>
              <a:rPr lang="en-US" sz="1400" b="1" dirty="0" smtClean="0">
                <a:latin typeface="Arial Narrow" pitchFamily="34" charset="0"/>
              </a:rPr>
              <a:t>Background: </a:t>
            </a:r>
            <a:r>
              <a:rPr lang="en-US" sz="1400" dirty="0" smtClean="0">
                <a:latin typeface="Arial Narrow" pitchFamily="34" charset="0"/>
              </a:rPr>
              <a:t>The exact nature and direction of the association between a history of allergic diseases and lung cancer risk remain controversial.</a:t>
            </a:r>
          </a:p>
          <a:p>
            <a:endParaRPr lang="en-US" sz="1400" dirty="0" smtClean="0">
              <a:latin typeface="Arial Narrow" pitchFamily="34" charset="0"/>
            </a:endParaRPr>
          </a:p>
          <a:p>
            <a:r>
              <a:rPr lang="en-US" sz="1400" b="1" dirty="0" smtClean="0">
                <a:latin typeface="Arial Narrow" pitchFamily="34" charset="0"/>
              </a:rPr>
              <a:t>Objective: </a:t>
            </a:r>
            <a:r>
              <a:rPr lang="en-US" sz="1400" dirty="0" smtClean="0">
                <a:latin typeface="Arial Narrow" pitchFamily="34" charset="0"/>
              </a:rPr>
              <a:t>To examine the association between self-reported history of allergic diseases and lung cancer using data from a population-based case–control study conducted in the Montreal metropolitan area (1996–2002).</a:t>
            </a:r>
          </a:p>
          <a:p>
            <a:endParaRPr lang="en-US" sz="1400" dirty="0" smtClean="0">
              <a:latin typeface="Arial Narrow" pitchFamily="34" charset="0"/>
            </a:endParaRPr>
          </a:p>
          <a:p>
            <a:r>
              <a:rPr lang="en-US" sz="1400" b="1" dirty="0" smtClean="0">
                <a:latin typeface="Arial Narrow" pitchFamily="34" charset="0"/>
              </a:rPr>
              <a:t>Methods: </a:t>
            </a:r>
            <a:r>
              <a:rPr lang="en-US" sz="1400" dirty="0" smtClean="0">
                <a:latin typeface="Arial Narrow" pitchFamily="34" charset="0"/>
              </a:rPr>
              <a:t>The study is based on interview data collected from </a:t>
            </a:r>
            <a:r>
              <a:rPr lang="en-US" sz="1400" b="1" dirty="0" smtClean="0">
                <a:latin typeface="Arial Narrow" pitchFamily="34" charset="0"/>
              </a:rPr>
              <a:t>1,169 incident lung cancer </a:t>
            </a:r>
            <a:r>
              <a:rPr lang="en-US" sz="1400" dirty="0" smtClean="0">
                <a:latin typeface="Arial Narrow" pitchFamily="34" charset="0"/>
              </a:rPr>
              <a:t>cases and </a:t>
            </a:r>
            <a:r>
              <a:rPr lang="en-US" sz="1400" b="1" dirty="0" smtClean="0">
                <a:latin typeface="Arial Narrow" pitchFamily="34" charset="0"/>
              </a:rPr>
              <a:t>1,486 controls</a:t>
            </a:r>
            <a:r>
              <a:rPr lang="en-US" sz="1400" dirty="0" smtClean="0">
                <a:latin typeface="Arial Narrow" pitchFamily="34" charset="0"/>
              </a:rPr>
              <a:t>. Separate logistic regression models were used to estimate the relative risk of lung cancer, using odds ratios (ORs) and 95% confidence intervals (CIs), in subjects with </a:t>
            </a:r>
            <a:r>
              <a:rPr lang="en-US" sz="1400" dirty="0" err="1" smtClean="0">
                <a:latin typeface="Arial Narrow" pitchFamily="34" charset="0"/>
              </a:rPr>
              <a:t>vs</a:t>
            </a:r>
            <a:r>
              <a:rPr lang="en-US" sz="1400" dirty="0" smtClean="0">
                <a:latin typeface="Arial Narrow" pitchFamily="34" charset="0"/>
              </a:rPr>
              <a:t> without asthma, eczema, or hay fever after adjustment for several </a:t>
            </a:r>
            <a:r>
              <a:rPr lang="en-US" sz="1400" dirty="0" err="1" smtClean="0">
                <a:latin typeface="Arial Narrow" pitchFamily="34" charset="0"/>
              </a:rPr>
              <a:t>sociodemographic</a:t>
            </a:r>
            <a:r>
              <a:rPr lang="en-US" sz="1400" dirty="0" smtClean="0">
                <a:latin typeface="Arial Narrow" pitchFamily="34" charset="0"/>
              </a:rPr>
              <a:t> and lifestyle factors, including smoking.</a:t>
            </a:r>
          </a:p>
          <a:p>
            <a:endParaRPr lang="en-US" sz="1400" dirty="0" smtClean="0">
              <a:latin typeface="Arial Narrow" pitchFamily="34" charset="0"/>
            </a:endParaRPr>
          </a:p>
          <a:p>
            <a:r>
              <a:rPr lang="en-US" sz="1400" b="1" dirty="0" smtClean="0">
                <a:latin typeface="Arial Narrow" pitchFamily="34" charset="0"/>
              </a:rPr>
              <a:t>Results: </a:t>
            </a:r>
            <a:r>
              <a:rPr lang="en-US" sz="1400" dirty="0" smtClean="0">
                <a:latin typeface="Arial Narrow" pitchFamily="34" charset="0"/>
              </a:rPr>
              <a:t>For </a:t>
            </a:r>
            <a:r>
              <a:rPr lang="en-US" sz="1400" b="1" dirty="0" smtClean="0">
                <a:solidFill>
                  <a:srgbClr val="FF0000"/>
                </a:solidFill>
                <a:latin typeface="Arial Narrow" pitchFamily="34" charset="0"/>
              </a:rPr>
              <a:t>asthma</a:t>
            </a:r>
            <a:r>
              <a:rPr lang="en-US" sz="1400" dirty="0" smtClean="0">
                <a:latin typeface="Arial Narrow" pitchFamily="34" charset="0"/>
              </a:rPr>
              <a:t>, the OR was 0.90 (95% CI 0.65–1.24), which decreased to 0.76 (95% CI 0.54–1.08) for subjects whose onset was more than 2 years before lung cancer diagnosis or interview and then to 0.64 (95% CI 0.44–0.93) when restricted to subjects who reported using medication for their asthma. For </a:t>
            </a:r>
            <a:r>
              <a:rPr lang="en-US" sz="1400" b="1" dirty="0" smtClean="0">
                <a:solidFill>
                  <a:srgbClr val="FF0000"/>
                </a:solidFill>
                <a:latin typeface="Arial Narrow" pitchFamily="34" charset="0"/>
              </a:rPr>
              <a:t>eczema</a:t>
            </a:r>
            <a:r>
              <a:rPr lang="en-US" sz="1400" dirty="0" smtClean="0">
                <a:latin typeface="Arial Narrow" pitchFamily="34" charset="0"/>
              </a:rPr>
              <a:t>, the point estimate was 0.73 (95% CI 0.48–1.12), which decreased to 0.63 (95% CI 0.38–1.07) when considering eczema only in those who reported medication use. </a:t>
            </a:r>
            <a:r>
              <a:rPr lang="en-US" sz="1400" b="1" dirty="0" smtClean="0">
                <a:solidFill>
                  <a:srgbClr val="FF0000"/>
                </a:solidFill>
                <a:latin typeface="Arial Narrow" pitchFamily="34" charset="0"/>
              </a:rPr>
              <a:t>Hay fever </a:t>
            </a:r>
            <a:r>
              <a:rPr lang="en-US" sz="1400" dirty="0" smtClean="0">
                <a:latin typeface="Arial Narrow" pitchFamily="34" charset="0"/>
              </a:rPr>
              <a:t>showed the strongest inverse association with lung cancer (OR 0.37, 95% CI 0.24–0.59).</a:t>
            </a:r>
          </a:p>
          <a:p>
            <a:endParaRPr lang="en-US" sz="1400" dirty="0" smtClean="0">
              <a:latin typeface="Arial Narrow" pitchFamily="34" charset="0"/>
            </a:endParaRPr>
          </a:p>
          <a:p>
            <a:r>
              <a:rPr lang="en-US" sz="1400" b="1" dirty="0" smtClean="0">
                <a:latin typeface="Arial Narrow" pitchFamily="34" charset="0"/>
              </a:rPr>
              <a:t>Conclusion: </a:t>
            </a:r>
            <a:r>
              <a:rPr lang="en-US" sz="1400" dirty="0" smtClean="0">
                <a:latin typeface="Arial Narrow" pitchFamily="34" charset="0"/>
              </a:rPr>
              <a:t>All 3 allergic diseases examined were inversely associated with lung cancer, although the strength of the protective effect varied. History of </a:t>
            </a:r>
            <a:r>
              <a:rPr lang="en-US" sz="1400" b="1" dirty="0" smtClean="0">
                <a:solidFill>
                  <a:srgbClr val="FF0000"/>
                </a:solidFill>
                <a:latin typeface="Arial Narrow" pitchFamily="34" charset="0"/>
              </a:rPr>
              <a:t>allergic diseases seems to have a protective role in lung cancer </a:t>
            </a:r>
            <a:r>
              <a:rPr lang="en-US" sz="1400" dirty="0" smtClean="0">
                <a:latin typeface="Arial Narrow" pitchFamily="34" charset="0"/>
              </a:rPr>
              <a:t>incidence, after consideration of potential confounders, including lifetime smoking history.</a:t>
            </a:r>
            <a:endParaRPr lang="en-US" sz="1400" b="1" dirty="0">
              <a:latin typeface="Arial Narrow" pitchFamily="34" charset="0"/>
            </a:endParaRPr>
          </a:p>
        </p:txBody>
      </p:sp>
      <p:sp>
        <p:nvSpPr>
          <p:cNvPr id="3" name="2 - TextBox"/>
          <p:cNvSpPr txBox="1"/>
          <p:nvPr/>
        </p:nvSpPr>
        <p:spPr>
          <a:xfrm>
            <a:off x="6609845" y="188640"/>
            <a:ext cx="253415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&amp; CANCER</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500" y="1223755"/>
            <a:ext cx="8910990" cy="5262979"/>
          </a:xfrm>
          <a:prstGeom prst="rect">
            <a:avLst/>
          </a:prstGeom>
        </p:spPr>
        <p:txBody>
          <a:bodyPr wrap="square">
            <a:spAutoFit/>
          </a:bodyPr>
          <a:lstStyle/>
          <a:p>
            <a:r>
              <a:rPr lang="en-US" sz="1400" b="1" dirty="0" smtClean="0">
                <a:latin typeface="Arial Black" pitchFamily="34" charset="0"/>
              </a:rPr>
              <a:t>The greatest allergy myths and misconceptions, debunked</a:t>
            </a:r>
          </a:p>
          <a:p>
            <a:endParaRPr lang="en-US" sz="1400" b="1" dirty="0" smtClean="0">
              <a:latin typeface="Arial Narrow" pitchFamily="34" charset="0"/>
            </a:endParaRP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I'm Allergic to Artificial Dyes - </a:t>
            </a:r>
            <a:r>
              <a:rPr lang="en-US" sz="1400" dirty="0" smtClean="0">
                <a:latin typeface="Arial Narrow" pitchFamily="34" charset="0"/>
              </a:rPr>
              <a:t>There is no scientific evidence to support a link between exposure to artificial coloring and allergies. Controversy exists regarding evidence for artificial coloring and behavioral changes in children, as well as dyes causing chronic </a:t>
            </a:r>
            <a:r>
              <a:rPr lang="en-US" sz="1400" dirty="0" err="1" smtClean="0">
                <a:latin typeface="Arial Narrow" pitchFamily="34" charset="0"/>
              </a:rPr>
              <a:t>urticaria</a:t>
            </a:r>
            <a:r>
              <a:rPr lang="en-US" sz="1400" dirty="0" smtClean="0">
                <a:latin typeface="Arial Narrow" pitchFamily="34" charset="0"/>
              </a:rPr>
              <a:t> and asthma. </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I Cannot Have Vaccines Due to an Egg Allergy - </a:t>
            </a:r>
            <a:r>
              <a:rPr lang="en-US" sz="1400" dirty="0" smtClean="0">
                <a:latin typeface="Arial Narrow" pitchFamily="34" charset="0"/>
              </a:rPr>
              <a:t>Egg embryos are used to grow viruses for vaccines such as the flu, yellow fever and rabies shots. However, it's now safe to get the flu shot, which can help prevent serious illness. </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At-Home Blood Tests Reveal All You're Allergic To - </a:t>
            </a:r>
            <a:r>
              <a:rPr lang="en-US" sz="1400" dirty="0" smtClean="0">
                <a:latin typeface="Arial Narrow" pitchFamily="34" charset="0"/>
              </a:rPr>
              <a:t>These tests might be able to reveal sensitization, but being sensitized to a certain allergen, like milk, doesn't mean you're allergic. These sort of at-home screening tests are not reliable and can often lead to misinterpretation, diagnostic confusion and unnecessary dietary elimination. </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Highly Allergenic Foods Shouldn't be Given to Children until 12 Months of Age - </a:t>
            </a:r>
            <a:r>
              <a:rPr lang="en-US" sz="1400" dirty="0" smtClean="0">
                <a:latin typeface="Arial Narrow" pitchFamily="34" charset="0"/>
              </a:rPr>
              <a:t>For most children, there is no evidence to support avoidance of highly allergenic foods past four to six months of age. New evidence emerging shows that early introduction of highly allergenic foods may promote tolerance. </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I'm Allergic to Cats and Dogs, but Can Have a Hypoallergenic Breed - </a:t>
            </a:r>
            <a:r>
              <a:rPr lang="en-US" sz="1400" dirty="0" smtClean="0">
                <a:latin typeface="Arial Narrow" pitchFamily="34" charset="0"/>
              </a:rPr>
              <a:t>Unfortunately, there is no such thing as a truly hypoallergenic dog or cat. Allergens are released in saliva, sebaceous glands and </a:t>
            </a:r>
            <a:r>
              <a:rPr lang="en-US" sz="1400" dirty="0" err="1" smtClean="0">
                <a:latin typeface="Arial Narrow" pitchFamily="34" charset="0"/>
              </a:rPr>
              <a:t>perianal</a:t>
            </a:r>
            <a:r>
              <a:rPr lang="en-US" sz="1400" dirty="0" smtClean="0">
                <a:latin typeface="Arial Narrow" pitchFamily="34" charset="0"/>
              </a:rPr>
              <a:t> glands. It's not the fur people are allergic to. It is true that some breeds are more bothersome for allergy sufferers than others. </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I'm Allergic to Shellfish and Cannot Have Iodine Imaging - </a:t>
            </a:r>
            <a:r>
              <a:rPr lang="en-US" sz="1400" dirty="0" smtClean="0">
                <a:latin typeface="Arial Narrow" pitchFamily="34" charset="0"/>
              </a:rPr>
              <a:t>Radiologists and cardiologists often use iodinated contrast during CT scans and other procedures for better imaging. Since shellfish contain iodine, many physicians have linked a contrast reaction to a shellfish allergy. However, this is false, and a shellfish allergy has nothing to do with the reaction. In fact, iodine is not and cannot be an allergen as it found in the human body. </a:t>
            </a:r>
          </a:p>
          <a:p>
            <a:pPr marL="179388" indent="-179388">
              <a:buClr>
                <a:srgbClr val="FF0000"/>
              </a:buClr>
              <a:buFont typeface="Wingdings" pitchFamily="2" charset="2"/>
              <a:buChar char="l"/>
            </a:pPr>
            <a:r>
              <a:rPr lang="en-US" sz="1400" b="1" dirty="0" smtClean="0">
                <a:solidFill>
                  <a:srgbClr val="FF0000"/>
                </a:solidFill>
                <a:latin typeface="Arial Narrow" pitchFamily="34" charset="0"/>
              </a:rPr>
              <a:t>I Can't have Bread, I'm Allergic to Gluten - </a:t>
            </a:r>
            <a:r>
              <a:rPr lang="en-US" sz="1400" dirty="0" smtClean="0">
                <a:latin typeface="Arial Narrow" pitchFamily="34" charset="0"/>
              </a:rPr>
              <a:t>You can have a gluten intolerance, but it's extremely rare to have a true allergy. Most allergic reactions to these foods stem from wheat. Many people self-label as having gluten allergy and avoid gluten without any medical indication. </a:t>
            </a:r>
          </a:p>
          <a:p>
            <a:endParaRPr lang="en-US" sz="1400" b="1" dirty="0">
              <a:latin typeface="Arial Narrow" pitchFamily="34" charset="0"/>
            </a:endParaRPr>
          </a:p>
        </p:txBody>
      </p:sp>
      <p:sp>
        <p:nvSpPr>
          <p:cNvPr id="3" name="2 - TextBox"/>
          <p:cNvSpPr txBox="1"/>
          <p:nvPr/>
        </p:nvSpPr>
        <p:spPr>
          <a:xfrm>
            <a:off x="7000977" y="188640"/>
            <a:ext cx="2143023"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MYTHS</a:t>
            </a:r>
            <a:endParaRPr lang="el-GR" sz="1600" dirty="0">
              <a:solidFill>
                <a:schemeClr val="bg1"/>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6504" y="1268760"/>
            <a:ext cx="8865985" cy="5262979"/>
          </a:xfrm>
          <a:prstGeom prst="rect">
            <a:avLst/>
          </a:prstGeom>
        </p:spPr>
        <p:txBody>
          <a:bodyPr wrap="square">
            <a:spAutoFit/>
          </a:bodyPr>
          <a:lstStyle/>
          <a:p>
            <a:r>
              <a:rPr lang="en-US" sz="1600" b="1" dirty="0" smtClean="0">
                <a:latin typeface="Arial Black" pitchFamily="34" charset="0"/>
              </a:rPr>
              <a:t>Persistent stress can cause frequent allergy symptoms</a:t>
            </a:r>
          </a:p>
          <a:p>
            <a:r>
              <a:rPr lang="en-US" sz="1600" i="1" dirty="0" smtClean="0">
                <a:latin typeface="Arial Narrow" pitchFamily="34" charset="0"/>
              </a:rPr>
              <a:t>Annals of Allergy, Asthma &amp; Immunology; 112:4, p.275 (2014)</a:t>
            </a:r>
          </a:p>
          <a:p>
            <a:endParaRPr lang="en-US" sz="1600" b="1" dirty="0">
              <a:latin typeface="Arial Narrow" pitchFamily="34" charset="0"/>
            </a:endParaRPr>
          </a:p>
          <a:p>
            <a:r>
              <a:rPr lang="en-US" sz="1600" dirty="0" smtClean="0">
                <a:latin typeface="Arial Narrow" pitchFamily="34" charset="0"/>
              </a:rPr>
              <a:t>Stress doesn't cause allergies, but easing your mind might mean less allergy flare-ups this spring. According to a study published in the April issue of </a:t>
            </a:r>
            <a:r>
              <a:rPr lang="en-US" sz="1600" i="1" dirty="0" smtClean="0">
                <a:latin typeface="Arial Narrow" pitchFamily="34" charset="0"/>
              </a:rPr>
              <a:t>Annals of Allergy, Asthma &amp; Immunology,</a:t>
            </a:r>
            <a:r>
              <a:rPr lang="en-US" sz="1600" dirty="0" smtClean="0">
                <a:latin typeface="Arial Narrow" pitchFamily="34" charset="0"/>
              </a:rPr>
              <a:t> the scientific journal of the American College of Allergy, Asthma and Immunology, allergy sufferers with persistent stress experience more allergy flares. </a:t>
            </a:r>
          </a:p>
          <a:p>
            <a:endParaRPr lang="en-US" sz="1600" dirty="0" smtClean="0">
              <a:latin typeface="Arial Narrow" pitchFamily="34" charset="0"/>
            </a:endParaRPr>
          </a:p>
          <a:p>
            <a:r>
              <a:rPr lang="en-US" sz="1600" dirty="0" smtClean="0">
                <a:latin typeface="Arial Narrow" pitchFamily="34" charset="0"/>
              </a:rPr>
              <a:t>Researchers from The Ohio State University analyzed 179 patients for 12 weeks. Thirty-nine percent had more than one allergy flare. This group had higher stress than the group without allergy symptoms. Of this group, 64 percent had more than four flares over two, 14 day periods. </a:t>
            </a:r>
          </a:p>
          <a:p>
            <a:r>
              <a:rPr lang="en-US" sz="1600" dirty="0" smtClean="0">
                <a:latin typeface="Arial Narrow" pitchFamily="34" charset="0"/>
              </a:rPr>
              <a:t>While there were no significant findings between allergy flares and stress on the same day, a number of sufferers reported allergy flares within days of increased daily stress. </a:t>
            </a:r>
          </a:p>
          <a:p>
            <a:endParaRPr lang="en-US" sz="1600" dirty="0" smtClean="0">
              <a:latin typeface="Arial Narrow" pitchFamily="34" charset="0"/>
            </a:endParaRPr>
          </a:p>
          <a:p>
            <a:r>
              <a:rPr lang="en-US" sz="1600" b="1" dirty="0" smtClean="0">
                <a:latin typeface="Arial Narrow" pitchFamily="34" charset="0"/>
              </a:rPr>
              <a:t>Allergy sufferers can help alleviate stress by: </a:t>
            </a:r>
          </a:p>
          <a:p>
            <a:pPr marL="263525" indent="-263525">
              <a:buClr>
                <a:srgbClr val="FF0000"/>
              </a:buClr>
              <a:buFont typeface="Wingdings" pitchFamily="2" charset="2"/>
              <a:buChar char="l"/>
            </a:pPr>
            <a:r>
              <a:rPr lang="en-US" sz="1600" dirty="0" smtClean="0">
                <a:latin typeface="Arial Narrow" pitchFamily="34" charset="0"/>
              </a:rPr>
              <a:t>Meditating and breathing deeply </a:t>
            </a:r>
          </a:p>
          <a:p>
            <a:pPr marL="263525" indent="-263525">
              <a:buClr>
                <a:srgbClr val="FF0000"/>
              </a:buClr>
              <a:buFont typeface="Wingdings" pitchFamily="2" charset="2"/>
              <a:buChar char="l"/>
            </a:pPr>
            <a:r>
              <a:rPr lang="en-US" sz="1600" dirty="0" smtClean="0">
                <a:latin typeface="Arial Narrow" pitchFamily="34" charset="0"/>
              </a:rPr>
              <a:t>Reducing things that may be responsible for stress and learning how to cope better (i.e. not turning to smoking or caffeine which can do more damage than good) </a:t>
            </a:r>
          </a:p>
          <a:p>
            <a:pPr marL="263525" indent="-263525">
              <a:buClr>
                <a:srgbClr val="FF0000"/>
              </a:buClr>
              <a:buFont typeface="Wingdings" pitchFamily="2" charset="2"/>
              <a:buChar char="l"/>
            </a:pPr>
            <a:r>
              <a:rPr lang="en-US" sz="1600" dirty="0" smtClean="0">
                <a:latin typeface="Arial Narrow" pitchFamily="34" charset="0"/>
              </a:rPr>
              <a:t>Asking for help whether from a social worker, family member or colleague </a:t>
            </a:r>
          </a:p>
          <a:p>
            <a:pPr marL="263525" indent="-263525">
              <a:buClr>
                <a:srgbClr val="FF0000"/>
              </a:buClr>
              <a:buFont typeface="Wingdings" pitchFamily="2" charset="2"/>
              <a:buChar char="l"/>
            </a:pPr>
            <a:r>
              <a:rPr lang="en-US" sz="1600" dirty="0" smtClean="0">
                <a:latin typeface="Arial Narrow" pitchFamily="34" charset="0"/>
              </a:rPr>
              <a:t>Making time for fun and relaxation </a:t>
            </a:r>
          </a:p>
          <a:p>
            <a:pPr marL="263525" indent="-263525">
              <a:buClr>
                <a:srgbClr val="FF0000"/>
              </a:buClr>
              <a:buFont typeface="Wingdings" pitchFamily="2" charset="2"/>
              <a:buChar char="l"/>
            </a:pPr>
            <a:r>
              <a:rPr lang="en-US" sz="1600" dirty="0" smtClean="0">
                <a:latin typeface="Arial Narrow" pitchFamily="34" charset="0"/>
              </a:rPr>
              <a:t>Adopting a healthy lifestyle by eating right, getting enough sleep and taking care of health conditions </a:t>
            </a:r>
          </a:p>
          <a:p>
            <a:endParaRPr lang="en-US" sz="1600" b="1" dirty="0">
              <a:latin typeface="Arial Narrow" pitchFamily="34" charset="0"/>
            </a:endParaRPr>
          </a:p>
        </p:txBody>
      </p:sp>
      <p:sp>
        <p:nvSpPr>
          <p:cNvPr id="3" name="2 - TextBox"/>
          <p:cNvSpPr txBox="1"/>
          <p:nvPr/>
        </p:nvSpPr>
        <p:spPr>
          <a:xfrm>
            <a:off x="6672361" y="188640"/>
            <a:ext cx="2471639"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&amp; STRESS</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6505" y="1268760"/>
            <a:ext cx="8910990" cy="4770537"/>
          </a:xfrm>
          <a:prstGeom prst="rect">
            <a:avLst/>
          </a:prstGeom>
        </p:spPr>
        <p:txBody>
          <a:bodyPr wrap="square">
            <a:spAutoFit/>
          </a:bodyPr>
          <a:lstStyle/>
          <a:p>
            <a:r>
              <a:rPr lang="en-US" sz="1600" b="1" dirty="0" smtClean="0">
                <a:latin typeface="Arial Black" pitchFamily="34" charset="0"/>
              </a:rPr>
              <a:t>Allergy shots during pregnancy may decrease allergies in children</a:t>
            </a:r>
          </a:p>
          <a:p>
            <a:endParaRPr lang="en-US" b="1" dirty="0" smtClean="0">
              <a:latin typeface="Arial Narrow" pitchFamily="34" charset="0"/>
            </a:endParaRPr>
          </a:p>
          <a:p>
            <a:r>
              <a:rPr lang="en-US" dirty="0" smtClean="0">
                <a:latin typeface="Arial Narrow" pitchFamily="34" charset="0"/>
              </a:rPr>
              <a:t>Expecting mothers who suffer from allergies may want to consider another vaccination in addition to the flu shot and </a:t>
            </a:r>
            <a:r>
              <a:rPr lang="en-US" dirty="0" err="1" smtClean="0">
                <a:latin typeface="Arial Narrow" pitchFamily="34" charset="0"/>
              </a:rPr>
              <a:t>Tdap</a:t>
            </a:r>
            <a:r>
              <a:rPr lang="en-US" dirty="0" smtClean="0">
                <a:latin typeface="Arial Narrow" pitchFamily="34" charset="0"/>
              </a:rPr>
              <a:t>. A study presented at the Nov 2013 Annual Scientific Meeting of the American College of Allergy, Asthma and Immunology (ACAAI) found pregnant women who receive allergy shots, also known as immunotherapy, during pregnancy may decrease their baby's chance of developing allergies. </a:t>
            </a:r>
          </a:p>
          <a:p>
            <a:endParaRPr lang="en-US" dirty="0" smtClean="0">
              <a:latin typeface="Arial Narrow" pitchFamily="34" charset="0"/>
            </a:endParaRPr>
          </a:p>
          <a:p>
            <a:endParaRPr lang="en-US" dirty="0" smtClean="0">
              <a:latin typeface="Arial Narrow" pitchFamily="34" charset="0"/>
            </a:endParaRPr>
          </a:p>
          <a:p>
            <a:r>
              <a:rPr lang="en-US" b="1" dirty="0" smtClean="0">
                <a:solidFill>
                  <a:srgbClr val="FF0000"/>
                </a:solidFill>
                <a:latin typeface="Arial Narrow" pitchFamily="34" charset="0"/>
              </a:rPr>
              <a:t>Allergist Jay Lieberman, MD, ACAAI</a:t>
            </a:r>
            <a:endParaRPr lang="en-US" b="1" dirty="0">
              <a:solidFill>
                <a:srgbClr val="FF0000"/>
              </a:solidFill>
              <a:latin typeface="Arial Narrow" pitchFamily="34" charset="0"/>
            </a:endParaRPr>
          </a:p>
          <a:p>
            <a:r>
              <a:rPr lang="en-US" i="1" dirty="0" smtClean="0">
                <a:latin typeface="Times New Roman" pitchFamily="18" charset="0"/>
                <a:cs typeface="Times New Roman" pitchFamily="18" charset="0"/>
              </a:rPr>
              <a:t>"Our research found trends suggesting women receiving allergy shots either</a:t>
            </a:r>
          </a:p>
          <a:p>
            <a:r>
              <a:rPr lang="en-US" i="1" dirty="0" smtClean="0">
                <a:latin typeface="Times New Roman" pitchFamily="18" charset="0"/>
                <a:cs typeface="Times New Roman" pitchFamily="18" charset="0"/>
              </a:rPr>
              <a:t>before or during pregnancy reduced their child's chances of having asthma,</a:t>
            </a:r>
          </a:p>
          <a:p>
            <a:r>
              <a:rPr lang="en-US" i="1" dirty="0" smtClean="0">
                <a:latin typeface="Times New Roman" pitchFamily="18" charset="0"/>
                <a:cs typeface="Times New Roman" pitchFamily="18" charset="0"/>
              </a:rPr>
              <a:t>food allergies, or eczema.“ </a:t>
            </a:r>
          </a:p>
          <a:p>
            <a:endParaRPr lang="en-US" i="1" dirty="0">
              <a:latin typeface="Times New Roman" pitchFamily="18" charset="0"/>
              <a:cs typeface="Times New Roman" pitchFamily="18" charset="0"/>
            </a:endParaRPr>
          </a:p>
          <a:p>
            <a:r>
              <a:rPr lang="en-US" i="1" dirty="0" smtClean="0">
                <a:latin typeface="Times New Roman" pitchFamily="18" charset="0"/>
                <a:cs typeface="Times New Roman" pitchFamily="18" charset="0"/>
              </a:rPr>
              <a:t>"Prior studies have suggested that mothers can pass protective factors to</a:t>
            </a:r>
          </a:p>
          <a:p>
            <a:r>
              <a:rPr lang="en-US" i="1" dirty="0" smtClean="0">
                <a:latin typeface="Times New Roman" pitchFamily="18" charset="0"/>
                <a:cs typeface="Times New Roman" pitchFamily="18" charset="0"/>
              </a:rPr>
              <a:t>their fetus that may decrease their child's chance of developing allergic</a:t>
            </a:r>
          </a:p>
          <a:p>
            <a:r>
              <a:rPr lang="en-US" i="1" dirty="0" smtClean="0">
                <a:latin typeface="Times New Roman" pitchFamily="18" charset="0"/>
                <a:cs typeface="Times New Roman" pitchFamily="18" charset="0"/>
              </a:rPr>
              <a:t>disease, and these protective factors are increased with allergy immunotherapy." </a:t>
            </a:r>
          </a:p>
          <a:p>
            <a:endParaRPr lang="en-US" b="1" dirty="0">
              <a:latin typeface="Arial Narrow" pitchFamily="34" charset="0"/>
            </a:endParaRPr>
          </a:p>
        </p:txBody>
      </p:sp>
      <p:sp>
        <p:nvSpPr>
          <p:cNvPr id="3" name="2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pic>
        <p:nvPicPr>
          <p:cNvPr id="22530" name="Picture 2" descr="http://mademoisellemarie.com/images/Pregnant.png"/>
          <p:cNvPicPr>
            <a:picLocks noChangeAspect="1" noChangeArrowheads="1"/>
          </p:cNvPicPr>
          <p:nvPr/>
        </p:nvPicPr>
        <p:blipFill>
          <a:blip r:embed="rId2" cstate="print"/>
          <a:srcRect/>
          <a:stretch>
            <a:fillRect/>
          </a:stretch>
        </p:blipFill>
        <p:spPr bwMode="auto">
          <a:xfrm>
            <a:off x="7362310" y="3758040"/>
            <a:ext cx="1950243" cy="210123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6505" y="1178750"/>
            <a:ext cx="8865985" cy="5516895"/>
          </a:xfrm>
          <a:prstGeom prst="rect">
            <a:avLst/>
          </a:prstGeom>
        </p:spPr>
        <p:txBody>
          <a:bodyPr wrap="square">
            <a:spAutoFit/>
          </a:bodyPr>
          <a:lstStyle/>
          <a:p>
            <a:r>
              <a:rPr lang="en-US" sz="1600" b="1" dirty="0" smtClean="0">
                <a:latin typeface="Arial Black" pitchFamily="34" charset="0"/>
              </a:rPr>
              <a:t>New Approaches to </a:t>
            </a:r>
            <a:r>
              <a:rPr lang="en-US" sz="1600" b="1" dirty="0" err="1" smtClean="0">
                <a:latin typeface="Arial Black" pitchFamily="34" charset="0"/>
              </a:rPr>
              <a:t>Transcutaneous</a:t>
            </a:r>
            <a:r>
              <a:rPr lang="en-US" sz="1600" b="1" dirty="0" smtClean="0">
                <a:latin typeface="Arial Black" pitchFamily="34" charset="0"/>
              </a:rPr>
              <a:t> Immunotherapy</a:t>
            </a:r>
          </a:p>
          <a:p>
            <a:r>
              <a:rPr lang="en-US" sz="1600" i="1" dirty="0" err="1" smtClean="0">
                <a:latin typeface="Arial Narrow" pitchFamily="34" charset="0"/>
              </a:rPr>
              <a:t>Curr</a:t>
            </a:r>
            <a:r>
              <a:rPr lang="en-US" sz="1600" i="1" dirty="0" smtClean="0">
                <a:latin typeface="Arial Narrow" pitchFamily="34" charset="0"/>
              </a:rPr>
              <a:t> </a:t>
            </a:r>
            <a:r>
              <a:rPr lang="en-US" sz="1600" i="1" dirty="0" err="1" smtClean="0">
                <a:latin typeface="Arial Narrow" pitchFamily="34" charset="0"/>
              </a:rPr>
              <a:t>Opin</a:t>
            </a:r>
            <a:r>
              <a:rPr lang="en-US" sz="1600" i="1" dirty="0" smtClean="0">
                <a:latin typeface="Arial Narrow" pitchFamily="34" charset="0"/>
              </a:rPr>
              <a:t> Allergy </a:t>
            </a:r>
            <a:r>
              <a:rPr lang="en-US" sz="1600" i="1" dirty="0" err="1" smtClean="0">
                <a:latin typeface="Arial Narrow" pitchFamily="34" charset="0"/>
              </a:rPr>
              <a:t>Clin</a:t>
            </a:r>
            <a:r>
              <a:rPr lang="en-US" sz="1600" i="1" dirty="0" smtClean="0">
                <a:latin typeface="Arial Narrow" pitchFamily="34" charset="0"/>
              </a:rPr>
              <a:t> </a:t>
            </a:r>
            <a:r>
              <a:rPr lang="en-US" sz="1600" i="1" dirty="0" err="1" smtClean="0">
                <a:latin typeface="Arial Narrow" pitchFamily="34" charset="0"/>
              </a:rPr>
              <a:t>Immunol</a:t>
            </a:r>
            <a:r>
              <a:rPr lang="en-US" sz="1600" i="1" dirty="0" smtClean="0">
                <a:latin typeface="Arial Narrow" pitchFamily="34" charset="0"/>
              </a:rPr>
              <a:t>. 2013;13(6):669-676</a:t>
            </a:r>
          </a:p>
          <a:p>
            <a:endParaRPr lang="en-US" sz="1200" dirty="0" smtClean="0">
              <a:latin typeface="Arial Narrow" pitchFamily="34" charset="0"/>
            </a:endParaRPr>
          </a:p>
          <a:p>
            <a:r>
              <a:rPr lang="en-US" sz="1550" dirty="0" smtClean="0">
                <a:latin typeface="Arial Narrow" pitchFamily="34" charset="0"/>
              </a:rPr>
              <a:t>Efficacy and safety of specific immunotherapy by application of allergens to the skin have been demonstrated in both animal models as well as clinical trials. However, localized adverse events have been reported, and delivery of antigens via barrier-disrupted skin has been linked to the induction of unwanted T helper 2-biased immune responses and allergic sensitization. Coupling of carbohydrates to allergens has been shown to induce formation of </a:t>
            </a:r>
            <a:r>
              <a:rPr lang="en-US" sz="1550" dirty="0" err="1" smtClean="0">
                <a:latin typeface="Arial Narrow" pitchFamily="34" charset="0"/>
              </a:rPr>
              <a:t>nanoparticles</a:t>
            </a:r>
            <a:r>
              <a:rPr lang="en-US" sz="1550" dirty="0" smtClean="0">
                <a:latin typeface="Arial Narrow" pitchFamily="34" charset="0"/>
              </a:rPr>
              <a:t>, which can specifically target </a:t>
            </a:r>
            <a:r>
              <a:rPr lang="en-US" sz="1550" dirty="0" err="1" smtClean="0">
                <a:latin typeface="Arial Narrow" pitchFamily="34" charset="0"/>
              </a:rPr>
              <a:t>dendritic</a:t>
            </a:r>
            <a:r>
              <a:rPr lang="en-US" sz="1550" dirty="0" smtClean="0">
                <a:latin typeface="Arial Narrow" pitchFamily="34" charset="0"/>
              </a:rPr>
              <a:t> cells and potentiate immune responses, and by masking B-cell </a:t>
            </a:r>
            <a:r>
              <a:rPr lang="en-US" sz="1550" dirty="0" err="1" smtClean="0">
                <a:latin typeface="Arial Narrow" pitchFamily="34" charset="0"/>
              </a:rPr>
              <a:t>epitopes</a:t>
            </a:r>
            <a:r>
              <a:rPr lang="en-US" sz="1550" dirty="0" smtClean="0">
                <a:latin typeface="Arial Narrow" pitchFamily="34" charset="0"/>
              </a:rPr>
              <a:t>, can render the molecules hypoallergenic.</a:t>
            </a:r>
          </a:p>
          <a:p>
            <a:endParaRPr lang="en-US" sz="1200" dirty="0" smtClean="0">
              <a:latin typeface="Arial Narrow" pitchFamily="34" charset="0"/>
            </a:endParaRPr>
          </a:p>
          <a:p>
            <a:r>
              <a:rPr lang="en-US" sz="1550" dirty="0" smtClean="0">
                <a:latin typeface="Arial Narrow" pitchFamily="34" charset="0"/>
              </a:rPr>
              <a:t>A vaccine for </a:t>
            </a:r>
            <a:r>
              <a:rPr lang="en-US" sz="1550" dirty="0" err="1" smtClean="0">
                <a:latin typeface="Arial Narrow" pitchFamily="34" charset="0"/>
              </a:rPr>
              <a:t>transcutaneous</a:t>
            </a:r>
            <a:r>
              <a:rPr lang="en-US" sz="1550" dirty="0" smtClean="0">
                <a:latin typeface="Arial Narrow" pitchFamily="34" charset="0"/>
              </a:rPr>
              <a:t> immunotherapy of allergic diseases has to meet the following requirements:</a:t>
            </a:r>
          </a:p>
          <a:p>
            <a:pPr marL="263525" indent="-263525">
              <a:buClr>
                <a:srgbClr val="FF0000"/>
              </a:buClr>
              <a:buFont typeface="Wingdings" pitchFamily="2" charset="2"/>
              <a:buChar char="þ"/>
            </a:pPr>
            <a:r>
              <a:rPr lang="en-US" sz="1550" dirty="0" smtClean="0">
                <a:latin typeface="Arial Narrow" pitchFamily="34" charset="0"/>
              </a:rPr>
              <a:t>a delivery system which enables to bypass the skin barrier;</a:t>
            </a:r>
          </a:p>
          <a:p>
            <a:pPr marL="263525" indent="-263525">
              <a:buClr>
                <a:srgbClr val="FF0000"/>
              </a:buClr>
              <a:buFont typeface="Wingdings" pitchFamily="2" charset="2"/>
              <a:buChar char="þ"/>
            </a:pPr>
            <a:r>
              <a:rPr lang="en-US" sz="1550" dirty="0" smtClean="0">
                <a:latin typeface="Arial Narrow" pitchFamily="34" charset="0"/>
              </a:rPr>
              <a:t>addition of </a:t>
            </a:r>
            <a:r>
              <a:rPr lang="en-US" sz="1550" dirty="0" err="1" smtClean="0">
                <a:latin typeface="Arial Narrow" pitchFamily="34" charset="0"/>
              </a:rPr>
              <a:t>adjuvants</a:t>
            </a:r>
            <a:r>
              <a:rPr lang="en-US" sz="1550" dirty="0" smtClean="0">
                <a:latin typeface="Arial Narrow" pitchFamily="34" charset="0"/>
              </a:rPr>
              <a:t> to suppress de-novo TH2 priming;</a:t>
            </a:r>
          </a:p>
          <a:p>
            <a:pPr marL="263525" indent="-263525">
              <a:buClr>
                <a:srgbClr val="FF0000"/>
              </a:buClr>
              <a:buFont typeface="Wingdings" pitchFamily="2" charset="2"/>
              <a:buChar char="þ"/>
            </a:pPr>
            <a:r>
              <a:rPr lang="en-US" sz="1550" dirty="0" smtClean="0">
                <a:latin typeface="Arial Narrow" pitchFamily="34" charset="0"/>
              </a:rPr>
              <a:t>in-vivo targeting of skin resident DCs to enhance vaccine potency and thus to shorten duration of therapy;</a:t>
            </a:r>
          </a:p>
          <a:p>
            <a:pPr marL="263525" indent="-263525">
              <a:buClr>
                <a:srgbClr val="FF0000"/>
              </a:buClr>
              <a:buFont typeface="Wingdings" pitchFamily="2" charset="2"/>
              <a:buChar char="þ"/>
            </a:pPr>
            <a:r>
              <a:rPr lang="en-US" sz="1550" dirty="0" smtClean="0">
                <a:latin typeface="Arial Narrow" pitchFamily="34" charset="0"/>
              </a:rPr>
              <a:t>usage of hypoallergenic allergen derivatives to avoid cross-linking of preexisting </a:t>
            </a:r>
            <a:r>
              <a:rPr lang="en-US" sz="1550" dirty="0" err="1" smtClean="0">
                <a:latin typeface="Arial Narrow" pitchFamily="34" charset="0"/>
              </a:rPr>
              <a:t>IgE</a:t>
            </a:r>
            <a:r>
              <a:rPr lang="en-US" sz="1550" dirty="0" smtClean="0">
                <a:latin typeface="Arial Narrow" pitchFamily="34" charset="0"/>
              </a:rPr>
              <a:t> on mast cells.</a:t>
            </a:r>
          </a:p>
          <a:p>
            <a:endParaRPr lang="en-US" sz="1200" dirty="0" smtClean="0">
              <a:latin typeface="Arial Narrow" pitchFamily="34" charset="0"/>
            </a:endParaRPr>
          </a:p>
          <a:p>
            <a:r>
              <a:rPr lang="en-US" sz="1550" dirty="0" err="1" smtClean="0">
                <a:latin typeface="Arial Narrow" pitchFamily="34" charset="0"/>
              </a:rPr>
              <a:t>Transcutaneous</a:t>
            </a:r>
            <a:r>
              <a:rPr lang="en-US" sz="1550" dirty="0" smtClean="0">
                <a:latin typeface="Arial Narrow" pitchFamily="34" charset="0"/>
              </a:rPr>
              <a:t> immunotherapy of allergy is an attractive alternative to current therapeutic interventions, provided that the skin-inherent TH2-polarizing milieu and the potential for local and systemic side effects can be overcome. </a:t>
            </a:r>
          </a:p>
          <a:p>
            <a:r>
              <a:rPr lang="en-US" sz="1550" dirty="0" smtClean="0">
                <a:latin typeface="Arial Narrow" pitchFamily="34" charset="0"/>
              </a:rPr>
              <a:t>Hypoallergenic </a:t>
            </a:r>
            <a:r>
              <a:rPr lang="en-US" sz="1550" dirty="0" err="1" smtClean="0">
                <a:latin typeface="Arial Narrow" pitchFamily="34" charset="0"/>
              </a:rPr>
              <a:t>neoglycoconjugates</a:t>
            </a:r>
            <a:r>
              <a:rPr lang="en-US" sz="1550" dirty="0" smtClean="0">
                <a:latin typeface="Arial Narrow" pitchFamily="34" charset="0"/>
              </a:rPr>
              <a:t> have the potential to fulfill these requirements by specific targeting of </a:t>
            </a:r>
            <a:r>
              <a:rPr lang="en-US" sz="1550" dirty="0" err="1" smtClean="0">
                <a:latin typeface="Arial Narrow" pitchFamily="34" charset="0"/>
              </a:rPr>
              <a:t>dendritic</a:t>
            </a:r>
            <a:r>
              <a:rPr lang="en-US" sz="1550" dirty="0" smtClean="0">
                <a:latin typeface="Arial Narrow" pitchFamily="34" charset="0"/>
              </a:rPr>
              <a:t> cells, and modulating the immune profile. However, further innate immune receptors may have to be addressed in order to generate a robust and well tolerated immunotherapy platform. Such novel therapies would be ideally suited for application in children, and for treatment of food allergies (especially peanut allergy), which cannot be treated via the subcutaneous or sublingual route due to safety concerns.</a:t>
            </a:r>
            <a:endParaRPr lang="en-US" sz="1550" b="1" dirty="0">
              <a:latin typeface="Arial Narrow" pitchFamily="34" charset="0"/>
            </a:endParaRPr>
          </a:p>
        </p:txBody>
      </p:sp>
      <p:sp>
        <p:nvSpPr>
          <p:cNvPr id="3" name="2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268760"/>
            <a:ext cx="8820980" cy="5262979"/>
          </a:xfrm>
          <a:prstGeom prst="rect">
            <a:avLst/>
          </a:prstGeom>
        </p:spPr>
        <p:txBody>
          <a:bodyPr wrap="square">
            <a:spAutoFit/>
          </a:bodyPr>
          <a:lstStyle/>
          <a:p>
            <a:r>
              <a:rPr lang="en-US" sz="1600" b="1" dirty="0" smtClean="0">
                <a:latin typeface="Arial Black" pitchFamily="34" charset="0"/>
              </a:rPr>
              <a:t>Safety and Tolerability of Sublingual Immunotherapy in Clinical Trials and Real Life</a:t>
            </a:r>
          </a:p>
          <a:p>
            <a:r>
              <a:rPr lang="en-US" sz="1600" i="1" dirty="0" err="1" smtClean="0">
                <a:latin typeface="Arial Narrow" pitchFamily="34" charset="0"/>
              </a:rPr>
              <a:t>Curr</a:t>
            </a:r>
            <a:r>
              <a:rPr lang="en-US" sz="1600" i="1" dirty="0" smtClean="0">
                <a:latin typeface="Arial Narrow" pitchFamily="34" charset="0"/>
              </a:rPr>
              <a:t> </a:t>
            </a:r>
            <a:r>
              <a:rPr lang="en-US" sz="1600" i="1" dirty="0" err="1" smtClean="0">
                <a:latin typeface="Arial Narrow" pitchFamily="34" charset="0"/>
              </a:rPr>
              <a:t>Opin</a:t>
            </a:r>
            <a:r>
              <a:rPr lang="en-US" sz="1600" i="1" dirty="0" smtClean="0">
                <a:latin typeface="Arial Narrow" pitchFamily="34" charset="0"/>
              </a:rPr>
              <a:t> Allergy </a:t>
            </a:r>
            <a:r>
              <a:rPr lang="en-US" sz="1600" i="1" dirty="0" err="1" smtClean="0">
                <a:latin typeface="Arial Narrow" pitchFamily="34" charset="0"/>
              </a:rPr>
              <a:t>Clin</a:t>
            </a:r>
            <a:r>
              <a:rPr lang="en-US" sz="1600" i="1" dirty="0" smtClean="0">
                <a:latin typeface="Arial Narrow" pitchFamily="34" charset="0"/>
              </a:rPr>
              <a:t> </a:t>
            </a:r>
            <a:r>
              <a:rPr lang="en-US" sz="1600" i="1" dirty="0" err="1" smtClean="0">
                <a:latin typeface="Arial Narrow" pitchFamily="34" charset="0"/>
              </a:rPr>
              <a:t>Immunol</a:t>
            </a:r>
            <a:r>
              <a:rPr lang="en-US" sz="1600" i="1" dirty="0" smtClean="0">
                <a:latin typeface="Arial Narrow" pitchFamily="34" charset="0"/>
              </a:rPr>
              <a:t>. 2013;13(6):656-662</a:t>
            </a:r>
          </a:p>
          <a:p>
            <a:endParaRPr lang="en-US" sz="1600" b="1" dirty="0">
              <a:latin typeface="Arial Narrow" pitchFamily="34" charset="0"/>
            </a:endParaRPr>
          </a:p>
          <a:p>
            <a:r>
              <a:rPr lang="en-US" sz="1600" b="1" dirty="0" smtClean="0">
                <a:latin typeface="Arial Narrow" pitchFamily="34" charset="0"/>
              </a:rPr>
              <a:t>Purpose of review:</a:t>
            </a:r>
            <a:r>
              <a:rPr lang="en-US" sz="1600" dirty="0" smtClean="0">
                <a:latin typeface="Arial Narrow" pitchFamily="34" charset="0"/>
              </a:rPr>
              <a:t> Sublingual immunotherapy (SLIT) is effective in allergic rhinitis and asthma. Apart from its efficacy, safety is crucial as this treatment is usually self-administered at home. Tolerability also plays a pivotal role, as mild local reactions, although not life-threatening, may represent a risk for treatment withdrawal and can therefore negatively affect clinical outcomes. The present study addresses this issue by reviewing double-blind, placebo-controlled, randomized trials and real-life studies.</a:t>
            </a:r>
          </a:p>
          <a:p>
            <a:endParaRPr lang="en-US" sz="1600" dirty="0" smtClean="0">
              <a:latin typeface="Arial Narrow" pitchFamily="34" charset="0"/>
            </a:endParaRPr>
          </a:p>
          <a:p>
            <a:r>
              <a:rPr lang="en-US" sz="1600" b="1" dirty="0" smtClean="0">
                <a:latin typeface="Arial Narrow" pitchFamily="34" charset="0"/>
              </a:rPr>
              <a:t>Recent findings:</a:t>
            </a:r>
            <a:r>
              <a:rPr lang="en-US" sz="1600" dirty="0" smtClean="0">
                <a:latin typeface="Arial Narrow" pitchFamily="34" charset="0"/>
              </a:rPr>
              <a:t> The number of life-threatening SLIT-related reactions is negligible. SLIT-related adverse events are not always consistently reported nor uniformly classified in published studies. However, systemic reactions are rare and side effects mostly consist of mild, self-limiting local reactions. No treatment-related risk factors for adverse events have been clearly defined, as far as type of allergen, dose or schedule.</a:t>
            </a:r>
          </a:p>
          <a:p>
            <a:endParaRPr lang="en-US" sz="1600" dirty="0" smtClean="0">
              <a:latin typeface="Arial Narrow" pitchFamily="34" charset="0"/>
            </a:endParaRPr>
          </a:p>
          <a:p>
            <a:r>
              <a:rPr lang="en-US" sz="1600" b="1" dirty="0" smtClean="0">
                <a:latin typeface="Arial Narrow" pitchFamily="34" charset="0"/>
              </a:rPr>
              <a:t>Summary:</a:t>
            </a:r>
            <a:r>
              <a:rPr lang="en-US" sz="1600" dirty="0" smtClean="0">
                <a:latin typeface="Arial Narrow" pitchFamily="34" charset="0"/>
              </a:rPr>
              <a:t> </a:t>
            </a:r>
            <a:r>
              <a:rPr lang="en-US" sz="1600" b="1" dirty="0" smtClean="0">
                <a:solidFill>
                  <a:srgbClr val="FF0000"/>
                </a:solidFill>
                <a:latin typeface="Arial Narrow" pitchFamily="34" charset="0"/>
              </a:rPr>
              <a:t>SLIT provides an optimal safety profile both in children and in adults. </a:t>
            </a:r>
            <a:r>
              <a:rPr lang="en-US" sz="1600" dirty="0" smtClean="0">
                <a:latin typeface="Arial Narrow" pitchFamily="34" charset="0"/>
              </a:rPr>
              <a:t>Apart from life-threatening reactions, the lack of standardization of adverse events reporting may account for the wide variability of the prevalence of side effects in clinical trials and in real-life setting. It can lead to a possible underestimation of adverse events, concerning, in particular, local reactions. Since poor tolerability may affect adherence and cause treatment discontinuation, adopting shared strategies in order to recognize, grade and manage adverse events is mandatory.</a:t>
            </a:r>
          </a:p>
          <a:p>
            <a:endParaRPr lang="en-US" sz="1600" b="1" dirty="0">
              <a:latin typeface="Arial Narrow" pitchFamily="34" charset="0"/>
            </a:endParaRPr>
          </a:p>
        </p:txBody>
      </p:sp>
      <p:sp>
        <p:nvSpPr>
          <p:cNvPr id="3" name="2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grpSp>
        <p:nvGrpSpPr>
          <p:cNvPr id="3" name="2 - Ομάδα"/>
          <p:cNvGrpSpPr/>
          <p:nvPr/>
        </p:nvGrpSpPr>
        <p:grpSpPr>
          <a:xfrm>
            <a:off x="296525" y="1403775"/>
            <a:ext cx="8550950" cy="5085565"/>
            <a:chOff x="296525" y="1178750"/>
            <a:chExt cx="8550950" cy="5085565"/>
          </a:xfrm>
        </p:grpSpPr>
        <p:pic>
          <p:nvPicPr>
            <p:cNvPr id="4" name="Picture 1"/>
            <p:cNvPicPr>
              <a:picLocks noChangeAspect="1" noChangeArrowheads="1"/>
            </p:cNvPicPr>
            <p:nvPr/>
          </p:nvPicPr>
          <p:blipFill>
            <a:blip r:embed="rId2" cstate="print"/>
            <a:srcRect l="20415" t="31136" r="26710" b="20699"/>
            <a:stretch>
              <a:fillRect/>
            </a:stretch>
          </p:blipFill>
          <p:spPr bwMode="auto">
            <a:xfrm>
              <a:off x="296525" y="1358770"/>
              <a:ext cx="8550950" cy="4905545"/>
            </a:xfrm>
            <a:prstGeom prst="rect">
              <a:avLst/>
            </a:prstGeom>
            <a:noFill/>
            <a:ln w="38100">
              <a:solidFill>
                <a:srgbClr val="FF0000"/>
              </a:solidFill>
              <a:miter lim="800000"/>
              <a:headEnd/>
              <a:tailEnd/>
            </a:ln>
          </p:spPr>
        </p:pic>
        <p:sp>
          <p:nvSpPr>
            <p:cNvPr id="5" name="4 - TextBox"/>
            <p:cNvSpPr txBox="1"/>
            <p:nvPr/>
          </p:nvSpPr>
          <p:spPr>
            <a:xfrm>
              <a:off x="5742130" y="1178750"/>
              <a:ext cx="1236236" cy="338554"/>
            </a:xfrm>
            <a:prstGeom prst="rect">
              <a:avLst/>
            </a:prstGeom>
            <a:solidFill>
              <a:srgbClr val="FFFF00"/>
            </a:solidFill>
            <a:ln w="38100">
              <a:solidFill>
                <a:srgbClr val="FF0000"/>
              </a:solidFill>
            </a:ln>
          </p:spPr>
          <p:txBody>
            <a:bodyPr wrap="none" rtlCol="0">
              <a:spAutoFit/>
            </a:bodyPr>
            <a:lstStyle/>
            <a:p>
              <a:r>
                <a:rPr lang="en-US" sz="1600" dirty="0" smtClean="0">
                  <a:latin typeface="Arial Narrow" pitchFamily="34" charset="0"/>
                </a:rPr>
                <a:t>1,795 patients</a:t>
              </a:r>
              <a:endParaRPr lang="el-GR" sz="1600" dirty="0">
                <a:latin typeface="Arial Narrow" pitchFamily="34" charset="0"/>
              </a:endParaRPr>
            </a:p>
          </p:txBody>
        </p:sp>
        <p:sp>
          <p:nvSpPr>
            <p:cNvPr id="6" name="5 - Έλλειψη"/>
            <p:cNvSpPr/>
            <p:nvPr/>
          </p:nvSpPr>
          <p:spPr>
            <a:xfrm>
              <a:off x="8082390" y="5409220"/>
              <a:ext cx="270030" cy="315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6957265" y="1493785"/>
              <a:ext cx="1164670" cy="3916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7 - Ορθογώνιο"/>
          <p:cNvSpPr/>
          <p:nvPr/>
        </p:nvSpPr>
        <p:spPr>
          <a:xfrm>
            <a:off x="161510" y="1141003"/>
            <a:ext cx="8640960" cy="307777"/>
          </a:xfrm>
          <a:prstGeom prst="rect">
            <a:avLst/>
          </a:prstGeom>
        </p:spPr>
        <p:txBody>
          <a:bodyPr wrap="square">
            <a:spAutoFit/>
          </a:bodyPr>
          <a:lstStyle/>
          <a:p>
            <a:r>
              <a:rPr lang="en-US" sz="1400" b="1" dirty="0" smtClean="0">
                <a:latin typeface="Arial Black" pitchFamily="34" charset="0"/>
              </a:rPr>
              <a:t>Safety and Tolerability of Sublingual Immunotherapy in Clinical Trials and Real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eanutvan.com.au/images/peanuts-in-shell.jpg"/>
          <p:cNvPicPr>
            <a:picLocks noChangeAspect="1" noChangeArrowheads="1"/>
          </p:cNvPicPr>
          <p:nvPr/>
        </p:nvPicPr>
        <p:blipFill>
          <a:blip r:embed="rId2" cstate="print"/>
          <a:srcRect/>
          <a:stretch>
            <a:fillRect/>
          </a:stretch>
        </p:blipFill>
        <p:spPr bwMode="auto">
          <a:xfrm>
            <a:off x="7385402" y="5229201"/>
            <a:ext cx="1758598" cy="1395154"/>
          </a:xfrm>
          <a:prstGeom prst="rect">
            <a:avLst/>
          </a:prstGeom>
          <a:noFill/>
        </p:spPr>
      </p:pic>
      <p:sp>
        <p:nvSpPr>
          <p:cNvPr id="2" name="1 - Ορθογώνιο"/>
          <p:cNvSpPr/>
          <p:nvPr/>
        </p:nvSpPr>
        <p:spPr>
          <a:xfrm>
            <a:off x="139007" y="1268760"/>
            <a:ext cx="8865985" cy="5016758"/>
          </a:xfrm>
          <a:prstGeom prst="rect">
            <a:avLst/>
          </a:prstGeom>
        </p:spPr>
        <p:txBody>
          <a:bodyPr wrap="square">
            <a:spAutoFit/>
          </a:bodyPr>
          <a:lstStyle/>
          <a:p>
            <a:r>
              <a:rPr lang="en-US" sz="1600" b="1" dirty="0" smtClean="0">
                <a:latin typeface="Arial Black" pitchFamily="34" charset="0"/>
              </a:rPr>
              <a:t>Oral Immunotherapy [OIT] for Peanut Allergy May Have Long-Term Benefits</a:t>
            </a:r>
          </a:p>
          <a:p>
            <a:r>
              <a:rPr lang="en-US" sz="1600" i="1" dirty="0" smtClean="0">
                <a:latin typeface="Arial Narrow" pitchFamily="34" charset="0"/>
              </a:rPr>
              <a:t>JACI Dec 19, 2013 (online)</a:t>
            </a:r>
          </a:p>
          <a:p>
            <a:endParaRPr lang="en-US" sz="1600" b="1" dirty="0">
              <a:latin typeface="Arial Narrow" pitchFamily="34" charset="0"/>
            </a:endParaRPr>
          </a:p>
          <a:p>
            <a:r>
              <a:rPr lang="en-US" sz="1600" dirty="0" smtClean="0">
                <a:latin typeface="Arial Narrow" pitchFamily="34" charset="0"/>
              </a:rPr>
              <a:t>Oral immunotherapy may protect some peanut-allergic patients even after therapy is discontinued, a pilot study (University of North Carolina, Chapel Hill) suggests.</a:t>
            </a:r>
          </a:p>
          <a:p>
            <a:endParaRPr lang="en-US" sz="1600" dirty="0" smtClean="0">
              <a:latin typeface="Arial Narrow" pitchFamily="34" charset="0"/>
            </a:endParaRPr>
          </a:p>
          <a:p>
            <a:r>
              <a:rPr lang="en-US" sz="1600" b="1" dirty="0" smtClean="0">
                <a:solidFill>
                  <a:srgbClr val="FF0000"/>
                </a:solidFill>
                <a:latin typeface="Arial Narrow" pitchFamily="34" charset="0"/>
              </a:rPr>
              <a:t>Twelve of 24 patients showed ongoing desensitization to peanuts four weeks after stopping immunotherapy, and none reported allergic reactions when contacted at a median of 40 months afterward.</a:t>
            </a:r>
          </a:p>
          <a:p>
            <a:endParaRPr lang="en-US" sz="1600" dirty="0" smtClean="0">
              <a:latin typeface="Arial Narrow" pitchFamily="34" charset="0"/>
            </a:endParaRPr>
          </a:p>
          <a:p>
            <a:r>
              <a:rPr lang="en-US" sz="1600" dirty="0" smtClean="0">
                <a:latin typeface="Arial Narrow" pitchFamily="34" charset="0"/>
              </a:rPr>
              <a:t>The COFAR (Burks et al) New England Journal article was among the first to follow patients further out after OIT - that was for treatment of egg allergy. This is the first study looking at long term follow up after peanut OIT.</a:t>
            </a:r>
          </a:p>
          <a:p>
            <a:endParaRPr lang="en-US" sz="1600" dirty="0" smtClean="0">
              <a:latin typeface="Arial Narrow" pitchFamily="34" charset="0"/>
            </a:endParaRPr>
          </a:p>
          <a:p>
            <a:r>
              <a:rPr lang="en-US" sz="1600" b="1" dirty="0" smtClean="0">
                <a:latin typeface="Arial Narrow" pitchFamily="34" charset="0"/>
              </a:rPr>
              <a:t>Researchers emphasize that: </a:t>
            </a:r>
            <a:r>
              <a:rPr lang="en-US" sz="1600" dirty="0" smtClean="0">
                <a:latin typeface="Arial Narrow" pitchFamily="34" charset="0"/>
              </a:rPr>
              <a:t>“OIT has only been studied in a few hundred highly selected individuals around the world. Most of the trials did not include control groups, and there was substantial variation between studies in the methods used. Therefore, although some of the data being reported in preliminary studies are promising, there is not nearly enough evidence of sufficient quality to change clinical practice yet. We recommend that all food-allergic patients be evaluated by a board-certified allergist with experience in food allergy, who can</a:t>
            </a:r>
          </a:p>
          <a:p>
            <a:r>
              <a:rPr lang="en-US" sz="1600" dirty="0" smtClean="0">
                <a:latin typeface="Arial Narrow" pitchFamily="34" charset="0"/>
              </a:rPr>
              <a:t>prescribe an allergen elimination diet and an anaphylaxis action plan with appropriate precautions</a:t>
            </a:r>
          </a:p>
          <a:p>
            <a:r>
              <a:rPr lang="en-US" sz="1600" dirty="0" smtClean="0">
                <a:latin typeface="Arial Narrow" pitchFamily="34" charset="0"/>
              </a:rPr>
              <a:t>and medications as necessary. Such an approach remains the standard of care for food-allergic</a:t>
            </a:r>
          </a:p>
          <a:p>
            <a:r>
              <a:rPr lang="en-US" sz="1600" dirty="0" smtClean="0">
                <a:latin typeface="Arial Narrow" pitchFamily="34" charset="0"/>
              </a:rPr>
              <a:t>patients."</a:t>
            </a:r>
            <a:endParaRPr lang="en-US" sz="1600" dirty="0">
              <a:latin typeface="Arial Narrow" pitchFamily="34" charset="0"/>
            </a:endParaRPr>
          </a:p>
        </p:txBody>
      </p:sp>
      <p:sp>
        <p:nvSpPr>
          <p:cNvPr id="3" name="2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06515" y="1313765"/>
            <a:ext cx="8730970" cy="5078313"/>
          </a:xfrm>
          <a:prstGeom prst="rect">
            <a:avLst/>
          </a:prstGeom>
        </p:spPr>
        <p:txBody>
          <a:bodyPr wrap="square">
            <a:spAutoFit/>
          </a:bodyPr>
          <a:lstStyle/>
          <a:p>
            <a:r>
              <a:rPr lang="en-US" b="1" dirty="0" smtClean="0">
                <a:latin typeface="Arial Black" pitchFamily="34" charset="0"/>
              </a:rPr>
              <a:t>An Update on Biologic-based Therapy in Asthma</a:t>
            </a:r>
          </a:p>
          <a:p>
            <a:r>
              <a:rPr lang="en-US" i="1" dirty="0" smtClean="0">
                <a:latin typeface="Arial Narrow" pitchFamily="34" charset="0"/>
              </a:rPr>
              <a:t>Immunotherapy. 2013;5(11):1255-1264</a:t>
            </a:r>
          </a:p>
          <a:p>
            <a:endParaRPr lang="en-US" b="1" dirty="0">
              <a:latin typeface="Arial Narrow" pitchFamily="34" charset="0"/>
            </a:endParaRPr>
          </a:p>
          <a:p>
            <a:r>
              <a:rPr lang="en-US" dirty="0" smtClean="0">
                <a:latin typeface="Arial Narrow" pitchFamily="34" charset="0"/>
              </a:rPr>
              <a:t>Although it is recognized that airway inflammation is key to asthma pathogenesis, the marked heterogeneity in its clinical course and variations in response to treatment make it a challenging condition for the development of novel and effective biologic-based therapies. Biopharmaceutical approaches have identified new therapies that target key cells and mediators that drive inflammatory responses in the asthmatic lung. Such an approach resulted in the development of biologics targeted at inhibiting IL-4, IL-5 and IL-13.</a:t>
            </a:r>
          </a:p>
          <a:p>
            <a:endParaRPr lang="en-US" dirty="0">
              <a:latin typeface="Arial Narrow" pitchFamily="34" charset="0"/>
            </a:endParaRPr>
          </a:p>
          <a:p>
            <a:r>
              <a:rPr lang="en-US" dirty="0" smtClean="0">
                <a:latin typeface="Arial Narrow" pitchFamily="34" charset="0"/>
              </a:rPr>
              <a:t>With the notable exception of the anti-</a:t>
            </a:r>
            <a:r>
              <a:rPr lang="en-US" dirty="0" err="1" smtClean="0">
                <a:latin typeface="Arial Narrow" pitchFamily="34" charset="0"/>
              </a:rPr>
              <a:t>IgE</a:t>
            </a:r>
            <a:r>
              <a:rPr lang="en-US" dirty="0" smtClean="0">
                <a:latin typeface="Arial Narrow" pitchFamily="34" charset="0"/>
              </a:rPr>
              <a:t> monoclonal antibody </a:t>
            </a:r>
            <a:r>
              <a:rPr lang="en-US" dirty="0" err="1" smtClean="0">
                <a:latin typeface="Arial Narrow" pitchFamily="34" charset="0"/>
              </a:rPr>
              <a:t>omalizumab</a:t>
            </a:r>
            <a:r>
              <a:rPr lang="en-US" dirty="0" smtClean="0">
                <a:latin typeface="Arial Narrow" pitchFamily="34" charset="0"/>
              </a:rPr>
              <a:t>, early clinical trials with cytokine-targeted biologics in patients with asthma were, for the most part, disappointing, despite being highly effective in animal models of asthma. It is becoming apparent that significant clinical effects with </a:t>
            </a:r>
            <a:r>
              <a:rPr lang="en-US" dirty="0" err="1" smtClean="0">
                <a:latin typeface="Arial Narrow" pitchFamily="34" charset="0"/>
              </a:rPr>
              <a:t>anticytokine</a:t>
            </a:r>
            <a:r>
              <a:rPr lang="en-US" dirty="0" smtClean="0">
                <a:latin typeface="Arial Narrow" pitchFamily="34" charset="0"/>
              </a:rPr>
              <a:t>-based therapies are more likely in carefully selected patient populations that take asthma phenotypes into account. The development of discriminatory biomarkers and genetic profiling may aid identification of such patients with asthma. This review summarizes recent evidence demonstrating the effectiveness or otherwise of monoclonal antibody-based therapies in patients with asthma.</a:t>
            </a:r>
            <a:endParaRPr lang="en-US" b="1" dirty="0">
              <a:latin typeface="Arial Narrow" pitchFamily="34" charset="0"/>
            </a:endParaRPr>
          </a:p>
        </p:txBody>
      </p:sp>
      <p:sp>
        <p:nvSpPr>
          <p:cNvPr id="4" name="3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sp>
        <p:nvSpPr>
          <p:cNvPr id="3" name="2 - Ορθογώνιο"/>
          <p:cNvSpPr/>
          <p:nvPr/>
        </p:nvSpPr>
        <p:spPr>
          <a:xfrm>
            <a:off x="116505" y="1268760"/>
            <a:ext cx="8865985" cy="5202963"/>
          </a:xfrm>
          <a:prstGeom prst="rect">
            <a:avLst/>
          </a:prstGeom>
          <a:solidFill>
            <a:srgbClr val="FFFF00"/>
          </a:solidFill>
        </p:spPr>
        <p:txBody>
          <a:bodyPr wrap="square">
            <a:spAutoFit/>
          </a:bodyPr>
          <a:lstStyle/>
          <a:p>
            <a:r>
              <a:rPr lang="en-US" sz="1230" b="1" dirty="0" err="1" smtClean="0">
                <a:solidFill>
                  <a:srgbClr val="FF0000"/>
                </a:solidFill>
                <a:latin typeface="Arial Narrow" pitchFamily="34" charset="0"/>
              </a:rPr>
              <a:t>Mepolizumab</a:t>
            </a:r>
            <a:endParaRPr lang="en-US" sz="1230" b="1" dirty="0" smtClean="0">
              <a:solidFill>
                <a:srgbClr val="FF0000"/>
              </a:solidFill>
              <a:latin typeface="Arial Narrow" pitchFamily="34" charset="0"/>
            </a:endParaRPr>
          </a:p>
          <a:p>
            <a:r>
              <a:rPr lang="en-US" sz="1230" dirty="0" smtClean="0">
                <a:latin typeface="Arial Narrow" pitchFamily="34" charset="0"/>
              </a:rPr>
              <a:t>Early clinical trials with the anti-IL-5 biologic </a:t>
            </a:r>
            <a:r>
              <a:rPr lang="en-US" sz="1230" dirty="0" err="1" smtClean="0">
                <a:latin typeface="Arial Narrow" pitchFamily="34" charset="0"/>
              </a:rPr>
              <a:t>mepolizumab</a:t>
            </a:r>
            <a:r>
              <a:rPr lang="en-US" sz="1230" dirty="0" smtClean="0">
                <a:latin typeface="Arial Narrow" pitchFamily="34" charset="0"/>
              </a:rPr>
              <a:t> (GlaxoSmithKline) in patients with mild-to-severe asthma reported significant reductions in blood and sputum </a:t>
            </a:r>
            <a:r>
              <a:rPr lang="en-US" sz="1230" dirty="0" err="1" smtClean="0">
                <a:latin typeface="Arial Narrow" pitchFamily="34" charset="0"/>
              </a:rPr>
              <a:t>eosinophil</a:t>
            </a:r>
            <a:r>
              <a:rPr lang="en-US" sz="1230" dirty="0" smtClean="0">
                <a:latin typeface="Arial Narrow" pitchFamily="34" charset="0"/>
              </a:rPr>
              <a:t> numbers, but clinical outcomes were disappointing; for example, there was no effect on allergen-induced airway narrowing or AHR.</a:t>
            </a:r>
          </a:p>
          <a:p>
            <a:r>
              <a:rPr lang="en-US" sz="1230" b="1" dirty="0" err="1" smtClean="0">
                <a:solidFill>
                  <a:srgbClr val="FF0000"/>
                </a:solidFill>
                <a:latin typeface="Arial Narrow" pitchFamily="34" charset="0"/>
              </a:rPr>
              <a:t>Reslizumab</a:t>
            </a:r>
            <a:endParaRPr lang="en-US" sz="1230" b="1" dirty="0" smtClean="0">
              <a:solidFill>
                <a:srgbClr val="FF0000"/>
              </a:solidFill>
              <a:latin typeface="Arial Narrow" pitchFamily="34" charset="0"/>
            </a:endParaRPr>
          </a:p>
          <a:p>
            <a:r>
              <a:rPr lang="en-US" sz="1230" dirty="0" err="1" smtClean="0">
                <a:latin typeface="Arial Narrow" pitchFamily="34" charset="0"/>
              </a:rPr>
              <a:t>Reslizumab</a:t>
            </a:r>
            <a:r>
              <a:rPr lang="en-US" sz="1230" dirty="0" smtClean="0">
                <a:latin typeface="Arial Narrow" pitchFamily="34" charset="0"/>
              </a:rPr>
              <a:t> (</a:t>
            </a:r>
            <a:r>
              <a:rPr lang="en-US" sz="1230" dirty="0" err="1" smtClean="0">
                <a:latin typeface="Arial Narrow" pitchFamily="34" charset="0"/>
              </a:rPr>
              <a:t>Cinquil</a:t>
            </a:r>
            <a:r>
              <a:rPr lang="en-US" sz="1230" dirty="0" smtClean="0">
                <a:latin typeface="Arial Narrow" pitchFamily="34" charset="0"/>
              </a:rPr>
              <a:t>™, </a:t>
            </a:r>
            <a:r>
              <a:rPr lang="en-US" sz="1230" dirty="0" err="1" smtClean="0">
                <a:latin typeface="Arial Narrow" pitchFamily="34" charset="0"/>
              </a:rPr>
              <a:t>Teva</a:t>
            </a:r>
            <a:r>
              <a:rPr lang="en-US" sz="1230" dirty="0" smtClean="0">
                <a:latin typeface="Arial Narrow" pitchFamily="34" charset="0"/>
              </a:rPr>
              <a:t> Pharmaceuticals; formerly SCH-55700) was humanized from an anti-IL-5 antibody (JES1–39D10) originally raised in rats. An early clinical trial in patients with severe asthma whose symptoms were not controlled by inhaled corticosteroids demonstrated that, although there was a profound reduction in circulating </a:t>
            </a:r>
            <a:r>
              <a:rPr lang="en-US" sz="1230" dirty="0" err="1" smtClean="0">
                <a:latin typeface="Arial Narrow" pitchFamily="34" charset="0"/>
              </a:rPr>
              <a:t>eosinophils</a:t>
            </a:r>
            <a:r>
              <a:rPr lang="en-US" sz="1230" dirty="0" smtClean="0">
                <a:latin typeface="Arial Narrow" pitchFamily="34" charset="0"/>
              </a:rPr>
              <a:t>, treatment with </a:t>
            </a:r>
            <a:r>
              <a:rPr lang="en-US" sz="1230" dirty="0" err="1" smtClean="0">
                <a:latin typeface="Arial Narrow" pitchFamily="34" charset="0"/>
              </a:rPr>
              <a:t>reslizumab</a:t>
            </a:r>
            <a:r>
              <a:rPr lang="en-US" sz="1230" dirty="0" smtClean="0">
                <a:latin typeface="Arial Narrow" pitchFamily="34" charset="0"/>
              </a:rPr>
              <a:t> did not result in significant improvements in asthma symptoms or lung function.</a:t>
            </a:r>
          </a:p>
          <a:p>
            <a:r>
              <a:rPr lang="en-US" sz="1230" b="1" dirty="0" err="1" smtClean="0">
                <a:solidFill>
                  <a:srgbClr val="FF0000"/>
                </a:solidFill>
                <a:latin typeface="Arial Narrow" pitchFamily="34" charset="0"/>
              </a:rPr>
              <a:t>Benralizumab</a:t>
            </a:r>
            <a:endParaRPr lang="en-US" sz="1230" b="1" dirty="0" smtClean="0">
              <a:solidFill>
                <a:srgbClr val="FF0000"/>
              </a:solidFill>
              <a:latin typeface="Arial Narrow" pitchFamily="34" charset="0"/>
            </a:endParaRPr>
          </a:p>
          <a:p>
            <a:r>
              <a:rPr lang="en-US" sz="1230" dirty="0" err="1" smtClean="0">
                <a:latin typeface="Arial Narrow" pitchFamily="34" charset="0"/>
              </a:rPr>
              <a:t>Benralizumab</a:t>
            </a:r>
            <a:r>
              <a:rPr lang="en-US" sz="1230" dirty="0" smtClean="0">
                <a:latin typeface="Arial Narrow" pitchFamily="34" charset="0"/>
              </a:rPr>
              <a:t> is a novel humanized </a:t>
            </a:r>
            <a:r>
              <a:rPr lang="en-US" sz="1230" dirty="0" err="1" smtClean="0">
                <a:latin typeface="Arial Narrow" pitchFamily="34" charset="0"/>
              </a:rPr>
              <a:t>afucosylated</a:t>
            </a:r>
            <a:r>
              <a:rPr lang="en-US" sz="1230" dirty="0" smtClean="0">
                <a:latin typeface="Arial Narrow" pitchFamily="34" charset="0"/>
              </a:rPr>
              <a:t> IgG1κ </a:t>
            </a:r>
            <a:r>
              <a:rPr lang="en-US" sz="1230" dirty="0" err="1" smtClean="0">
                <a:latin typeface="Arial Narrow" pitchFamily="34" charset="0"/>
              </a:rPr>
              <a:t>mAb</a:t>
            </a:r>
            <a:r>
              <a:rPr lang="en-US" sz="1230" dirty="0" smtClean="0">
                <a:latin typeface="Arial Narrow" pitchFamily="34" charset="0"/>
              </a:rPr>
              <a:t> indicated for the potential treatment of asthma and chronic obstructive pulmonary disease that binds to a distinct </a:t>
            </a:r>
            <a:r>
              <a:rPr lang="en-US" sz="1230" dirty="0" err="1" smtClean="0">
                <a:latin typeface="Arial Narrow" pitchFamily="34" charset="0"/>
              </a:rPr>
              <a:t>epitope</a:t>
            </a:r>
            <a:r>
              <a:rPr lang="en-US" sz="1230" dirty="0" smtClean="0">
                <a:latin typeface="Arial Narrow" pitchFamily="34" charset="0"/>
              </a:rPr>
              <a:t> within the extracellular domain of recombinant human IL-5Rα. At the time of publication, </a:t>
            </a:r>
            <a:r>
              <a:rPr lang="en-US" sz="1230" dirty="0" err="1" smtClean="0">
                <a:latin typeface="Arial Narrow" pitchFamily="34" charset="0"/>
              </a:rPr>
              <a:t>benralizumab</a:t>
            </a:r>
            <a:r>
              <a:rPr lang="en-US" sz="1230" dirty="0" smtClean="0">
                <a:latin typeface="Arial Narrow" pitchFamily="34" charset="0"/>
              </a:rPr>
              <a:t> was undergoing Phase II clinical trials in both the specified indications. A Phase I study in subjects with mild asthma demonstrated that iv. </a:t>
            </a:r>
            <a:r>
              <a:rPr lang="en-US" sz="1230" dirty="0" err="1" smtClean="0">
                <a:latin typeface="Arial Narrow" pitchFamily="34" charset="0"/>
              </a:rPr>
              <a:t>benralizumab</a:t>
            </a:r>
            <a:r>
              <a:rPr lang="en-US" sz="1230" dirty="0" smtClean="0">
                <a:latin typeface="Arial Narrow" pitchFamily="34" charset="0"/>
              </a:rPr>
              <a:t> (0.3–3.0 mg/kg) rapidly induced near total depletion of peripheral blood </a:t>
            </a:r>
            <a:r>
              <a:rPr lang="en-US" sz="1230" dirty="0" err="1" smtClean="0">
                <a:latin typeface="Arial Narrow" pitchFamily="34" charset="0"/>
              </a:rPr>
              <a:t>eosinophils</a:t>
            </a:r>
            <a:r>
              <a:rPr lang="en-US" sz="1230" dirty="0" smtClean="0">
                <a:latin typeface="Arial Narrow" pitchFamily="34" charset="0"/>
              </a:rPr>
              <a:t> while exhibiting an adequate safety profile and dose-proportional pharmacokinetics.</a:t>
            </a:r>
          </a:p>
          <a:p>
            <a:r>
              <a:rPr lang="en-US" sz="1230" b="1" dirty="0" err="1" smtClean="0">
                <a:solidFill>
                  <a:srgbClr val="FF0000"/>
                </a:solidFill>
                <a:latin typeface="Arial Narrow" pitchFamily="34" charset="0"/>
              </a:rPr>
              <a:t>Lebrikizumab</a:t>
            </a:r>
            <a:endParaRPr lang="en-US" sz="1230" b="1" dirty="0" smtClean="0">
              <a:solidFill>
                <a:srgbClr val="FF0000"/>
              </a:solidFill>
              <a:latin typeface="Arial Narrow" pitchFamily="34" charset="0"/>
            </a:endParaRPr>
          </a:p>
          <a:p>
            <a:r>
              <a:rPr lang="en-US" sz="1230" dirty="0" smtClean="0">
                <a:latin typeface="Arial Narrow" pitchFamily="34" charset="0"/>
              </a:rPr>
              <a:t>A randomized, multicenter study of the anti-IL-13 biologic </a:t>
            </a:r>
            <a:r>
              <a:rPr lang="en-US" sz="1230" dirty="0" err="1" smtClean="0">
                <a:latin typeface="Arial Narrow" pitchFamily="34" charset="0"/>
              </a:rPr>
              <a:t>lebrikizumab</a:t>
            </a:r>
            <a:r>
              <a:rPr lang="en-US" sz="1230" dirty="0" smtClean="0">
                <a:latin typeface="Arial Narrow" pitchFamily="34" charset="0"/>
              </a:rPr>
              <a:t> (Genentech/Chugai Pharmaceutical) has recently demonstrated that it significantly improved lung function in patients with inadequately controlled asthma, but only in a subgroup defined on the basis of high serum levels of </a:t>
            </a:r>
            <a:r>
              <a:rPr lang="en-US" sz="1230" dirty="0" err="1" smtClean="0">
                <a:latin typeface="Arial Narrow" pitchFamily="34" charset="0"/>
              </a:rPr>
              <a:t>periostin</a:t>
            </a:r>
            <a:r>
              <a:rPr lang="en-US" sz="1230" dirty="0" smtClean="0">
                <a:latin typeface="Arial Narrow" pitchFamily="34" charset="0"/>
              </a:rPr>
              <a:t>.</a:t>
            </a:r>
          </a:p>
          <a:p>
            <a:r>
              <a:rPr lang="en-US" sz="1230" b="1" dirty="0" err="1" smtClean="0">
                <a:solidFill>
                  <a:srgbClr val="FF0000"/>
                </a:solidFill>
                <a:latin typeface="Arial Narrow" pitchFamily="34" charset="0"/>
              </a:rPr>
              <a:t>Tralokinumab</a:t>
            </a:r>
            <a:endParaRPr lang="en-US" sz="1230" b="1" dirty="0" smtClean="0">
              <a:solidFill>
                <a:srgbClr val="FF0000"/>
              </a:solidFill>
              <a:latin typeface="Arial Narrow" pitchFamily="34" charset="0"/>
            </a:endParaRPr>
          </a:p>
          <a:p>
            <a:r>
              <a:rPr lang="en-US" sz="1230" dirty="0" err="1" smtClean="0">
                <a:latin typeface="Arial Narrow" pitchFamily="34" charset="0"/>
              </a:rPr>
              <a:t>Tralokinumab</a:t>
            </a:r>
            <a:r>
              <a:rPr lang="en-US" sz="1230" dirty="0" smtClean="0">
                <a:latin typeface="Arial Narrow" pitchFamily="34" charset="0"/>
              </a:rPr>
              <a:t> (CAT-354, </a:t>
            </a:r>
            <a:r>
              <a:rPr lang="en-US" sz="1230" dirty="0" err="1" smtClean="0">
                <a:latin typeface="Arial Narrow" pitchFamily="34" charset="0"/>
              </a:rPr>
              <a:t>MedImmune</a:t>
            </a:r>
            <a:r>
              <a:rPr lang="en-US" sz="1230" dirty="0" smtClean="0">
                <a:latin typeface="Arial Narrow" pitchFamily="34" charset="0"/>
              </a:rPr>
              <a:t>), is an </a:t>
            </a:r>
            <a:r>
              <a:rPr lang="en-US" sz="1230" dirty="0" err="1" smtClean="0">
                <a:latin typeface="Arial Narrow" pitchFamily="34" charset="0"/>
              </a:rPr>
              <a:t>injectable</a:t>
            </a:r>
            <a:r>
              <a:rPr lang="en-US" sz="1230" dirty="0" smtClean="0">
                <a:latin typeface="Arial Narrow" pitchFamily="34" charset="0"/>
              </a:rPr>
              <a:t> anti-IL-13 humanized IgG4 </a:t>
            </a:r>
            <a:r>
              <a:rPr lang="en-US" sz="1230" dirty="0" err="1" smtClean="0">
                <a:latin typeface="Arial Narrow" pitchFamily="34" charset="0"/>
              </a:rPr>
              <a:t>mAb</a:t>
            </a:r>
            <a:r>
              <a:rPr lang="en-US" sz="1230" dirty="0" smtClean="0">
                <a:latin typeface="Arial Narrow" pitchFamily="34" charset="0"/>
              </a:rPr>
              <a:t> for the potential treatment of asthma. </a:t>
            </a:r>
            <a:r>
              <a:rPr lang="en-US" sz="1230" dirty="0" err="1" smtClean="0">
                <a:latin typeface="Arial Narrow" pitchFamily="34" charset="0"/>
              </a:rPr>
              <a:t>Tralokinumab</a:t>
            </a:r>
            <a:r>
              <a:rPr lang="en-US" sz="1230" dirty="0" smtClean="0">
                <a:latin typeface="Arial Narrow" pitchFamily="34" charset="0"/>
              </a:rPr>
              <a:t> potently neutralizes IL-13 and has been shown to inhibit a range of IL-13-mediated effects in preclinical studies; Phase I studies have demonstrated linear pharmacokinetics and an acceptable safety profile over the dose range tested.</a:t>
            </a:r>
          </a:p>
          <a:p>
            <a:r>
              <a:rPr lang="en-US" sz="1230" b="1" dirty="0" err="1" smtClean="0">
                <a:solidFill>
                  <a:srgbClr val="FF0000"/>
                </a:solidFill>
                <a:latin typeface="Arial Narrow" pitchFamily="34" charset="0"/>
              </a:rPr>
              <a:t>Pitrakinra</a:t>
            </a:r>
            <a:endParaRPr lang="en-US" sz="1230" b="1" dirty="0" smtClean="0">
              <a:solidFill>
                <a:srgbClr val="FF0000"/>
              </a:solidFill>
              <a:latin typeface="Arial Narrow" pitchFamily="34" charset="0"/>
            </a:endParaRPr>
          </a:p>
          <a:p>
            <a:r>
              <a:rPr lang="en-US" sz="1230" dirty="0" smtClean="0">
                <a:latin typeface="Arial Narrow" pitchFamily="34" charset="0"/>
              </a:rPr>
              <a:t>A recombinant human IL-4 variant, </a:t>
            </a:r>
            <a:r>
              <a:rPr lang="en-US" sz="1230" dirty="0" err="1" smtClean="0">
                <a:latin typeface="Arial Narrow" pitchFamily="34" charset="0"/>
              </a:rPr>
              <a:t>pitrakinra</a:t>
            </a:r>
            <a:r>
              <a:rPr lang="en-US" sz="1230" dirty="0" smtClean="0">
                <a:latin typeface="Arial Narrow" pitchFamily="34" charset="0"/>
              </a:rPr>
              <a:t> (</a:t>
            </a:r>
            <a:r>
              <a:rPr lang="en-US" sz="1230" dirty="0" err="1" smtClean="0">
                <a:latin typeface="Arial Narrow" pitchFamily="34" charset="0"/>
              </a:rPr>
              <a:t>Aerovant</a:t>
            </a:r>
            <a:r>
              <a:rPr lang="en-US" sz="1230" dirty="0" smtClean="0">
                <a:latin typeface="Arial Narrow" pitchFamily="34" charset="0"/>
              </a:rPr>
              <a:t>™, </a:t>
            </a:r>
            <a:r>
              <a:rPr lang="en-US" sz="1230" dirty="0" err="1" smtClean="0">
                <a:latin typeface="Arial Narrow" pitchFamily="34" charset="0"/>
              </a:rPr>
              <a:t>Aerovance</a:t>
            </a:r>
            <a:r>
              <a:rPr lang="en-US" sz="1230" dirty="0" smtClean="0">
                <a:latin typeface="Arial Narrow" pitchFamily="34" charset="0"/>
              </a:rPr>
              <a:t>), was developed that competitively inhibits the IL-4Rα receptor complex to interfere with the actions of both IL-4 and IL-13 and initial clinical trials indicated that such an approach may prove beneficial in patients with atopic asthma.</a:t>
            </a:r>
          </a:p>
          <a:p>
            <a:r>
              <a:rPr lang="en-US" sz="1230" b="1" dirty="0" err="1" smtClean="0">
                <a:solidFill>
                  <a:srgbClr val="FF0000"/>
                </a:solidFill>
                <a:latin typeface="Arial Narrow" pitchFamily="34" charset="0"/>
              </a:rPr>
              <a:t>Dupilumab</a:t>
            </a:r>
            <a:endParaRPr lang="en-US" sz="1230" b="1" dirty="0" smtClean="0">
              <a:solidFill>
                <a:srgbClr val="FF0000"/>
              </a:solidFill>
              <a:latin typeface="Arial Narrow" pitchFamily="34" charset="0"/>
            </a:endParaRPr>
          </a:p>
          <a:p>
            <a:r>
              <a:rPr lang="en-US" sz="1230" dirty="0" err="1" smtClean="0">
                <a:latin typeface="Arial Narrow" pitchFamily="34" charset="0"/>
              </a:rPr>
              <a:t>Dupilumab</a:t>
            </a:r>
            <a:r>
              <a:rPr lang="en-US" sz="1230" dirty="0" smtClean="0">
                <a:latin typeface="Arial Narrow" pitchFamily="34" charset="0"/>
              </a:rPr>
              <a:t> (SAR231893/REGN668), is a fully humanized </a:t>
            </a:r>
            <a:r>
              <a:rPr lang="en-US" sz="1230" dirty="0" err="1" smtClean="0">
                <a:latin typeface="Arial Narrow" pitchFamily="34" charset="0"/>
              </a:rPr>
              <a:t>mAb</a:t>
            </a:r>
            <a:r>
              <a:rPr lang="en-US" sz="1230" dirty="0" smtClean="0">
                <a:latin typeface="Arial Narrow" pitchFamily="34" charset="0"/>
              </a:rPr>
              <a:t> to the IL-4R</a:t>
            </a:r>
            <a:r>
              <a:rPr lang="el-GR" sz="1230" dirty="0" smtClean="0">
                <a:latin typeface="Arial Narrow" pitchFamily="34" charset="0"/>
              </a:rPr>
              <a:t>α/</a:t>
            </a:r>
            <a:r>
              <a:rPr lang="en-US" sz="1230" dirty="0" smtClean="0">
                <a:latin typeface="Arial Narrow" pitchFamily="34" charset="0"/>
              </a:rPr>
              <a:t>IL-13R</a:t>
            </a:r>
            <a:r>
              <a:rPr lang="el-GR" sz="1230" dirty="0" smtClean="0">
                <a:latin typeface="Arial Narrow" pitchFamily="34" charset="0"/>
              </a:rPr>
              <a:t>α1 </a:t>
            </a:r>
            <a:r>
              <a:rPr lang="en-US" sz="1230" dirty="0" smtClean="0">
                <a:latin typeface="Arial Narrow" pitchFamily="34" charset="0"/>
              </a:rPr>
              <a:t>receptor complex that inhibits both IL-4 and IL-13 signaling. Initial studies showed that dual inhibition of IL-4 and IL-13 represents a very promising avenue for biologic-based asthma therapy.</a:t>
            </a:r>
            <a:endParaRPr lang="en-US" sz="1230" dirty="0">
              <a:latin typeface="Arial Narrow" pitchFamily="34" charset="0"/>
            </a:endParaRPr>
          </a:p>
        </p:txBody>
      </p:sp>
      <p:sp>
        <p:nvSpPr>
          <p:cNvPr id="4" name="3 - Ορθογώνιο"/>
          <p:cNvSpPr/>
          <p:nvPr/>
        </p:nvSpPr>
        <p:spPr>
          <a:xfrm>
            <a:off x="2321750" y="885201"/>
            <a:ext cx="6741495" cy="338554"/>
          </a:xfrm>
          <a:prstGeom prst="rect">
            <a:avLst/>
          </a:prstGeom>
        </p:spPr>
        <p:txBody>
          <a:bodyPr wrap="square">
            <a:spAutoFit/>
          </a:bodyPr>
          <a:lstStyle/>
          <a:p>
            <a:pPr algn="r"/>
            <a:r>
              <a:rPr lang="en-US" sz="1600" b="1" dirty="0" smtClean="0">
                <a:latin typeface="Arial Black" pitchFamily="34" charset="0"/>
              </a:rPr>
              <a:t>An Update on Biologic-based Therapy in Asthma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223755"/>
            <a:ext cx="8820980" cy="5370701"/>
          </a:xfrm>
          <a:prstGeom prst="rect">
            <a:avLst/>
          </a:prstGeom>
        </p:spPr>
        <p:txBody>
          <a:bodyPr wrap="square">
            <a:spAutoFit/>
          </a:bodyPr>
          <a:lstStyle/>
          <a:p>
            <a:r>
              <a:rPr lang="en-US" sz="1600" b="1" dirty="0" smtClean="0">
                <a:latin typeface="Arial Black" pitchFamily="34" charset="0"/>
              </a:rPr>
              <a:t>Oral immunotherapy with antibody-based medication could be used to treat multiple food allergies</a:t>
            </a:r>
          </a:p>
          <a:p>
            <a:r>
              <a:rPr lang="fr-FR" sz="1600" i="1" dirty="0" err="1" smtClean="0">
                <a:latin typeface="Arial Narrow" pitchFamily="34" charset="0"/>
              </a:rPr>
              <a:t>Allergy</a:t>
            </a:r>
            <a:r>
              <a:rPr lang="fr-FR" sz="1600" i="1" dirty="0" smtClean="0">
                <a:latin typeface="Arial Narrow" pitchFamily="34" charset="0"/>
              </a:rPr>
              <a:t>, </a:t>
            </a:r>
            <a:r>
              <a:rPr lang="fr-FR" sz="1600" i="1" dirty="0" err="1" smtClean="0">
                <a:latin typeface="Arial Narrow" pitchFamily="34" charset="0"/>
              </a:rPr>
              <a:t>Asthma</a:t>
            </a:r>
            <a:r>
              <a:rPr lang="fr-FR" sz="1600" i="1" dirty="0" smtClean="0">
                <a:latin typeface="Arial Narrow" pitchFamily="34" charset="0"/>
              </a:rPr>
              <a:t> &amp; </a:t>
            </a:r>
            <a:r>
              <a:rPr lang="fr-FR" sz="1600" i="1" dirty="0" err="1" smtClean="0">
                <a:latin typeface="Arial Narrow" pitchFamily="34" charset="0"/>
              </a:rPr>
              <a:t>Clinical</a:t>
            </a:r>
            <a:r>
              <a:rPr lang="fr-FR" sz="1600" i="1" dirty="0" smtClean="0">
                <a:latin typeface="Arial Narrow" pitchFamily="34" charset="0"/>
              </a:rPr>
              <a:t> </a:t>
            </a:r>
            <a:r>
              <a:rPr lang="fr-FR" sz="1600" i="1" dirty="0" err="1" smtClean="0">
                <a:latin typeface="Arial Narrow" pitchFamily="34" charset="0"/>
              </a:rPr>
              <a:t>Immunology</a:t>
            </a:r>
            <a:r>
              <a:rPr lang="fr-FR" sz="1600" dirty="0" smtClean="0">
                <a:latin typeface="Arial Narrow" pitchFamily="34" charset="0"/>
              </a:rPr>
              <a:t> </a:t>
            </a:r>
            <a:r>
              <a:rPr lang="fr-FR" sz="1600" i="1" dirty="0" smtClean="0">
                <a:latin typeface="Arial Narrow" pitchFamily="34" charset="0"/>
              </a:rPr>
              <a:t>2014, </a:t>
            </a:r>
            <a:r>
              <a:rPr lang="fr-FR" sz="1600" b="1" i="1" dirty="0" smtClean="0">
                <a:latin typeface="Arial Narrow" pitchFamily="34" charset="0"/>
              </a:rPr>
              <a:t>10</a:t>
            </a:r>
            <a:r>
              <a:rPr lang="fr-FR" sz="1600" i="1" dirty="0" smtClean="0">
                <a:latin typeface="Arial Narrow" pitchFamily="34" charset="0"/>
              </a:rPr>
              <a:t>:7</a:t>
            </a:r>
            <a:r>
              <a:rPr lang="fr-FR" sz="1600" i="1" dirty="0" smtClean="0"/>
              <a:t> </a:t>
            </a:r>
          </a:p>
          <a:p>
            <a:endParaRPr lang="en-US" sz="1600" b="1" dirty="0">
              <a:latin typeface="Arial Narrow" pitchFamily="34" charset="0"/>
            </a:endParaRPr>
          </a:p>
          <a:p>
            <a:r>
              <a:rPr lang="en-US" sz="1550" dirty="0" smtClean="0">
                <a:latin typeface="Arial Narrow" pitchFamily="34" charset="0"/>
              </a:rPr>
              <a:t>Food allergies can occur when the immune system reacts to food protein by producing the antibody </a:t>
            </a:r>
            <a:r>
              <a:rPr lang="en-US" sz="1550" dirty="0" err="1" smtClean="0">
                <a:latin typeface="Arial Narrow" pitchFamily="34" charset="0"/>
              </a:rPr>
              <a:t>IgE</a:t>
            </a:r>
            <a:r>
              <a:rPr lang="en-US" sz="1550" dirty="0" smtClean="0">
                <a:latin typeface="Arial Narrow" pitchFamily="34" charset="0"/>
              </a:rPr>
              <a:t>, which treats the protein as an invading pathogen causing an allergic reaction. </a:t>
            </a:r>
            <a:r>
              <a:rPr lang="en-US" sz="1550" b="1" dirty="0" err="1" smtClean="0">
                <a:solidFill>
                  <a:srgbClr val="FF0000"/>
                </a:solidFill>
                <a:latin typeface="Arial Narrow" pitchFamily="34" charset="0"/>
              </a:rPr>
              <a:t>Omalizumab</a:t>
            </a:r>
            <a:r>
              <a:rPr lang="en-US" sz="1550" dirty="0" smtClean="0">
                <a:latin typeface="Arial Narrow" pitchFamily="34" charset="0"/>
              </a:rPr>
              <a:t> is a manufactured antibody that binds to </a:t>
            </a:r>
            <a:r>
              <a:rPr lang="en-US" sz="1550" dirty="0" err="1" smtClean="0">
                <a:latin typeface="Arial Narrow" pitchFamily="34" charset="0"/>
              </a:rPr>
              <a:t>IgE</a:t>
            </a:r>
            <a:r>
              <a:rPr lang="en-US" sz="1550" dirty="0" smtClean="0">
                <a:latin typeface="Arial Narrow" pitchFamily="34" charset="0"/>
              </a:rPr>
              <a:t> reducing the severity of a reaction. In this Phase 1 trial, led by researchers at the Stanford University School of Medicine, 25 children and adults were given eight weeks of </a:t>
            </a:r>
            <a:r>
              <a:rPr lang="en-US" sz="1550" dirty="0" err="1" smtClean="0">
                <a:latin typeface="Arial Narrow" pitchFamily="34" charset="0"/>
              </a:rPr>
              <a:t>omalizumab</a:t>
            </a:r>
            <a:r>
              <a:rPr lang="en-US" sz="1550" dirty="0" smtClean="0">
                <a:latin typeface="Arial Narrow" pitchFamily="34" charset="0"/>
              </a:rPr>
              <a:t> treatment prior to the commencement of OIT. The purpose of the trial was to determine the safety and tolerability of this regimen. </a:t>
            </a:r>
          </a:p>
          <a:p>
            <a:r>
              <a:rPr lang="en-US" sz="1550" dirty="0" smtClean="0">
                <a:latin typeface="Arial Narrow" pitchFamily="34" charset="0"/>
              </a:rPr>
              <a:t>After eight weeks, the children underwent rapid oral desensitization with up to five food allergens in a hospital, while continuing with </a:t>
            </a:r>
            <a:r>
              <a:rPr lang="en-US" sz="1550" dirty="0" err="1" smtClean="0">
                <a:latin typeface="Arial Narrow" pitchFamily="34" charset="0"/>
              </a:rPr>
              <a:t>omalizumab</a:t>
            </a:r>
            <a:r>
              <a:rPr lang="en-US" sz="1550" dirty="0" smtClean="0">
                <a:latin typeface="Arial Narrow" pitchFamily="34" charset="0"/>
              </a:rPr>
              <a:t> for another eight weeks. This began with giving the children food allergen protein in the form of a flour, they were give a 5mg of total protein - divided equally for each allergen. This was increased to 1250mg over a 2.5 hour period, while vital signs were constantly monitored. Antihistamines, steroids and </a:t>
            </a:r>
            <a:r>
              <a:rPr lang="en-US" sz="1550" dirty="0" err="1" smtClean="0">
                <a:latin typeface="Arial Narrow" pitchFamily="34" charset="0"/>
              </a:rPr>
              <a:t>injectable</a:t>
            </a:r>
            <a:r>
              <a:rPr lang="en-US" sz="1550" dirty="0" smtClean="0">
                <a:latin typeface="Arial Narrow" pitchFamily="34" charset="0"/>
              </a:rPr>
              <a:t> epinephrine were available at all times. The children were observed for two hours after the maximum allergen dose was given. </a:t>
            </a:r>
          </a:p>
          <a:p>
            <a:r>
              <a:rPr lang="en-US" sz="1550" dirty="0" smtClean="0">
                <a:latin typeface="Arial Narrow" pitchFamily="34" charset="0"/>
              </a:rPr>
              <a:t>The participants continued with home dosing of allergens by ingesting their maximum tolerated dose after each meal. After two weeks, they returned to the hospital where the doses were escalated if the daily food protein doses were well tolerated. During the trial, </a:t>
            </a:r>
            <a:r>
              <a:rPr lang="en-US" sz="1550" b="1" dirty="0" smtClean="0">
                <a:solidFill>
                  <a:srgbClr val="FF0000"/>
                </a:solidFill>
                <a:latin typeface="Arial Narrow" pitchFamily="34" charset="0"/>
              </a:rPr>
              <a:t>no serious adverse events were reported</a:t>
            </a:r>
            <a:r>
              <a:rPr lang="en-US" sz="1550" dirty="0" smtClean="0">
                <a:latin typeface="Arial Narrow" pitchFamily="34" charset="0"/>
              </a:rPr>
              <a:t>, and of the allergic reactions recorded 94% were mild (i.e. itching). Most home reactions occurred during the first months of therapy, and </a:t>
            </a:r>
            <a:r>
              <a:rPr lang="en-US" sz="1550" b="1" dirty="0" smtClean="0">
                <a:solidFill>
                  <a:srgbClr val="FF0000"/>
                </a:solidFill>
                <a:latin typeface="Arial Narrow" pitchFamily="34" charset="0"/>
              </a:rPr>
              <a:t>reactions dropped by 70% after 6 months</a:t>
            </a:r>
            <a:r>
              <a:rPr lang="en-US" sz="1550" dirty="0" smtClean="0">
                <a:latin typeface="Arial Narrow" pitchFamily="34" charset="0"/>
              </a:rPr>
              <a:t>. All participants reached a 10-fold equivalent dose of each of their allergens after 2 months of OIT. </a:t>
            </a:r>
          </a:p>
          <a:p>
            <a:endParaRPr lang="en-US" sz="1550" dirty="0" smtClean="0">
              <a:latin typeface="Arial Narrow" pitchFamily="34" charset="0"/>
            </a:endParaRPr>
          </a:p>
          <a:p>
            <a:r>
              <a:rPr lang="en-US" sz="1550" dirty="0" smtClean="0">
                <a:latin typeface="Arial Narrow" pitchFamily="34" charset="0"/>
              </a:rPr>
              <a:t>Food allergies affect up to </a:t>
            </a:r>
            <a:r>
              <a:rPr lang="en-US" sz="1550" b="1" dirty="0" smtClean="0">
                <a:solidFill>
                  <a:srgbClr val="FF0000"/>
                </a:solidFill>
                <a:latin typeface="Arial Narrow" pitchFamily="34" charset="0"/>
              </a:rPr>
              <a:t>8% of children </a:t>
            </a:r>
            <a:r>
              <a:rPr lang="en-US" sz="1550" dirty="0" smtClean="0">
                <a:latin typeface="Arial Narrow" pitchFamily="34" charset="0"/>
              </a:rPr>
              <a:t>in the US, and 30% of those affected have more than one allergy. It has been estimated that food allergies cost </a:t>
            </a:r>
            <a:r>
              <a:rPr lang="en-US" sz="1550" b="1" dirty="0" smtClean="0">
                <a:solidFill>
                  <a:srgbClr val="FF0000"/>
                </a:solidFill>
                <a:latin typeface="Arial Narrow" pitchFamily="34" charset="0"/>
              </a:rPr>
              <a:t>US$25 billion </a:t>
            </a:r>
            <a:r>
              <a:rPr lang="en-US" sz="1550" dirty="0" smtClean="0">
                <a:latin typeface="Arial Narrow" pitchFamily="34" charset="0"/>
              </a:rPr>
              <a:t>each year, with approximately US$20 million borne by patients' families.</a:t>
            </a:r>
            <a:endParaRPr lang="en-US" sz="1550" b="1" dirty="0">
              <a:latin typeface="Arial Narrow" pitchFamily="34" charset="0"/>
            </a:endParaRPr>
          </a:p>
        </p:txBody>
      </p:sp>
      <p:sp>
        <p:nvSpPr>
          <p:cNvPr id="3" name="2 - TextBox"/>
          <p:cNvSpPr txBox="1"/>
          <p:nvPr/>
        </p:nvSpPr>
        <p:spPr>
          <a:xfrm>
            <a:off x="6887164" y="188640"/>
            <a:ext cx="2256836"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IMMUNOTHERAPY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6505" y="1178750"/>
            <a:ext cx="8865985" cy="5509200"/>
          </a:xfrm>
          <a:prstGeom prst="rect">
            <a:avLst/>
          </a:prstGeom>
        </p:spPr>
        <p:txBody>
          <a:bodyPr wrap="square">
            <a:spAutoFit/>
          </a:bodyPr>
          <a:lstStyle/>
          <a:p>
            <a:r>
              <a:rPr lang="en-US" sz="1600" b="1" dirty="0" smtClean="0">
                <a:latin typeface="Arial Black" pitchFamily="34" charset="0"/>
              </a:rPr>
              <a:t>Discovery may lead to new treatments for allergic diseases</a:t>
            </a:r>
          </a:p>
          <a:p>
            <a:r>
              <a:rPr lang="en-US" sz="1600" i="1" dirty="0" smtClean="0">
                <a:latin typeface="Arial Narrow" pitchFamily="34" charset="0"/>
              </a:rPr>
              <a:t>Nature Immunology 15, 36–44 (2014)</a:t>
            </a:r>
          </a:p>
          <a:p>
            <a:endParaRPr lang="en-US" sz="1600" dirty="0" smtClean="0">
              <a:latin typeface="Arial Narrow" pitchFamily="34" charset="0"/>
            </a:endParaRPr>
          </a:p>
          <a:p>
            <a:r>
              <a:rPr lang="en-US" sz="1600" dirty="0" smtClean="0">
                <a:latin typeface="Arial Narrow" pitchFamily="34" charset="0"/>
              </a:rPr>
              <a:t>Researchers from Tel Aviv University and Cincinnati Children's Hospital Medical Center have discovered a new pathway that kills </a:t>
            </a:r>
            <a:r>
              <a:rPr lang="en-US" sz="1600" dirty="0" err="1" smtClean="0">
                <a:latin typeface="Arial Narrow" pitchFamily="34" charset="0"/>
              </a:rPr>
              <a:t>eosinophils</a:t>
            </a:r>
            <a:r>
              <a:rPr lang="en-US" sz="1600" dirty="0" smtClean="0">
                <a:latin typeface="Arial Narrow" pitchFamily="34" charset="0"/>
              </a:rPr>
              <a:t> before they can cause havoc that might have broad implications for treating allergic diseases - particularly </a:t>
            </a:r>
            <a:r>
              <a:rPr lang="en-US" sz="1600" dirty="0" err="1" smtClean="0">
                <a:latin typeface="Arial Narrow" pitchFamily="34" charset="0"/>
              </a:rPr>
              <a:t>eosinophil</a:t>
            </a:r>
            <a:r>
              <a:rPr lang="en-US" sz="1600" dirty="0" smtClean="0">
                <a:latin typeface="Arial Narrow" pitchFamily="34" charset="0"/>
              </a:rPr>
              <a:t>-associated disorders. </a:t>
            </a:r>
          </a:p>
          <a:p>
            <a:endParaRPr lang="en-US" sz="1600" dirty="0" smtClean="0">
              <a:latin typeface="Arial Narrow" pitchFamily="34" charset="0"/>
            </a:endParaRPr>
          </a:p>
          <a:p>
            <a:r>
              <a:rPr lang="en-US" sz="1600" dirty="0" err="1" smtClean="0">
                <a:latin typeface="Arial Narrow" pitchFamily="34" charset="0"/>
              </a:rPr>
              <a:t>Eosinophils</a:t>
            </a:r>
            <a:r>
              <a:rPr lang="en-US" sz="1600" dirty="0" smtClean="0">
                <a:latin typeface="Arial Narrow" pitchFamily="34" charset="0"/>
              </a:rPr>
              <a:t> are normal cellular components of the blood, but when the body produces too many </a:t>
            </a:r>
            <a:r>
              <a:rPr lang="en-US" sz="1600" dirty="0" err="1" smtClean="0">
                <a:latin typeface="Arial Narrow" pitchFamily="34" charset="0"/>
              </a:rPr>
              <a:t>eosinophils</a:t>
            </a:r>
            <a:r>
              <a:rPr lang="en-US" sz="1600" dirty="0" smtClean="0">
                <a:latin typeface="Arial Narrow" pitchFamily="34" charset="0"/>
              </a:rPr>
              <a:t> they can cause a variety of </a:t>
            </a:r>
            <a:r>
              <a:rPr lang="en-US" sz="1600" dirty="0" err="1" smtClean="0">
                <a:latin typeface="Arial Narrow" pitchFamily="34" charset="0"/>
              </a:rPr>
              <a:t>eosinophilic</a:t>
            </a:r>
            <a:r>
              <a:rPr lang="en-US" sz="1600" dirty="0" smtClean="0">
                <a:latin typeface="Arial Narrow" pitchFamily="34" charset="0"/>
              </a:rPr>
              <a:t> disorders. These are disorders involving chronic inflammation resulting in tissue damage, often in the gastrointestinal system. </a:t>
            </a:r>
          </a:p>
          <a:p>
            <a:r>
              <a:rPr lang="en-US" sz="1600" dirty="0" err="1" smtClean="0">
                <a:latin typeface="Arial Narrow" pitchFamily="34" charset="0"/>
              </a:rPr>
              <a:t>Eosinophils</a:t>
            </a:r>
            <a:r>
              <a:rPr lang="en-US" sz="1600" dirty="0" smtClean="0">
                <a:latin typeface="Arial Narrow" pitchFamily="34" charset="0"/>
              </a:rPr>
              <a:t> are regulated by interleukin 5 (IL-5), a protein that triggers </a:t>
            </a:r>
            <a:r>
              <a:rPr lang="en-US" sz="1600" dirty="0" err="1" smtClean="0">
                <a:latin typeface="Arial Narrow" pitchFamily="34" charset="0"/>
              </a:rPr>
              <a:t>eosinophils</a:t>
            </a:r>
            <a:r>
              <a:rPr lang="en-US" sz="1600" dirty="0" smtClean="0">
                <a:latin typeface="Arial Narrow" pitchFamily="34" charset="0"/>
              </a:rPr>
              <a:t> to leave the bone marrow and enter the bloodstream, where they can reach various organs. Researchers  have identified a pathway for counterbalancing what happens when IL-5 triggers </a:t>
            </a:r>
            <a:r>
              <a:rPr lang="en-US" sz="1600" dirty="0" err="1" smtClean="0">
                <a:latin typeface="Arial Narrow" pitchFamily="34" charset="0"/>
              </a:rPr>
              <a:t>eosinophils</a:t>
            </a:r>
            <a:r>
              <a:rPr lang="en-US" sz="1600" dirty="0" smtClean="0">
                <a:latin typeface="Arial Narrow" pitchFamily="34" charset="0"/>
              </a:rPr>
              <a:t>. The newly identified pathway involves a key checkpoint controlled by a pair of proteins, </a:t>
            </a:r>
            <a:r>
              <a:rPr lang="en-US" sz="1600" b="1" dirty="0" smtClean="0">
                <a:solidFill>
                  <a:srgbClr val="FF0000"/>
                </a:solidFill>
                <a:latin typeface="Arial Narrow" pitchFamily="34" charset="0"/>
              </a:rPr>
              <a:t>PIR-A </a:t>
            </a:r>
            <a:r>
              <a:rPr lang="en-US" sz="1600" dirty="0" smtClean="0">
                <a:latin typeface="Arial Narrow" pitchFamily="34" charset="0"/>
              </a:rPr>
              <a:t>and</a:t>
            </a:r>
            <a:r>
              <a:rPr lang="en-US" sz="1600" b="1" dirty="0" smtClean="0">
                <a:solidFill>
                  <a:srgbClr val="FF0000"/>
                </a:solidFill>
                <a:latin typeface="Arial Narrow" pitchFamily="34" charset="0"/>
              </a:rPr>
              <a:t> PIR-B</a:t>
            </a:r>
            <a:r>
              <a:rPr lang="en-US" sz="1600" dirty="0" smtClean="0">
                <a:latin typeface="Arial Narrow" pitchFamily="34" charset="0"/>
              </a:rPr>
              <a:t>, which the researchers now show have a critical role in </a:t>
            </a:r>
            <a:r>
              <a:rPr lang="en-US" sz="1600" dirty="0" err="1" smtClean="0">
                <a:latin typeface="Arial Narrow" pitchFamily="34" charset="0"/>
              </a:rPr>
              <a:t>eosinophil</a:t>
            </a:r>
            <a:r>
              <a:rPr lang="en-US" sz="1600" dirty="0" smtClean="0">
                <a:latin typeface="Arial Narrow" pitchFamily="34" charset="0"/>
              </a:rPr>
              <a:t> development. </a:t>
            </a:r>
          </a:p>
          <a:p>
            <a:r>
              <a:rPr lang="en-US" sz="1600" b="1" dirty="0" smtClean="0">
                <a:solidFill>
                  <a:srgbClr val="FF0000"/>
                </a:solidFill>
                <a:latin typeface="Arial Narrow" pitchFamily="34" charset="0"/>
              </a:rPr>
              <a:t>PIR-A induces </a:t>
            </a:r>
            <a:r>
              <a:rPr lang="en-US" sz="1600" b="1" dirty="0" err="1" smtClean="0">
                <a:solidFill>
                  <a:srgbClr val="FF0000"/>
                </a:solidFill>
                <a:latin typeface="Arial Narrow" pitchFamily="34" charset="0"/>
              </a:rPr>
              <a:t>eosinophils</a:t>
            </a:r>
            <a:r>
              <a:rPr lang="en-US" sz="1600" b="1" dirty="0" smtClean="0">
                <a:solidFill>
                  <a:srgbClr val="FF0000"/>
                </a:solidFill>
                <a:latin typeface="Arial Narrow" pitchFamily="34" charset="0"/>
              </a:rPr>
              <a:t> to die</a:t>
            </a:r>
            <a:r>
              <a:rPr lang="en-US" sz="1600" dirty="0" smtClean="0">
                <a:latin typeface="Arial Narrow" pitchFamily="34" charset="0"/>
              </a:rPr>
              <a:t> and thus is in a perpetual tug-of-war with survival and growth signals driven by IL-5. The researchers discovered that PIR-A is dominant in this battle but that cell death doesn't occur because PIR-B inhibits its actions. For PIR-A to win the battle and cause cells to die, PIR-B must be shut down. </a:t>
            </a:r>
          </a:p>
          <a:p>
            <a:r>
              <a:rPr lang="en-US" sz="1600" dirty="0" smtClean="0">
                <a:latin typeface="Arial Narrow" pitchFamily="34" charset="0"/>
              </a:rPr>
              <a:t>The researchers studied asthmatic mice and discovered that asthmatic mice without PIR-B had little expansion of </a:t>
            </a:r>
            <a:r>
              <a:rPr lang="en-US" sz="1600" dirty="0" err="1" smtClean="0">
                <a:latin typeface="Arial Narrow" pitchFamily="34" charset="0"/>
              </a:rPr>
              <a:t>eosinophils</a:t>
            </a:r>
            <a:r>
              <a:rPr lang="en-US" sz="1600" dirty="0" smtClean="0">
                <a:latin typeface="Arial Narrow" pitchFamily="34" charset="0"/>
              </a:rPr>
              <a:t> in their blood and lungs and less asthmatic inflammation in their lungs than normal mice. The lack of PIR-B kept </a:t>
            </a:r>
            <a:r>
              <a:rPr lang="en-US" sz="1600" dirty="0" err="1" smtClean="0">
                <a:latin typeface="Arial Narrow" pitchFamily="34" charset="0"/>
              </a:rPr>
              <a:t>eosinophils</a:t>
            </a:r>
            <a:r>
              <a:rPr lang="en-US" sz="1600" dirty="0" smtClean="0">
                <a:latin typeface="Arial Narrow" pitchFamily="34" charset="0"/>
              </a:rPr>
              <a:t> from reaching harmful levels. The researchers hope that scientists can now target PIR-A to enhance its ability to kill </a:t>
            </a:r>
            <a:r>
              <a:rPr lang="en-US" sz="1600" dirty="0" err="1" smtClean="0">
                <a:latin typeface="Arial Narrow" pitchFamily="34" charset="0"/>
              </a:rPr>
              <a:t>eosinophils</a:t>
            </a:r>
            <a:r>
              <a:rPr lang="en-US" sz="1600" dirty="0" smtClean="0">
                <a:latin typeface="Arial Narrow" pitchFamily="34" charset="0"/>
              </a:rPr>
              <a:t> or weaken PIR-B so that it inhibits PIR-A to a lesser extent. </a:t>
            </a:r>
          </a:p>
          <a:p>
            <a:endParaRPr lang="en-US" sz="1600" b="1" dirty="0">
              <a:latin typeface="Arial Narrow" pitchFamily="34" charset="0"/>
            </a:endParaRPr>
          </a:p>
        </p:txBody>
      </p:sp>
      <p:sp>
        <p:nvSpPr>
          <p:cNvPr id="3" name="2 - TextBox"/>
          <p:cNvSpPr txBox="1"/>
          <p:nvPr/>
        </p:nvSpPr>
        <p:spPr>
          <a:xfrm>
            <a:off x="6412355" y="188640"/>
            <a:ext cx="273164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TREATMENT</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9017" y="1493785"/>
            <a:ext cx="8685965" cy="4801314"/>
          </a:xfrm>
          <a:prstGeom prst="rect">
            <a:avLst/>
          </a:prstGeom>
        </p:spPr>
        <p:txBody>
          <a:bodyPr wrap="square">
            <a:spAutoFit/>
          </a:bodyPr>
          <a:lstStyle/>
          <a:p>
            <a:r>
              <a:rPr lang="en-US" b="1" dirty="0" smtClean="0">
                <a:latin typeface="Arial Black" pitchFamily="34" charset="0"/>
              </a:rPr>
              <a:t>A Case for Antibiotic Perturbation of the </a:t>
            </a:r>
            <a:r>
              <a:rPr lang="en-US" b="1" dirty="0" err="1" smtClean="0">
                <a:latin typeface="Arial Black" pitchFamily="34" charset="0"/>
              </a:rPr>
              <a:t>Microbiota</a:t>
            </a:r>
            <a:r>
              <a:rPr lang="en-US" b="1" dirty="0" smtClean="0">
                <a:latin typeface="Arial Black" pitchFamily="34" charset="0"/>
              </a:rPr>
              <a:t> Leading to Allergy Development</a:t>
            </a:r>
          </a:p>
          <a:p>
            <a:r>
              <a:rPr lang="en-US" i="1" dirty="0" smtClean="0">
                <a:latin typeface="Arial Narrow" pitchFamily="34" charset="0"/>
              </a:rPr>
              <a:t>Expert Rev </a:t>
            </a:r>
            <a:r>
              <a:rPr lang="en-US" i="1" dirty="0" err="1" smtClean="0">
                <a:latin typeface="Arial Narrow" pitchFamily="34" charset="0"/>
              </a:rPr>
              <a:t>Clin</a:t>
            </a:r>
            <a:r>
              <a:rPr lang="en-US" i="1" dirty="0" smtClean="0">
                <a:latin typeface="Arial Narrow" pitchFamily="34" charset="0"/>
              </a:rPr>
              <a:t> </a:t>
            </a:r>
            <a:r>
              <a:rPr lang="en-US" i="1" dirty="0" err="1" smtClean="0">
                <a:latin typeface="Arial Narrow" pitchFamily="34" charset="0"/>
              </a:rPr>
              <a:t>Immunol</a:t>
            </a:r>
            <a:r>
              <a:rPr lang="en-US" i="1" dirty="0" smtClean="0">
                <a:latin typeface="Arial Narrow" pitchFamily="34" charset="0"/>
              </a:rPr>
              <a:t>. 2013;9(11):1019-1030</a:t>
            </a:r>
          </a:p>
          <a:p>
            <a:endParaRPr lang="en-US" b="1" dirty="0">
              <a:latin typeface="Arial Narrow" pitchFamily="34" charset="0"/>
            </a:endParaRPr>
          </a:p>
          <a:p>
            <a:r>
              <a:rPr lang="en-US" dirty="0" smtClean="0">
                <a:latin typeface="Arial Narrow" pitchFamily="34" charset="0"/>
              </a:rPr>
              <a:t>The use of antibiotics to treat pathogenic bacterial infections has been one of the greatest contributions to human health, yet antibiotic use also perturbs the communities of </a:t>
            </a:r>
            <a:r>
              <a:rPr lang="en-US" dirty="0" err="1" smtClean="0">
                <a:latin typeface="Arial Narrow" pitchFamily="34" charset="0"/>
              </a:rPr>
              <a:t>commensal</a:t>
            </a:r>
            <a:r>
              <a:rPr lang="en-US" dirty="0" smtClean="0">
                <a:latin typeface="Arial Narrow" pitchFamily="34" charset="0"/>
              </a:rPr>
              <a:t> and symbiotic bacteria that reside in the intestine of mammals.</a:t>
            </a:r>
          </a:p>
          <a:p>
            <a:endParaRPr lang="en-US" dirty="0">
              <a:latin typeface="Arial Narrow" pitchFamily="34" charset="0"/>
            </a:endParaRPr>
          </a:p>
          <a:p>
            <a:r>
              <a:rPr lang="en-US" dirty="0" smtClean="0">
                <a:latin typeface="Arial Narrow" pitchFamily="34" charset="0"/>
              </a:rPr>
              <a:t>The </a:t>
            </a:r>
            <a:r>
              <a:rPr lang="en-US" dirty="0" err="1" smtClean="0">
                <a:latin typeface="Arial Narrow" pitchFamily="34" charset="0"/>
              </a:rPr>
              <a:t>microbiota</a:t>
            </a:r>
            <a:r>
              <a:rPr lang="en-US" dirty="0" smtClean="0">
                <a:latin typeface="Arial Narrow" pitchFamily="34" charset="0"/>
              </a:rPr>
              <a:t> are critical for normal immune development and for maintaining intestinal homeostasis, and disruption of the </a:t>
            </a:r>
            <a:r>
              <a:rPr lang="en-US" dirty="0" err="1" smtClean="0">
                <a:latin typeface="Arial Narrow" pitchFamily="34" charset="0"/>
              </a:rPr>
              <a:t>microbiota</a:t>
            </a:r>
            <a:r>
              <a:rPr lang="en-US" dirty="0" smtClean="0">
                <a:latin typeface="Arial Narrow" pitchFamily="34" charset="0"/>
              </a:rPr>
              <a:t> has been linked to the emergence of allergic disease both in humans and in animal models. The evidence and mechanisms for antibiotic-mediated disruptions leading to the onset of allergic disease at mucosal surfaces is discussed, as well as the future challenges for the field.</a:t>
            </a:r>
          </a:p>
          <a:p>
            <a:endParaRPr lang="en-US" dirty="0">
              <a:latin typeface="Arial Narrow" pitchFamily="34" charset="0"/>
            </a:endParaRPr>
          </a:p>
          <a:p>
            <a:r>
              <a:rPr lang="en-US" dirty="0" smtClean="0">
                <a:latin typeface="Arial Narrow" pitchFamily="34" charset="0"/>
              </a:rPr>
              <a:t>A more complete understanding of the mechanisms by which the intestinal </a:t>
            </a:r>
            <a:r>
              <a:rPr lang="en-US" dirty="0" err="1" smtClean="0">
                <a:latin typeface="Arial Narrow" pitchFamily="34" charset="0"/>
              </a:rPr>
              <a:t>microbiota</a:t>
            </a:r>
            <a:r>
              <a:rPr lang="en-US" dirty="0" smtClean="0">
                <a:latin typeface="Arial Narrow" pitchFamily="34" charset="0"/>
              </a:rPr>
              <a:t> modulate allergic disease development will allow for interventions to counter the potentially adverse effects of antibiotic treatment on the </a:t>
            </a:r>
            <a:r>
              <a:rPr lang="en-US" dirty="0" err="1" smtClean="0">
                <a:latin typeface="Arial Narrow" pitchFamily="34" charset="0"/>
              </a:rPr>
              <a:t>microbiota</a:t>
            </a:r>
            <a:r>
              <a:rPr lang="en-US" dirty="0" smtClean="0">
                <a:latin typeface="Arial Narrow" pitchFamily="34" charset="0"/>
              </a:rPr>
              <a:t>.</a:t>
            </a:r>
            <a:endParaRPr lang="en-US" b="1" dirty="0">
              <a:latin typeface="Arial Narrow" pitchFamily="34" charset="0"/>
            </a:endParaRPr>
          </a:p>
        </p:txBody>
      </p:sp>
      <p:sp>
        <p:nvSpPr>
          <p:cNvPr id="3" name="2 - TextBox"/>
          <p:cNvSpPr txBox="1"/>
          <p:nvPr/>
        </p:nvSpPr>
        <p:spPr>
          <a:xfrm>
            <a:off x="6247566" y="188640"/>
            <a:ext cx="289643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MECHANISMS</a:t>
            </a:r>
            <a:endParaRPr lang="el-GR" sz="1600" dirty="0">
              <a:solidFill>
                <a:schemeClr val="bg1"/>
              </a:solidFill>
              <a:latin typeface="Arial Black" pitchFamily="34" charset="0"/>
            </a:endParaRPr>
          </a:p>
        </p:txBody>
      </p:sp>
      <p:sp>
        <p:nvSpPr>
          <p:cNvPr id="4" name="3 - Ορθογώνιο"/>
          <p:cNvSpPr/>
          <p:nvPr/>
        </p:nvSpPr>
        <p:spPr>
          <a:xfrm>
            <a:off x="5280442" y="818710"/>
            <a:ext cx="3863558" cy="338554"/>
          </a:xfrm>
          <a:prstGeom prst="rect">
            <a:avLst/>
          </a:prstGeom>
        </p:spPr>
        <p:txBody>
          <a:bodyPr wrap="none">
            <a:spAutoFit/>
          </a:bodyPr>
          <a:lstStyle/>
          <a:p>
            <a:pPr algn="r"/>
            <a:r>
              <a:rPr lang="en-US" sz="1600" b="1" dirty="0" smtClean="0">
                <a:solidFill>
                  <a:srgbClr val="FF0000"/>
                </a:solidFill>
                <a:latin typeface="Arial Narrow" pitchFamily="34" charset="0"/>
              </a:rPr>
              <a:t>hygiene hypothesis </a:t>
            </a:r>
            <a:r>
              <a:rPr lang="en-US" sz="1600" b="1" i="1" dirty="0" smtClean="0">
                <a:latin typeface="Arial Narrow" pitchFamily="34" charset="0"/>
              </a:rPr>
              <a:t>vs. </a:t>
            </a:r>
            <a:r>
              <a:rPr lang="en-US" sz="1600" b="1" dirty="0" err="1" smtClean="0">
                <a:solidFill>
                  <a:srgbClr val="FF0000"/>
                </a:solidFill>
                <a:latin typeface="Arial Narrow" pitchFamily="34" charset="0"/>
              </a:rPr>
              <a:t>microbiota</a:t>
            </a:r>
            <a:r>
              <a:rPr lang="en-US" sz="1600" b="1" dirty="0" smtClean="0">
                <a:solidFill>
                  <a:srgbClr val="FF0000"/>
                </a:solidFill>
                <a:latin typeface="Arial Narrow" pitchFamily="34" charset="0"/>
              </a:rPr>
              <a:t> hypothesis</a:t>
            </a:r>
            <a:endParaRPr lang="el-GR" sz="1600" b="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178750"/>
            <a:ext cx="8775975" cy="5262979"/>
          </a:xfrm>
          <a:prstGeom prst="rect">
            <a:avLst/>
          </a:prstGeom>
        </p:spPr>
        <p:txBody>
          <a:bodyPr wrap="square">
            <a:spAutoFit/>
          </a:bodyPr>
          <a:lstStyle/>
          <a:p>
            <a:r>
              <a:rPr lang="en-US" sz="1600" b="1" dirty="0" smtClean="0">
                <a:latin typeface="Arial Black" pitchFamily="34" charset="0"/>
              </a:rPr>
              <a:t>Yoga for asthma: a systematic review and meta-analysis</a:t>
            </a:r>
          </a:p>
          <a:p>
            <a:r>
              <a:rPr lang="en-US" sz="1400" i="1" dirty="0" smtClean="0">
                <a:latin typeface="Arial Narrow" pitchFamily="34" charset="0"/>
              </a:rPr>
              <a:t>Annals of Allergy, Asthma &amp; Immunology (Article in Press</a:t>
            </a:r>
            <a:r>
              <a:rPr lang="en-US" sz="1400" i="1" dirty="0">
                <a:latin typeface="Arial Narrow" pitchFamily="34" charset="0"/>
              </a:rPr>
              <a:t> </a:t>
            </a:r>
            <a:r>
              <a:rPr lang="en-US" sz="1400" i="1" dirty="0" smtClean="0">
                <a:latin typeface="Arial Narrow" pitchFamily="34" charset="0"/>
              </a:rPr>
              <a:t>– 2014)</a:t>
            </a:r>
          </a:p>
          <a:p>
            <a:endParaRPr lang="en-US" sz="1400" b="1" dirty="0" smtClean="0">
              <a:latin typeface="Arial Narrow" pitchFamily="34" charset="0"/>
            </a:endParaRPr>
          </a:p>
          <a:p>
            <a:r>
              <a:rPr lang="en-US" sz="1400" b="1" dirty="0" smtClean="0">
                <a:latin typeface="Arial Narrow" pitchFamily="34" charset="0"/>
              </a:rPr>
              <a:t>Background: </a:t>
            </a:r>
            <a:r>
              <a:rPr lang="en-US" sz="1400" dirty="0" smtClean="0">
                <a:latin typeface="Arial Narrow" pitchFamily="34" charset="0"/>
              </a:rPr>
              <a:t>Although yoga is frequently used by patients with asthma, its efficacy in alleviating asthma remains unclear.</a:t>
            </a:r>
          </a:p>
          <a:p>
            <a:endParaRPr lang="en-US" sz="1400" dirty="0" smtClean="0">
              <a:latin typeface="Arial Narrow" pitchFamily="34" charset="0"/>
            </a:endParaRPr>
          </a:p>
          <a:p>
            <a:r>
              <a:rPr lang="en-US" sz="1400" b="1" dirty="0" smtClean="0">
                <a:latin typeface="Arial Narrow" pitchFamily="34" charset="0"/>
              </a:rPr>
              <a:t>Objective: </a:t>
            </a:r>
            <a:r>
              <a:rPr lang="en-US" sz="1400" dirty="0" smtClean="0">
                <a:latin typeface="Arial Narrow" pitchFamily="34" charset="0"/>
              </a:rPr>
              <a:t>To systematically assess and meta-analyze the available data on efficacy and safety of yoga in alleviating asthma.</a:t>
            </a:r>
          </a:p>
          <a:p>
            <a:endParaRPr lang="en-US" sz="1400" dirty="0" smtClean="0">
              <a:latin typeface="Arial Narrow" pitchFamily="34" charset="0"/>
            </a:endParaRPr>
          </a:p>
          <a:p>
            <a:r>
              <a:rPr lang="en-US" sz="1400" b="1" dirty="0" smtClean="0">
                <a:latin typeface="Arial Narrow" pitchFamily="34" charset="0"/>
              </a:rPr>
              <a:t>Methods: </a:t>
            </a:r>
            <a:r>
              <a:rPr lang="en-US" sz="1400" dirty="0" smtClean="0">
                <a:latin typeface="Arial Narrow" pitchFamily="34" charset="0"/>
              </a:rPr>
              <a:t>MEDLINE/</a:t>
            </a:r>
            <a:r>
              <a:rPr lang="en-US" sz="1400" dirty="0" err="1" smtClean="0">
                <a:latin typeface="Arial Narrow" pitchFamily="34" charset="0"/>
              </a:rPr>
              <a:t>PubMed</a:t>
            </a:r>
            <a:r>
              <a:rPr lang="en-US" sz="1400" dirty="0" smtClean="0">
                <a:latin typeface="Arial Narrow" pitchFamily="34" charset="0"/>
              </a:rPr>
              <a:t>, Scopus, the Cochrane Central Register of Controlled Trials, </a:t>
            </a:r>
            <a:r>
              <a:rPr lang="en-US" sz="1400" dirty="0" err="1" smtClean="0">
                <a:latin typeface="Arial Narrow" pitchFamily="34" charset="0"/>
              </a:rPr>
              <a:t>PsycINFO</a:t>
            </a:r>
            <a:r>
              <a:rPr lang="en-US" sz="1400" dirty="0" smtClean="0">
                <a:latin typeface="Arial Narrow" pitchFamily="34" charset="0"/>
              </a:rPr>
              <a:t>, CAM-Quest, </a:t>
            </a:r>
            <a:r>
              <a:rPr lang="en-US" sz="1400" dirty="0" err="1" smtClean="0">
                <a:latin typeface="Arial Narrow" pitchFamily="34" charset="0"/>
              </a:rPr>
              <a:t>CAMbase</a:t>
            </a:r>
            <a:r>
              <a:rPr lang="en-US" sz="1400" dirty="0" smtClean="0">
                <a:latin typeface="Arial Narrow" pitchFamily="34" charset="0"/>
              </a:rPr>
              <a:t>, and </a:t>
            </a:r>
            <a:r>
              <a:rPr lang="en-US" sz="1400" dirty="0" err="1" smtClean="0">
                <a:latin typeface="Arial Narrow" pitchFamily="34" charset="0"/>
              </a:rPr>
              <a:t>IndMED</a:t>
            </a:r>
            <a:r>
              <a:rPr lang="en-US" sz="1400" dirty="0" smtClean="0">
                <a:latin typeface="Arial Narrow" pitchFamily="34" charset="0"/>
              </a:rPr>
              <a:t> were searched through January 2014. Randomized controlled trials of yoga for patients with asthma were included if they assessed asthma control, symptoms, quality of life, and/or pulmonary function. For each outcome, standardized mean differences (SMDs) or risk ratios (RRs) and 95% confidence intervals (CIs) were calculated. Risk of bias was assessed using the Cochrane tool.</a:t>
            </a:r>
          </a:p>
          <a:p>
            <a:endParaRPr lang="en-US" sz="1400" dirty="0" smtClean="0">
              <a:latin typeface="Arial Narrow" pitchFamily="34" charset="0"/>
            </a:endParaRPr>
          </a:p>
          <a:p>
            <a:r>
              <a:rPr lang="en-US" sz="1400" b="1" dirty="0" smtClean="0">
                <a:latin typeface="Arial Narrow" pitchFamily="34" charset="0"/>
              </a:rPr>
              <a:t>Results: </a:t>
            </a:r>
            <a:r>
              <a:rPr lang="en-US" sz="1400" dirty="0" smtClean="0">
                <a:latin typeface="Arial Narrow" pitchFamily="34" charset="0"/>
              </a:rPr>
              <a:t>Fourteen randomized controlled trials with 824 patients were included. Evidence for effects of yoga compared with usual care was found for asthma control (RR, 10.64; 95% CI, 1.98 to 57.19; </a:t>
            </a:r>
            <a:r>
              <a:rPr lang="en-US" sz="1400" i="1" dirty="0" smtClean="0">
                <a:latin typeface="Arial Narrow" pitchFamily="34" charset="0"/>
              </a:rPr>
              <a:t>P</a:t>
            </a:r>
            <a:r>
              <a:rPr lang="en-US" sz="1400" dirty="0" smtClean="0">
                <a:latin typeface="Arial Narrow" pitchFamily="34" charset="0"/>
              </a:rPr>
              <a:t> = .006), asthma symptoms (SMD, −0.37; 95% CI, −0.55 to −0.19; </a:t>
            </a:r>
            <a:r>
              <a:rPr lang="en-US" sz="1400" i="1" dirty="0" smtClean="0">
                <a:latin typeface="Arial Narrow" pitchFamily="34" charset="0"/>
              </a:rPr>
              <a:t>P</a:t>
            </a:r>
            <a:r>
              <a:rPr lang="en-US" sz="1400" dirty="0" smtClean="0">
                <a:latin typeface="Arial Narrow" pitchFamily="34" charset="0"/>
              </a:rPr>
              <a:t> &lt; .001), quality of life (SMD, 0.86; 95% CI, 0.39 to 1.33; </a:t>
            </a:r>
            <a:r>
              <a:rPr lang="en-US" sz="1400" i="1" dirty="0" smtClean="0">
                <a:latin typeface="Arial Narrow" pitchFamily="34" charset="0"/>
              </a:rPr>
              <a:t>P</a:t>
            </a:r>
            <a:r>
              <a:rPr lang="en-US" sz="1400" dirty="0" smtClean="0">
                <a:latin typeface="Arial Narrow" pitchFamily="34" charset="0"/>
              </a:rPr>
              <a:t> &lt; .001), peak expiratory flow rate (SMD, 0.49; 95% CI, 0.32 to 0.67; </a:t>
            </a:r>
            <a:r>
              <a:rPr lang="en-US" sz="1400" i="1" dirty="0" smtClean="0">
                <a:latin typeface="Arial Narrow" pitchFamily="34" charset="0"/>
              </a:rPr>
              <a:t>P</a:t>
            </a:r>
            <a:r>
              <a:rPr lang="en-US" sz="1400" dirty="0" smtClean="0">
                <a:latin typeface="Arial Narrow" pitchFamily="34" charset="0"/>
              </a:rPr>
              <a:t> &lt; .001), and ratio of forced expiratory volume in 1 second to forced vital capacity (SMD, 0.50; 95% CI, 0.24 to 0.75; </a:t>
            </a:r>
            <a:r>
              <a:rPr lang="en-US" sz="1400" i="1" dirty="0" smtClean="0">
                <a:latin typeface="Arial Narrow" pitchFamily="34" charset="0"/>
              </a:rPr>
              <a:t>P</a:t>
            </a:r>
            <a:r>
              <a:rPr lang="en-US" sz="1400" dirty="0" smtClean="0">
                <a:latin typeface="Arial Narrow" pitchFamily="34" charset="0"/>
              </a:rPr>
              <a:t> &lt; .001); evidence for effects of yoga compared with for psychological interventions was found for quality of life (SMD, 0.61; 95% CI, 0.22 to 0.99; </a:t>
            </a:r>
            <a:r>
              <a:rPr lang="en-US" sz="1400" i="1" dirty="0" smtClean="0">
                <a:latin typeface="Arial Narrow" pitchFamily="34" charset="0"/>
              </a:rPr>
              <a:t>P</a:t>
            </a:r>
            <a:r>
              <a:rPr lang="en-US" sz="1400" dirty="0" smtClean="0">
                <a:latin typeface="Arial Narrow" pitchFamily="34" charset="0"/>
              </a:rPr>
              <a:t> = .002) and peak expiratory flow rate (SMD, 2.87; 95% CI, 0.14 to 5.60; </a:t>
            </a:r>
            <a:r>
              <a:rPr lang="en-US" sz="1400" i="1" dirty="0" smtClean="0">
                <a:latin typeface="Arial Narrow" pitchFamily="34" charset="0"/>
              </a:rPr>
              <a:t>P</a:t>
            </a:r>
            <a:r>
              <a:rPr lang="en-US" sz="1400" dirty="0" smtClean="0">
                <a:latin typeface="Arial Narrow" pitchFamily="34" charset="0"/>
              </a:rPr>
              <a:t> = .04). No evidence for effects of yoga compared with sham yoga or breathing exercises was revealed. No effect was robust against all potential sources of bias. Yoga was not associated with serious adverse events.</a:t>
            </a:r>
          </a:p>
          <a:p>
            <a:endParaRPr lang="en-US" sz="1400" dirty="0" smtClean="0">
              <a:latin typeface="Arial Narrow" pitchFamily="34" charset="0"/>
            </a:endParaRPr>
          </a:p>
          <a:p>
            <a:r>
              <a:rPr lang="en-US" sz="1400" b="1" dirty="0" smtClean="0">
                <a:latin typeface="Arial Narrow" pitchFamily="34" charset="0"/>
              </a:rPr>
              <a:t>Conclusion: </a:t>
            </a:r>
            <a:r>
              <a:rPr lang="en-US" sz="1400" b="1" dirty="0" smtClean="0">
                <a:solidFill>
                  <a:srgbClr val="FF0000"/>
                </a:solidFill>
                <a:latin typeface="Arial Narrow" pitchFamily="34" charset="0"/>
              </a:rPr>
              <a:t>Yoga cannot be considered a routine intervention for asthmatic patients at this point. </a:t>
            </a:r>
            <a:r>
              <a:rPr lang="en-US" sz="1400" dirty="0" smtClean="0">
                <a:latin typeface="Arial Narrow" pitchFamily="34" charset="0"/>
              </a:rPr>
              <a:t>It can be </a:t>
            </a:r>
            <a:r>
              <a:rPr lang="en-US" sz="1400" b="1" u="sng" dirty="0" smtClean="0">
                <a:latin typeface="Arial Narrow" pitchFamily="34" charset="0"/>
              </a:rPr>
              <a:t>considered</a:t>
            </a:r>
            <a:r>
              <a:rPr lang="en-US" sz="1400" dirty="0" smtClean="0">
                <a:latin typeface="Arial Narrow" pitchFamily="34" charset="0"/>
              </a:rPr>
              <a:t> an ancillary intervention or an alternative to breathing exercises for asthma patients interested in complementary interventions.</a:t>
            </a:r>
          </a:p>
          <a:p>
            <a:endParaRPr lang="en-US" sz="1400" b="1" dirty="0">
              <a:latin typeface="Arial Narrow" pitchFamily="34" charset="0"/>
            </a:endParaRPr>
          </a:p>
        </p:txBody>
      </p:sp>
      <p:sp>
        <p:nvSpPr>
          <p:cNvPr id="3" name="2 - TextBox"/>
          <p:cNvSpPr txBox="1"/>
          <p:nvPr/>
        </p:nvSpPr>
        <p:spPr>
          <a:xfrm>
            <a:off x="6412355" y="188640"/>
            <a:ext cx="273164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TREATMENT</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4012" y="1166842"/>
            <a:ext cx="8775975" cy="5262979"/>
          </a:xfrm>
          <a:prstGeom prst="rect">
            <a:avLst/>
          </a:prstGeom>
        </p:spPr>
        <p:txBody>
          <a:bodyPr wrap="square">
            <a:spAutoFit/>
          </a:bodyPr>
          <a:lstStyle/>
          <a:p>
            <a:r>
              <a:rPr lang="en-US" sz="1600" b="1" dirty="0" smtClean="0">
                <a:latin typeface="Arial Black" pitchFamily="34" charset="0"/>
              </a:rPr>
              <a:t>Desensitization to several food allergies aided by asthma drug</a:t>
            </a:r>
          </a:p>
          <a:p>
            <a:r>
              <a:rPr lang="en-US" sz="1600" i="1" dirty="0" smtClean="0">
                <a:latin typeface="Arial Narrow" pitchFamily="34" charset="0"/>
              </a:rPr>
              <a:t>Allergy, Asthma &amp; Clinical Immunology (March 2014)</a:t>
            </a:r>
            <a:endParaRPr lang="en-US" sz="1600" dirty="0" smtClean="0">
              <a:latin typeface="Arial Narrow" pitchFamily="34" charset="0"/>
            </a:endParaRPr>
          </a:p>
          <a:p>
            <a:endParaRPr lang="en-US" sz="1200" dirty="0">
              <a:latin typeface="Arial Narrow" pitchFamily="34" charset="0"/>
            </a:endParaRPr>
          </a:p>
          <a:p>
            <a:r>
              <a:rPr lang="en-US" sz="1600" dirty="0" smtClean="0">
                <a:latin typeface="Arial Narrow" pitchFamily="34" charset="0"/>
              </a:rPr>
              <a:t>An asthma drug accelerates the process of desensitizing patients with food allergies to several foods at the same time, a new study by researchers at the Stanford University School of Medicine and Lucile Packard Children's Hospital Stanford shows. </a:t>
            </a:r>
          </a:p>
          <a:p>
            <a:r>
              <a:rPr lang="en-US" sz="1600" dirty="0" smtClean="0">
                <a:latin typeface="Arial Narrow" pitchFamily="34" charset="0"/>
              </a:rPr>
              <a:t>The findings come on the heels of a recent study by the same team showing that people with multiple food allergies can be desensitized to several foods at once. The two studies, both phase-1 safety trials, provide the first scientific evidence that a promising new method for treating people for multiple food allergies works. </a:t>
            </a:r>
          </a:p>
          <a:p>
            <a:r>
              <a:rPr lang="en-US" sz="1600" dirty="0" smtClean="0">
                <a:latin typeface="Arial Narrow" pitchFamily="34" charset="0"/>
              </a:rPr>
              <a:t>Patients who took the asthma drug </a:t>
            </a:r>
            <a:r>
              <a:rPr lang="en-US" sz="1600" b="1" dirty="0" err="1" smtClean="0">
                <a:solidFill>
                  <a:srgbClr val="FF0000"/>
                </a:solidFill>
                <a:latin typeface="Arial Narrow" pitchFamily="34" charset="0"/>
              </a:rPr>
              <a:t>omalizumab</a:t>
            </a:r>
            <a:r>
              <a:rPr lang="en-US" sz="1600" b="1" dirty="0" smtClean="0">
                <a:solidFill>
                  <a:srgbClr val="FF0000"/>
                </a:solidFill>
                <a:latin typeface="Arial Narrow" pitchFamily="34" charset="0"/>
              </a:rPr>
              <a:t> became desensitized to multiple food allergens at a median of 18 weeks</a:t>
            </a:r>
            <a:r>
              <a:rPr lang="en-US" sz="1600" dirty="0" smtClean="0">
                <a:latin typeface="Arial Narrow" pitchFamily="34" charset="0"/>
              </a:rPr>
              <a:t>; those who did not take the drug became desensitized at a median of 85 weeks, the researchers found. </a:t>
            </a:r>
          </a:p>
          <a:p>
            <a:endParaRPr lang="en-US" sz="1600" dirty="0" smtClean="0">
              <a:latin typeface="Arial Narrow" pitchFamily="34" charset="0"/>
            </a:endParaRPr>
          </a:p>
          <a:p>
            <a:r>
              <a:rPr lang="en-US" sz="1600" dirty="0" smtClean="0">
                <a:latin typeface="Arial Narrow" pitchFamily="34" charset="0"/>
              </a:rPr>
              <a:t>In oral immunotherapy, the desensitization method used in both studies, allergic patients build up tolerance to a food by ingesting it in tiny, gradually increasing doses under a doctor's supervision in a hospital setting. Over time, the body stops reacting, and the patient is able to eat the food safely. Several researchers have shown that this therapy works on a single food allergen, but it had not been tested on multiple food allergens. The Stanford team tried the new technique because nearly </a:t>
            </a:r>
            <a:r>
              <a:rPr lang="en-US" sz="1600" u="sng" dirty="0" smtClean="0">
                <a:latin typeface="Arial Narrow" pitchFamily="34" charset="0"/>
              </a:rPr>
              <a:t>4 million Americans are allergic to more than one food</a:t>
            </a:r>
            <a:r>
              <a:rPr lang="en-US" sz="1600" dirty="0" smtClean="0">
                <a:latin typeface="Arial Narrow" pitchFamily="34" charset="0"/>
              </a:rPr>
              <a:t>. </a:t>
            </a:r>
          </a:p>
          <a:p>
            <a:endParaRPr lang="en-US" sz="1200" dirty="0" smtClean="0">
              <a:latin typeface="Arial Narrow" pitchFamily="34" charset="0"/>
            </a:endParaRPr>
          </a:p>
          <a:p>
            <a:r>
              <a:rPr lang="en-US" sz="1400" b="1" dirty="0" smtClean="0">
                <a:latin typeface="Arial Narrow" pitchFamily="34" charset="0"/>
              </a:rPr>
              <a:t>Kari Nadeau, MD, PhD, Ass </a:t>
            </a:r>
            <a:r>
              <a:rPr lang="en-US" sz="1400" b="1" dirty="0">
                <a:latin typeface="Arial Narrow" pitchFamily="34" charset="0"/>
              </a:rPr>
              <a:t>P</a:t>
            </a:r>
            <a:r>
              <a:rPr lang="en-US" sz="1400" b="1" dirty="0" smtClean="0">
                <a:latin typeface="Arial Narrow" pitchFamily="34" charset="0"/>
              </a:rPr>
              <a:t>rofessor of Pediatrics Stanford Hospital &amp; Clinics and Lucile Packard Children's Hospital Stanford: </a:t>
            </a:r>
          </a:p>
          <a:p>
            <a:r>
              <a:rPr lang="en-US" sz="1400" i="1" dirty="0" smtClean="0">
                <a:latin typeface="Times New Roman" pitchFamily="18" charset="0"/>
                <a:cs typeface="Times New Roman" pitchFamily="18" charset="0"/>
              </a:rPr>
              <a:t>"Parents came up to me and said things like, 'It's great that you're desensitizing children to their peanut or milk allergies, but my daughter is allergic to wheat, cashews, eggs and almonds. What can you do about that?‘”</a:t>
            </a:r>
            <a:endParaRPr lang="en-US" sz="1400" dirty="0">
              <a:latin typeface="Arial Narrow" pitchFamily="34" charset="0"/>
            </a:endParaRPr>
          </a:p>
        </p:txBody>
      </p:sp>
      <p:sp>
        <p:nvSpPr>
          <p:cNvPr id="3" name="2 - TextBox"/>
          <p:cNvSpPr txBox="1"/>
          <p:nvPr/>
        </p:nvSpPr>
        <p:spPr>
          <a:xfrm>
            <a:off x="6412355" y="188640"/>
            <a:ext cx="273164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TREATMENT</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412355" y="188640"/>
            <a:ext cx="273164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TREATMENT</a:t>
            </a:r>
            <a:endParaRPr lang="el-GR" sz="1600" dirty="0">
              <a:solidFill>
                <a:schemeClr val="bg1"/>
              </a:solidFill>
              <a:latin typeface="Arial Black" pitchFamily="34" charset="0"/>
            </a:endParaRPr>
          </a:p>
        </p:txBody>
      </p:sp>
      <p:sp>
        <p:nvSpPr>
          <p:cNvPr id="3" name="2 - Ορθογώνιο"/>
          <p:cNvSpPr/>
          <p:nvPr/>
        </p:nvSpPr>
        <p:spPr>
          <a:xfrm>
            <a:off x="184012" y="1223755"/>
            <a:ext cx="8798477" cy="5601533"/>
          </a:xfrm>
          <a:prstGeom prst="rect">
            <a:avLst/>
          </a:prstGeom>
        </p:spPr>
        <p:txBody>
          <a:bodyPr wrap="square">
            <a:spAutoFit/>
          </a:bodyPr>
          <a:lstStyle/>
          <a:p>
            <a:r>
              <a:rPr lang="en-US" sz="1600" b="1" dirty="0" smtClean="0">
                <a:latin typeface="Arial Black" pitchFamily="34" charset="0"/>
              </a:rPr>
              <a:t>Emergency Allergy Needles Too Short for Heavy People?</a:t>
            </a:r>
          </a:p>
          <a:p>
            <a:r>
              <a:rPr lang="en-US" sz="1600" i="1" dirty="0" smtClean="0">
                <a:latin typeface="Arial Narrow" pitchFamily="34" charset="0"/>
              </a:rPr>
              <a:t>American Journal of Emergency Medicine; 31:12, pp. 1671-76 (2013)</a:t>
            </a:r>
            <a:r>
              <a:rPr lang="en-US" sz="1600" dirty="0" smtClean="0">
                <a:latin typeface="Arial Narrow" pitchFamily="34" charset="0"/>
              </a:rPr>
              <a:t/>
            </a:r>
            <a:br>
              <a:rPr lang="en-US" sz="1600" dirty="0" smtClean="0">
                <a:latin typeface="Arial Narrow" pitchFamily="34" charset="0"/>
              </a:rPr>
            </a:br>
            <a:endParaRPr lang="en-US" sz="1600" dirty="0" smtClean="0">
              <a:latin typeface="Arial Narrow" pitchFamily="34" charset="0"/>
            </a:endParaRPr>
          </a:p>
          <a:p>
            <a:r>
              <a:rPr lang="en-US" sz="1400" b="1" dirty="0" smtClean="0">
                <a:latin typeface="Arial Narrow" pitchFamily="34" charset="0"/>
              </a:rPr>
              <a:t>Background: </a:t>
            </a:r>
            <a:r>
              <a:rPr lang="en-US" sz="1400" dirty="0" smtClean="0">
                <a:latin typeface="Arial Narrow" pitchFamily="34" charset="0"/>
              </a:rPr>
              <a:t>Self-administered epinephrine is the primary out-of-hospital treatment of anaphylaxis.</a:t>
            </a:r>
          </a:p>
          <a:p>
            <a:r>
              <a:rPr lang="en-US" sz="1400" dirty="0" smtClean="0">
                <a:latin typeface="Arial Narrow" pitchFamily="34" charset="0"/>
              </a:rPr>
              <a:t>Intramuscular injection of epinephrine results in higher peak plasma concentration than subcutaneous</a:t>
            </a:r>
          </a:p>
          <a:p>
            <a:r>
              <a:rPr lang="en-US" sz="1400" dirty="0" smtClean="0">
                <a:latin typeface="Arial Narrow" pitchFamily="34" charset="0"/>
              </a:rPr>
              <a:t>injection. With the prevalence of obesity, </a:t>
            </a:r>
            <a:r>
              <a:rPr lang="en-US" sz="1400" dirty="0" err="1" smtClean="0">
                <a:latin typeface="Arial Narrow" pitchFamily="34" charset="0"/>
              </a:rPr>
              <a:t>autoinjectors</a:t>
            </a:r>
            <a:r>
              <a:rPr lang="en-US" sz="1400" dirty="0" smtClean="0">
                <a:latin typeface="Arial Narrow" pitchFamily="34" charset="0"/>
              </a:rPr>
              <a:t> may not have an adequate needle length for</a:t>
            </a:r>
          </a:p>
          <a:p>
            <a:r>
              <a:rPr lang="en-US" sz="1400" dirty="0" smtClean="0">
                <a:latin typeface="Arial Narrow" pitchFamily="34" charset="0"/>
              </a:rPr>
              <a:t>intramuscular injection.</a:t>
            </a:r>
          </a:p>
          <a:p>
            <a:endParaRPr lang="en-US" sz="1400" b="1" dirty="0" smtClean="0">
              <a:latin typeface="Arial Narrow" pitchFamily="34" charset="0"/>
            </a:endParaRPr>
          </a:p>
          <a:p>
            <a:r>
              <a:rPr lang="en-US" sz="1400" b="1" dirty="0" smtClean="0">
                <a:latin typeface="Arial Narrow" pitchFamily="34" charset="0"/>
              </a:rPr>
              <a:t>Objectives: </a:t>
            </a:r>
            <a:r>
              <a:rPr lang="en-US" sz="1400" dirty="0" smtClean="0">
                <a:latin typeface="Arial Narrow" pitchFamily="34" charset="0"/>
              </a:rPr>
              <a:t>To measure muscle depth and evaluate predictors of </a:t>
            </a:r>
            <a:r>
              <a:rPr lang="en-US" sz="1400" dirty="0" err="1" smtClean="0">
                <a:latin typeface="Arial Narrow" pitchFamily="34" charset="0"/>
              </a:rPr>
              <a:t>autoinjector</a:t>
            </a:r>
            <a:r>
              <a:rPr lang="en-US" sz="1400" dirty="0" smtClean="0">
                <a:latin typeface="Arial Narrow" pitchFamily="34" charset="0"/>
              </a:rPr>
              <a:t> needle length inadequacy.</a:t>
            </a:r>
          </a:p>
          <a:p>
            <a:endParaRPr lang="en-US" sz="1400" b="1" dirty="0" smtClean="0">
              <a:latin typeface="Arial Narrow" pitchFamily="34" charset="0"/>
            </a:endParaRPr>
          </a:p>
          <a:p>
            <a:r>
              <a:rPr lang="en-US" sz="1400" b="1" dirty="0" smtClean="0">
                <a:latin typeface="Arial Narrow" pitchFamily="34" charset="0"/>
              </a:rPr>
              <a:t>Methods: </a:t>
            </a:r>
            <a:r>
              <a:rPr lang="en-US" sz="1400" u="none" strike="noStrike" dirty="0" smtClean="0">
                <a:latin typeface="Arial Narrow" pitchFamily="34" charset="0"/>
              </a:rPr>
              <a:t>We performed a prospective cross-sectional study of a convenience sample of low acuity emergency department patients aged 18 to 55 years. We recorded demographic data, measured thigh circumference, and calculated body mass index (BMI). Using ultrasound, we took depth-to-muscle measurements of the </a:t>
            </a:r>
            <a:r>
              <a:rPr lang="en-US" sz="1400" u="none" strike="noStrike" dirty="0" err="1" smtClean="0">
                <a:latin typeface="Arial Narrow" pitchFamily="34" charset="0"/>
              </a:rPr>
              <a:t>vastus</a:t>
            </a:r>
            <a:r>
              <a:rPr lang="en-US" sz="1400" u="none" strike="noStrike" dirty="0" smtClean="0">
                <a:latin typeface="Arial Narrow" pitchFamily="34" charset="0"/>
              </a:rPr>
              <a:t> </a:t>
            </a:r>
            <a:r>
              <a:rPr lang="en-US" sz="1400" u="none" strike="noStrike" dirty="0" err="1" smtClean="0">
                <a:latin typeface="Arial Narrow" pitchFamily="34" charset="0"/>
              </a:rPr>
              <a:t>lateralus</a:t>
            </a:r>
            <a:r>
              <a:rPr lang="en-US" sz="1400" u="none" strike="noStrike" dirty="0" smtClean="0">
                <a:latin typeface="Arial Narrow" pitchFamily="34" charset="0"/>
              </a:rPr>
              <a:t> in a standing position, with and without gentle pressure to simulate muscle compression that occurs with correct </a:t>
            </a:r>
            <a:r>
              <a:rPr lang="en-US" sz="1400" u="none" strike="noStrike" dirty="0" err="1" smtClean="0">
                <a:latin typeface="Arial Narrow" pitchFamily="34" charset="0"/>
              </a:rPr>
              <a:t>autoinjector</a:t>
            </a:r>
            <a:r>
              <a:rPr lang="en-US" sz="1400" u="none" strike="noStrike" dirty="0" smtClean="0">
                <a:latin typeface="Arial Narrow" pitchFamily="34" charset="0"/>
              </a:rPr>
              <a:t> use. We conducted </a:t>
            </a:r>
            <a:r>
              <a:rPr lang="en-US" sz="1400" u="none" strike="noStrike" dirty="0" err="1" smtClean="0">
                <a:latin typeface="Arial Narrow" pitchFamily="34" charset="0"/>
              </a:rPr>
              <a:t>univariate</a:t>
            </a:r>
            <a:r>
              <a:rPr lang="en-US" sz="1400" u="none" strike="noStrike" dirty="0" smtClean="0">
                <a:latin typeface="Arial Narrow" pitchFamily="34" charset="0"/>
              </a:rPr>
              <a:t> analyses using </a:t>
            </a:r>
            <a:r>
              <a:rPr lang="en-US" sz="1400" i="1" u="none" strike="noStrike" dirty="0" smtClean="0">
                <a:latin typeface="Arial Narrow" pitchFamily="34" charset="0"/>
              </a:rPr>
              <a:t>χ</a:t>
            </a:r>
            <a:r>
              <a:rPr lang="en-US" sz="1400" u="none" strike="noStrike" baseline="30000" dirty="0" smtClean="0">
                <a:latin typeface="Arial Narrow" pitchFamily="34" charset="0"/>
              </a:rPr>
              <a:t>2</a:t>
            </a:r>
            <a:r>
              <a:rPr lang="en-US" sz="1400" u="none" strike="noStrike" dirty="0" smtClean="0">
                <a:latin typeface="Arial Narrow" pitchFamily="34" charset="0"/>
              </a:rPr>
              <a:t> and </a:t>
            </a:r>
            <a:r>
              <a:rPr lang="en-US" sz="1400" i="1" u="none" strike="noStrike" dirty="0" smtClean="0">
                <a:latin typeface="Arial Narrow" pitchFamily="34" charset="0"/>
              </a:rPr>
              <a:t>t</a:t>
            </a:r>
            <a:r>
              <a:rPr lang="en-US" sz="1400" u="none" strike="noStrike" dirty="0" smtClean="0">
                <a:latin typeface="Arial Narrow" pitchFamily="34" charset="0"/>
              </a:rPr>
              <a:t> tests with </a:t>
            </a:r>
            <a:r>
              <a:rPr lang="en-US" sz="1400" i="1" u="none" strike="noStrike" dirty="0" smtClean="0">
                <a:latin typeface="Arial Narrow" pitchFamily="34" charset="0"/>
              </a:rPr>
              <a:t>P</a:t>
            </a:r>
            <a:r>
              <a:rPr lang="en-US" sz="1400" u="none" strike="noStrike" dirty="0" smtClean="0">
                <a:latin typeface="Arial Narrow" pitchFamily="34" charset="0"/>
              </a:rPr>
              <a:t> ≤ .05 and 95% confidence intervals. We considered the patient a potential “failure” risk if his/her muscle depth exceeded 15.9 mm (longest available epinephrine </a:t>
            </a:r>
            <a:r>
              <a:rPr lang="en-US" sz="1400" u="none" strike="noStrike" dirty="0" err="1" smtClean="0">
                <a:latin typeface="Arial Narrow" pitchFamily="34" charset="0"/>
              </a:rPr>
              <a:t>autoinjectors</a:t>
            </a:r>
            <a:r>
              <a:rPr lang="en-US" sz="1400" u="none" strike="noStrike" dirty="0" smtClean="0">
                <a:latin typeface="Arial Narrow" pitchFamily="34" charset="0"/>
              </a:rPr>
              <a:t> needle).</a:t>
            </a:r>
          </a:p>
          <a:p>
            <a:endParaRPr lang="en-US" sz="1400" b="1" dirty="0" smtClean="0">
              <a:latin typeface="Arial Narrow" pitchFamily="34" charset="0"/>
            </a:endParaRPr>
          </a:p>
          <a:p>
            <a:r>
              <a:rPr lang="en-US" sz="1400" b="1" dirty="0" smtClean="0">
                <a:latin typeface="Arial Narrow" pitchFamily="34" charset="0"/>
              </a:rPr>
              <a:t>Results: </a:t>
            </a:r>
            <a:r>
              <a:rPr lang="en-US" sz="1400" u="none" strike="noStrike" dirty="0" smtClean="0">
                <a:latin typeface="Arial Narrow" pitchFamily="34" charset="0"/>
              </a:rPr>
              <a:t>We enrolled 120 subjects with a mean BMI of 29.2 kg/m</a:t>
            </a:r>
            <a:r>
              <a:rPr lang="en-US" sz="1400" u="none" strike="noStrike" baseline="30000" dirty="0" smtClean="0">
                <a:latin typeface="Arial Narrow" pitchFamily="34" charset="0"/>
              </a:rPr>
              <a:t>2</a:t>
            </a:r>
            <a:r>
              <a:rPr lang="en-US" sz="1400" u="none" strike="noStrike" dirty="0" smtClean="0">
                <a:latin typeface="Arial Narrow" pitchFamily="34" charset="0"/>
              </a:rPr>
              <a:t>. Thirty-one percent (31%) of our sample were found to be failure risks (36/116; confidence interval, 22.6%-39.5%). Women were 6.4 times more likely than men to be a failure risk (54.4% </a:t>
            </a:r>
            <a:r>
              <a:rPr lang="en-US" sz="1400" u="none" strike="noStrike" dirty="0" err="1" smtClean="0">
                <a:latin typeface="Arial Narrow" pitchFamily="34" charset="0"/>
              </a:rPr>
              <a:t>vs</a:t>
            </a:r>
            <a:r>
              <a:rPr lang="en-US" sz="1400" u="none" strike="noStrike" dirty="0" smtClean="0">
                <a:latin typeface="Arial Narrow" pitchFamily="34" charset="0"/>
              </a:rPr>
              <a:t> 5% for men failure rate; </a:t>
            </a:r>
            <a:r>
              <a:rPr lang="en-US" sz="1400" i="1" u="none" strike="noStrike" dirty="0" smtClean="0">
                <a:latin typeface="Arial Narrow" pitchFamily="34" charset="0"/>
              </a:rPr>
              <a:t>P</a:t>
            </a:r>
            <a:r>
              <a:rPr lang="en-US" sz="1400" u="none" strike="noStrike" dirty="0" smtClean="0">
                <a:latin typeface="Arial Narrow" pitchFamily="34" charset="0"/>
              </a:rPr>
              <a:t> &lt; .001). Failures were more likely to be shorter, have a higher BMI, and have larger thigh circumference (</a:t>
            </a:r>
            <a:r>
              <a:rPr lang="en-US" sz="1400" i="1" u="none" strike="noStrike" dirty="0" smtClean="0">
                <a:latin typeface="Arial Narrow" pitchFamily="34" charset="0"/>
              </a:rPr>
              <a:t>P</a:t>
            </a:r>
            <a:r>
              <a:rPr lang="en-US" sz="1400" u="none" strike="noStrike" dirty="0" smtClean="0">
                <a:latin typeface="Arial Narrow" pitchFamily="34" charset="0"/>
              </a:rPr>
              <a:t> &lt; .001). We did not find any statistical difference in muscle depth for race, age, or weight.</a:t>
            </a:r>
          </a:p>
          <a:p>
            <a:endParaRPr lang="en-US" sz="1400" b="1" dirty="0" smtClean="0">
              <a:latin typeface="Arial Narrow" pitchFamily="34" charset="0"/>
            </a:endParaRPr>
          </a:p>
          <a:p>
            <a:r>
              <a:rPr lang="en-US" sz="1400" b="1" dirty="0" smtClean="0">
                <a:latin typeface="Arial Narrow" pitchFamily="34" charset="0"/>
              </a:rPr>
              <a:t>Conclusion: </a:t>
            </a:r>
            <a:r>
              <a:rPr lang="en-US" sz="1400" dirty="0" smtClean="0">
                <a:latin typeface="Arial Narrow" pitchFamily="34" charset="0"/>
              </a:rPr>
              <a:t>The current epinephrine </a:t>
            </a:r>
            <a:r>
              <a:rPr lang="en-US" sz="1400" dirty="0" err="1" smtClean="0">
                <a:latin typeface="Arial Narrow" pitchFamily="34" charset="0"/>
              </a:rPr>
              <a:t>autoinjector</a:t>
            </a:r>
            <a:r>
              <a:rPr lang="en-US" sz="1400" dirty="0" smtClean="0">
                <a:latin typeface="Arial Narrow" pitchFamily="34" charset="0"/>
              </a:rPr>
              <a:t> </a:t>
            </a:r>
            <a:r>
              <a:rPr lang="en-US" sz="1400" b="1" dirty="0" smtClean="0">
                <a:solidFill>
                  <a:srgbClr val="FF0000"/>
                </a:solidFill>
                <a:latin typeface="Arial Narrow" pitchFamily="34" charset="0"/>
              </a:rPr>
              <a:t>needle length is inadequate </a:t>
            </a:r>
            <a:r>
              <a:rPr lang="en-US" sz="1400" dirty="0" smtClean="0">
                <a:latin typeface="Arial Narrow" pitchFamily="34" charset="0"/>
              </a:rPr>
              <a:t>for intramuscular injection, especially among women.</a:t>
            </a:r>
          </a:p>
          <a:p>
            <a:endParaRPr lang="en-US" sz="1600" dirty="0">
              <a:latin typeface="Arial Narrow" pitchFamily="34" charset="0"/>
            </a:endParaRPr>
          </a:p>
        </p:txBody>
      </p:sp>
      <p:pic>
        <p:nvPicPr>
          <p:cNvPr id="23554" name="Picture 2" descr="http://www.cprnetwork.ca/images/pic-epipen_needle.bmp"/>
          <p:cNvPicPr>
            <a:picLocks noChangeAspect="1" noChangeArrowheads="1"/>
          </p:cNvPicPr>
          <p:nvPr/>
        </p:nvPicPr>
        <p:blipFill>
          <a:blip r:embed="rId2" cstate="print"/>
          <a:srcRect l="23625"/>
          <a:stretch>
            <a:fillRect/>
          </a:stretch>
        </p:blipFill>
        <p:spPr bwMode="auto">
          <a:xfrm>
            <a:off x="7047996" y="1088740"/>
            <a:ext cx="1979499" cy="1935215"/>
          </a:xfrm>
          <a:prstGeom prst="rect">
            <a:avLst/>
          </a:prstGeom>
          <a:noFill/>
        </p:spPr>
      </p:pic>
      <p:pic>
        <p:nvPicPr>
          <p:cNvPr id="23556" name="Picture 4" descr="http://upload.wikimedia.org/wikipedia/en/7/79/The_Simpsons-Jeff_Albertson.png"/>
          <p:cNvPicPr>
            <a:picLocks noChangeAspect="1" noChangeArrowheads="1"/>
          </p:cNvPicPr>
          <p:nvPr/>
        </p:nvPicPr>
        <p:blipFill>
          <a:blip r:embed="rId3" cstate="print"/>
          <a:srcRect/>
          <a:stretch>
            <a:fillRect/>
          </a:stretch>
        </p:blipFill>
        <p:spPr bwMode="auto">
          <a:xfrm>
            <a:off x="6597226" y="574423"/>
            <a:ext cx="941090" cy="138904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853825"/>
            <a:ext cx="5085565" cy="4247317"/>
          </a:xfrm>
          <a:prstGeom prst="rect">
            <a:avLst/>
          </a:prstGeom>
          <a:solidFill>
            <a:srgbClr val="FFFF00"/>
          </a:solidFill>
        </p:spPr>
        <p:txBody>
          <a:bodyPr wrap="square">
            <a:spAutoFit/>
          </a:bodyPr>
          <a:lstStyle/>
          <a:p>
            <a:r>
              <a:rPr lang="en-US" b="1" dirty="0" smtClean="0">
                <a:latin typeface="Arial Narrow" pitchFamily="34" charset="0"/>
              </a:rPr>
              <a:t>Researchers noted:</a:t>
            </a:r>
          </a:p>
          <a:p>
            <a:r>
              <a:rPr lang="en-US" i="1" dirty="0" smtClean="0">
                <a:latin typeface="Times New Roman" pitchFamily="18" charset="0"/>
                <a:cs typeface="Times New Roman" pitchFamily="18" charset="0"/>
              </a:rPr>
              <a:t>"In our study we found that we would need a needle length of 18mm to get the drug in the muscle in 95% of men, however we found that we would need a needle length of 35mm to get the drug in the muscle of 95% of women.</a:t>
            </a:r>
          </a:p>
          <a:p>
            <a:r>
              <a:rPr lang="en-US" i="1" dirty="0" smtClean="0">
                <a:latin typeface="Times New Roman" pitchFamily="18" charset="0"/>
                <a:cs typeface="Times New Roman" pitchFamily="18" charset="0"/>
              </a:rPr>
              <a:t>But 35 mm needles would hit bone for some people and could be dangerous. A wider variety of needle sizes or an </a:t>
            </a:r>
            <a:r>
              <a:rPr lang="en-US" i="1" dirty="0" err="1" smtClean="0">
                <a:latin typeface="Times New Roman" pitchFamily="18" charset="0"/>
                <a:cs typeface="Times New Roman" pitchFamily="18" charset="0"/>
              </a:rPr>
              <a:t>autoinjector</a:t>
            </a:r>
            <a:r>
              <a:rPr lang="en-US" i="1" dirty="0" smtClean="0">
                <a:latin typeface="Times New Roman" pitchFamily="18" charset="0"/>
                <a:cs typeface="Times New Roman" pitchFamily="18" charset="0"/>
              </a:rPr>
              <a:t> that automatically adjusts needle length on insertion might be the best solution.”</a:t>
            </a:r>
          </a:p>
          <a:p>
            <a:endParaRPr lang="en-US" dirty="0" smtClean="0">
              <a:latin typeface="Arial Narrow" pitchFamily="34" charset="0"/>
            </a:endParaRPr>
          </a:p>
          <a:p>
            <a:r>
              <a:rPr lang="en-US" b="1" dirty="0" smtClean="0">
                <a:solidFill>
                  <a:srgbClr val="FF0000"/>
                </a:solidFill>
                <a:latin typeface="Arial Narrow" pitchFamily="34" charset="0"/>
              </a:rPr>
              <a:t>An injector with a 25 mm needle </a:t>
            </a:r>
            <a:r>
              <a:rPr lang="en-US" dirty="0" smtClean="0">
                <a:latin typeface="Arial Narrow" pitchFamily="34" charset="0"/>
              </a:rPr>
              <a:t>- about an inch - has been approved and will be available in late 2013 in the UK, Germany and Sweden,</a:t>
            </a:r>
            <a:endParaRPr lang="en-US" dirty="0">
              <a:latin typeface="Arial Narrow" pitchFamily="34" charset="0"/>
            </a:endParaRPr>
          </a:p>
        </p:txBody>
      </p:sp>
      <p:sp>
        <p:nvSpPr>
          <p:cNvPr id="3" name="2 - Ορθογώνιο"/>
          <p:cNvSpPr/>
          <p:nvPr/>
        </p:nvSpPr>
        <p:spPr>
          <a:xfrm>
            <a:off x="206515" y="1214463"/>
            <a:ext cx="7425825" cy="369332"/>
          </a:xfrm>
          <a:prstGeom prst="rect">
            <a:avLst/>
          </a:prstGeom>
        </p:spPr>
        <p:txBody>
          <a:bodyPr wrap="square">
            <a:spAutoFit/>
          </a:bodyPr>
          <a:lstStyle/>
          <a:p>
            <a:r>
              <a:rPr lang="en-US" b="1" dirty="0" smtClean="0">
                <a:latin typeface="Arial Black" pitchFamily="34" charset="0"/>
              </a:rPr>
              <a:t>Emergency Allergy Needles Too Short for Heavy People?</a:t>
            </a:r>
            <a:endParaRPr lang="en-US" b="1" dirty="0" smtClean="0">
              <a:latin typeface="Arial Black" pitchFamily="34" charset="0"/>
            </a:endParaRPr>
          </a:p>
        </p:txBody>
      </p:sp>
      <p:sp>
        <p:nvSpPr>
          <p:cNvPr id="4" name="3 - TextBox"/>
          <p:cNvSpPr txBox="1"/>
          <p:nvPr/>
        </p:nvSpPr>
        <p:spPr>
          <a:xfrm>
            <a:off x="6412355" y="188640"/>
            <a:ext cx="273164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ALLERGY TREATMENT</a:t>
            </a:r>
            <a:endParaRPr lang="el-GR" sz="1600" dirty="0">
              <a:solidFill>
                <a:schemeClr val="bg1"/>
              </a:solidFill>
              <a:latin typeface="Arial Black" pitchFamily="34" charset="0"/>
            </a:endParaRPr>
          </a:p>
        </p:txBody>
      </p:sp>
      <p:pic>
        <p:nvPicPr>
          <p:cNvPr id="5" name="Picture 2" descr="http://www.cprnetwork.ca/images/pic-epipen_needle.bmp"/>
          <p:cNvPicPr>
            <a:picLocks noChangeAspect="1" noChangeArrowheads="1"/>
          </p:cNvPicPr>
          <p:nvPr/>
        </p:nvPicPr>
        <p:blipFill>
          <a:blip r:embed="rId2" cstate="print"/>
          <a:srcRect l="23625"/>
          <a:stretch>
            <a:fillRect/>
          </a:stretch>
        </p:blipFill>
        <p:spPr bwMode="auto">
          <a:xfrm>
            <a:off x="6147175" y="3293985"/>
            <a:ext cx="2808126" cy="2790310"/>
          </a:xfrm>
          <a:prstGeom prst="rect">
            <a:avLst/>
          </a:prstGeom>
          <a:noFill/>
        </p:spPr>
      </p:pic>
      <p:grpSp>
        <p:nvGrpSpPr>
          <p:cNvPr id="9" name="8 - Ομάδα"/>
          <p:cNvGrpSpPr/>
          <p:nvPr/>
        </p:nvGrpSpPr>
        <p:grpSpPr>
          <a:xfrm>
            <a:off x="5427095" y="1763815"/>
            <a:ext cx="2125383" cy="2184091"/>
            <a:chOff x="5427095" y="1763815"/>
            <a:chExt cx="2125383" cy="2184091"/>
          </a:xfrm>
        </p:grpSpPr>
        <p:pic>
          <p:nvPicPr>
            <p:cNvPr id="1026" name="Picture 2" descr="http://www.i2clipart.com/cliparts/a/a/3/7/clipart-fat-woman-7atet3or-smiley-emoticon-256x256-aa37.png"/>
            <p:cNvPicPr>
              <a:picLocks noChangeAspect="1" noChangeArrowheads="1"/>
            </p:cNvPicPr>
            <p:nvPr/>
          </p:nvPicPr>
          <p:blipFill>
            <a:blip r:embed="rId3" cstate="print"/>
            <a:srcRect t="9912"/>
            <a:stretch>
              <a:fillRect/>
            </a:stretch>
          </p:blipFill>
          <p:spPr bwMode="auto">
            <a:xfrm>
              <a:off x="5427095" y="1808820"/>
              <a:ext cx="2125383" cy="2139086"/>
            </a:xfrm>
            <a:prstGeom prst="rect">
              <a:avLst/>
            </a:prstGeom>
            <a:noFill/>
          </p:spPr>
        </p:pic>
        <p:sp>
          <p:nvSpPr>
            <p:cNvPr id="8" name="7 - Έλλειψη"/>
            <p:cNvSpPr/>
            <p:nvPr/>
          </p:nvSpPr>
          <p:spPr>
            <a:xfrm>
              <a:off x="5652120" y="1763815"/>
              <a:ext cx="405045" cy="900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1081.photobucket.com/albums/j341/zaoltryence/animals/wallpaper-350438.jpg"/>
          <p:cNvPicPr>
            <a:picLocks noChangeAspect="1" noChangeArrowheads="1"/>
          </p:cNvPicPr>
          <p:nvPr/>
        </p:nvPicPr>
        <p:blipFill>
          <a:blip r:embed="rId2" cstate="print"/>
          <a:srcRect/>
          <a:stretch>
            <a:fillRect/>
          </a:stretch>
        </p:blipFill>
        <p:spPr bwMode="auto">
          <a:xfrm>
            <a:off x="0" y="1085850"/>
            <a:ext cx="9144000" cy="5772150"/>
          </a:xfrm>
          <a:prstGeom prst="rect">
            <a:avLst/>
          </a:prstGeom>
          <a:noFill/>
        </p:spPr>
      </p:pic>
      <p:sp>
        <p:nvSpPr>
          <p:cNvPr id="5" name="4 - Ορθογώνιο"/>
          <p:cNvSpPr/>
          <p:nvPr/>
        </p:nvSpPr>
        <p:spPr>
          <a:xfrm>
            <a:off x="0" y="0"/>
            <a:ext cx="9144000" cy="1223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318" name="Picture 6" descr="http://r60.cooltext.com/rendered/cooltext1524344719.png"/>
          <p:cNvPicPr>
            <a:picLocks noChangeAspect="1" noChangeArrowheads="1"/>
          </p:cNvPicPr>
          <p:nvPr/>
        </p:nvPicPr>
        <p:blipFill>
          <a:blip r:embed="rId3" cstate="print"/>
          <a:srcRect/>
          <a:stretch>
            <a:fillRect/>
          </a:stretch>
        </p:blipFill>
        <p:spPr bwMode="auto">
          <a:xfrm>
            <a:off x="251520" y="863715"/>
            <a:ext cx="5391150" cy="676276"/>
          </a:xfrm>
          <a:prstGeom prst="rect">
            <a:avLst/>
          </a:prstGeom>
          <a:noFill/>
        </p:spPr>
      </p:pic>
      <p:sp>
        <p:nvSpPr>
          <p:cNvPr id="8" name="7 - TextBox"/>
          <p:cNvSpPr txBox="1"/>
          <p:nvPr/>
        </p:nvSpPr>
        <p:spPr>
          <a:xfrm>
            <a:off x="251520" y="1538790"/>
            <a:ext cx="2574744" cy="461665"/>
          </a:xfrm>
          <a:prstGeom prst="rect">
            <a:avLst/>
          </a:prstGeom>
          <a:noFill/>
        </p:spPr>
        <p:txBody>
          <a:bodyPr wrap="none" rtlCol="0">
            <a:spAutoFit/>
          </a:bodyPr>
          <a:lstStyle/>
          <a:p>
            <a:r>
              <a:rPr lang="en-US" sz="1200" b="1" dirty="0" smtClean="0">
                <a:solidFill>
                  <a:schemeClr val="bg1"/>
                </a:solidFill>
                <a:latin typeface="Arial Narrow" pitchFamily="34" charset="0"/>
              </a:rPr>
              <a:t>Brig General (</a:t>
            </a:r>
            <a:r>
              <a:rPr lang="en-US" sz="1200" b="1" dirty="0" err="1" smtClean="0">
                <a:solidFill>
                  <a:schemeClr val="bg1"/>
                </a:solidFill>
                <a:latin typeface="Arial Narrow" pitchFamily="34" charset="0"/>
              </a:rPr>
              <a:t>ret’d</a:t>
            </a:r>
            <a:r>
              <a:rPr lang="en-US" sz="1200" b="1" dirty="0" smtClean="0">
                <a:solidFill>
                  <a:schemeClr val="bg1"/>
                </a:solidFill>
                <a:latin typeface="Arial Narrow" pitchFamily="34" charset="0"/>
              </a:rPr>
              <a:t>) </a:t>
            </a:r>
            <a:r>
              <a:rPr lang="en-US" sz="1200" b="1" dirty="0" err="1" smtClean="0">
                <a:solidFill>
                  <a:schemeClr val="bg1"/>
                </a:solidFill>
                <a:latin typeface="Arial Narrow" pitchFamily="34" charset="0"/>
              </a:rPr>
              <a:t>Ioannis</a:t>
            </a:r>
            <a:r>
              <a:rPr lang="en-US" sz="1200" b="1" dirty="0" smtClean="0">
                <a:solidFill>
                  <a:schemeClr val="bg1"/>
                </a:solidFill>
                <a:latin typeface="Arial Narrow" pitchFamily="34" charset="0"/>
              </a:rPr>
              <a:t> </a:t>
            </a:r>
            <a:r>
              <a:rPr lang="en-US" sz="1200" b="1" dirty="0" err="1" smtClean="0">
                <a:solidFill>
                  <a:schemeClr val="bg1"/>
                </a:solidFill>
                <a:latin typeface="Arial Narrow" pitchFamily="34" charset="0"/>
              </a:rPr>
              <a:t>Galatas</a:t>
            </a:r>
            <a:r>
              <a:rPr lang="en-US" sz="1200" b="1" dirty="0" smtClean="0">
                <a:solidFill>
                  <a:schemeClr val="bg1"/>
                </a:solidFill>
                <a:latin typeface="Arial Narrow" pitchFamily="34" charset="0"/>
              </a:rPr>
              <a:t>, MD</a:t>
            </a:r>
          </a:p>
          <a:p>
            <a:r>
              <a:rPr lang="en-US" sz="1200" b="1" dirty="0" smtClean="0">
                <a:solidFill>
                  <a:schemeClr val="accent6">
                    <a:lumMod val="75000"/>
                  </a:schemeClr>
                </a:solidFill>
                <a:latin typeface="Arial Narrow" pitchFamily="34" charset="0"/>
              </a:rPr>
              <a:t>igalatas@yahoo.com</a:t>
            </a:r>
            <a:endParaRPr lang="el-GR" sz="1200" b="1" dirty="0">
              <a:solidFill>
                <a:schemeClr val="accent6">
                  <a:lumMod val="75000"/>
                </a:schemeClr>
              </a:solidFill>
              <a:latin typeface="Arial Narrow" pitchFamily="34" charset="0"/>
            </a:endParaRPr>
          </a:p>
        </p:txBody>
      </p:sp>
      <p:pic>
        <p:nvPicPr>
          <p:cNvPr id="13320" name="Picture 8" descr="https://cdn1.iconfinder.com/data/icons/3D-shapes-psd/256/ball-6x6.png"/>
          <p:cNvPicPr>
            <a:picLocks noChangeAspect="1" noChangeArrowheads="1"/>
          </p:cNvPicPr>
          <p:nvPr/>
        </p:nvPicPr>
        <p:blipFill>
          <a:blip r:embed="rId4" cstate="print"/>
          <a:srcRect/>
          <a:stretch>
            <a:fillRect/>
          </a:stretch>
        </p:blipFill>
        <p:spPr bwMode="auto">
          <a:xfrm>
            <a:off x="7227295" y="458670"/>
            <a:ext cx="1673315" cy="1673315"/>
          </a:xfrm>
          <a:prstGeom prst="rect">
            <a:avLst/>
          </a:prstGeom>
          <a:noFill/>
        </p:spPr>
      </p:pic>
      <p:sp>
        <p:nvSpPr>
          <p:cNvPr id="10" name="9 - TextBox"/>
          <p:cNvSpPr txBox="1"/>
          <p:nvPr/>
        </p:nvSpPr>
        <p:spPr>
          <a:xfrm>
            <a:off x="7262290" y="683695"/>
            <a:ext cx="1581075" cy="1200329"/>
          </a:xfrm>
          <a:prstGeom prst="rect">
            <a:avLst/>
          </a:prstGeom>
          <a:noFill/>
        </p:spPr>
        <p:txBody>
          <a:bodyPr wrap="none" rtlCol="0">
            <a:spAutoFit/>
          </a:bodyPr>
          <a:lstStyle/>
          <a:p>
            <a:pPr algn="ctr"/>
            <a:r>
              <a:rPr lang="en-US" dirty="0" smtClean="0">
                <a:solidFill>
                  <a:srgbClr val="FF0000"/>
                </a:solidFill>
                <a:latin typeface="Arial Black" pitchFamily="34" charset="0"/>
              </a:rPr>
              <a:t>PART II</a:t>
            </a:r>
          </a:p>
          <a:p>
            <a:pPr algn="ctr"/>
            <a:r>
              <a:rPr lang="en-US" dirty="0" smtClean="0">
                <a:latin typeface="Arial Black" pitchFamily="34" charset="0"/>
              </a:rPr>
              <a:t>Coming</a:t>
            </a:r>
          </a:p>
          <a:p>
            <a:pPr algn="ctr"/>
            <a:r>
              <a:rPr lang="en-US" dirty="0">
                <a:latin typeface="Arial Black" pitchFamily="34" charset="0"/>
              </a:rPr>
              <a:t>e</a:t>
            </a:r>
            <a:r>
              <a:rPr lang="en-US" dirty="0" smtClean="0">
                <a:latin typeface="Arial Black" pitchFamily="34" charset="0"/>
              </a:rPr>
              <a:t>nd of July</a:t>
            </a:r>
          </a:p>
          <a:p>
            <a:pPr algn="ctr"/>
            <a:r>
              <a:rPr lang="en-US" dirty="0" smtClean="0">
                <a:latin typeface="Arial Black" pitchFamily="34" charset="0"/>
              </a:rPr>
              <a:t>2014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71500" y="1133745"/>
            <a:ext cx="8982490" cy="5509200"/>
          </a:xfrm>
          <a:prstGeom prst="rect">
            <a:avLst/>
          </a:prstGeom>
        </p:spPr>
        <p:txBody>
          <a:bodyPr wrap="square">
            <a:spAutoFit/>
          </a:bodyPr>
          <a:lstStyle/>
          <a:p>
            <a:r>
              <a:rPr lang="en-US" sz="1400" b="1" dirty="0" err="1" smtClean="0">
                <a:latin typeface="Arial Black" pitchFamily="34" charset="0"/>
              </a:rPr>
              <a:t>Thymic</a:t>
            </a:r>
            <a:r>
              <a:rPr lang="en-US" sz="1400" b="1" dirty="0" smtClean="0">
                <a:latin typeface="Arial Black" pitchFamily="34" charset="0"/>
              </a:rPr>
              <a:t> </a:t>
            </a:r>
            <a:r>
              <a:rPr lang="en-US" sz="1400" b="1" dirty="0" err="1" smtClean="0">
                <a:latin typeface="Arial Black" pitchFamily="34" charset="0"/>
              </a:rPr>
              <a:t>Stromal</a:t>
            </a:r>
            <a:r>
              <a:rPr lang="en-US" sz="1400" b="1" dirty="0" smtClean="0">
                <a:latin typeface="Arial Black" pitchFamily="34" charset="0"/>
              </a:rPr>
              <a:t> </a:t>
            </a:r>
            <a:r>
              <a:rPr lang="en-US" sz="1400" b="1" dirty="0" err="1" smtClean="0">
                <a:latin typeface="Arial Black" pitchFamily="34" charset="0"/>
              </a:rPr>
              <a:t>Lymphopoietin</a:t>
            </a:r>
            <a:r>
              <a:rPr lang="en-US" sz="1400" b="1" dirty="0" smtClean="0">
                <a:latin typeface="Arial Black" pitchFamily="34" charset="0"/>
              </a:rPr>
              <a:t> Variation, </a:t>
            </a:r>
            <a:r>
              <a:rPr lang="en-US" sz="1400" b="1" dirty="0" err="1" smtClean="0">
                <a:latin typeface="Arial Black" pitchFamily="34" charset="0"/>
              </a:rPr>
              <a:t>Filaggrin</a:t>
            </a:r>
            <a:r>
              <a:rPr lang="en-US" sz="1400" b="1" dirty="0" smtClean="0">
                <a:latin typeface="Arial Black" pitchFamily="34" charset="0"/>
              </a:rPr>
              <a:t> Loss of Function, and the Persistence of Atopic Dermatitis</a:t>
            </a:r>
          </a:p>
          <a:p>
            <a:r>
              <a:rPr lang="en-US" sz="1400" dirty="0" smtClean="0">
                <a:latin typeface="Arial Narrow" pitchFamily="34" charset="0"/>
              </a:rPr>
              <a:t>Margolis DJ, Kim B, </a:t>
            </a:r>
            <a:r>
              <a:rPr lang="en-US" sz="1400" dirty="0" err="1" smtClean="0">
                <a:latin typeface="Arial Narrow" pitchFamily="34" charset="0"/>
              </a:rPr>
              <a:t>Apter</a:t>
            </a:r>
            <a:r>
              <a:rPr lang="en-US" sz="1400" dirty="0" smtClean="0">
                <a:latin typeface="Arial Narrow" pitchFamily="34" charset="0"/>
              </a:rPr>
              <a:t> A, et al</a:t>
            </a:r>
            <a:br>
              <a:rPr lang="en-US" sz="1400" dirty="0" smtClean="0">
                <a:latin typeface="Arial Narrow" pitchFamily="34" charset="0"/>
              </a:rPr>
            </a:br>
            <a:r>
              <a:rPr lang="en-US" sz="1400" i="1" dirty="0" smtClean="0">
                <a:latin typeface="Arial Narrow" pitchFamily="34" charset="0"/>
              </a:rPr>
              <a:t>JAMA </a:t>
            </a:r>
            <a:r>
              <a:rPr lang="en-US" sz="1400" i="1" dirty="0" err="1" smtClean="0">
                <a:latin typeface="Arial Narrow" pitchFamily="34" charset="0"/>
              </a:rPr>
              <a:t>Dermatol</a:t>
            </a:r>
            <a:r>
              <a:rPr lang="en-US" sz="1400" i="1" dirty="0" smtClean="0">
                <a:latin typeface="Arial Narrow" pitchFamily="34" charset="0"/>
              </a:rPr>
              <a:t>.</a:t>
            </a:r>
            <a:r>
              <a:rPr lang="en-US" sz="1400" dirty="0" smtClean="0">
                <a:latin typeface="Arial Narrow" pitchFamily="34" charset="0"/>
              </a:rPr>
              <a:t> 2014;150:254-259</a:t>
            </a:r>
          </a:p>
          <a:p>
            <a:endParaRPr lang="en-US" sz="1600" dirty="0">
              <a:latin typeface="Arial Narrow" pitchFamily="34" charset="0"/>
            </a:endParaRPr>
          </a:p>
          <a:p>
            <a:r>
              <a:rPr lang="en-US" sz="1400" b="1" dirty="0" smtClean="0">
                <a:solidFill>
                  <a:srgbClr val="FF0000"/>
                </a:solidFill>
                <a:latin typeface="Arial Narrow" pitchFamily="34" charset="0"/>
              </a:rPr>
              <a:t>IMPORTANCE: </a:t>
            </a:r>
            <a:r>
              <a:rPr lang="en-US" sz="1400" dirty="0" smtClean="0">
                <a:latin typeface="Arial Narrow" pitchFamily="34" charset="0"/>
              </a:rPr>
              <a:t>Atopic dermatitis (AD) is a common chronic illness of childhood.</a:t>
            </a:r>
          </a:p>
          <a:p>
            <a:endParaRPr lang="en-US" sz="1400" dirty="0" smtClean="0">
              <a:latin typeface="Arial Narrow" pitchFamily="34" charset="0"/>
            </a:endParaRPr>
          </a:p>
          <a:p>
            <a:r>
              <a:rPr lang="en-US" sz="1400" b="1" dirty="0" smtClean="0">
                <a:solidFill>
                  <a:srgbClr val="FF0000"/>
                </a:solidFill>
                <a:latin typeface="Arial Narrow" pitchFamily="34" charset="0"/>
              </a:rPr>
              <a:t>OBJECTIVE: </a:t>
            </a:r>
            <a:r>
              <a:rPr lang="en-US" sz="1400" dirty="0" smtClean="0">
                <a:latin typeface="Arial Narrow" pitchFamily="34" charset="0"/>
              </a:rPr>
              <a:t>To evaluate the association between </a:t>
            </a:r>
            <a:r>
              <a:rPr lang="en-US" sz="1400" dirty="0" err="1" smtClean="0">
                <a:latin typeface="Arial Narrow" pitchFamily="34" charset="0"/>
              </a:rPr>
              <a:t>thymic</a:t>
            </a:r>
            <a:r>
              <a:rPr lang="en-US" sz="1400" dirty="0" smtClean="0">
                <a:latin typeface="Arial Narrow" pitchFamily="34" charset="0"/>
              </a:rPr>
              <a:t> </a:t>
            </a:r>
            <a:r>
              <a:rPr lang="en-US" sz="1400" dirty="0" err="1" smtClean="0">
                <a:latin typeface="Arial Narrow" pitchFamily="34" charset="0"/>
              </a:rPr>
              <a:t>stromal</a:t>
            </a:r>
            <a:r>
              <a:rPr lang="en-US" sz="1400" dirty="0" smtClean="0">
                <a:latin typeface="Arial Narrow" pitchFamily="34" charset="0"/>
              </a:rPr>
              <a:t> </a:t>
            </a:r>
            <a:r>
              <a:rPr lang="en-US" sz="1400" dirty="0" err="1" smtClean="0">
                <a:latin typeface="Arial Narrow" pitchFamily="34" charset="0"/>
              </a:rPr>
              <a:t>lymphopoietin</a:t>
            </a:r>
            <a:r>
              <a:rPr lang="en-US" sz="1400" dirty="0" smtClean="0">
                <a:latin typeface="Arial Narrow" pitchFamily="34" charset="0"/>
              </a:rPr>
              <a:t> (TSLP) variation and the persistence of skin symptoms of AD.</a:t>
            </a:r>
          </a:p>
          <a:p>
            <a:endParaRPr lang="en-US" sz="1400" dirty="0" smtClean="0">
              <a:latin typeface="Arial Narrow" pitchFamily="34" charset="0"/>
            </a:endParaRPr>
          </a:p>
          <a:p>
            <a:r>
              <a:rPr lang="en-US" sz="1400" b="1" dirty="0" smtClean="0">
                <a:solidFill>
                  <a:srgbClr val="FF0000"/>
                </a:solidFill>
                <a:latin typeface="Arial Narrow" pitchFamily="34" charset="0"/>
              </a:rPr>
              <a:t>DESIGN, SETTING, AND PARTICIPANTS:</a:t>
            </a:r>
            <a:r>
              <a:rPr lang="en-US" sz="1400" dirty="0" smtClean="0">
                <a:latin typeface="Arial Narrow" pitchFamily="34" charset="0"/>
              </a:rPr>
              <a:t> A prospective cohort study was conducted in the general community. Participants included 796 children enrolled in the Pediatric Eczema Elective Registry.</a:t>
            </a:r>
          </a:p>
          <a:p>
            <a:endParaRPr lang="en-US" sz="1400" dirty="0" smtClean="0">
              <a:latin typeface="Arial Narrow" pitchFamily="34" charset="0"/>
            </a:endParaRPr>
          </a:p>
          <a:p>
            <a:r>
              <a:rPr lang="en-US" sz="1400" b="1" dirty="0" smtClean="0">
                <a:solidFill>
                  <a:srgbClr val="FF0000"/>
                </a:solidFill>
                <a:latin typeface="Arial Narrow" pitchFamily="34" charset="0"/>
              </a:rPr>
              <a:t>EXPOSURE: </a:t>
            </a:r>
            <a:r>
              <a:rPr lang="en-US" sz="1400" dirty="0" smtClean="0">
                <a:latin typeface="Arial Narrow" pitchFamily="34" charset="0"/>
              </a:rPr>
              <a:t>Evaluation of TSLP variation.</a:t>
            </a:r>
          </a:p>
          <a:p>
            <a:endParaRPr lang="en-US" sz="1400" dirty="0" smtClean="0">
              <a:latin typeface="Arial Narrow" pitchFamily="34" charset="0"/>
            </a:endParaRPr>
          </a:p>
          <a:p>
            <a:r>
              <a:rPr lang="en-US" sz="1400" b="1" dirty="0" smtClean="0">
                <a:solidFill>
                  <a:srgbClr val="FF0000"/>
                </a:solidFill>
                <a:latin typeface="Arial Narrow" pitchFamily="34" charset="0"/>
              </a:rPr>
              <a:t>MAIN OUTCOMES AND MEASURES: </a:t>
            </a:r>
            <a:r>
              <a:rPr lang="en-US" sz="1400" dirty="0" smtClean="0">
                <a:latin typeface="Arial Narrow" pitchFamily="34" charset="0"/>
              </a:rPr>
              <a:t>Self-reported outcome of whether a child's skin had no symptoms of AD and required no medications for 6 months at 6-month intervals. RESULTS We evaluated 14 variants of TSLP. The variant rs1898671 was significantly associated with the outcome in white children (P = .01). As measured by overlapping CIs, similar odds ratios (ORs) were noted among whites (OR, 1.72; 95% CI, 1.11-2.66) and African Americans (1.33; 0.52-3.45). Further within the </a:t>
            </a:r>
            <a:r>
              <a:rPr lang="en-US" sz="1400" dirty="0" err="1" smtClean="0">
                <a:latin typeface="Arial Narrow" pitchFamily="34" charset="0"/>
              </a:rPr>
              <a:t>subcohort</a:t>
            </a:r>
            <a:r>
              <a:rPr lang="en-US" sz="1400" dirty="0" smtClean="0">
                <a:latin typeface="Arial Narrow" pitchFamily="34" charset="0"/>
              </a:rPr>
              <a:t> of individuals with a </a:t>
            </a:r>
            <a:r>
              <a:rPr lang="en-US" sz="1400" dirty="0" err="1" smtClean="0">
                <a:latin typeface="Arial Narrow" pitchFamily="34" charset="0"/>
              </a:rPr>
              <a:t>filaggrin</a:t>
            </a:r>
            <a:r>
              <a:rPr lang="en-US" sz="1400" dirty="0" smtClean="0">
                <a:latin typeface="Arial Narrow" pitchFamily="34" charset="0"/>
              </a:rPr>
              <a:t> protein (FLG) loss-of-function mutation, those with TSLP variation were more likely to have less-persistent disease (OR, 4.92; 95% CI, 2.04-11.86).</a:t>
            </a:r>
          </a:p>
          <a:p>
            <a:endParaRPr lang="en-US" sz="1400" dirty="0" smtClean="0">
              <a:latin typeface="Arial Narrow" pitchFamily="34" charset="0"/>
            </a:endParaRPr>
          </a:p>
          <a:p>
            <a:r>
              <a:rPr lang="en-US" sz="1400" b="1" dirty="0" smtClean="0">
                <a:solidFill>
                  <a:srgbClr val="FF0000"/>
                </a:solidFill>
                <a:latin typeface="Arial Narrow" pitchFamily="34" charset="0"/>
              </a:rPr>
              <a:t>CONCLUSIONS AND RELEVANCE: </a:t>
            </a:r>
            <a:r>
              <a:rPr lang="en-US" sz="1400" dirty="0" smtClean="0">
                <a:latin typeface="Arial Narrow" pitchFamily="34" charset="0"/>
              </a:rPr>
              <a:t>The TSLP variation is associated with less persistent AD. Therefore, TSLP may be a potential therapeutic target for the treatment of AD, especially in individuals with diminished barrier function due to FLG mutations. This is an attractive hypothesis that can be tested in clinical trials.</a:t>
            </a:r>
            <a:endParaRPr lang="en-US" sz="1400" dirty="0">
              <a:latin typeface="Arial Narrow" pitchFamily="34" charset="0"/>
            </a:endParaRPr>
          </a:p>
        </p:txBody>
      </p:sp>
      <p:sp>
        <p:nvSpPr>
          <p:cNvPr id="9" name="8 - TextBox"/>
          <p:cNvSpPr txBox="1"/>
          <p:nvPr/>
        </p:nvSpPr>
        <p:spPr>
          <a:xfrm>
            <a:off x="6633313" y="188640"/>
            <a:ext cx="2510687"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ATOPIC DERMATITIS</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10" y="1178750"/>
            <a:ext cx="8982490" cy="5539978"/>
          </a:xfrm>
          <a:prstGeom prst="rect">
            <a:avLst/>
          </a:prstGeom>
        </p:spPr>
        <p:txBody>
          <a:bodyPr wrap="square">
            <a:spAutoFit/>
          </a:bodyPr>
          <a:lstStyle/>
          <a:p>
            <a:r>
              <a:rPr lang="en-US" sz="1400" b="1" dirty="0" smtClean="0">
                <a:latin typeface="Arial Black" pitchFamily="34" charset="0"/>
              </a:rPr>
              <a:t>RUCONEST improved symptoms of acute hereditary </a:t>
            </a:r>
            <a:r>
              <a:rPr lang="en-US" sz="1400" b="1" dirty="0" err="1" smtClean="0">
                <a:latin typeface="Arial Black" pitchFamily="34" charset="0"/>
              </a:rPr>
              <a:t>angioedema</a:t>
            </a:r>
            <a:r>
              <a:rPr lang="en-US" sz="1400" b="1" dirty="0" smtClean="0">
                <a:latin typeface="Arial Black" pitchFamily="34" charset="0"/>
              </a:rPr>
              <a:t> attacks</a:t>
            </a:r>
          </a:p>
          <a:p>
            <a:endParaRPr lang="en-US" sz="1400" dirty="0" smtClean="0">
              <a:latin typeface="Arial Narrow" pitchFamily="34" charset="0"/>
            </a:endParaRPr>
          </a:p>
          <a:p>
            <a:r>
              <a:rPr lang="en-US" sz="1400" dirty="0" smtClean="0">
                <a:latin typeface="Arial Narrow"/>
              </a:rPr>
              <a:t>►</a:t>
            </a:r>
            <a:r>
              <a:rPr lang="en-US" sz="1400" dirty="0" smtClean="0">
                <a:latin typeface="Arial Narrow" pitchFamily="34" charset="0"/>
              </a:rPr>
              <a:t>Phase III clinical study with RUCONEST® (recombinant human C1 esterase inhibitor, or rhC1INH)</a:t>
            </a:r>
          </a:p>
          <a:p>
            <a:endParaRPr lang="en-US" sz="1400" dirty="0" smtClean="0">
              <a:latin typeface="Arial Narrow" pitchFamily="34" charset="0"/>
            </a:endParaRPr>
          </a:p>
          <a:p>
            <a:r>
              <a:rPr lang="en-US" sz="1400" dirty="0" smtClean="0">
                <a:latin typeface="Arial Narrow" pitchFamily="34" charset="0"/>
              </a:rPr>
              <a:t>RUCONEST was administered for the treatment of 224 repeat </a:t>
            </a:r>
            <a:r>
              <a:rPr lang="en-US" sz="1400" b="1" dirty="0" smtClean="0">
                <a:solidFill>
                  <a:srgbClr val="FF0000"/>
                </a:solidFill>
                <a:latin typeface="Arial Narrow" pitchFamily="34" charset="0"/>
              </a:rPr>
              <a:t>acute </a:t>
            </a:r>
            <a:r>
              <a:rPr lang="en-US" sz="1400" b="1" dirty="0" err="1" smtClean="0">
                <a:solidFill>
                  <a:srgbClr val="FF0000"/>
                </a:solidFill>
                <a:latin typeface="Arial Narrow" pitchFamily="34" charset="0"/>
              </a:rPr>
              <a:t>angioedema</a:t>
            </a:r>
            <a:r>
              <a:rPr lang="en-US" sz="1400" dirty="0" smtClean="0">
                <a:latin typeface="Arial Narrow" pitchFamily="34" charset="0"/>
              </a:rPr>
              <a:t> attacks in 44 patients with </a:t>
            </a:r>
            <a:r>
              <a:rPr lang="en-US" sz="1400" b="1" dirty="0" smtClean="0">
                <a:solidFill>
                  <a:srgbClr val="FF0000"/>
                </a:solidFill>
                <a:latin typeface="Arial Narrow" pitchFamily="34" charset="0"/>
              </a:rPr>
              <a:t>hereditary </a:t>
            </a:r>
            <a:r>
              <a:rPr lang="en-US" sz="1400" b="1" dirty="0" err="1" smtClean="0">
                <a:solidFill>
                  <a:srgbClr val="FF0000"/>
                </a:solidFill>
                <a:latin typeface="Arial Narrow" pitchFamily="34" charset="0"/>
              </a:rPr>
              <a:t>angioedema</a:t>
            </a:r>
            <a:r>
              <a:rPr lang="en-US" sz="1400" b="1" dirty="0" smtClean="0">
                <a:solidFill>
                  <a:srgbClr val="FF0000"/>
                </a:solidFill>
                <a:latin typeface="Arial Narrow" pitchFamily="34" charset="0"/>
              </a:rPr>
              <a:t> </a:t>
            </a:r>
            <a:r>
              <a:rPr lang="en-US" sz="1400" dirty="0" smtClean="0">
                <a:latin typeface="Arial Narrow" pitchFamily="34" charset="0"/>
              </a:rPr>
              <a:t>(HAE) following initial treatment in the pivotal randomized controlled clinical study.</a:t>
            </a:r>
          </a:p>
          <a:p>
            <a:endParaRPr lang="en-US" sz="1100" dirty="0" smtClean="0">
              <a:latin typeface="Arial Narrow" pitchFamily="34" charset="0"/>
            </a:endParaRPr>
          </a:p>
          <a:p>
            <a:r>
              <a:rPr lang="en-US" sz="1400" dirty="0" smtClean="0">
                <a:latin typeface="Arial Narrow" pitchFamily="34" charset="0"/>
              </a:rPr>
              <a:t>The median time in minutes (95% confidence interval [CI]) to onset of symptom relief following treatment as measured by patient responses to a Treatment Effect Questionnaire (TEQ) for the first five repeat attacks ranged from 62.5 (48, 90) to 134.0 (75, 150) and across all attacks was a median of 75.0 (69, 89). The median (95% CI) time in minutes to minimal symptoms (first three attacks per patient) as measured by a TEQ ranged from 243 (76, 1440) to 304 (150, 719) and for all assessed attacks was 303 (211, 367).</a:t>
            </a:r>
          </a:p>
          <a:p>
            <a:endParaRPr lang="en-US" sz="1100" dirty="0" smtClean="0">
              <a:latin typeface="Arial Narrow" pitchFamily="34" charset="0"/>
            </a:endParaRPr>
          </a:p>
          <a:p>
            <a:r>
              <a:rPr lang="en-US" sz="1400" b="1" dirty="0" smtClean="0">
                <a:latin typeface="Arial Narrow" pitchFamily="34" charset="0"/>
              </a:rPr>
              <a:t>Exposure and Safety Information</a:t>
            </a:r>
          </a:p>
          <a:p>
            <a:pPr marL="263525" indent="-263525">
              <a:buClr>
                <a:srgbClr val="FF0000"/>
              </a:buClr>
              <a:buFont typeface="Wingdings" pitchFamily="2" charset="2"/>
              <a:buChar char="þ"/>
            </a:pPr>
            <a:r>
              <a:rPr lang="en-US" sz="1400" dirty="0" smtClean="0">
                <a:latin typeface="Arial Narrow" pitchFamily="34" charset="0"/>
              </a:rPr>
              <a:t>Only one dose of RUCONEST was administered for 96% of the 224 attacks.</a:t>
            </a:r>
          </a:p>
          <a:p>
            <a:pPr marL="263525" indent="-263525">
              <a:buClr>
                <a:srgbClr val="FF0000"/>
              </a:buClr>
              <a:buFont typeface="Wingdings" pitchFamily="2" charset="2"/>
              <a:buChar char="þ"/>
            </a:pPr>
            <a:r>
              <a:rPr lang="en-US" sz="1400" dirty="0" smtClean="0">
                <a:latin typeface="Arial Narrow" pitchFamily="34" charset="0"/>
              </a:rPr>
              <a:t>12 of 44 (27%) patients experienced at least one treatment emergent adverse event (TEAE) within 72 hours of completion of RUCONEST infusion.</a:t>
            </a:r>
          </a:p>
          <a:p>
            <a:pPr marL="263525" lvl="1" indent="-263525">
              <a:buClr>
                <a:srgbClr val="FF0000"/>
              </a:buClr>
              <a:buFont typeface="Wingdings" pitchFamily="2" charset="2"/>
              <a:buChar char="þ"/>
            </a:pPr>
            <a:r>
              <a:rPr lang="en-US" sz="1400" dirty="0" smtClean="0">
                <a:latin typeface="Arial Narrow" pitchFamily="34" charset="0"/>
              </a:rPr>
              <a:t>TEAEs occurring in 5% of patients were </a:t>
            </a:r>
            <a:r>
              <a:rPr lang="en-US" sz="1400" dirty="0" err="1" smtClean="0">
                <a:latin typeface="Arial Narrow" pitchFamily="34" charset="0"/>
              </a:rPr>
              <a:t>nasopharyngitis</a:t>
            </a:r>
            <a:r>
              <a:rPr lang="en-US" sz="1400" dirty="0" smtClean="0">
                <a:latin typeface="Arial Narrow" pitchFamily="34" charset="0"/>
              </a:rPr>
              <a:t>, cough, fibrin D-</a:t>
            </a:r>
            <a:r>
              <a:rPr lang="en-US" sz="1400" dirty="0" err="1" smtClean="0">
                <a:latin typeface="Arial Narrow" pitchFamily="34" charset="0"/>
              </a:rPr>
              <a:t>dimer</a:t>
            </a:r>
            <a:r>
              <a:rPr lang="en-US" sz="1400" dirty="0" smtClean="0">
                <a:latin typeface="Arial Narrow" pitchFamily="34" charset="0"/>
              </a:rPr>
              <a:t> increase, and headache.</a:t>
            </a:r>
          </a:p>
          <a:p>
            <a:pPr marL="263525" lvl="1" indent="-263525">
              <a:buClr>
                <a:srgbClr val="FF0000"/>
              </a:buClr>
              <a:buFont typeface="Wingdings" pitchFamily="2" charset="2"/>
              <a:buChar char="þ"/>
            </a:pPr>
            <a:r>
              <a:rPr lang="en-US" sz="1400" dirty="0" smtClean="0">
                <a:latin typeface="Arial Narrow" pitchFamily="34" charset="0"/>
              </a:rPr>
              <a:t>The percentage of patients experiencing TEAEs did not increase with RUCONEST treatments for repeat attacks.</a:t>
            </a:r>
          </a:p>
          <a:p>
            <a:pPr marL="263525" indent="-263525">
              <a:buClr>
                <a:srgbClr val="FF0000"/>
              </a:buClr>
              <a:buFont typeface="Wingdings" pitchFamily="2" charset="2"/>
              <a:buChar char="þ"/>
            </a:pPr>
            <a:r>
              <a:rPr lang="en-US" sz="1400" dirty="0" smtClean="0">
                <a:latin typeface="Arial Narrow" pitchFamily="34" charset="0"/>
              </a:rPr>
              <a:t>There were no discontinuations due to adverse events, no thrombotic or anaphylactic events, and no neutralizing anti-C1INH antibodies observed with repeat RUCONEST treatment.</a:t>
            </a:r>
          </a:p>
          <a:p>
            <a:endParaRPr lang="en-US" sz="1400" dirty="0" smtClean="0">
              <a:latin typeface="Arial Narrow" pitchFamily="34" charset="0"/>
            </a:endParaRPr>
          </a:p>
          <a:p>
            <a:r>
              <a:rPr lang="en-US" sz="1200" dirty="0" err="1" smtClean="0">
                <a:latin typeface="Arial Narrow" pitchFamily="34" charset="0"/>
              </a:rPr>
              <a:t>Santarus</a:t>
            </a:r>
            <a:r>
              <a:rPr lang="en-US" sz="1200" dirty="0" smtClean="0">
                <a:latin typeface="Arial Narrow" pitchFamily="34" charset="0"/>
              </a:rPr>
              <a:t> and </a:t>
            </a:r>
            <a:r>
              <a:rPr lang="en-US" sz="1200" dirty="0" err="1" smtClean="0">
                <a:latin typeface="Arial Narrow" pitchFamily="34" charset="0"/>
              </a:rPr>
              <a:t>Pharming</a:t>
            </a:r>
            <a:r>
              <a:rPr lang="en-US" sz="1200" dirty="0" smtClean="0">
                <a:latin typeface="Arial Narrow" pitchFamily="34" charset="0"/>
              </a:rPr>
              <a:t> are seeking U.S. marketing approval of RUCONEST for the treatment of acute </a:t>
            </a:r>
            <a:r>
              <a:rPr lang="en-US" sz="1200" dirty="0" err="1" smtClean="0">
                <a:latin typeface="Arial Narrow" pitchFamily="34" charset="0"/>
              </a:rPr>
              <a:t>angioedema</a:t>
            </a:r>
            <a:r>
              <a:rPr lang="en-US" sz="1200" dirty="0" smtClean="0">
                <a:latin typeface="Arial Narrow" pitchFamily="34" charset="0"/>
              </a:rPr>
              <a:t> attacks in patients with HAE. The Biologics License Application (BLA) filing for RUCONEST is under review by the U.S. Food and Drug Administration (FDA) with a response expected by April 16, 2014.</a:t>
            </a:r>
          </a:p>
          <a:p>
            <a:r>
              <a:rPr lang="en-US" sz="1200" b="1" dirty="0" smtClean="0">
                <a:solidFill>
                  <a:srgbClr val="FF0000"/>
                </a:solidFill>
                <a:latin typeface="Arial Narrow" pitchFamily="34" charset="0"/>
              </a:rPr>
              <a:t>RUCONEST is approved in Europe</a:t>
            </a:r>
            <a:r>
              <a:rPr lang="en-US" sz="1200" dirty="0" smtClean="0">
                <a:latin typeface="Arial Narrow" pitchFamily="34" charset="0"/>
              </a:rPr>
              <a:t> for the treatment of acute </a:t>
            </a:r>
            <a:r>
              <a:rPr lang="en-US" sz="1200" dirty="0" err="1" smtClean="0">
                <a:latin typeface="Arial Narrow" pitchFamily="34" charset="0"/>
              </a:rPr>
              <a:t>angioedema</a:t>
            </a:r>
            <a:r>
              <a:rPr lang="en-US" sz="1200" dirty="0" smtClean="0">
                <a:latin typeface="Arial Narrow" pitchFamily="34" charset="0"/>
              </a:rPr>
              <a:t> attacks in patients with HAE and is an investigational drug in the U.S. that has been granted orphan drug designation by the FDA.</a:t>
            </a:r>
            <a:endParaRPr lang="en-US" sz="1200" b="1" dirty="0">
              <a:latin typeface="Arial Narrow" pitchFamily="34" charset="0"/>
            </a:endParaRPr>
          </a:p>
        </p:txBody>
      </p:sp>
      <p:sp>
        <p:nvSpPr>
          <p:cNvPr id="3" name="2 - TextBox"/>
          <p:cNvSpPr txBox="1"/>
          <p:nvPr/>
        </p:nvSpPr>
        <p:spPr>
          <a:xfrm>
            <a:off x="7394803" y="188640"/>
            <a:ext cx="1749197"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ANGIOEDEMA</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6495" y="1223755"/>
            <a:ext cx="9117505" cy="5324535"/>
          </a:xfrm>
          <a:prstGeom prst="rect">
            <a:avLst/>
          </a:prstGeom>
        </p:spPr>
        <p:txBody>
          <a:bodyPr wrap="square">
            <a:spAutoFit/>
          </a:bodyPr>
          <a:lstStyle/>
          <a:p>
            <a:r>
              <a:rPr lang="en-US" sz="1700" b="1" dirty="0" smtClean="0">
                <a:latin typeface="Arial Black" pitchFamily="34" charset="0"/>
              </a:rPr>
              <a:t>Emergency Department Management of Patients With ACE-Inhibitor </a:t>
            </a:r>
            <a:r>
              <a:rPr lang="en-US" sz="1700" b="1" dirty="0" err="1" smtClean="0">
                <a:latin typeface="Arial Black" pitchFamily="34" charset="0"/>
              </a:rPr>
              <a:t>Angioedema</a:t>
            </a:r>
            <a:endParaRPr lang="en-US" sz="1700" b="1" dirty="0" smtClean="0">
              <a:latin typeface="Arial Black" pitchFamily="34" charset="0"/>
            </a:endParaRPr>
          </a:p>
          <a:p>
            <a:r>
              <a:rPr lang="en-US" sz="1700" i="1" dirty="0" smtClean="0">
                <a:latin typeface="Arial Narrow" pitchFamily="34" charset="0"/>
              </a:rPr>
              <a:t>J </a:t>
            </a:r>
            <a:r>
              <a:rPr lang="en-US" sz="1700" i="1" dirty="0" err="1" smtClean="0">
                <a:latin typeface="Arial Narrow" pitchFamily="34" charset="0"/>
              </a:rPr>
              <a:t>Emerg</a:t>
            </a:r>
            <a:r>
              <a:rPr lang="en-US" sz="1700" i="1" dirty="0" smtClean="0">
                <a:latin typeface="Arial Narrow" pitchFamily="34" charset="0"/>
              </a:rPr>
              <a:t> Med. 2013;45(5):775-780</a:t>
            </a:r>
          </a:p>
          <a:p>
            <a:endParaRPr lang="en-US" sz="1700" b="1" dirty="0">
              <a:latin typeface="Arial Narrow" pitchFamily="34" charset="0"/>
            </a:endParaRPr>
          </a:p>
          <a:p>
            <a:r>
              <a:rPr lang="en-US" sz="1700" b="1" dirty="0" smtClean="0">
                <a:latin typeface="Arial Narrow" pitchFamily="34" charset="0"/>
              </a:rPr>
              <a:t>Background:</a:t>
            </a:r>
            <a:r>
              <a:rPr lang="en-US" sz="1700" dirty="0" smtClean="0">
                <a:latin typeface="Arial Narrow" pitchFamily="34" charset="0"/>
              </a:rPr>
              <a:t> </a:t>
            </a:r>
            <a:r>
              <a:rPr lang="en-US" sz="1700" dirty="0" err="1" smtClean="0">
                <a:latin typeface="Arial Narrow" pitchFamily="34" charset="0"/>
              </a:rPr>
              <a:t>Angiotensin</a:t>
            </a:r>
            <a:r>
              <a:rPr lang="en-US" sz="1700" dirty="0" smtClean="0">
                <a:latin typeface="Arial Narrow" pitchFamily="34" charset="0"/>
              </a:rPr>
              <a:t>-converting-enzyme inhibitors (ACEI) are one of the most prescribed medications worldwide. </a:t>
            </a:r>
            <a:r>
              <a:rPr lang="en-US" sz="1700" dirty="0" err="1" smtClean="0">
                <a:latin typeface="Arial Narrow" pitchFamily="34" charset="0"/>
              </a:rPr>
              <a:t>Angioedema</a:t>
            </a:r>
            <a:r>
              <a:rPr lang="en-US" sz="1700" dirty="0" smtClean="0">
                <a:latin typeface="Arial Narrow" pitchFamily="34" charset="0"/>
              </a:rPr>
              <a:t> is a well-recognized adverse effect of this class of medications, with a reported incidence of ACEI </a:t>
            </a:r>
            <a:r>
              <a:rPr lang="en-US" sz="1700" dirty="0" err="1" smtClean="0">
                <a:latin typeface="Arial Narrow" pitchFamily="34" charset="0"/>
              </a:rPr>
              <a:t>angioedema</a:t>
            </a:r>
            <a:r>
              <a:rPr lang="en-US" sz="1700" dirty="0" smtClean="0">
                <a:latin typeface="Arial Narrow" pitchFamily="34" charset="0"/>
              </a:rPr>
              <a:t> of up to 1.0%. Of importance to </a:t>
            </a:r>
            <a:r>
              <a:rPr lang="en-US" sz="1700" b="1" dirty="0" smtClean="0">
                <a:solidFill>
                  <a:srgbClr val="FF0000"/>
                </a:solidFill>
                <a:latin typeface="Arial Narrow" pitchFamily="34" charset="0"/>
              </a:rPr>
              <a:t>note</a:t>
            </a:r>
            <a:r>
              <a:rPr lang="en-US" sz="1700" dirty="0" smtClean="0">
                <a:latin typeface="Arial Narrow" pitchFamily="34" charset="0"/>
              </a:rPr>
              <a:t>, ACEI </a:t>
            </a:r>
            <a:r>
              <a:rPr lang="en-US" sz="1700" dirty="0" err="1" smtClean="0">
                <a:latin typeface="Arial Narrow" pitchFamily="34" charset="0"/>
              </a:rPr>
              <a:t>angioedema</a:t>
            </a:r>
            <a:r>
              <a:rPr lang="en-US" sz="1700" dirty="0" smtClean="0">
                <a:latin typeface="Arial Narrow" pitchFamily="34" charset="0"/>
              </a:rPr>
              <a:t> is a class effect and is not dose dependent. The primary goal of this literature search was to determine the appropriate Emergency Department management of patients with ACEI </a:t>
            </a:r>
            <a:r>
              <a:rPr lang="en-US" sz="1700" dirty="0" err="1" smtClean="0">
                <a:latin typeface="Arial Narrow" pitchFamily="34" charset="0"/>
              </a:rPr>
              <a:t>angioedema</a:t>
            </a:r>
            <a:r>
              <a:rPr lang="en-US" sz="1700" dirty="0" smtClean="0">
                <a:latin typeface="Arial Narrow" pitchFamily="34" charset="0"/>
              </a:rPr>
              <a:t>.</a:t>
            </a:r>
          </a:p>
          <a:p>
            <a:endParaRPr lang="en-US" sz="1700" b="1" dirty="0" smtClean="0">
              <a:latin typeface="Arial Narrow" pitchFamily="34" charset="0"/>
            </a:endParaRPr>
          </a:p>
          <a:p>
            <a:r>
              <a:rPr lang="en-US" sz="1700" b="1" dirty="0" smtClean="0">
                <a:latin typeface="Arial Narrow" pitchFamily="34" charset="0"/>
              </a:rPr>
              <a:t>Methods:</a:t>
            </a:r>
            <a:r>
              <a:rPr lang="en-US" sz="1700" dirty="0" smtClean="0">
                <a:latin typeface="Arial Narrow" pitchFamily="34" charset="0"/>
              </a:rPr>
              <a:t> A MEDLINE literature search from January 1990 to August 2012 and limited to human studies written in English for articles with keywords of ACEI </a:t>
            </a:r>
            <a:r>
              <a:rPr lang="en-US" sz="1700" dirty="0" err="1" smtClean="0">
                <a:latin typeface="Arial Narrow" pitchFamily="34" charset="0"/>
              </a:rPr>
              <a:t>angioedema</a:t>
            </a:r>
            <a:r>
              <a:rPr lang="en-US" sz="1700" dirty="0" smtClean="0">
                <a:latin typeface="Arial Narrow" pitchFamily="34" charset="0"/>
              </a:rPr>
              <a:t>. Guideline statements and non-systematic reviews were excluded. Studies identified then underwent a structured review from which results could be evaluated.</a:t>
            </a:r>
          </a:p>
          <a:p>
            <a:endParaRPr lang="en-US" sz="1700" b="1" dirty="0" smtClean="0">
              <a:latin typeface="Arial Narrow" pitchFamily="34" charset="0"/>
            </a:endParaRPr>
          </a:p>
          <a:p>
            <a:r>
              <a:rPr lang="en-US" sz="1700" b="1" dirty="0" smtClean="0">
                <a:latin typeface="Arial Narrow" pitchFamily="34" charset="0"/>
              </a:rPr>
              <a:t>Results:</a:t>
            </a:r>
            <a:r>
              <a:rPr lang="en-US" sz="1700" dirty="0" smtClean="0">
                <a:latin typeface="Arial Narrow" pitchFamily="34" charset="0"/>
              </a:rPr>
              <a:t> Five hundred sixty-two papers on ACEI </a:t>
            </a:r>
            <a:r>
              <a:rPr lang="en-US" sz="1700" dirty="0" err="1" smtClean="0">
                <a:latin typeface="Arial Narrow" pitchFamily="34" charset="0"/>
              </a:rPr>
              <a:t>angioedema</a:t>
            </a:r>
            <a:r>
              <a:rPr lang="en-US" sz="1700" dirty="0" smtClean="0">
                <a:latin typeface="Arial Narrow" pitchFamily="34" charset="0"/>
              </a:rPr>
              <a:t> were screened and 27 appropriate articles were rigorously reviewed in detail and recommendations given.</a:t>
            </a:r>
          </a:p>
          <a:p>
            <a:endParaRPr lang="en-US" sz="1700" b="1" dirty="0" smtClean="0">
              <a:latin typeface="Arial Narrow" pitchFamily="34" charset="0"/>
            </a:endParaRPr>
          </a:p>
          <a:p>
            <a:r>
              <a:rPr lang="en-US" sz="1700" b="1" dirty="0" smtClean="0">
                <a:latin typeface="Arial Narrow" pitchFamily="34" charset="0"/>
              </a:rPr>
              <a:t>Conclusion:</a:t>
            </a:r>
            <a:r>
              <a:rPr lang="en-US" sz="1700" dirty="0" smtClean="0">
                <a:latin typeface="Arial Narrow" pitchFamily="34" charset="0"/>
              </a:rPr>
              <a:t> The literature search did not support any specific treatment protocol with a high level of evidence due to the limited—and limitations of the—available studies.</a:t>
            </a:r>
          </a:p>
          <a:p>
            <a:endParaRPr lang="en-US" sz="1700" b="1" dirty="0">
              <a:latin typeface="Arial Narrow" pitchFamily="34" charset="0"/>
            </a:endParaRPr>
          </a:p>
        </p:txBody>
      </p:sp>
      <p:sp>
        <p:nvSpPr>
          <p:cNvPr id="3" name="2 - TextBox"/>
          <p:cNvSpPr txBox="1"/>
          <p:nvPr/>
        </p:nvSpPr>
        <p:spPr>
          <a:xfrm>
            <a:off x="7394803" y="188640"/>
            <a:ext cx="1749197"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ANGIOEDEMA</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500" y="1223755"/>
            <a:ext cx="8982490" cy="5016758"/>
          </a:xfrm>
          <a:prstGeom prst="rect">
            <a:avLst/>
          </a:prstGeom>
        </p:spPr>
        <p:txBody>
          <a:bodyPr wrap="square">
            <a:spAutoFit/>
          </a:bodyPr>
          <a:lstStyle/>
          <a:p>
            <a:r>
              <a:rPr lang="en-US" sz="1600" b="1" dirty="0" smtClean="0">
                <a:latin typeface="Arial Black" pitchFamily="34" charset="0"/>
              </a:rPr>
              <a:t>Some allergy suffers with hypertension may be at increased risk for severe reaction</a:t>
            </a:r>
          </a:p>
          <a:p>
            <a:r>
              <a:rPr lang="en-US" sz="1600" dirty="0" smtClean="0">
                <a:latin typeface="Arial Narrow" pitchFamily="34" charset="0"/>
              </a:rPr>
              <a:t>Case studies, presented at the Nov 2013 Annual Scientific Meeting of the American College of Allergy, Asthma and Immunology (ACAAI)</a:t>
            </a:r>
          </a:p>
          <a:p>
            <a:endParaRPr lang="en-US" sz="1600" dirty="0" smtClean="0">
              <a:latin typeface="Arial Narrow" pitchFamily="34" charset="0"/>
            </a:endParaRPr>
          </a:p>
          <a:p>
            <a:r>
              <a:rPr lang="en-US" sz="1600" dirty="0" smtClean="0">
                <a:latin typeface="Arial Narrow" pitchFamily="34" charset="0"/>
              </a:rPr>
              <a:t>Oral allergy syndrome sufferers that take high blood pressure medications may experience extreme facial swelling and difficulty breathing the next time they bite into a juicy apple.</a:t>
            </a:r>
          </a:p>
          <a:p>
            <a:r>
              <a:rPr lang="en-US" sz="1600" dirty="0" smtClean="0">
                <a:latin typeface="Arial Narrow" pitchFamily="34" charset="0"/>
              </a:rPr>
              <a:t>When patients with oral allergy syndrome take </a:t>
            </a:r>
            <a:r>
              <a:rPr lang="en-US" sz="1600" dirty="0" err="1" smtClean="0">
                <a:latin typeface="Arial Narrow" pitchFamily="34" charset="0"/>
              </a:rPr>
              <a:t>angiotensin</a:t>
            </a:r>
            <a:r>
              <a:rPr lang="en-US" sz="1600" dirty="0" smtClean="0">
                <a:latin typeface="Arial Narrow" pitchFamily="34" charset="0"/>
              </a:rPr>
              <a:t>-converting enzyme (ACE) inhibitors for hypertension and congestive heart failure, they are at an increased risk for a life-threatening allergic reaction known as anaphylaxis, according to new research.</a:t>
            </a:r>
          </a:p>
          <a:p>
            <a:endParaRPr lang="en-US" sz="1600" dirty="0" smtClean="0">
              <a:latin typeface="Arial Narrow" pitchFamily="34" charset="0"/>
            </a:endParaRPr>
          </a:p>
          <a:p>
            <a:r>
              <a:rPr lang="en-US" sz="1600" dirty="0" smtClean="0">
                <a:latin typeface="Arial Narrow" pitchFamily="34" charset="0"/>
              </a:rPr>
              <a:t>When allergists advised patients to avoid raw produce and switched from ACE inhibitors to </a:t>
            </a:r>
            <a:r>
              <a:rPr lang="en-US" sz="1600" dirty="0" err="1" smtClean="0">
                <a:latin typeface="Arial Narrow" pitchFamily="34" charset="0"/>
              </a:rPr>
              <a:t>angiotensin</a:t>
            </a:r>
            <a:r>
              <a:rPr lang="en-US" sz="1600" dirty="0" smtClean="0">
                <a:latin typeface="Arial Narrow" pitchFamily="34" charset="0"/>
              </a:rPr>
              <a:t> II receptor blocker (ARB) therapy, no further oral allergy symptoms occurred. </a:t>
            </a:r>
          </a:p>
          <a:p>
            <a:endParaRPr lang="en-US" sz="1600" dirty="0" smtClean="0">
              <a:latin typeface="Arial Narrow" pitchFamily="34" charset="0"/>
            </a:endParaRPr>
          </a:p>
          <a:p>
            <a:r>
              <a:rPr lang="en-US" sz="1600" dirty="0" smtClean="0">
                <a:latin typeface="Arial Narrow" pitchFamily="34" charset="0"/>
              </a:rPr>
              <a:t>Not everyone with a pollen allergy will experience oral allergy syndrome when eating raw produce and tree nuts. However, the syndrome is commonly associated with these allergens: </a:t>
            </a:r>
          </a:p>
          <a:p>
            <a:pPr marL="263525" indent="-263525">
              <a:buClr>
                <a:srgbClr val="FF0000"/>
              </a:buClr>
              <a:buFont typeface="Wingdings" pitchFamily="2" charset="2"/>
              <a:buChar char="l"/>
            </a:pPr>
            <a:r>
              <a:rPr lang="en-US" sz="1600" b="1" dirty="0" smtClean="0">
                <a:solidFill>
                  <a:srgbClr val="FF0000"/>
                </a:solidFill>
                <a:latin typeface="Arial Narrow" pitchFamily="34" charset="0"/>
              </a:rPr>
              <a:t>Birch Pollen: </a:t>
            </a:r>
            <a:r>
              <a:rPr lang="en-US" sz="1600" dirty="0" smtClean="0">
                <a:latin typeface="Arial Narrow" pitchFamily="34" charset="0"/>
              </a:rPr>
              <a:t>apple, almond, carrot, celery, cherry, hazelnut, kiwi, peach, pear, plum </a:t>
            </a:r>
          </a:p>
          <a:p>
            <a:pPr marL="263525" indent="-263525">
              <a:buClr>
                <a:srgbClr val="FF0000"/>
              </a:buClr>
              <a:buFont typeface="Wingdings" pitchFamily="2" charset="2"/>
              <a:buChar char="l"/>
            </a:pPr>
            <a:r>
              <a:rPr lang="en-US" sz="1600" b="1" dirty="0" smtClean="0">
                <a:solidFill>
                  <a:srgbClr val="FF0000"/>
                </a:solidFill>
                <a:latin typeface="Arial Narrow" pitchFamily="34" charset="0"/>
              </a:rPr>
              <a:t>Grass Pollen: </a:t>
            </a:r>
            <a:r>
              <a:rPr lang="en-US" sz="1600" dirty="0" smtClean="0">
                <a:latin typeface="Arial Narrow" pitchFamily="34" charset="0"/>
              </a:rPr>
              <a:t>celery, melons, oranges, peaches, tomato </a:t>
            </a:r>
          </a:p>
          <a:p>
            <a:pPr marL="263525" indent="-263525">
              <a:buClr>
                <a:srgbClr val="FF0000"/>
              </a:buClr>
              <a:buFont typeface="Wingdings" pitchFamily="2" charset="2"/>
              <a:buChar char="l"/>
            </a:pPr>
            <a:r>
              <a:rPr lang="en-US" sz="1600" b="1" dirty="0" smtClean="0">
                <a:solidFill>
                  <a:srgbClr val="FF0000"/>
                </a:solidFill>
                <a:latin typeface="Arial Narrow" pitchFamily="34" charset="0"/>
              </a:rPr>
              <a:t>Ragweed Pollen: </a:t>
            </a:r>
            <a:r>
              <a:rPr lang="en-US" sz="1600" dirty="0" smtClean="0">
                <a:latin typeface="Arial Narrow" pitchFamily="34" charset="0"/>
              </a:rPr>
              <a:t>banana, cucumber, melons, sunflower seeds, zucchini </a:t>
            </a:r>
          </a:p>
          <a:p>
            <a:endParaRPr lang="en-US" sz="1600" b="1" dirty="0">
              <a:latin typeface="Arial Narrow" pitchFamily="34" charset="0"/>
            </a:endParaRPr>
          </a:p>
        </p:txBody>
      </p:sp>
      <p:sp>
        <p:nvSpPr>
          <p:cNvPr id="3" name="2 - TextBox"/>
          <p:cNvSpPr txBox="1"/>
          <p:nvPr/>
        </p:nvSpPr>
        <p:spPr>
          <a:xfrm>
            <a:off x="5815075" y="188640"/>
            <a:ext cx="3328925"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ORAL ALLERGY SYNDROME</a:t>
            </a:r>
            <a:endParaRPr lang="el-GR" sz="1600" dirty="0">
              <a:solidFill>
                <a:schemeClr val="bg1"/>
              </a:solidFill>
              <a:latin typeface="Arial Black" pitchFamily="34" charset="0"/>
            </a:endParaRPr>
          </a:p>
        </p:txBody>
      </p:sp>
      <p:pic>
        <p:nvPicPr>
          <p:cNvPr id="16386" name="Picture 2" descr="http://www.the-dermatologist.com/sites/default/files/issues/May2013/Online%20Figure%201.png"/>
          <p:cNvPicPr>
            <a:picLocks noChangeAspect="1" noChangeArrowheads="1"/>
          </p:cNvPicPr>
          <p:nvPr/>
        </p:nvPicPr>
        <p:blipFill>
          <a:blip r:embed="rId2" cstate="print"/>
          <a:srcRect/>
          <a:stretch>
            <a:fillRect/>
          </a:stretch>
        </p:blipFill>
        <p:spPr bwMode="auto">
          <a:xfrm>
            <a:off x="6642230" y="4977864"/>
            <a:ext cx="2501770" cy="1616529"/>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eanutvan.com.au/images/peanuts-in-shell.jpg"/>
          <p:cNvPicPr>
            <a:picLocks noChangeAspect="1" noChangeArrowheads="1"/>
          </p:cNvPicPr>
          <p:nvPr/>
        </p:nvPicPr>
        <p:blipFill>
          <a:blip r:embed="rId2" cstate="print"/>
          <a:srcRect/>
          <a:stretch>
            <a:fillRect/>
          </a:stretch>
        </p:blipFill>
        <p:spPr bwMode="auto">
          <a:xfrm>
            <a:off x="6957265" y="4889545"/>
            <a:ext cx="2186735" cy="1734810"/>
          </a:xfrm>
          <a:prstGeom prst="rect">
            <a:avLst/>
          </a:prstGeom>
          <a:noFill/>
        </p:spPr>
      </p:pic>
      <p:sp>
        <p:nvSpPr>
          <p:cNvPr id="2" name="1 - Ορθογώνιο"/>
          <p:cNvSpPr/>
          <p:nvPr/>
        </p:nvSpPr>
        <p:spPr>
          <a:xfrm>
            <a:off x="161510" y="1223755"/>
            <a:ext cx="8820980" cy="5262979"/>
          </a:xfrm>
          <a:prstGeom prst="rect">
            <a:avLst/>
          </a:prstGeom>
        </p:spPr>
        <p:txBody>
          <a:bodyPr wrap="square">
            <a:spAutoFit/>
          </a:bodyPr>
          <a:lstStyle/>
          <a:p>
            <a:r>
              <a:rPr lang="en-US" sz="1600" b="1" dirty="0" smtClean="0">
                <a:latin typeface="Arial Black" pitchFamily="34" charset="0"/>
              </a:rPr>
              <a:t>Life-saving transplant results in end to peanut allergy</a:t>
            </a:r>
          </a:p>
          <a:p>
            <a:endParaRPr lang="en-US" sz="1600" dirty="0" smtClean="0">
              <a:latin typeface="Arial Narrow" pitchFamily="34" charset="0"/>
            </a:endParaRPr>
          </a:p>
          <a:p>
            <a:r>
              <a:rPr lang="en-US" sz="1600" dirty="0" smtClean="0">
                <a:latin typeface="Arial Narrow" pitchFamily="34" charset="0"/>
              </a:rPr>
              <a:t>Not only can bone marrow transplants be life-saving for children with acute lymphocytic leukemia, they may also cure peanut allergies. According to research presented during the Nov 2013 American College of Allergy, Asthma and Immunology's (ACAAI) Annual Scientific Meeting, a 10-year-old boy no longer had a peanut allergy after undergoing a bone marrow transplant. </a:t>
            </a:r>
          </a:p>
          <a:p>
            <a:endParaRPr lang="en-US" sz="1600" dirty="0" smtClean="0">
              <a:latin typeface="Arial Narrow" pitchFamily="34" charset="0"/>
            </a:endParaRPr>
          </a:p>
          <a:p>
            <a:r>
              <a:rPr lang="en-US" sz="1600" dirty="0" smtClean="0">
                <a:latin typeface="Arial Narrow" pitchFamily="34" charset="0"/>
              </a:rPr>
              <a:t>So far It has been reported that bone marrow and liver transplants can transfer peanut allergy from donor to recipient. This study reports on a </a:t>
            </a:r>
            <a:r>
              <a:rPr lang="en-US" sz="1600" b="1" dirty="0" smtClean="0">
                <a:solidFill>
                  <a:srgbClr val="FF0000"/>
                </a:solidFill>
                <a:latin typeface="Arial Narrow" pitchFamily="34" charset="0"/>
              </a:rPr>
              <a:t>rare case </a:t>
            </a:r>
            <a:r>
              <a:rPr lang="en-US" sz="1600" dirty="0" smtClean="0">
                <a:latin typeface="Arial Narrow" pitchFamily="34" charset="0"/>
              </a:rPr>
              <a:t>in which a transplant seems to have cured the recipient of their allergy.</a:t>
            </a:r>
          </a:p>
          <a:p>
            <a:endParaRPr lang="en-US" sz="1600" dirty="0" smtClean="0">
              <a:latin typeface="Arial Narrow" pitchFamily="34" charset="0"/>
            </a:endParaRPr>
          </a:p>
          <a:p>
            <a:r>
              <a:rPr lang="en-US" sz="1600" i="1" dirty="0" smtClean="0">
                <a:solidFill>
                  <a:srgbClr val="FF0000"/>
                </a:solidFill>
                <a:latin typeface="Times New Roman" pitchFamily="18" charset="0"/>
                <a:cs typeface="Times New Roman" pitchFamily="18" charset="0"/>
              </a:rPr>
              <a:t>At 15 months of age, researchers noted the child had been diagnosed with a peanut allergy after experiencing whole body hives and vomiting following peanut ingestion. At age 10, he underwent a bone marrow transplant for leukemia, from a donor with no known allergies. Soon after, the child seemed to no longer have an allergy to peanuts. Allergists confirmed with an oral food challenge, which should only be done in an allergist's office, where the child ate a small amount of peanut and showed no allergic reaction. </a:t>
            </a:r>
          </a:p>
          <a:p>
            <a:endParaRPr lang="en-US" sz="1600" dirty="0" smtClean="0">
              <a:latin typeface="Arial Narrow" pitchFamily="34" charset="0"/>
            </a:endParaRPr>
          </a:p>
          <a:p>
            <a:r>
              <a:rPr lang="en-US" sz="1600" dirty="0" smtClean="0">
                <a:latin typeface="Arial Narrow" pitchFamily="34" charset="0"/>
              </a:rPr>
              <a:t>Peanut allergy is one of the most common types of food allergies. According to ACAAI, it is</a:t>
            </a:r>
          </a:p>
          <a:p>
            <a:r>
              <a:rPr lang="en-US" sz="1600" dirty="0" smtClean="0">
                <a:latin typeface="Arial Narrow" pitchFamily="34" charset="0"/>
              </a:rPr>
              <a:t>the most prevalent food allergen among school-aged children in the United States, affecting</a:t>
            </a:r>
          </a:p>
          <a:p>
            <a:r>
              <a:rPr lang="en-US" sz="1600" dirty="0" smtClean="0">
                <a:latin typeface="Arial Narrow" pitchFamily="34" charset="0"/>
              </a:rPr>
              <a:t>about </a:t>
            </a:r>
            <a:r>
              <a:rPr lang="en-US" sz="1600" b="1" dirty="0" smtClean="0">
                <a:solidFill>
                  <a:srgbClr val="FF0000"/>
                </a:solidFill>
                <a:latin typeface="Arial Narrow" pitchFamily="34" charset="0"/>
              </a:rPr>
              <a:t>400,000</a:t>
            </a:r>
            <a:r>
              <a:rPr lang="en-US" sz="1600" dirty="0" smtClean="0">
                <a:latin typeface="Arial Narrow" pitchFamily="34" charset="0"/>
              </a:rPr>
              <a:t>. Unlike an allergy to milk or soy, peanut allergy tends to last a </a:t>
            </a:r>
            <a:r>
              <a:rPr lang="en-US" sz="1600" b="1" dirty="0" smtClean="0">
                <a:solidFill>
                  <a:srgbClr val="FF0000"/>
                </a:solidFill>
                <a:latin typeface="Arial Narrow" pitchFamily="34" charset="0"/>
              </a:rPr>
              <a:t>lifetime</a:t>
            </a:r>
            <a:r>
              <a:rPr lang="en-US" sz="1600" dirty="0" smtClean="0">
                <a:latin typeface="Arial Narrow" pitchFamily="34" charset="0"/>
              </a:rPr>
              <a:t>. </a:t>
            </a:r>
          </a:p>
          <a:p>
            <a:endParaRPr lang="en-US" sz="1600" b="1" dirty="0">
              <a:latin typeface="Arial Narrow" pitchFamily="34" charset="0"/>
            </a:endParaRPr>
          </a:p>
        </p:txBody>
      </p:sp>
      <p:sp>
        <p:nvSpPr>
          <p:cNvPr id="4" name="3 - TextBox"/>
          <p:cNvSpPr txBox="1"/>
          <p:nvPr/>
        </p:nvSpPr>
        <p:spPr>
          <a:xfrm>
            <a:off x="7182116" y="188640"/>
            <a:ext cx="196188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FOOD ALLERGY</a:t>
            </a:r>
            <a:endParaRPr lang="el-GR" sz="16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509" y="1268760"/>
            <a:ext cx="8775975" cy="5539978"/>
          </a:xfrm>
          <a:prstGeom prst="rect">
            <a:avLst/>
          </a:prstGeom>
        </p:spPr>
        <p:txBody>
          <a:bodyPr wrap="square">
            <a:spAutoFit/>
          </a:bodyPr>
          <a:lstStyle/>
          <a:p>
            <a:r>
              <a:rPr lang="en-US" sz="1600" b="1" dirty="0" smtClean="0">
                <a:latin typeface="Arial Black" pitchFamily="34" charset="0"/>
              </a:rPr>
              <a:t>Modified proteins as vaccines against peach allergy</a:t>
            </a:r>
          </a:p>
          <a:p>
            <a:r>
              <a:rPr lang="en-US" sz="1400" i="1" dirty="0" smtClean="0">
                <a:latin typeface="Arial Narrow" pitchFamily="34" charset="0"/>
              </a:rPr>
              <a:t>Clinical and Developmental Immunology; Volume 2013 (2013), Article ID 385615</a:t>
            </a:r>
          </a:p>
          <a:p>
            <a:endParaRPr lang="en-US" sz="1200" b="1" dirty="0">
              <a:latin typeface="Arial Narrow" pitchFamily="34" charset="0"/>
            </a:endParaRPr>
          </a:p>
          <a:p>
            <a:r>
              <a:rPr lang="en-US" sz="1600" dirty="0" smtClean="0">
                <a:latin typeface="Arial Narrow" pitchFamily="34" charset="0"/>
              </a:rPr>
              <a:t>A 2014 research conducted by the Centre for Plant Biotechnology and Genomics (UPM-INIA)</a:t>
            </a:r>
          </a:p>
          <a:p>
            <a:r>
              <a:rPr lang="en-US" sz="1600" dirty="0" smtClean="0">
                <a:latin typeface="Arial Narrow" pitchFamily="34" charset="0"/>
              </a:rPr>
              <a:t>and led by </a:t>
            </a:r>
            <a:r>
              <a:rPr lang="en-US" sz="1600" dirty="0" err="1" smtClean="0">
                <a:latin typeface="Arial Narrow" pitchFamily="34" charset="0"/>
              </a:rPr>
              <a:t>Araceli</a:t>
            </a:r>
            <a:r>
              <a:rPr lang="en-US" sz="1600" dirty="0" smtClean="0">
                <a:latin typeface="Arial Narrow" pitchFamily="34" charset="0"/>
              </a:rPr>
              <a:t> </a:t>
            </a:r>
            <a:r>
              <a:rPr lang="en-US" sz="1600" dirty="0" err="1" smtClean="0">
                <a:latin typeface="Arial Narrow" pitchFamily="34" charset="0"/>
              </a:rPr>
              <a:t>Díaz</a:t>
            </a:r>
            <a:r>
              <a:rPr lang="en-US" sz="1600" dirty="0" smtClean="0">
                <a:latin typeface="Arial Narrow" pitchFamily="34" charset="0"/>
              </a:rPr>
              <a:t> </a:t>
            </a:r>
            <a:r>
              <a:rPr lang="en-US" sz="1600" dirty="0" err="1" smtClean="0">
                <a:latin typeface="Arial Narrow" pitchFamily="34" charset="0"/>
              </a:rPr>
              <a:t>Perales</a:t>
            </a:r>
            <a:r>
              <a:rPr lang="en-US" sz="1600" dirty="0" smtClean="0">
                <a:latin typeface="Arial Narrow" pitchFamily="34" charset="0"/>
              </a:rPr>
              <a:t> has studied the allergy to peach, the most common food allergy,</a:t>
            </a:r>
          </a:p>
          <a:p>
            <a:r>
              <a:rPr lang="en-US" sz="1600" dirty="0" smtClean="0">
                <a:latin typeface="Arial Narrow" pitchFamily="34" charset="0"/>
              </a:rPr>
              <a:t>and the </a:t>
            </a:r>
            <a:r>
              <a:rPr lang="en-US" sz="1600" dirty="0" err="1" smtClean="0">
                <a:latin typeface="Arial Narrow" pitchFamily="34" charset="0"/>
              </a:rPr>
              <a:t>Pru</a:t>
            </a:r>
            <a:r>
              <a:rPr lang="en-US" sz="1600" dirty="0" smtClean="0">
                <a:latin typeface="Arial Narrow" pitchFamily="34" charset="0"/>
              </a:rPr>
              <a:t> p 3 protein. </a:t>
            </a:r>
          </a:p>
          <a:p>
            <a:endParaRPr lang="en-US" sz="1200" dirty="0" smtClean="0">
              <a:latin typeface="Arial Narrow" pitchFamily="34" charset="0"/>
            </a:endParaRPr>
          </a:p>
          <a:p>
            <a:r>
              <a:rPr lang="en-US" sz="1600" dirty="0" smtClean="0">
                <a:latin typeface="Arial Narrow" pitchFamily="34" charset="0"/>
              </a:rPr>
              <a:t>The most common food allergy in Spain and the Mediterranean areas is the peach allergy which is mainly caused by the </a:t>
            </a:r>
            <a:r>
              <a:rPr lang="en-US" sz="1600" b="1" dirty="0" err="1" smtClean="0">
                <a:solidFill>
                  <a:srgbClr val="FF0000"/>
                </a:solidFill>
                <a:latin typeface="Arial Narrow" pitchFamily="34" charset="0"/>
              </a:rPr>
              <a:t>Pru</a:t>
            </a:r>
            <a:r>
              <a:rPr lang="en-US" sz="1600" b="1" dirty="0" smtClean="0">
                <a:solidFill>
                  <a:srgbClr val="FF0000"/>
                </a:solidFill>
                <a:latin typeface="Arial Narrow" pitchFamily="34" charset="0"/>
              </a:rPr>
              <a:t> p 3 </a:t>
            </a:r>
            <a:r>
              <a:rPr lang="en-US" sz="1600" dirty="0" smtClean="0">
                <a:latin typeface="Arial Narrow" pitchFamily="34" charset="0"/>
              </a:rPr>
              <a:t>proteins. The current treatment of this allergy consists of avoiding peach consumption, neither fresh nor processed peaches (juices jam). As an alternative, this allergy research has defined the regions of this allergenic protein that is involved in the antibody binding and the stimulation of the immune system cells. After that, researchers developed </a:t>
            </a:r>
            <a:r>
              <a:rPr lang="en-US" sz="1600" b="1" dirty="0" smtClean="0">
                <a:solidFill>
                  <a:srgbClr val="FF0000"/>
                </a:solidFill>
                <a:latin typeface="Arial Narrow" pitchFamily="34" charset="0"/>
              </a:rPr>
              <a:t>three hypoallergenic variants </a:t>
            </a:r>
            <a:r>
              <a:rPr lang="en-US" sz="1600" dirty="0" smtClean="0">
                <a:latin typeface="Arial Narrow" pitchFamily="34" charset="0"/>
              </a:rPr>
              <a:t>of this protein that can be used as a vaccine.</a:t>
            </a:r>
          </a:p>
          <a:p>
            <a:endParaRPr lang="en-US" sz="1200" dirty="0" smtClean="0">
              <a:latin typeface="Arial Narrow" pitchFamily="34" charset="0"/>
            </a:endParaRPr>
          </a:p>
          <a:p>
            <a:r>
              <a:rPr lang="en-US" sz="1600" dirty="0" smtClean="0">
                <a:latin typeface="Arial Narrow" pitchFamily="34" charset="0"/>
              </a:rPr>
              <a:t>These variants are the result of modifying </a:t>
            </a:r>
            <a:r>
              <a:rPr lang="en-US" sz="1600" dirty="0" err="1" smtClean="0">
                <a:latin typeface="Arial Narrow" pitchFamily="34" charset="0"/>
              </a:rPr>
              <a:t>epitopes</a:t>
            </a:r>
            <a:r>
              <a:rPr lang="en-US" sz="1600" dirty="0" smtClean="0">
                <a:latin typeface="Arial Narrow" pitchFamily="34" charset="0"/>
              </a:rPr>
              <a:t> (regions of binding antibodies) of this protein and they were used in a research with patient allergic to peach in order to confirm its capacity as immune system stimulation. Each variant has a different modification that was designed by using genetic tools. Although the 1 variant (</a:t>
            </a:r>
            <a:r>
              <a:rPr lang="en-US" sz="1600" dirty="0" err="1" smtClean="0">
                <a:latin typeface="Arial Narrow" pitchFamily="34" charset="0"/>
              </a:rPr>
              <a:t>Pru</a:t>
            </a:r>
            <a:r>
              <a:rPr lang="en-US" sz="1600" dirty="0" smtClean="0">
                <a:latin typeface="Arial Narrow" pitchFamily="34" charset="0"/>
              </a:rPr>
              <a:t> p 3.01) showed quite similar allergenic activity with the natural protein, the variants </a:t>
            </a:r>
            <a:r>
              <a:rPr lang="en-US" sz="1600" dirty="0" err="1" smtClean="0">
                <a:latin typeface="Arial Narrow" pitchFamily="34" charset="0"/>
              </a:rPr>
              <a:t>Pru</a:t>
            </a:r>
            <a:r>
              <a:rPr lang="en-US" sz="1600" dirty="0" smtClean="0">
                <a:latin typeface="Arial Narrow" pitchFamily="34" charset="0"/>
              </a:rPr>
              <a:t> p 3.02 and </a:t>
            </a:r>
            <a:r>
              <a:rPr lang="en-US" sz="1600" dirty="0" err="1" smtClean="0">
                <a:latin typeface="Arial Narrow" pitchFamily="34" charset="0"/>
              </a:rPr>
              <a:t>Pru</a:t>
            </a:r>
            <a:r>
              <a:rPr lang="en-US" sz="1600" dirty="0" smtClean="0">
                <a:latin typeface="Arial Narrow" pitchFamily="34" charset="0"/>
              </a:rPr>
              <a:t> p 3.03 presented lower capacity for binding antibodies. Also, it maintained its ability to stimulate immune system cells (lymphocytes) of the patients allergic to peach during the in vitro trials.</a:t>
            </a:r>
          </a:p>
          <a:p>
            <a:endParaRPr lang="en-US" sz="1600" dirty="0" smtClean="0">
              <a:latin typeface="Arial Narrow" pitchFamily="34" charset="0"/>
            </a:endParaRPr>
          </a:p>
          <a:p>
            <a:r>
              <a:rPr lang="en-US" sz="1600" dirty="0" smtClean="0">
                <a:latin typeface="Arial Narrow" pitchFamily="34" charset="0"/>
              </a:rPr>
              <a:t>The results show that these two molecules (</a:t>
            </a:r>
            <a:r>
              <a:rPr lang="en-US" sz="1600" dirty="0" err="1" smtClean="0">
                <a:latin typeface="Arial Narrow" pitchFamily="34" charset="0"/>
              </a:rPr>
              <a:t>Pru</a:t>
            </a:r>
            <a:r>
              <a:rPr lang="en-US" sz="1600" dirty="0" smtClean="0">
                <a:latin typeface="Arial Narrow" pitchFamily="34" charset="0"/>
              </a:rPr>
              <a:t> p 3.02 and </a:t>
            </a:r>
            <a:r>
              <a:rPr lang="en-US" sz="1600" dirty="0" err="1" smtClean="0">
                <a:latin typeface="Arial Narrow" pitchFamily="34" charset="0"/>
              </a:rPr>
              <a:t>Pru</a:t>
            </a:r>
            <a:r>
              <a:rPr lang="en-US" sz="1600" dirty="0" smtClean="0">
                <a:latin typeface="Arial Narrow" pitchFamily="34" charset="0"/>
              </a:rPr>
              <a:t> p 3.03) could be good candidates for the usage of specific immunotherapy for allergy to peach.</a:t>
            </a:r>
          </a:p>
          <a:p>
            <a:endParaRPr lang="en-US" sz="1600" b="1" dirty="0">
              <a:latin typeface="Arial Narrow" pitchFamily="34" charset="0"/>
            </a:endParaRPr>
          </a:p>
        </p:txBody>
      </p:sp>
      <p:sp>
        <p:nvSpPr>
          <p:cNvPr id="3" name="2 - TextBox"/>
          <p:cNvSpPr txBox="1"/>
          <p:nvPr/>
        </p:nvSpPr>
        <p:spPr>
          <a:xfrm>
            <a:off x="7182116" y="188640"/>
            <a:ext cx="1961884" cy="338554"/>
          </a:xfrm>
          <a:prstGeom prst="rect">
            <a:avLst/>
          </a:prstGeom>
          <a:noFill/>
        </p:spPr>
        <p:txBody>
          <a:bodyPr wrap="none" rtlCol="0">
            <a:spAutoFit/>
          </a:bodyPr>
          <a:lstStyle/>
          <a:p>
            <a:pPr algn="r"/>
            <a:r>
              <a:rPr lang="en-US" sz="1600" dirty="0" smtClean="0">
                <a:solidFill>
                  <a:schemeClr val="bg1"/>
                </a:solidFill>
                <a:latin typeface="Arial Black" pitchFamily="34" charset="0"/>
              </a:rPr>
              <a:t>FOOD ALLERGY</a:t>
            </a:r>
            <a:endParaRPr lang="el-GR" sz="1600" dirty="0">
              <a:solidFill>
                <a:schemeClr val="bg1"/>
              </a:solidFill>
              <a:latin typeface="Arial Black" pitchFamily="34" charset="0"/>
            </a:endParaRPr>
          </a:p>
        </p:txBody>
      </p:sp>
      <p:pic>
        <p:nvPicPr>
          <p:cNvPr id="33794" name="Picture 2" descr="http://www.hage-international.com/media/1669/hage-peach-vrijst.png"/>
          <p:cNvPicPr>
            <a:picLocks noChangeAspect="1" noChangeArrowheads="1"/>
          </p:cNvPicPr>
          <p:nvPr/>
        </p:nvPicPr>
        <p:blipFill>
          <a:blip r:embed="rId2" cstate="print"/>
          <a:srcRect/>
          <a:stretch>
            <a:fillRect/>
          </a:stretch>
        </p:blipFill>
        <p:spPr bwMode="auto">
          <a:xfrm>
            <a:off x="7085840" y="818710"/>
            <a:ext cx="2058160" cy="112630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6151</Words>
  <Application>Microsoft Office PowerPoint</Application>
  <PresentationFormat>Προβολή στην οθόνη (4:3)</PresentationFormat>
  <Paragraphs>389</Paragraphs>
  <Slides>34</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turbo_x</dc:creator>
  <cp:lastModifiedBy>turbo_x</cp:lastModifiedBy>
  <cp:revision>40</cp:revision>
  <dcterms:created xsi:type="dcterms:W3CDTF">2014-04-16T06:06:04Z</dcterms:created>
  <dcterms:modified xsi:type="dcterms:W3CDTF">2014-04-17T07:36:18Z</dcterms:modified>
</cp:coreProperties>
</file>